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9"/>
  </p:notesMasterIdLst>
  <p:sldIdLst>
    <p:sldId id="256" r:id="rId3"/>
    <p:sldId id="257" r:id="rId4"/>
    <p:sldId id="277" r:id="rId5"/>
    <p:sldId id="340" r:id="rId6"/>
    <p:sldId id="334" r:id="rId7"/>
    <p:sldId id="339" r:id="rId8"/>
    <p:sldId id="376" r:id="rId9"/>
    <p:sldId id="377" r:id="rId10"/>
    <p:sldId id="378" r:id="rId11"/>
    <p:sldId id="336" r:id="rId12"/>
    <p:sldId id="366" r:id="rId13"/>
    <p:sldId id="361" r:id="rId14"/>
    <p:sldId id="362" r:id="rId15"/>
    <p:sldId id="363" r:id="rId16"/>
    <p:sldId id="367" r:id="rId17"/>
    <p:sldId id="370" r:id="rId18"/>
    <p:sldId id="369" r:id="rId19"/>
    <p:sldId id="360" r:id="rId20"/>
    <p:sldId id="365" r:id="rId21"/>
    <p:sldId id="364" r:id="rId22"/>
    <p:sldId id="338" r:id="rId23"/>
    <p:sldId id="371" r:id="rId24"/>
    <p:sldId id="373" r:id="rId25"/>
    <p:sldId id="372" r:id="rId26"/>
    <p:sldId id="375" r:id="rId27"/>
    <p:sldId id="374" r:id="rId28"/>
  </p:sldIdLst>
  <p:sldSz cx="12192000" cy="6858000"/>
  <p:notesSz cx="6951663" cy="10082213"/>
  <p:embeddedFontLst>
    <p:embeddedFont>
      <p:font typeface="Century Gothic" panose="020B0502020202020204" pitchFamily="34" charset="0"/>
      <p:regular r:id="rId30"/>
      <p:bold r:id="rId31"/>
      <p:italic r:id="rId32"/>
      <p:boldItalic r:id="rId33"/>
    </p:embeddedFont>
    <p:embeddedFont>
      <p:font typeface="IBM Plex Sans" panose="020B0503050203000203" pitchFamily="34" charset="0"/>
      <p:regular r:id="rId34"/>
      <p:bold r:id="rId35"/>
      <p:italic r:id="rId36"/>
      <p:boldItalic r:id="rId37"/>
    </p:embeddedFont>
    <p:embeddedFont>
      <p:font typeface="noto sans" panose="020B0502040504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69"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72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Pariag-Maraye</a:t>
            </a:r>
            <a:r>
              <a:rPr lang="en-US" b="0" i="0" dirty="0">
                <a:solidFill>
                  <a:srgbClr val="000000"/>
                </a:solidFill>
                <a:effectLst/>
                <a:highlight>
                  <a:srgbClr val="F9F9F9"/>
                </a:highlight>
                <a:latin typeface="IBM Plex Sans" panose="020B0503050203000203" pitchFamily="34" charset="0"/>
              </a:rPr>
              <a:t>, N., </a:t>
            </a:r>
            <a:r>
              <a:rPr lang="en-US" b="0" i="0" dirty="0" err="1">
                <a:solidFill>
                  <a:srgbClr val="000000"/>
                </a:solidFill>
                <a:effectLst/>
                <a:highlight>
                  <a:srgbClr val="F9F9F9"/>
                </a:highlight>
                <a:latin typeface="IBM Plex Sans" panose="020B0503050203000203" pitchFamily="34" charset="0"/>
              </a:rPr>
              <a:t>Ansaram</a:t>
            </a:r>
            <a:r>
              <a:rPr lang="en-US" b="0" i="0" dirty="0">
                <a:solidFill>
                  <a:srgbClr val="000000"/>
                </a:solidFill>
                <a:effectLst/>
                <a:highlight>
                  <a:srgbClr val="F9F9F9"/>
                </a:highlight>
                <a:latin typeface="IBM Plex Sans" panose="020B0503050203000203" pitchFamily="34" charset="0"/>
              </a:rPr>
              <a:t>, K., &amp; Devi, R. N. (2017). Environmental management systems and financial performance: the case of listed companies in </a:t>
            </a:r>
            <a:r>
              <a:rPr lang="en-US" b="0" i="0" dirty="0" err="1">
                <a:solidFill>
                  <a:srgbClr val="000000"/>
                </a:solidFill>
                <a:effectLst/>
                <a:highlight>
                  <a:srgbClr val="F9F9F9"/>
                </a:highlight>
                <a:latin typeface="IBM Plex Sans" panose="020B0503050203000203" pitchFamily="34" charset="0"/>
              </a:rPr>
              <a:t>mauritius</a:t>
            </a:r>
            <a:r>
              <a:rPr lang="en-US" b="0" i="0" dirty="0">
                <a:solidFill>
                  <a:srgbClr val="000000"/>
                </a:solidFill>
                <a:effectLst/>
                <a:highlight>
                  <a:srgbClr val="F9F9F9"/>
                </a:highlight>
                <a:latin typeface="IBM Plex Sans" panose="020B0503050203000203" pitchFamily="34" charset="0"/>
              </a:rPr>
              <a:t>. Theoretical Economics Letters, 07(07), 2054-2069. https://doi.org/10.4236/tel.2017.77139</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4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El-Sherif, M. O., Mohamed, A., &amp; </a:t>
            </a:r>
            <a:r>
              <a:rPr lang="en-US" b="0" i="0" dirty="0" err="1">
                <a:solidFill>
                  <a:srgbClr val="000000"/>
                </a:solidFill>
                <a:effectLst/>
                <a:highlight>
                  <a:srgbClr val="F9F9F9"/>
                </a:highlight>
                <a:latin typeface="IBM Plex Sans" panose="020B0503050203000203" pitchFamily="34" charset="0"/>
              </a:rPr>
              <a:t>Fatouh</a:t>
            </a:r>
            <a:r>
              <a:rPr lang="en-US" b="0" i="0" dirty="0">
                <a:solidFill>
                  <a:srgbClr val="000000"/>
                </a:solidFill>
                <a:effectLst/>
                <a:highlight>
                  <a:srgbClr val="F9F9F9"/>
                </a:highlight>
                <a:latin typeface="IBM Plex Sans" panose="020B0503050203000203" pitchFamily="34" charset="0"/>
              </a:rPr>
              <a:t>, M. (2020). Implementing the net zero energy building “</a:t>
            </a:r>
            <a:r>
              <a:rPr lang="en-US" b="0" i="0" dirty="0" err="1">
                <a:solidFill>
                  <a:srgbClr val="000000"/>
                </a:solidFill>
                <a:effectLst/>
                <a:highlight>
                  <a:srgbClr val="F9F9F9"/>
                </a:highlight>
                <a:latin typeface="IBM Plex Sans" panose="020B0503050203000203" pitchFamily="34" charset="0"/>
              </a:rPr>
              <a:t>nzeb</a:t>
            </a:r>
            <a:r>
              <a:rPr lang="en-US" b="0" i="0" dirty="0">
                <a:solidFill>
                  <a:srgbClr val="000000"/>
                </a:solidFill>
                <a:effectLst/>
                <a:highlight>
                  <a:srgbClr val="F9F9F9"/>
                </a:highlight>
                <a:latin typeface="IBM Plex Sans" panose="020B0503050203000203" pitchFamily="34" charset="0"/>
              </a:rPr>
              <a:t>” strategies on an existing administration building in </a:t>
            </a:r>
            <a:r>
              <a:rPr lang="en-US" b="0" i="0" dirty="0" err="1">
                <a:solidFill>
                  <a:srgbClr val="000000"/>
                </a:solidFill>
                <a:effectLst/>
                <a:highlight>
                  <a:srgbClr val="F9F9F9"/>
                </a:highlight>
                <a:latin typeface="IBM Plex Sans" panose="020B0503050203000203" pitchFamily="34" charset="0"/>
              </a:rPr>
              <a:t>egypt</a:t>
            </a:r>
            <a:r>
              <a:rPr lang="en-US" b="0" i="0" dirty="0">
                <a:solidFill>
                  <a:srgbClr val="000000"/>
                </a:solidFill>
                <a:effectLst/>
                <a:highlight>
                  <a:srgbClr val="F9F9F9"/>
                </a:highlight>
                <a:latin typeface="IBM Plex Sans" panose="020B0503050203000203" pitchFamily="34" charset="0"/>
              </a:rPr>
              <a:t>. Engineering Research Journal, 168(0), 146-171. https://doi.org/10.21608/erj.2020.142640</a:t>
            </a:r>
          </a:p>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Rachmawati</a:t>
            </a:r>
            <a:r>
              <a:rPr lang="en-US" b="0" i="0" dirty="0">
                <a:solidFill>
                  <a:srgbClr val="000000"/>
                </a:solidFill>
                <a:effectLst/>
                <a:highlight>
                  <a:srgbClr val="F9F9F9"/>
                </a:highlight>
                <a:latin typeface="IBM Plex Sans" panose="020B0503050203000203" pitchFamily="34" charset="0"/>
              </a:rPr>
              <a:t>, F. and </a:t>
            </a:r>
            <a:r>
              <a:rPr lang="en-US" b="0" i="0" dirty="0" err="1">
                <a:solidFill>
                  <a:srgbClr val="000000"/>
                </a:solidFill>
                <a:effectLst/>
                <a:highlight>
                  <a:srgbClr val="F9F9F9"/>
                </a:highlight>
                <a:latin typeface="IBM Plex Sans" panose="020B0503050203000203" pitchFamily="34" charset="0"/>
              </a:rPr>
              <a:t>Wilujeng</a:t>
            </a:r>
            <a:r>
              <a:rPr lang="en-US" b="0" i="0" dirty="0">
                <a:solidFill>
                  <a:srgbClr val="000000"/>
                </a:solidFill>
                <a:effectLst/>
                <a:highlight>
                  <a:srgbClr val="F9F9F9"/>
                </a:highlight>
                <a:latin typeface="IBM Plex Sans" panose="020B0503050203000203" pitchFamily="34" charset="0"/>
              </a:rPr>
              <a:t>, S. A. (2023). Swot analysis to determine waste management strategy in </a:t>
            </a:r>
            <a:r>
              <a:rPr lang="en-US" b="0" i="0" dirty="0" err="1">
                <a:solidFill>
                  <a:srgbClr val="000000"/>
                </a:solidFill>
                <a:effectLst/>
                <a:highlight>
                  <a:srgbClr val="F9F9F9"/>
                </a:highlight>
                <a:latin typeface="IBM Plex Sans" panose="020B0503050203000203" pitchFamily="34" charset="0"/>
              </a:rPr>
              <a:t>tenggilis</a:t>
            </a:r>
            <a:r>
              <a:rPr lang="en-US" b="0" i="0" dirty="0">
                <a:solidFill>
                  <a:srgbClr val="000000"/>
                </a:solidFill>
                <a:effectLst/>
                <a:highlight>
                  <a:srgbClr val="F9F9F9"/>
                </a:highlight>
                <a:latin typeface="IBM Plex Sans" panose="020B0503050203000203" pitchFamily="34" charset="0"/>
              </a:rPr>
              <a:t> </a:t>
            </a:r>
            <a:r>
              <a:rPr lang="en-US" b="0" i="0" dirty="0" err="1">
                <a:solidFill>
                  <a:srgbClr val="000000"/>
                </a:solidFill>
                <a:effectLst/>
                <a:highlight>
                  <a:srgbClr val="F9F9F9"/>
                </a:highlight>
                <a:latin typeface="IBM Plex Sans" panose="020B0503050203000203" pitchFamily="34" charset="0"/>
              </a:rPr>
              <a:t>mejoyo</a:t>
            </a:r>
            <a:r>
              <a:rPr lang="en-US" b="0" i="0" dirty="0">
                <a:solidFill>
                  <a:srgbClr val="000000"/>
                </a:solidFill>
                <a:effectLst/>
                <a:highlight>
                  <a:srgbClr val="F9F9F9"/>
                </a:highlight>
                <a:latin typeface="IBM Plex Sans" panose="020B0503050203000203" pitchFamily="34" charset="0"/>
              </a:rPr>
              <a:t> district, </a:t>
            </a:r>
            <a:r>
              <a:rPr lang="en-US" b="0" i="0" dirty="0" err="1">
                <a:solidFill>
                  <a:srgbClr val="000000"/>
                </a:solidFill>
                <a:effectLst/>
                <a:highlight>
                  <a:srgbClr val="F9F9F9"/>
                </a:highlight>
                <a:latin typeface="IBM Plex Sans" panose="020B0503050203000203" pitchFamily="34" charset="0"/>
              </a:rPr>
              <a:t>surabaya</a:t>
            </a:r>
            <a:r>
              <a:rPr lang="en-US" b="0" i="0" dirty="0">
                <a:solidFill>
                  <a:srgbClr val="000000"/>
                </a:solidFill>
                <a:effectLst/>
                <a:highlight>
                  <a:srgbClr val="F9F9F9"/>
                </a:highlight>
                <a:latin typeface="IBM Plex Sans" panose="020B0503050203000203" pitchFamily="34" charset="0"/>
              </a:rPr>
              <a:t> city. IOP Conference Series: Earth and Environmental Science, 1263(1), 012064. https://doi.org/10.1088/1755-1315/1263/1/012064</a:t>
            </a:r>
          </a:p>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Pariag-Maraye</a:t>
            </a:r>
            <a:r>
              <a:rPr lang="en-US" b="0" i="0" dirty="0">
                <a:solidFill>
                  <a:srgbClr val="000000"/>
                </a:solidFill>
                <a:effectLst/>
                <a:highlight>
                  <a:srgbClr val="F9F9F9"/>
                </a:highlight>
                <a:latin typeface="IBM Plex Sans" panose="020B0503050203000203" pitchFamily="34" charset="0"/>
              </a:rPr>
              <a:t>, N., </a:t>
            </a:r>
            <a:r>
              <a:rPr lang="en-US" b="0" i="0" dirty="0" err="1">
                <a:solidFill>
                  <a:srgbClr val="000000"/>
                </a:solidFill>
                <a:effectLst/>
                <a:highlight>
                  <a:srgbClr val="F9F9F9"/>
                </a:highlight>
                <a:latin typeface="IBM Plex Sans" panose="020B0503050203000203" pitchFamily="34" charset="0"/>
              </a:rPr>
              <a:t>Ansaram</a:t>
            </a:r>
            <a:r>
              <a:rPr lang="en-US" b="0" i="0" dirty="0">
                <a:solidFill>
                  <a:srgbClr val="000000"/>
                </a:solidFill>
                <a:effectLst/>
                <a:highlight>
                  <a:srgbClr val="F9F9F9"/>
                </a:highlight>
                <a:latin typeface="IBM Plex Sans" panose="020B0503050203000203" pitchFamily="34" charset="0"/>
              </a:rPr>
              <a:t>, K., &amp; Devi, R. N. (2017). Environmental management systems and financial performance: the case of listed companies in </a:t>
            </a:r>
            <a:r>
              <a:rPr lang="en-US" b="0" i="0" dirty="0" err="1">
                <a:solidFill>
                  <a:srgbClr val="000000"/>
                </a:solidFill>
                <a:effectLst/>
                <a:highlight>
                  <a:srgbClr val="F9F9F9"/>
                </a:highlight>
                <a:latin typeface="IBM Plex Sans" panose="020B0503050203000203" pitchFamily="34" charset="0"/>
              </a:rPr>
              <a:t>mauritius</a:t>
            </a:r>
            <a:r>
              <a:rPr lang="en-US" b="0" i="0" dirty="0">
                <a:solidFill>
                  <a:srgbClr val="000000"/>
                </a:solidFill>
                <a:effectLst/>
                <a:highlight>
                  <a:srgbClr val="F9F9F9"/>
                </a:highlight>
                <a:latin typeface="IBM Plex Sans" panose="020B0503050203000203" pitchFamily="34" charset="0"/>
              </a:rPr>
              <a:t>. Theoretical Economics Letters, 07(07), 2054-2069. https://doi.org/10.4236/tel.2017.77139</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14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https://www.cdp.net/en/info/about-us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93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https://www.cdp.net/en/info/about-us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10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https://www.cdp.net/en/info/about-us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92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https://www.cdp.net/en/info/about-us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08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https://www.cdp.net/en/info/about-us</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9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Sutisna</a:t>
            </a:r>
            <a:r>
              <a:rPr lang="en-US" b="0" i="0" dirty="0">
                <a:solidFill>
                  <a:srgbClr val="000000"/>
                </a:solidFill>
                <a:effectLst/>
                <a:highlight>
                  <a:srgbClr val="F9F9F9"/>
                </a:highlight>
                <a:latin typeface="IBM Plex Sans" panose="020B0503050203000203" pitchFamily="34" charset="0"/>
              </a:rPr>
              <a:t>, N., </a:t>
            </a:r>
            <a:r>
              <a:rPr lang="en-US" b="0" i="0" dirty="0" err="1">
                <a:solidFill>
                  <a:srgbClr val="000000"/>
                </a:solidFill>
                <a:effectLst/>
                <a:highlight>
                  <a:srgbClr val="F9F9F9"/>
                </a:highlight>
                <a:latin typeface="IBM Plex Sans" panose="020B0503050203000203" pitchFamily="34" charset="0"/>
              </a:rPr>
              <a:t>Herdiansyah</a:t>
            </a:r>
            <a:r>
              <a:rPr lang="en-US" b="0" i="0" dirty="0">
                <a:solidFill>
                  <a:srgbClr val="000000"/>
                </a:solidFill>
                <a:effectLst/>
                <a:highlight>
                  <a:srgbClr val="F9F9F9"/>
                </a:highlight>
                <a:latin typeface="IBM Plex Sans" panose="020B0503050203000203" pitchFamily="34" charset="0"/>
              </a:rPr>
              <a:t>, H., &amp; </a:t>
            </a:r>
            <a:r>
              <a:rPr lang="en-US" b="0" i="0" dirty="0" err="1">
                <a:solidFill>
                  <a:srgbClr val="000000"/>
                </a:solidFill>
                <a:effectLst/>
                <a:highlight>
                  <a:srgbClr val="F9F9F9"/>
                </a:highlight>
                <a:latin typeface="IBM Plex Sans" panose="020B0503050203000203" pitchFamily="34" charset="0"/>
              </a:rPr>
              <a:t>Sanjatmiko</a:t>
            </a:r>
            <a:r>
              <a:rPr lang="en-US" b="0" i="0" dirty="0">
                <a:solidFill>
                  <a:srgbClr val="000000"/>
                </a:solidFill>
                <a:effectLst/>
                <a:highlight>
                  <a:srgbClr val="F9F9F9"/>
                </a:highlight>
                <a:latin typeface="IBM Plex Sans" panose="020B0503050203000203" pitchFamily="34" charset="0"/>
              </a:rPr>
              <a:t>, P. (2022). Environment conservation responsibility in community development. IOP Conference Series: Earth and Environmental Science, 1041(1), 012042. https://doi.org/10.1088/1755-1315/1041/1/012042</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Khaled, M., Shaban, I. A., Karam, A., Hussain, M., Zahran, I., &amp; Hussein, M. (2022). An analysis of research trends in the sustainability of production planning. Energies, 15(2), 483. https://doi.org/10.3390/en15020483</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Utomo, D., </a:t>
            </a:r>
            <a:r>
              <a:rPr lang="en-US" b="0" i="0" dirty="0" err="1">
                <a:solidFill>
                  <a:srgbClr val="000000"/>
                </a:solidFill>
                <a:effectLst/>
                <a:highlight>
                  <a:srgbClr val="F9F9F9"/>
                </a:highlight>
                <a:latin typeface="IBM Plex Sans" panose="020B0503050203000203" pitchFamily="34" charset="0"/>
              </a:rPr>
              <a:t>Karsidi</a:t>
            </a:r>
            <a:r>
              <a:rPr lang="en-US" b="0" i="0" dirty="0">
                <a:solidFill>
                  <a:srgbClr val="000000"/>
                </a:solidFill>
                <a:effectLst/>
                <a:highlight>
                  <a:srgbClr val="F9F9F9"/>
                </a:highlight>
                <a:latin typeface="IBM Plex Sans" panose="020B0503050203000203" pitchFamily="34" charset="0"/>
              </a:rPr>
              <a:t>, R., </a:t>
            </a:r>
            <a:r>
              <a:rPr lang="en-US" b="0" i="0" dirty="0" err="1">
                <a:solidFill>
                  <a:srgbClr val="000000"/>
                </a:solidFill>
                <a:effectLst/>
                <a:highlight>
                  <a:srgbClr val="F9F9F9"/>
                </a:highlight>
                <a:latin typeface="IBM Plex Sans" panose="020B0503050203000203" pitchFamily="34" charset="0"/>
              </a:rPr>
              <a:t>Nurhaeni</a:t>
            </a:r>
            <a:r>
              <a:rPr lang="en-US" b="0" i="0" dirty="0">
                <a:solidFill>
                  <a:srgbClr val="000000"/>
                </a:solidFill>
                <a:effectLst/>
                <a:highlight>
                  <a:srgbClr val="F9F9F9"/>
                </a:highlight>
                <a:latin typeface="IBM Plex Sans" panose="020B0503050203000203" pitchFamily="34" charset="0"/>
              </a:rPr>
              <a:t>, I. D. A., &amp; </a:t>
            </a:r>
            <a:r>
              <a:rPr lang="en-US" b="0" i="0" dirty="0" err="1">
                <a:solidFill>
                  <a:srgbClr val="000000"/>
                </a:solidFill>
                <a:effectLst/>
                <a:highlight>
                  <a:srgbClr val="F9F9F9"/>
                </a:highlight>
                <a:latin typeface="IBM Plex Sans" panose="020B0503050203000203" pitchFamily="34" charset="0"/>
              </a:rPr>
              <a:t>Kartono</a:t>
            </a:r>
            <a:r>
              <a:rPr lang="en-US" b="0" i="0" dirty="0">
                <a:solidFill>
                  <a:srgbClr val="000000"/>
                </a:solidFill>
                <a:effectLst/>
                <a:highlight>
                  <a:srgbClr val="F9F9F9"/>
                </a:highlight>
                <a:latin typeface="IBM Plex Sans" panose="020B0503050203000203" pitchFamily="34" charset="0"/>
              </a:rPr>
              <a:t>, D. T. (2021). The empowerment of tourism community through corporate social responsibility (</a:t>
            </a:r>
            <a:r>
              <a:rPr lang="en-US" b="0" i="0" dirty="0" err="1">
                <a:solidFill>
                  <a:srgbClr val="000000"/>
                </a:solidFill>
                <a:effectLst/>
                <a:highlight>
                  <a:srgbClr val="F9F9F9"/>
                </a:highlight>
                <a:latin typeface="IBM Plex Sans" panose="020B0503050203000203" pitchFamily="34" charset="0"/>
              </a:rPr>
              <a:t>csr</a:t>
            </a:r>
            <a:r>
              <a:rPr lang="en-US" b="0" i="0" dirty="0">
                <a:solidFill>
                  <a:srgbClr val="000000"/>
                </a:solidFill>
                <a:effectLst/>
                <a:highlight>
                  <a:srgbClr val="F9F9F9"/>
                </a:highlight>
                <a:latin typeface="IBM Plex Sans" panose="020B0503050203000203" pitchFamily="34" charset="0"/>
              </a:rPr>
              <a:t>) program. </a:t>
            </a:r>
            <a:r>
              <a:rPr lang="en-US" b="0" i="0" dirty="0" err="1">
                <a:solidFill>
                  <a:srgbClr val="000000"/>
                </a:solidFill>
                <a:effectLst/>
                <a:highlight>
                  <a:srgbClr val="F9F9F9"/>
                </a:highlight>
                <a:latin typeface="IBM Plex Sans" panose="020B0503050203000203" pitchFamily="34" charset="0"/>
              </a:rPr>
              <a:t>Iapa</a:t>
            </a:r>
            <a:r>
              <a:rPr lang="en-US" b="0" i="0" dirty="0">
                <a:solidFill>
                  <a:srgbClr val="000000"/>
                </a:solidFill>
                <a:effectLst/>
                <a:highlight>
                  <a:srgbClr val="F9F9F9"/>
                </a:highlight>
                <a:latin typeface="IBM Plex Sans" panose="020B0503050203000203" pitchFamily="34" charset="0"/>
              </a:rPr>
              <a:t> Proceedings Conference, 203. https://doi.org/10.30589/proceedings.2021.528</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47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181817"/>
                </a:solidFill>
                <a:effectLst/>
                <a:highlight>
                  <a:srgbClr val="CAE7FF"/>
                </a:highlight>
                <a:latin typeface="noto sans" panose="020B0502040504020204" pitchFamily="34" charset="0"/>
              </a:rPr>
              <a:t>Glavas</a:t>
            </a:r>
            <a:r>
              <a:rPr lang="en-US" b="0" i="0" dirty="0">
                <a:solidFill>
                  <a:srgbClr val="181817"/>
                </a:solidFill>
                <a:effectLst/>
                <a:highlight>
                  <a:srgbClr val="CAE7FF"/>
                </a:highlight>
                <a:latin typeface="noto sans" panose="020B0502040504020204" pitchFamily="34" charset="0"/>
              </a:rPr>
              <a:t> A, Kelley K. The Effects of Perceived Corporate Social Responsibility on Employee Attitudes. </a:t>
            </a:r>
            <a:r>
              <a:rPr lang="en-US" b="0" i="1" dirty="0">
                <a:solidFill>
                  <a:srgbClr val="181817"/>
                </a:solidFill>
                <a:effectLst/>
                <a:highlight>
                  <a:srgbClr val="CAE7FF"/>
                </a:highlight>
                <a:latin typeface="noto sans" panose="020B0502040504020204" pitchFamily="34" charset="0"/>
              </a:rPr>
              <a:t>Business Ethics Quarterly</a:t>
            </a:r>
            <a:r>
              <a:rPr lang="en-US" b="0" i="0" dirty="0">
                <a:solidFill>
                  <a:srgbClr val="181817"/>
                </a:solidFill>
                <a:effectLst/>
                <a:highlight>
                  <a:srgbClr val="CAE7FF"/>
                </a:highlight>
                <a:latin typeface="noto sans" panose="020B0502040504020204" pitchFamily="34" charset="0"/>
              </a:rPr>
              <a:t>. 2014;24(2):165-202. doi:10.5840/beq20143206</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37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https://www.microsoft.com/en-us/accessibility/approach</a:t>
            </a:r>
          </a:p>
          <a:p>
            <a:pPr marL="0" lvl="0" indent="0" algn="l" rtl="0">
              <a:spcBef>
                <a:spcPts val="0"/>
              </a:spcBef>
              <a:spcAft>
                <a:spcPts val="0"/>
              </a:spcAft>
              <a:buNone/>
            </a:pPr>
            <a:r>
              <a:rPr lang="en-US" dirty="0"/>
              <a:t>Satinder Dhiman Joan Marques, (2011),"The role and need of offering workshops and courses on workplace spirituality", Journal of Management Development, Vol. 30 </a:t>
            </a:r>
            <a:r>
              <a:rPr lang="en-US" dirty="0" err="1"/>
              <a:t>Iss</a:t>
            </a:r>
            <a:r>
              <a:rPr lang="en-US" dirty="0"/>
              <a:t> 9 pp. 816 - 835 Permanent link to this document:</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01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Sheehy B, </a:t>
            </a:r>
            <a:r>
              <a:rPr lang="en-US" dirty="0" err="1"/>
              <a:t>Farneti</a:t>
            </a:r>
            <a:r>
              <a:rPr lang="en-US" dirty="0"/>
              <a:t> F. Corporate Social Responsibility, Sustainability, Sustainable Development and Corporate Sustainability: What Is the Difference, and Does It Matter? Sustainability. 2021; 13(11):5965. https://doi.org/10.3390/su13115965</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899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Nosratabadi</a:t>
            </a:r>
            <a:r>
              <a:rPr lang="en-US" dirty="0"/>
              <a:t> S, </a:t>
            </a:r>
            <a:r>
              <a:rPr lang="en-US" dirty="0" err="1"/>
              <a:t>Mosavi</a:t>
            </a:r>
            <a:r>
              <a:rPr lang="en-US" dirty="0"/>
              <a:t> A, </a:t>
            </a:r>
            <a:r>
              <a:rPr lang="en-US" dirty="0" err="1"/>
              <a:t>Shamshirband</a:t>
            </a:r>
            <a:r>
              <a:rPr lang="en-US" dirty="0"/>
              <a:t> S, </a:t>
            </a:r>
            <a:r>
              <a:rPr lang="en-US" dirty="0" err="1"/>
              <a:t>Kazimieras</a:t>
            </a:r>
            <a:r>
              <a:rPr lang="en-US" dirty="0"/>
              <a:t> </a:t>
            </a:r>
            <a:r>
              <a:rPr lang="en-US" dirty="0" err="1"/>
              <a:t>Zavadskas</a:t>
            </a:r>
            <a:r>
              <a:rPr lang="en-US" dirty="0"/>
              <a:t> E, </a:t>
            </a:r>
            <a:r>
              <a:rPr lang="en-US" dirty="0" err="1"/>
              <a:t>Rakotonirainy</a:t>
            </a:r>
            <a:r>
              <a:rPr lang="en-US" dirty="0"/>
              <a:t> A, Chau KW. Sustainable Business Models: A Review. Sustainability. 2019; 11(6):1663. https://doi.org/10.3390/su11061663</a:t>
            </a:r>
          </a:p>
          <a:p>
            <a:pPr marL="0" lvl="0" indent="0" algn="l" rtl="0">
              <a:spcBef>
                <a:spcPts val="0"/>
              </a:spcBef>
              <a:spcAft>
                <a:spcPts val="0"/>
              </a:spcAft>
              <a:buNone/>
            </a:pPr>
            <a:r>
              <a:rPr lang="en-US" dirty="0"/>
              <a:t>https://www.interface.com/US/en-US.html</a:t>
            </a:r>
          </a:p>
          <a:p>
            <a:pPr marL="0" lvl="0" indent="0" algn="l" rtl="0">
              <a:spcBef>
                <a:spcPts val="0"/>
              </a:spcBef>
              <a:spcAft>
                <a:spcPts val="0"/>
              </a:spcAft>
              <a:buNone/>
            </a:pPr>
            <a:r>
              <a:rPr lang="en-US" dirty="0" err="1"/>
              <a:t>Heisel</a:t>
            </a:r>
            <a:r>
              <a:rPr lang="en-US" dirty="0"/>
              <a:t>, Felix and Hebel, Dirk E.. "A Circular Approach in Flooring". Building Better - Less - Different: Circular Construction and Circular Economy: Fundamentals, Case Studies, Strategies, Berlin, Boston: </a:t>
            </a:r>
            <a:r>
              <a:rPr lang="en-US" dirty="0" err="1"/>
              <a:t>Birkhäuser</a:t>
            </a:r>
            <a:r>
              <a:rPr lang="en-US" dirty="0"/>
              <a:t>, 2022, pp. 134-137. https://doi.org/10.1515/9783035626353-028</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24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850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Boar A, </a:t>
            </a:r>
            <a:r>
              <a:rPr lang="en-US" dirty="0" err="1"/>
              <a:t>Bastida</a:t>
            </a:r>
            <a:r>
              <a:rPr lang="en-US" dirty="0"/>
              <a:t> R, Marimon F. A Systematic Literature Review. Relationships between the Sharing Economy, Sustainability and Sustainable Development Goals. Sustainability. 2020; 12(17):6744. https://doi.org/10.3390/su12176744</a:t>
            </a:r>
          </a:p>
          <a:p>
            <a:pPr marL="0" lvl="0" indent="0" algn="l" rtl="0">
              <a:spcBef>
                <a:spcPts val="0"/>
              </a:spcBef>
              <a:spcAft>
                <a:spcPts val="0"/>
              </a:spcAft>
              <a:buNone/>
            </a:pPr>
            <a:r>
              <a:rPr lang="en-US" dirty="0"/>
              <a:t>https://truust.io/blog/sharing-economy-sustainability-business-models/</a:t>
            </a:r>
          </a:p>
          <a:p>
            <a:pPr marL="0" lvl="0" indent="0" algn="l" rtl="0">
              <a:spcBef>
                <a:spcPts val="0"/>
              </a:spcBef>
              <a:spcAft>
                <a:spcPts val="0"/>
              </a:spcAft>
              <a:buNone/>
            </a:pPr>
            <a:r>
              <a:rPr lang="en-US" dirty="0"/>
              <a:t>Curtis, Steven &amp; Mont, Oksana. (2020). Sharing economy business models for sustainability. Journal of Cleaner Production. 266. 121519. 10.1016/j.jclepro.2020.121519. </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20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i="0" dirty="0">
              <a:solidFill>
                <a:srgbClr val="000000"/>
              </a:solidFill>
              <a:effectLst/>
              <a:highlight>
                <a:srgbClr val="F9F9F9"/>
              </a:highlight>
              <a:latin typeface="IBM Plex Sans" panose="020B0503050203000203" pitchFamily="34" charset="0"/>
            </a:endParaRP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Boar A, </a:t>
            </a:r>
            <a:r>
              <a:rPr lang="en-US" b="0" i="0" dirty="0" err="1">
                <a:solidFill>
                  <a:srgbClr val="000000"/>
                </a:solidFill>
                <a:effectLst/>
                <a:highlight>
                  <a:srgbClr val="F9F9F9"/>
                </a:highlight>
                <a:latin typeface="IBM Plex Sans" panose="020B0503050203000203" pitchFamily="34" charset="0"/>
              </a:rPr>
              <a:t>Bastida</a:t>
            </a:r>
            <a:r>
              <a:rPr lang="en-US" b="0" i="0" dirty="0">
                <a:solidFill>
                  <a:srgbClr val="000000"/>
                </a:solidFill>
                <a:effectLst/>
                <a:highlight>
                  <a:srgbClr val="F9F9F9"/>
                </a:highlight>
                <a:latin typeface="IBM Plex Sans" panose="020B0503050203000203" pitchFamily="34" charset="0"/>
              </a:rPr>
              <a:t> R, Marimon F. A Systematic Literature Review. Relationships between the Sharing Economy, Sustainability and Sustainable Development Goals. Sustainability. 2020; 12(17):6744. https://doi.org/10.3390/su12176744</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Wirtz, J., So, K. K. F., </a:t>
            </a:r>
            <a:r>
              <a:rPr lang="en-US" b="0" i="0" dirty="0" err="1">
                <a:solidFill>
                  <a:srgbClr val="000000"/>
                </a:solidFill>
                <a:effectLst/>
                <a:highlight>
                  <a:srgbClr val="F9F9F9"/>
                </a:highlight>
                <a:latin typeface="IBM Plex Sans" panose="020B0503050203000203" pitchFamily="34" charset="0"/>
              </a:rPr>
              <a:t>Mody</a:t>
            </a:r>
            <a:r>
              <a:rPr lang="en-US" b="0" i="0" dirty="0">
                <a:solidFill>
                  <a:srgbClr val="000000"/>
                </a:solidFill>
                <a:effectLst/>
                <a:highlight>
                  <a:srgbClr val="F9F9F9"/>
                </a:highlight>
                <a:latin typeface="IBM Plex Sans" panose="020B0503050203000203" pitchFamily="34" charset="0"/>
              </a:rPr>
              <a:t>, M., Liu, S. Q., &amp; Chun, H. E. H. (2019). Platforms in the peer-to-peer sharing economy. Journal of Service Management, 30(4), 452-483. https://doi.org/10.1108/josm-11-2018-0369</a:t>
            </a: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38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j-lt"/>
              </a:rPr>
              <a:t> https://bcorporation.net/about-b-corps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j-lt"/>
              </a:rPr>
              <a:t>https://bcorporation.net/become-a-b-corp/how-to-become-a-b-corp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j-lt"/>
              </a:rPr>
              <a:t>https://bcorporation.net/b-impact-report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mj-lt"/>
              </a:rPr>
              <a:t>https://bcorporation.net/bcorp-the-bcorp-declaration-of-interdependence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mj-lt"/>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38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22222"/>
                </a:solidFill>
                <a:effectLst/>
                <a:highlight>
                  <a:srgbClr val="FFFFFF"/>
                </a:highlight>
                <a:latin typeface="helvetica neue"/>
              </a:rPr>
              <a:t>Costa AJ, </a:t>
            </a:r>
            <a:r>
              <a:rPr lang="en-US" b="0" i="0" dirty="0" err="1">
                <a:solidFill>
                  <a:srgbClr val="222222"/>
                </a:solidFill>
                <a:effectLst/>
                <a:highlight>
                  <a:srgbClr val="FFFFFF"/>
                </a:highlight>
                <a:latin typeface="helvetica neue"/>
              </a:rPr>
              <a:t>Curi</a:t>
            </a:r>
            <a:r>
              <a:rPr lang="en-US" b="0" i="0" dirty="0">
                <a:solidFill>
                  <a:srgbClr val="222222"/>
                </a:solidFill>
                <a:effectLst/>
                <a:highlight>
                  <a:srgbClr val="FFFFFF"/>
                </a:highlight>
                <a:latin typeface="helvetica neue"/>
              </a:rPr>
              <a:t> D, Bandeira AM, Ferreira A, Tomé B, Joaquim C, Santos C, </a:t>
            </a:r>
            <a:r>
              <a:rPr lang="en-US" b="0" i="0" dirty="0" err="1">
                <a:solidFill>
                  <a:srgbClr val="222222"/>
                </a:solidFill>
                <a:effectLst/>
                <a:highlight>
                  <a:srgbClr val="FFFFFF"/>
                </a:highlight>
                <a:latin typeface="helvetica neue"/>
              </a:rPr>
              <a:t>Góis</a:t>
            </a:r>
            <a:r>
              <a:rPr lang="en-US" b="0" i="0" dirty="0">
                <a:solidFill>
                  <a:srgbClr val="222222"/>
                </a:solidFill>
                <a:effectLst/>
                <a:highlight>
                  <a:srgbClr val="FFFFFF"/>
                </a:highlight>
                <a:latin typeface="helvetica neue"/>
              </a:rPr>
              <a:t> C, Meira D, Azevedo G, et al. Literature Review and Theoretical Framework of the Evolution and Interconnectedness of Corporate Sustainability Constructs. </a:t>
            </a:r>
            <a:r>
              <a:rPr lang="en-US" b="0" i="1" dirty="0">
                <a:solidFill>
                  <a:srgbClr val="222222"/>
                </a:solidFill>
                <a:effectLst/>
                <a:highlight>
                  <a:srgbClr val="FFFFFF"/>
                </a:highlight>
                <a:latin typeface="helvetica neue"/>
              </a:rPr>
              <a:t>Sustainability</a:t>
            </a:r>
            <a:r>
              <a:rPr lang="en-US" b="0" i="0" dirty="0">
                <a:solidFill>
                  <a:srgbClr val="222222"/>
                </a:solidFill>
                <a:effectLst/>
                <a:highlight>
                  <a:srgbClr val="FFFFFF"/>
                </a:highlight>
                <a:latin typeface="helvetica neue"/>
              </a:rPr>
              <a:t>. 2022; 14(8):4413. https://doi.org/10.3390/su14084413</a:t>
            </a:r>
          </a:p>
          <a:p>
            <a:pPr marL="0" lvl="0" indent="0" algn="l" rtl="0">
              <a:spcBef>
                <a:spcPts val="0"/>
              </a:spcBef>
              <a:spcAft>
                <a:spcPts val="0"/>
              </a:spcAft>
              <a:buNone/>
            </a:pPr>
            <a:r>
              <a:rPr lang="en-US" dirty="0"/>
              <a:t>Sheehy B, </a:t>
            </a:r>
            <a:r>
              <a:rPr lang="en-US" dirty="0" err="1"/>
              <a:t>Farneti</a:t>
            </a:r>
            <a:r>
              <a:rPr lang="en-US" dirty="0"/>
              <a:t> F. Corporate Social Responsibility, Sustainability, Sustainable Development and Corporate Sustainability: What Is the Difference, and Does It Matter? Sustainability. 2021; 13(11):5965. https://doi.org/10.3390/su13115965</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86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Costa AJ, </a:t>
            </a:r>
            <a:r>
              <a:rPr lang="en-US" dirty="0" err="1"/>
              <a:t>Curi</a:t>
            </a:r>
            <a:r>
              <a:rPr lang="en-US" dirty="0"/>
              <a:t> D, Bandeira AM, Ferreira A, Tomé B, Joaquim C, Santos C, </a:t>
            </a:r>
            <a:r>
              <a:rPr lang="en-US" dirty="0" err="1"/>
              <a:t>Góis</a:t>
            </a:r>
            <a:r>
              <a:rPr lang="en-US" dirty="0"/>
              <a:t> C, Meira D, Azevedo G, et al. Literature Review and Theoretical Framework of the Evolution and Interconnectedness of Corporate Sustainability Constructs. Sustainability. 2022; 14(8):4413. https://doi.org/10.3390/su14084413</a:t>
            </a:r>
          </a:p>
          <a:p>
            <a:pPr marL="0" lvl="0" indent="0" algn="l" rtl="0">
              <a:spcBef>
                <a:spcPts val="0"/>
              </a:spcBef>
              <a:spcAft>
                <a:spcPts val="0"/>
              </a:spcAft>
              <a:buNone/>
            </a:pPr>
            <a:r>
              <a:rPr lang="en-US" dirty="0"/>
              <a:t>Sheehy B, </a:t>
            </a:r>
            <a:r>
              <a:rPr lang="en-US" dirty="0" err="1"/>
              <a:t>Farneti</a:t>
            </a:r>
            <a:r>
              <a:rPr lang="en-US" dirty="0"/>
              <a:t> F. Corporate Social Responsibility, Sustainability, Sustainable Development and Corporate Sustainability: What Is the Difference, and Does It Matter? Sustainability. 2021; 13(11):5965. https://doi.org/10.3390/su13115965</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82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Hassis</a:t>
            </a:r>
            <a:r>
              <a:rPr lang="en-US" dirty="0"/>
              <a:t>, S. M., Othman, M., &amp; Saleh, Y. (2023). The impact of total quality management on corporate sustainability in the manufacturing sector: corporate social responsibility as a mediator. The TQM Journal, 35(8), 2572-2597. https://doi.org/10.1108/tqm-08-2022-0259</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72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Sheehy B, </a:t>
            </a:r>
            <a:r>
              <a:rPr lang="en-US" dirty="0" err="1"/>
              <a:t>Farneti</a:t>
            </a:r>
            <a:r>
              <a:rPr lang="en-US" dirty="0"/>
              <a:t> F. Corporate Social Responsibility, Sustainability, Sustainable Development and Corporate Sustainability: What Is the Difference, and Does It Matter? Sustainability. 2021; 13(11):5965. https://doi.org/10.3390/su13115965</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6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https://downloads.unido.org/ot/38/92/3892640/84703_Background_Paper__LAC_Roundtable.pdf</a:t>
            </a:r>
          </a:p>
          <a:p>
            <a:pPr marL="0" lvl="0" indent="0" algn="l" rtl="0">
              <a:spcBef>
                <a:spcPts val="0"/>
              </a:spcBef>
              <a:spcAft>
                <a:spcPts val="0"/>
              </a:spcAft>
              <a:buNone/>
            </a:pPr>
            <a:r>
              <a:rPr lang="en-US" dirty="0" err="1"/>
              <a:t>Pujiati</a:t>
            </a:r>
            <a:r>
              <a:rPr lang="en-US" dirty="0"/>
              <a:t>, D. and </a:t>
            </a:r>
            <a:r>
              <a:rPr lang="en-US" dirty="0" err="1"/>
              <a:t>Averina</a:t>
            </a:r>
            <a:r>
              <a:rPr lang="en-US" dirty="0"/>
              <a:t>, M. (2022). Determinants of firm value in </a:t>
            </a:r>
            <a:r>
              <a:rPr lang="en-US" dirty="0" err="1"/>
              <a:t>indonesia</a:t>
            </a:r>
            <a:r>
              <a:rPr lang="en-US" dirty="0"/>
              <a:t>: financial factors or non </a:t>
            </a:r>
            <a:r>
              <a:rPr lang="en-US" dirty="0" err="1"/>
              <a:t>finan-cial</a:t>
            </a:r>
            <a:r>
              <a:rPr lang="en-US" dirty="0"/>
              <a:t> factors?. International Journal of Multidisciplinary: Applied Business and Education Research, 3(2), 162-169. https://doi.org/10.11594/ijmaber.03.02.04</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86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CARLOS ARMANDO;;JACOBO-HERNANDEZ;MIGUEL ÁNGEL JAIMES-VALDEZ;SERGIO OCHOA-JIMÉNEZ Benefits, challenges and opportunities of corporate sustainability;</a:t>
            </a:r>
            <a:r>
              <a:rPr lang="nl-NL" dirty="0"/>
              <a:t> Management</a:t>
            </a:r>
          </a:p>
          <a:p>
            <a:pPr marL="0" lvl="0" indent="0" algn="l" rtl="0">
              <a:spcBef>
                <a:spcPts val="0"/>
              </a:spcBef>
              <a:spcAft>
                <a:spcPts val="0"/>
              </a:spcAft>
              <a:buNone/>
            </a:pPr>
            <a:r>
              <a:rPr lang="nl-NL" dirty="0"/>
              <a:t>2021 Vol. 25, No. 1; DOI: 10.2478/manment-2019-0059</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4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25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lever.com/planet-and-society/climate-action/strategy-and-goal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lzgcuaHqsr0?start=143&amp;feature=oembed"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ZG0Sqgfc7xA?feature=oembed"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K7MN6BObnwI?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392043" y="2783366"/>
            <a:ext cx="11150343" cy="14961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Module 9: Climate Change and Sustainable development</a:t>
            </a:r>
          </a:p>
          <a:p>
            <a:pPr algn="just" rtl="0">
              <a:spcBef>
                <a:spcPts val="0"/>
              </a:spcBef>
              <a:spcAft>
                <a:spcPts val="0"/>
              </a:spcAft>
            </a:pPr>
            <a:r>
              <a:rPr lang="en-US" sz="2700" b="1" i="0" u="none" strike="noStrike" cap="none" dirty="0">
                <a:solidFill>
                  <a:srgbClr val="003399"/>
                </a:solidFill>
                <a:latin typeface="Century Gothic"/>
                <a:ea typeface="Century Gothic"/>
                <a:cs typeface="Century Gothic"/>
                <a:sym typeface="Century Gothic"/>
              </a:rPr>
              <a:t>Subject </a:t>
            </a:r>
            <a:r>
              <a:rPr lang="en-US" sz="2200" b="1" dirty="0">
                <a:solidFill>
                  <a:srgbClr val="003399"/>
                </a:solidFill>
                <a:latin typeface="Century Gothic"/>
                <a:sym typeface="Century Gothic"/>
              </a:rPr>
              <a:t>title: </a:t>
            </a:r>
            <a:r>
              <a:rPr lang="en-US" sz="2200" b="1" dirty="0">
                <a:solidFill>
                  <a:srgbClr val="003399"/>
                </a:solidFill>
                <a:latin typeface="Century Gothic"/>
              </a:rPr>
              <a:t>Corporate sustainability strategies and frameworks</a:t>
            </a:r>
          </a:p>
          <a:p>
            <a:pPr algn="just" rtl="0">
              <a:spcBef>
                <a:spcPts val="0"/>
              </a:spcBef>
              <a:spcAft>
                <a:spcPts val="0"/>
              </a:spcAft>
            </a:pPr>
            <a:r>
              <a:rPr lang="en-US" sz="2200" b="1" dirty="0">
                <a:solidFill>
                  <a:srgbClr val="003399"/>
                </a:solidFill>
                <a:latin typeface="Century Gothic"/>
                <a:ea typeface="Century Gothic"/>
                <a:cs typeface="Century Gothic"/>
                <a:sym typeface="Century Gothic"/>
              </a:rPr>
              <a:t>Instructor Name: Regina </a:t>
            </a:r>
            <a:r>
              <a:rPr lang="en-US" sz="2200" b="1" dirty="0" err="1">
                <a:solidFill>
                  <a:srgbClr val="003399"/>
                </a:solidFill>
                <a:latin typeface="Century Gothic"/>
                <a:ea typeface="Century Gothic"/>
                <a:cs typeface="Century Gothic"/>
                <a:sym typeface="Century Gothic"/>
              </a:rPr>
              <a:t>Kalodiki</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9" y="1142782"/>
            <a:ext cx="9488130" cy="45724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lvl="0"/>
            <a:r>
              <a:rPr lang="en-US" sz="1600" b="1" dirty="0">
                <a:latin typeface="+mj-lt"/>
              </a:rPr>
              <a:t>Environmental impacts of corporate activities</a:t>
            </a:r>
          </a:p>
          <a:p>
            <a:pPr lvl="0"/>
            <a:endParaRPr lang="en-US" sz="1600" b="1" dirty="0">
              <a:latin typeface="+mj-lt"/>
            </a:endParaRPr>
          </a:p>
          <a:p>
            <a:pPr lvl="0"/>
            <a:endParaRPr lang="en-US" sz="1600" b="1" dirty="0">
              <a:latin typeface="+mj-lt"/>
            </a:endParaRPr>
          </a:p>
          <a:p>
            <a:pPr lvl="0"/>
            <a:r>
              <a:rPr lang="en-US" sz="1600" b="1" dirty="0">
                <a:latin typeface="+mj-lt"/>
              </a:rPr>
              <a:t>Climate Change: </a:t>
            </a:r>
            <a:r>
              <a:rPr lang="en-US" dirty="0">
                <a:latin typeface="+mj-lt"/>
              </a:rPr>
              <a:t>Corporate activities contribute to climate change through the emission of greenhouse gases, deforestation, and land-use changes. Understanding the contribution of businesses to climate change helps identify measures to reduce emissions and adapt to the impacts of climate change</a:t>
            </a:r>
          </a:p>
          <a:p>
            <a:pPr lvl="0"/>
            <a:endParaRPr lang="en-US" sz="1600" b="1" dirty="0">
              <a:latin typeface="+mj-lt"/>
            </a:endParaRPr>
          </a:p>
          <a:p>
            <a:pPr lvl="0"/>
            <a:r>
              <a:rPr lang="en-US" b="1" dirty="0">
                <a:latin typeface="+mj-lt"/>
              </a:rPr>
              <a:t>Resource Consumption: </a:t>
            </a:r>
            <a:r>
              <a:rPr lang="en-US" dirty="0">
                <a:latin typeface="+mj-lt"/>
              </a:rPr>
              <a:t>Businesses consume natural resources such as water, energy, raw materials, and land in their operations. Understanding the quantity and sources of resource consumption helps identify opportunities for conservation and efficiency improvements.</a:t>
            </a:r>
          </a:p>
          <a:p>
            <a:pPr lvl="0"/>
            <a:endParaRPr lang="en-US" dirty="0">
              <a:latin typeface="+mj-lt"/>
            </a:endParaRPr>
          </a:p>
          <a:p>
            <a:pPr lvl="0"/>
            <a:r>
              <a:rPr lang="en-US" b="1" dirty="0">
                <a:latin typeface="+mj-lt"/>
              </a:rPr>
              <a:t>Emissions and Pollution</a:t>
            </a:r>
            <a:r>
              <a:rPr lang="en-US" dirty="0">
                <a:latin typeface="+mj-lt"/>
              </a:rPr>
              <a:t>: Corporate activities can result in emissions of greenhouse gases (e.g., carbon dioxide, methane), air pollutants (e.g., sulfur dioxide, nitrogen oxides), and water pollutants (e.g., chemicals, heavy metals). Assessing these emissions helps quantify the environmental impact and identify measures to mitigate pollution.</a:t>
            </a:r>
          </a:p>
          <a:p>
            <a:pPr lvl="0"/>
            <a:endParaRPr lang="en-US" dirty="0">
              <a:latin typeface="+mj-lt"/>
            </a:endParaRPr>
          </a:p>
          <a:p>
            <a:pPr lvl="0"/>
            <a:r>
              <a:rPr lang="en-US" b="1" dirty="0">
                <a:latin typeface="+mj-lt"/>
              </a:rPr>
              <a:t>Waste Generation</a:t>
            </a:r>
            <a:r>
              <a:rPr lang="en-US" dirty="0">
                <a:latin typeface="+mj-lt"/>
              </a:rPr>
              <a:t>: Businesses generate various types of waste, including solid waste, wastewater, and hazardous materials. Understanding the volume, composition, and disposal methods of waste generated helps identify opportunities for waste reduction, recycling, and proper disposal.</a:t>
            </a:r>
          </a:p>
          <a:p>
            <a:pPr lvl="0"/>
            <a:endParaRPr lang="en-US" b="1" dirty="0">
              <a:latin typeface="+mj-lt"/>
            </a:endParaRPr>
          </a:p>
          <a:p>
            <a:pPr lvl="0"/>
            <a:r>
              <a:rPr lang="en-US" b="1" dirty="0">
                <a:latin typeface="+mj-lt"/>
              </a:rPr>
              <a:t>Biodiversity Loss and Habitat Destruction: </a:t>
            </a:r>
            <a:r>
              <a:rPr lang="en-US" dirty="0">
                <a:latin typeface="+mj-lt"/>
              </a:rPr>
              <a:t>Some corporate activities, such as deforestation, urbanization, and land development, can lead to habitat destruction and loss of biodiversity. Assessing the impacts on ecosystems and wildlife helps identify measures to minimize habitat destruction and preserve biodiversity.</a:t>
            </a:r>
          </a:p>
          <a:p>
            <a:pPr lvl="0"/>
            <a:endParaRPr lang="en-US" dirty="0">
              <a:latin typeface="+mj-lt"/>
            </a:endParaRPr>
          </a:p>
          <a:p>
            <a:pPr lvl="0"/>
            <a:r>
              <a:rPr lang="en-US" b="1" dirty="0">
                <a:latin typeface="+mj-lt"/>
              </a:rPr>
              <a:t>Water Use and Quality</a:t>
            </a:r>
            <a:r>
              <a:rPr lang="en-US" dirty="0">
                <a:latin typeface="+mj-lt"/>
              </a:rPr>
              <a:t>: Businesses use water for various purposes, including manufacturing, agriculture, and cooling. Understanding water use patterns and assessing the quality of water discharged helps identify opportunities for water conservation and pollution prevention.</a:t>
            </a:r>
          </a:p>
          <a:p>
            <a:pPr lvl="0"/>
            <a:endParaRPr lang="en-US" b="1" dirty="0">
              <a:latin typeface="+mj-lt"/>
            </a:endParaRPr>
          </a:p>
          <a:p>
            <a:pPr lvl="0"/>
            <a:r>
              <a:rPr lang="en-US" b="1" dirty="0">
                <a:latin typeface="+mj-lt"/>
              </a:rPr>
              <a:t>Land Use and Land Degradation</a:t>
            </a:r>
            <a:r>
              <a:rPr lang="en-US" dirty="0">
                <a:latin typeface="+mj-lt"/>
              </a:rPr>
              <a:t>: Corporate activities such as agriculture, mining, and urban development can lead to land degradation, soil erosion, and loss of natural habitats. Assessing land use patterns and soil quality helps identify measures to minimize land degradation and promote sustainable land management practices.</a:t>
            </a:r>
          </a:p>
        </p:txBody>
      </p:sp>
    </p:spTree>
    <p:extLst>
      <p:ext uri="{BB962C8B-B14F-4D97-AF65-F5344CB8AC3E}">
        <p14:creationId xmlns:p14="http://schemas.microsoft.com/office/powerpoint/2010/main" val="339561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9" y="1183342"/>
            <a:ext cx="9488130" cy="457243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a:r>
              <a:rPr lang="en-US" b="1" dirty="0">
                <a:latin typeface="+mj-lt"/>
              </a:rPr>
              <a:t>How to reduce the Environmental Impact?</a:t>
            </a:r>
          </a:p>
          <a:p>
            <a:pPr lvl="0"/>
            <a:endParaRPr lang="en-US" dirty="0">
              <a:latin typeface="+mj-lt"/>
            </a:endParaRPr>
          </a:p>
          <a:p>
            <a:pPr lvl="0"/>
            <a:r>
              <a:rPr lang="en-US" sz="1200" b="1" dirty="0">
                <a:latin typeface="+mj-lt"/>
              </a:rPr>
              <a:t>The environmental pillar </a:t>
            </a:r>
            <a:r>
              <a:rPr lang="en-US" sz="1200" dirty="0">
                <a:latin typeface="+mj-lt"/>
              </a:rPr>
              <a:t>can be attained through environmental management systems ( EMS), which can vary from more reactive to more proactive actions. Reactive actions are associated with pollution control or compliance and refer to "end-of-pipe" measures. Proactive actions prevent pollution by reducing or eliminating waste through innovative processes or technologies applied throughout the production process and by analyzing the product life cycle, shifting the focus of a company’s processes to its products, to reduce the impact from "cradle to grave". Environmental factors relate to corporate environmental policies to reduce for example carbon footprint, energy consumption, and waste generation</a:t>
            </a:r>
          </a:p>
          <a:p>
            <a:pPr lvl="0"/>
            <a:endParaRPr lang="en-US" sz="1200" dirty="0">
              <a:latin typeface="+mj-lt"/>
            </a:endParaRPr>
          </a:p>
          <a:p>
            <a:pPr lvl="0"/>
            <a:r>
              <a:rPr lang="en-US" sz="1200" u="sng" dirty="0">
                <a:latin typeface="+mj-lt"/>
              </a:rPr>
              <a:t>1.Reducing Carbon Footprint:</a:t>
            </a:r>
          </a:p>
          <a:p>
            <a:pPr lvl="0"/>
            <a:endParaRPr lang="en-US" sz="1200" dirty="0">
              <a:latin typeface="+mj-lt"/>
            </a:endParaRPr>
          </a:p>
          <a:p>
            <a:pPr lvl="0"/>
            <a:r>
              <a:rPr lang="en-US" sz="1200" dirty="0">
                <a:latin typeface="+mj-lt"/>
              </a:rPr>
              <a:t>Transition to Renewable Energy: Invest in renewable energy</a:t>
            </a:r>
          </a:p>
          <a:p>
            <a:pPr lvl="0"/>
            <a:r>
              <a:rPr lang="en-US" sz="1200" dirty="0">
                <a:latin typeface="+mj-lt"/>
              </a:rPr>
              <a:t> sources such as solar, wind, or hydroelectric power to reduce</a:t>
            </a:r>
          </a:p>
          <a:p>
            <a:pPr lvl="0"/>
            <a:r>
              <a:rPr lang="en-US" sz="1200" dirty="0">
                <a:latin typeface="+mj-lt"/>
              </a:rPr>
              <a:t>reliance on fossil fuels and decrease greenhouse gas emissions.</a:t>
            </a:r>
          </a:p>
          <a:p>
            <a:pPr lvl="0"/>
            <a:endParaRPr lang="en-US" sz="1200" dirty="0">
              <a:latin typeface="+mj-lt"/>
            </a:endParaRPr>
          </a:p>
          <a:p>
            <a:pPr lvl="0"/>
            <a:r>
              <a:rPr lang="en-US" sz="1200" dirty="0">
                <a:latin typeface="+mj-lt"/>
              </a:rPr>
              <a:t>Energy Efficiency Improvements: Implement energy-saving technologies </a:t>
            </a:r>
          </a:p>
          <a:p>
            <a:pPr lvl="0"/>
            <a:r>
              <a:rPr lang="en-US" sz="1200" dirty="0">
                <a:latin typeface="+mj-lt"/>
              </a:rPr>
              <a:t>and practices such as LED lighting, energy-efficient appliances, and building</a:t>
            </a:r>
          </a:p>
          <a:p>
            <a:pPr lvl="0"/>
            <a:r>
              <a:rPr lang="en-US" sz="1200" dirty="0">
                <a:latin typeface="+mj-lt"/>
              </a:rPr>
              <a:t>insulation to reduce energy consumption and carbon emissions.</a:t>
            </a:r>
          </a:p>
          <a:p>
            <a:pPr lvl="0"/>
            <a:endParaRPr lang="en-US" sz="1200" dirty="0">
              <a:latin typeface="+mj-lt"/>
            </a:endParaRPr>
          </a:p>
          <a:p>
            <a:pPr lvl="0"/>
            <a:r>
              <a:rPr lang="en-US" sz="1200" dirty="0">
                <a:latin typeface="+mj-lt"/>
              </a:rPr>
              <a:t>Green Transportation: Encourage the use of public transportation, </a:t>
            </a:r>
          </a:p>
          <a:p>
            <a:pPr lvl="0"/>
            <a:r>
              <a:rPr lang="en-US" sz="1200" dirty="0">
                <a:latin typeface="+mj-lt"/>
              </a:rPr>
              <a:t>carpooling, cycling, and electric vehicles (EVs) for employee commuting</a:t>
            </a:r>
          </a:p>
          <a:p>
            <a:pPr lvl="0"/>
            <a:r>
              <a:rPr lang="en-US" sz="1200" dirty="0">
                <a:latin typeface="+mj-lt"/>
              </a:rPr>
              <a:t>and business travel to reduce emissions from transportation.</a:t>
            </a:r>
          </a:p>
          <a:p>
            <a:pPr lvl="0"/>
            <a:endParaRPr lang="en-US" sz="1200" dirty="0">
              <a:latin typeface="+mj-lt"/>
            </a:endParaRPr>
          </a:p>
          <a:p>
            <a:pPr lvl="0"/>
            <a:r>
              <a:rPr lang="en-US" sz="1200" dirty="0">
                <a:latin typeface="+mj-lt"/>
              </a:rPr>
              <a:t>Carbon Offsetting: Offset unavoidable emissions by investing in projects</a:t>
            </a:r>
          </a:p>
          <a:p>
            <a:pPr lvl="0"/>
            <a:r>
              <a:rPr lang="en-US" sz="1200" dirty="0">
                <a:latin typeface="+mj-lt"/>
              </a:rPr>
              <a:t>that reduce or capture carbon dioxide, such as afforestation, reforestation, </a:t>
            </a:r>
          </a:p>
          <a:p>
            <a:pPr lvl="0"/>
            <a:r>
              <a:rPr lang="en-US" sz="1200" dirty="0">
                <a:latin typeface="+mj-lt"/>
              </a:rPr>
              <a:t>or renewable energy projects.</a:t>
            </a:r>
          </a:p>
          <a:p>
            <a:pPr lvl="0"/>
            <a:endParaRPr lang="en-US" dirty="0">
              <a:latin typeface="+mj-lt"/>
            </a:endParaRPr>
          </a:p>
        </p:txBody>
      </p:sp>
      <p:sp>
        <p:nvSpPr>
          <p:cNvPr id="2" name="Rectangle: Rounded Corners 1">
            <a:extLst>
              <a:ext uri="{FF2B5EF4-FFF2-40B4-BE49-F238E27FC236}">
                <a16:creationId xmlns:a16="http://schemas.microsoft.com/office/drawing/2014/main" id="{D1ED76B4-1C51-6A19-3BA3-C510731DF872}"/>
              </a:ext>
            </a:extLst>
          </p:cNvPr>
          <p:cNvSpPr/>
          <p:nvPr/>
        </p:nvSpPr>
        <p:spPr>
          <a:xfrm>
            <a:off x="6993324" y="2609167"/>
            <a:ext cx="3139671" cy="3146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200" b="1" dirty="0">
                <a:latin typeface="+mj-lt"/>
              </a:rPr>
              <a:t>Environmental strategies</a:t>
            </a:r>
            <a:endParaRPr lang="en-US" sz="1200" dirty="0">
              <a:latin typeface="+mj-lt"/>
            </a:endParaRPr>
          </a:p>
          <a:p>
            <a:pPr lvl="0"/>
            <a:endParaRPr lang="en-US" sz="1200" b="1" dirty="0">
              <a:latin typeface="+mj-lt"/>
            </a:endParaRPr>
          </a:p>
          <a:p>
            <a:pPr lvl="0"/>
            <a:r>
              <a:rPr lang="en-US" sz="1200" b="1" dirty="0">
                <a:latin typeface="+mj-lt"/>
              </a:rPr>
              <a:t>1.Reducing carbon footprint</a:t>
            </a:r>
            <a:r>
              <a:rPr lang="en-US" sz="1200" dirty="0">
                <a:latin typeface="+mj-lt"/>
              </a:rPr>
              <a:t>: Implementing eco- friendly practices to minimize environmental impact and combat climate change</a:t>
            </a:r>
          </a:p>
          <a:p>
            <a:pPr lvl="0"/>
            <a:endParaRPr lang="en-US" sz="1200" dirty="0">
              <a:latin typeface="+mj-lt"/>
            </a:endParaRPr>
          </a:p>
          <a:p>
            <a:pPr lvl="0"/>
            <a:r>
              <a:rPr lang="en-US" sz="1200" b="1" dirty="0">
                <a:latin typeface="+mj-lt"/>
              </a:rPr>
              <a:t>2.Reducing Energy Consumption:</a:t>
            </a:r>
          </a:p>
          <a:p>
            <a:pPr lvl="0"/>
            <a:r>
              <a:rPr lang="en-US" sz="1200" dirty="0">
                <a:latin typeface="+mj-lt"/>
              </a:rPr>
              <a:t>Educate and engage employees in energy-saving practices; Investment in Energy-Efficient Technologies</a:t>
            </a:r>
          </a:p>
          <a:p>
            <a:pPr lvl="0"/>
            <a:endParaRPr lang="en-US" sz="1200" dirty="0">
              <a:latin typeface="+mj-lt"/>
            </a:endParaRPr>
          </a:p>
          <a:p>
            <a:pPr lvl="0"/>
            <a:r>
              <a:rPr lang="en-US" sz="1200" b="1" dirty="0">
                <a:latin typeface="+mj-lt"/>
              </a:rPr>
              <a:t>3. Reducing Waste Generation</a:t>
            </a:r>
            <a:r>
              <a:rPr lang="en-US" sz="1200" dirty="0">
                <a:latin typeface="+mj-lt"/>
              </a:rPr>
              <a:t>: Implement recycling and composting Programs and waste audits</a:t>
            </a:r>
          </a:p>
          <a:p>
            <a:pPr lvl="0"/>
            <a:endParaRPr lang="en-US" sz="1200" dirty="0">
              <a:latin typeface="+mj-lt"/>
            </a:endParaRPr>
          </a:p>
        </p:txBody>
      </p:sp>
    </p:spTree>
    <p:extLst>
      <p:ext uri="{BB962C8B-B14F-4D97-AF65-F5344CB8AC3E}">
        <p14:creationId xmlns:p14="http://schemas.microsoft.com/office/powerpoint/2010/main" val="21011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a:t>
            </a:r>
          </a:p>
        </p:txBody>
      </p:sp>
      <p:sp>
        <p:nvSpPr>
          <p:cNvPr id="158" name="Google Shape;158;p46"/>
          <p:cNvSpPr txBox="1"/>
          <p:nvPr/>
        </p:nvSpPr>
        <p:spPr>
          <a:xfrm>
            <a:off x="993059"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0"/>
            <a:r>
              <a:rPr lang="en-US" u="sng" dirty="0">
                <a:latin typeface="+mj-lt"/>
              </a:rPr>
              <a:t>2.Reducing Energy Consumption:</a:t>
            </a:r>
          </a:p>
          <a:p>
            <a:pPr lvl="0"/>
            <a:endParaRPr lang="en-US" dirty="0">
              <a:latin typeface="+mj-lt"/>
            </a:endParaRPr>
          </a:p>
          <a:p>
            <a:pPr lvl="0"/>
            <a:r>
              <a:rPr lang="en-US" dirty="0">
                <a:latin typeface="+mj-lt"/>
              </a:rPr>
              <a:t>Energy Audits: Conduct regular energy audits to identify inefficiencies and opportunities for energy savings in buildings, manufacturing processes, and operations.</a:t>
            </a:r>
          </a:p>
          <a:p>
            <a:pPr lvl="0"/>
            <a:endParaRPr lang="en-US" dirty="0">
              <a:latin typeface="+mj-lt"/>
            </a:endParaRPr>
          </a:p>
          <a:p>
            <a:pPr lvl="0"/>
            <a:r>
              <a:rPr lang="en-US" dirty="0">
                <a:latin typeface="+mj-lt"/>
              </a:rPr>
              <a:t>Employee Engagement: Educate and engage employees in energy-saving practices such as turning off lights and equipment when not in use, optimizing heating and cooling systems, and using energy-efficient appliances.</a:t>
            </a:r>
          </a:p>
          <a:p>
            <a:pPr lvl="0"/>
            <a:endParaRPr lang="en-US" dirty="0">
              <a:latin typeface="+mj-lt"/>
            </a:endParaRPr>
          </a:p>
          <a:p>
            <a:pPr lvl="0"/>
            <a:r>
              <a:rPr lang="en-US" dirty="0">
                <a:latin typeface="+mj-lt"/>
              </a:rPr>
              <a:t>Investment in Energy-Efficient Technologies: Upgrade equipment and machinery to newer, more energy-efficient models and invest in smart technologies for monitoring and controlling energy usage. The concept of Net Zero Energy Buildings (NZEB) and strategies like retrofitting existing buildings with NZEB principles can significantly contribute to lowering energy demand and promoting on-site renewable energy generation (El-Sherif et al., 2020).</a:t>
            </a:r>
          </a:p>
          <a:p>
            <a:pPr lvl="0"/>
            <a:endParaRPr lang="en-US" dirty="0">
              <a:latin typeface="+mj-lt"/>
            </a:endParaRPr>
          </a:p>
          <a:p>
            <a:pPr lvl="0"/>
            <a:r>
              <a:rPr lang="en-US" dirty="0">
                <a:latin typeface="+mj-lt"/>
              </a:rPr>
              <a:t>Demand-Side Management: Implement demand-side management strategies to shift energy usage to off-peak hours, reducing strain on the grid and minimizing the need for additional energy generation.</a:t>
            </a:r>
          </a:p>
          <a:p>
            <a:pPr lvl="0"/>
            <a:endParaRPr lang="en-US" dirty="0">
              <a:latin typeface="+mj-lt"/>
            </a:endParaRPr>
          </a:p>
          <a:p>
            <a:pPr lvl="0"/>
            <a:endParaRPr lang="en-US" dirty="0">
              <a:latin typeface="+mj-lt"/>
            </a:endParaRPr>
          </a:p>
          <a:p>
            <a:pPr lvl="0"/>
            <a:r>
              <a:rPr lang="en-US" u="sng" dirty="0">
                <a:latin typeface="+mj-lt"/>
              </a:rPr>
              <a:t>3.Reducing Waste Generation:</a:t>
            </a:r>
          </a:p>
          <a:p>
            <a:pPr lvl="0"/>
            <a:endParaRPr lang="en-US" dirty="0">
              <a:latin typeface="+mj-lt"/>
            </a:endParaRPr>
          </a:p>
          <a:p>
            <a:pPr lvl="0"/>
            <a:r>
              <a:rPr lang="en-US" dirty="0">
                <a:latin typeface="+mj-lt"/>
              </a:rPr>
              <a:t>Source Reduction: Minimize waste generation at the source by optimizing processes, reducing packaging, and designing products for durability, repairability, and recyclability.</a:t>
            </a:r>
          </a:p>
          <a:p>
            <a:pPr lvl="0"/>
            <a:endParaRPr lang="en-US" dirty="0">
              <a:latin typeface="+mj-lt"/>
            </a:endParaRPr>
          </a:p>
          <a:p>
            <a:pPr lvl="0"/>
            <a:r>
              <a:rPr lang="en-US" dirty="0">
                <a:latin typeface="+mj-lt"/>
              </a:rPr>
              <a:t>Recycling and Composting Programs: Implement comprehensive recycling and composting programs to divert waste from landfills and recover valuable resources.</a:t>
            </a:r>
          </a:p>
          <a:p>
            <a:pPr lvl="0"/>
            <a:endParaRPr lang="en-US" dirty="0">
              <a:latin typeface="+mj-lt"/>
            </a:endParaRPr>
          </a:p>
          <a:p>
            <a:pPr lvl="0"/>
            <a:r>
              <a:rPr lang="en-US" dirty="0">
                <a:latin typeface="+mj-lt"/>
              </a:rPr>
              <a:t>Waste Audits: Conduct waste audits to identify opportunities for waste reduction, reuse, and recycling throughout the supply chain and operational processes.</a:t>
            </a:r>
          </a:p>
          <a:p>
            <a:pPr lvl="0"/>
            <a:endParaRPr lang="en-US" dirty="0">
              <a:latin typeface="+mj-lt"/>
            </a:endParaRPr>
          </a:p>
          <a:p>
            <a:pPr lvl="0"/>
            <a:endParaRPr lang="en-US" dirty="0">
              <a:latin typeface="+mj-lt"/>
            </a:endParaRPr>
          </a:p>
        </p:txBody>
      </p:sp>
    </p:spTree>
    <p:extLst>
      <p:ext uri="{BB962C8B-B14F-4D97-AF65-F5344CB8AC3E}">
        <p14:creationId xmlns:p14="http://schemas.microsoft.com/office/powerpoint/2010/main" val="218766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19527"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lvl="0"/>
            <a:r>
              <a:rPr lang="en-US" b="1" dirty="0">
                <a:latin typeface="+mj-lt"/>
              </a:rPr>
              <a:t>Understand the Corporate Environmental Pillar</a:t>
            </a:r>
          </a:p>
          <a:p>
            <a:pPr lvl="0"/>
            <a:endParaRPr lang="en-US" b="1" dirty="0">
              <a:latin typeface="+mj-lt"/>
            </a:endParaRPr>
          </a:p>
          <a:p>
            <a:pPr lvl="0" algn="just"/>
            <a:r>
              <a:rPr lang="en-US" sz="1200" b="1" dirty="0">
                <a:latin typeface="+mj-lt"/>
              </a:rPr>
              <a:t>Case Study: </a:t>
            </a:r>
            <a:r>
              <a:rPr lang="en-US" sz="1200" dirty="0">
                <a:latin typeface="+mj-lt"/>
              </a:rPr>
              <a:t>The Carbon Disclosure Project (CDP) collects data on corporate greenhouse gas emissions and provides insights into emission reduction strategies. CDP is an internationally recognized nonprofit organization that operates a global disclosure system for environmental data. Its core mission revolves around collecting and distributing vital information concerning companies' carbon emissions, climate strategies, and environmental risks and opportunities. Engaging with CDP enables companies to unlock numerous advantages. These encompass gaining invaluable insights into their environmental performance, pinpointing areas ripe for enhancement, and benchmarking against industry counterparts.</a:t>
            </a:r>
          </a:p>
          <a:p>
            <a:pPr lvl="0"/>
            <a:endParaRPr lang="en-US" sz="1200" dirty="0">
              <a:latin typeface="+mj-lt"/>
            </a:endParaRPr>
          </a:p>
          <a:p>
            <a:pPr lvl="0"/>
            <a:r>
              <a:rPr lang="en-US" sz="1200" dirty="0">
                <a:latin typeface="+mj-lt"/>
              </a:rPr>
              <a:t>Companies like Unilever have demonstrated significant reductions in carbon emissions through initiatives such as renewable energy adoption and energy efficiency improvements see:  </a:t>
            </a:r>
            <a:r>
              <a:rPr lang="en-US" sz="1200" dirty="0">
                <a:latin typeface="+mj-lt"/>
                <a:hlinkClick r:id="rId3"/>
              </a:rPr>
              <a:t>https://www.unilever.com/planet-and-society/climate-action/strategy-and-goals/</a:t>
            </a:r>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r>
              <a:rPr lang="en-US" sz="800" dirty="0">
                <a:latin typeface="+mj-lt"/>
              </a:rPr>
              <a:t>					Source: https://www.cdp.net/en/info/about-us/what-we-do</a:t>
            </a:r>
          </a:p>
          <a:p>
            <a:pPr lvl="0"/>
            <a:endParaRPr lang="en-US" sz="800" dirty="0">
              <a:latin typeface="+mj-lt"/>
            </a:endParaRPr>
          </a:p>
          <a:p>
            <a:pPr lvl="0"/>
            <a:endParaRPr lang="en-US" sz="1200" b="1" dirty="0">
              <a:latin typeface="+mj-lt"/>
            </a:endParaRPr>
          </a:p>
          <a:p>
            <a:pPr lvl="0"/>
            <a:endParaRPr lang="en-US" dirty="0">
              <a:latin typeface="+mj-lt"/>
            </a:endParaRPr>
          </a:p>
        </p:txBody>
      </p:sp>
      <p:pic>
        <p:nvPicPr>
          <p:cNvPr id="3" name="Picture 2">
            <a:extLst>
              <a:ext uri="{FF2B5EF4-FFF2-40B4-BE49-F238E27FC236}">
                <a16:creationId xmlns:a16="http://schemas.microsoft.com/office/drawing/2014/main" id="{64CFB41C-544D-F166-4437-EE57B689FD74}"/>
              </a:ext>
            </a:extLst>
          </p:cNvPr>
          <p:cNvPicPr>
            <a:picLocks noChangeAspect="1"/>
          </p:cNvPicPr>
          <p:nvPr/>
        </p:nvPicPr>
        <p:blipFill>
          <a:blip r:embed="rId4"/>
          <a:stretch>
            <a:fillRect/>
          </a:stretch>
        </p:blipFill>
        <p:spPr>
          <a:xfrm>
            <a:off x="3209364" y="3061446"/>
            <a:ext cx="7080615" cy="2052918"/>
          </a:xfrm>
          <a:prstGeom prst="rect">
            <a:avLst/>
          </a:prstGeom>
        </p:spPr>
      </p:pic>
    </p:spTree>
    <p:extLst>
      <p:ext uri="{BB962C8B-B14F-4D97-AF65-F5344CB8AC3E}">
        <p14:creationId xmlns:p14="http://schemas.microsoft.com/office/powerpoint/2010/main" val="369408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8" y="1286217"/>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Environmental impact</a:t>
            </a:r>
          </a:p>
          <a:p>
            <a:pPr lvl="0"/>
            <a:endParaRPr lang="en-US" b="1" dirty="0">
              <a:latin typeface="+mj-lt"/>
            </a:endParaRPr>
          </a:p>
          <a:p>
            <a:pPr lvl="0"/>
            <a:r>
              <a:rPr lang="en-US" b="1" dirty="0">
                <a:latin typeface="+mj-lt"/>
              </a:rPr>
              <a:t>Carbon Disclosure Project (CDP) Introduction</a:t>
            </a:r>
          </a:p>
          <a:p>
            <a:pPr lvl="0"/>
            <a:endParaRPr lang="en-US" b="1" dirty="0">
              <a:latin typeface="+mj-lt"/>
            </a:endParaRPr>
          </a:p>
          <a:p>
            <a:pPr lvl="0"/>
            <a:endParaRPr lang="en-US" b="1" dirty="0">
              <a:latin typeface="+mj-lt"/>
            </a:endParaRPr>
          </a:p>
          <a:p>
            <a:pPr lvl="0"/>
            <a:endParaRPr lang="en-US" dirty="0">
              <a:latin typeface="+mj-lt"/>
            </a:endParaRPr>
          </a:p>
        </p:txBody>
      </p:sp>
      <p:pic>
        <p:nvPicPr>
          <p:cNvPr id="2" name="Online Media 1" title="Carbon Disclosure Project (CDP) Introduction">
            <a:hlinkClick r:id="" action="ppaction://media"/>
            <a:extLst>
              <a:ext uri="{FF2B5EF4-FFF2-40B4-BE49-F238E27FC236}">
                <a16:creationId xmlns:a16="http://schemas.microsoft.com/office/drawing/2014/main" id="{E929A8B3-5D39-4D7B-7960-A232777F582B}"/>
              </a:ext>
            </a:extLst>
          </p:cNvPr>
          <p:cNvPicPr>
            <a:picLocks noRot="1" noChangeAspect="1"/>
          </p:cNvPicPr>
          <p:nvPr>
            <a:videoFile r:link="rId1"/>
          </p:nvPr>
        </p:nvPicPr>
        <p:blipFill>
          <a:blip r:embed="rId4"/>
          <a:stretch>
            <a:fillRect/>
          </a:stretch>
        </p:blipFill>
        <p:spPr>
          <a:xfrm>
            <a:off x="1075765" y="2142564"/>
            <a:ext cx="9076718" cy="3429219"/>
          </a:xfrm>
          <a:prstGeom prst="rect">
            <a:avLst/>
          </a:prstGeom>
        </p:spPr>
      </p:pic>
    </p:spTree>
    <p:extLst>
      <p:ext uri="{BB962C8B-B14F-4D97-AF65-F5344CB8AC3E}">
        <p14:creationId xmlns:p14="http://schemas.microsoft.com/office/powerpoint/2010/main" val="20527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8" y="1286217"/>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Understand the Environmental pillar.</a:t>
            </a:r>
          </a:p>
          <a:p>
            <a:pPr lvl="0"/>
            <a:endParaRPr lang="en-US" sz="1200" b="1" dirty="0">
              <a:latin typeface="+mj-lt"/>
            </a:endParaRPr>
          </a:p>
          <a:p>
            <a:pPr lvl="0"/>
            <a:r>
              <a:rPr lang="en-US" sz="1200" b="1" dirty="0">
                <a:latin typeface="+mj-lt"/>
              </a:rPr>
              <a:t>The case of Google (data from </a:t>
            </a:r>
            <a:r>
              <a:rPr lang="fr-FR" sz="1200" b="1" dirty="0">
                <a:latin typeface="+mj-lt"/>
              </a:rPr>
              <a:t>Google’s 2023 Environnemental Report)</a:t>
            </a:r>
            <a:endParaRPr lang="en-US" sz="1200" b="1" dirty="0">
              <a:latin typeface="+mj-lt"/>
            </a:endParaRPr>
          </a:p>
          <a:p>
            <a:pPr lvl="0"/>
            <a:endParaRPr lang="en-US" sz="1200" b="1" dirty="0">
              <a:latin typeface="+mj-lt"/>
            </a:endParaRPr>
          </a:p>
          <a:p>
            <a:pPr marL="171450" lvl="0" indent="-171450">
              <a:buFont typeface="Arial" panose="020B0604020202020204" pitchFamily="34" charset="0"/>
              <a:buChar char="•"/>
            </a:pPr>
            <a:r>
              <a:rPr lang="en-US" sz="1200" dirty="0">
                <a:latin typeface="+mj-lt"/>
              </a:rPr>
              <a:t>Enhanced and launched new sustainability product features, such as eco-friendly routing in Maps, which is estimated to have helped prevent more than 1.2 million metric tons of carbon emissions from launch through 2022—equivalent to taking approximately 250,000 fuel-based cars off the road for a year</a:t>
            </a:r>
          </a:p>
          <a:p>
            <a:pPr marL="171450" lvl="0" indent="-171450">
              <a:buFont typeface="Arial" panose="020B0604020202020204" pitchFamily="34" charset="0"/>
              <a:buChar char="•"/>
            </a:pPr>
            <a:endParaRPr lang="en-US" sz="1200" dirty="0">
              <a:latin typeface="+mj-lt"/>
            </a:endParaRPr>
          </a:p>
          <a:p>
            <a:pPr marL="171450" lvl="0" indent="-171450">
              <a:buFont typeface="Arial" panose="020B0604020202020204" pitchFamily="34" charset="0"/>
              <a:buChar char="•"/>
            </a:pPr>
            <a:r>
              <a:rPr lang="en-US" sz="1200" dirty="0">
                <a:latin typeface="+mj-lt"/>
              </a:rPr>
              <a:t>Expanded the availability of Google Earth Engine—which provides access to reliable, up-to date insights on how our planet is changing—to include businesses and governments worldwide as an enterprise-grade service through Google Cloud.</a:t>
            </a:r>
          </a:p>
          <a:p>
            <a:pPr marL="171450" lvl="0" indent="-171450">
              <a:buFont typeface="Arial" panose="020B0604020202020204" pitchFamily="34" charset="0"/>
              <a:buChar char="•"/>
            </a:pPr>
            <a:endParaRPr lang="en-US" sz="1200" dirty="0">
              <a:latin typeface="+mj-lt"/>
            </a:endParaRPr>
          </a:p>
          <a:p>
            <a:pPr marL="171450" lvl="0" indent="-171450">
              <a:buFont typeface="Arial" panose="020B0604020202020204" pitchFamily="34" charset="0"/>
              <a:buChar char="•"/>
            </a:pPr>
            <a:r>
              <a:rPr lang="en-US" sz="1200" dirty="0">
                <a:latin typeface="+mj-lt"/>
              </a:rPr>
              <a:t>Opened the new Bay View campus, which is all-electric, net water-positive, restores over 17 acres of high-value nature, and incorporates the leading principles of circular design.</a:t>
            </a:r>
          </a:p>
          <a:p>
            <a:pPr marL="171450" lvl="0" indent="-171450">
              <a:buFont typeface="Arial" panose="020B0604020202020204" pitchFamily="34" charset="0"/>
              <a:buChar char="•"/>
            </a:pPr>
            <a:endParaRPr lang="en-US" sz="1200" dirty="0">
              <a:latin typeface="+mj-lt"/>
            </a:endParaRPr>
          </a:p>
          <a:p>
            <a:pPr marL="171450" lvl="0" indent="-171450">
              <a:buFont typeface="Arial" panose="020B0604020202020204" pitchFamily="34" charset="0"/>
              <a:buChar char="•"/>
            </a:pPr>
            <a:r>
              <a:rPr lang="en-US" sz="1200" dirty="0">
                <a:latin typeface="+mj-lt"/>
              </a:rPr>
              <a:t>Signed 20 more renewable energy agreements, bringing our total to more than 80 agreements totaling approximately 10 GW of clean energy generation capacity—we estimate we’ll spend approximately $10 billion to purchase clean energy through 2040. </a:t>
            </a:r>
          </a:p>
          <a:p>
            <a:pPr lvl="0"/>
            <a:endParaRPr lang="en-US" dirty="0">
              <a:latin typeface="+mj-lt"/>
            </a:endParaRPr>
          </a:p>
        </p:txBody>
      </p:sp>
    </p:spTree>
    <p:extLst>
      <p:ext uri="{BB962C8B-B14F-4D97-AF65-F5344CB8AC3E}">
        <p14:creationId xmlns:p14="http://schemas.microsoft.com/office/powerpoint/2010/main" val="34431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8" y="1286217"/>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Understand the Environmental pillar.</a:t>
            </a:r>
          </a:p>
          <a:p>
            <a:pPr lvl="0"/>
            <a:r>
              <a:rPr lang="en-US" sz="1200" b="1" dirty="0">
                <a:latin typeface="+mj-lt"/>
              </a:rPr>
              <a:t>The case of Google (data from </a:t>
            </a:r>
            <a:r>
              <a:rPr lang="fr-FR" sz="1200" b="1" dirty="0">
                <a:latin typeface="+mj-lt"/>
              </a:rPr>
              <a:t>Google’s 2023 Environnemental Report- HIGHLIGHTS</a:t>
            </a:r>
            <a:endParaRPr lang="en-US" sz="1200" b="1" dirty="0">
              <a:latin typeface="+mj-lt"/>
            </a:endParaRPr>
          </a:p>
          <a:p>
            <a:pPr lvl="0"/>
            <a:endParaRPr lang="en-US" sz="1200" b="1" dirty="0">
              <a:latin typeface="+mj-lt"/>
            </a:endParaRPr>
          </a:p>
          <a:p>
            <a:pPr lvl="0"/>
            <a:endParaRPr lang="en-US" dirty="0">
              <a:latin typeface="+mj-lt"/>
            </a:endParaRPr>
          </a:p>
        </p:txBody>
      </p:sp>
      <p:pic>
        <p:nvPicPr>
          <p:cNvPr id="3" name="Picture 2">
            <a:extLst>
              <a:ext uri="{FF2B5EF4-FFF2-40B4-BE49-F238E27FC236}">
                <a16:creationId xmlns:a16="http://schemas.microsoft.com/office/drawing/2014/main" id="{11370653-E180-F990-F67C-CE3B5BB74DA5}"/>
              </a:ext>
            </a:extLst>
          </p:cNvPr>
          <p:cNvPicPr>
            <a:picLocks noChangeAspect="1"/>
          </p:cNvPicPr>
          <p:nvPr/>
        </p:nvPicPr>
        <p:blipFill>
          <a:blip r:embed="rId3"/>
          <a:stretch>
            <a:fillRect/>
          </a:stretch>
        </p:blipFill>
        <p:spPr>
          <a:xfrm>
            <a:off x="1057835" y="1837765"/>
            <a:ext cx="9152965" cy="3895381"/>
          </a:xfrm>
          <a:prstGeom prst="rect">
            <a:avLst/>
          </a:prstGeom>
        </p:spPr>
      </p:pic>
    </p:spTree>
    <p:extLst>
      <p:ext uri="{BB962C8B-B14F-4D97-AF65-F5344CB8AC3E}">
        <p14:creationId xmlns:p14="http://schemas.microsoft.com/office/powerpoint/2010/main" val="373521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737694"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Environmental Sustainability </a:t>
            </a:r>
          </a:p>
        </p:txBody>
      </p:sp>
      <p:sp>
        <p:nvSpPr>
          <p:cNvPr id="158" name="Google Shape;158;p46"/>
          <p:cNvSpPr txBox="1"/>
          <p:nvPr/>
        </p:nvSpPr>
        <p:spPr>
          <a:xfrm>
            <a:off x="993057" y="991260"/>
            <a:ext cx="9737695" cy="50509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Understand the Environmental pillar: </a:t>
            </a:r>
            <a:r>
              <a:rPr lang="en-US" sz="1200" b="1" dirty="0">
                <a:latin typeface="+mj-lt"/>
              </a:rPr>
              <a:t>The case of Google</a:t>
            </a:r>
          </a:p>
          <a:p>
            <a:pPr lvl="0"/>
            <a:endParaRPr lang="en-US" sz="1200" b="1" dirty="0">
              <a:latin typeface="+mj-lt"/>
            </a:endParaRPr>
          </a:p>
          <a:p>
            <a:pPr lvl="0"/>
            <a:endParaRPr lang="en-US" b="1" dirty="0">
              <a:latin typeface="+mj-lt"/>
            </a:endParaRPr>
          </a:p>
          <a:p>
            <a:pPr lvl="0"/>
            <a:endParaRPr lang="en-US" b="1" dirty="0">
              <a:latin typeface="+mj-lt"/>
            </a:endParaRPr>
          </a:p>
          <a:p>
            <a:pPr lvl="0"/>
            <a:endParaRPr lang="en-US" b="1" dirty="0">
              <a:latin typeface="+mj-lt"/>
            </a:endParaRPr>
          </a:p>
          <a:p>
            <a:pPr lvl="0"/>
            <a:endParaRPr lang="en-US" dirty="0">
              <a:latin typeface="+mj-lt"/>
            </a:endParaRPr>
          </a:p>
        </p:txBody>
      </p:sp>
      <p:pic>
        <p:nvPicPr>
          <p:cNvPr id="4" name="Picture 3">
            <a:extLst>
              <a:ext uri="{FF2B5EF4-FFF2-40B4-BE49-F238E27FC236}">
                <a16:creationId xmlns:a16="http://schemas.microsoft.com/office/drawing/2014/main" id="{A038F329-5196-1AB1-7780-9D545D0AE99A}"/>
              </a:ext>
            </a:extLst>
          </p:cNvPr>
          <p:cNvPicPr>
            <a:picLocks noChangeAspect="1"/>
          </p:cNvPicPr>
          <p:nvPr/>
        </p:nvPicPr>
        <p:blipFill>
          <a:blip r:embed="rId3"/>
          <a:stretch>
            <a:fillRect/>
          </a:stretch>
        </p:blipFill>
        <p:spPr>
          <a:xfrm>
            <a:off x="993057" y="1272989"/>
            <a:ext cx="9665978" cy="4679576"/>
          </a:xfrm>
          <a:prstGeom prst="rect">
            <a:avLst/>
          </a:prstGeom>
        </p:spPr>
      </p:pic>
    </p:spTree>
    <p:extLst>
      <p:ext uri="{BB962C8B-B14F-4D97-AF65-F5344CB8AC3E}">
        <p14:creationId xmlns:p14="http://schemas.microsoft.com/office/powerpoint/2010/main" val="353511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Social Sustainability</a:t>
            </a:r>
          </a:p>
        </p:txBody>
      </p:sp>
      <p:sp>
        <p:nvSpPr>
          <p:cNvPr id="158" name="Google Shape;158;p46"/>
          <p:cNvSpPr txBox="1"/>
          <p:nvPr/>
        </p:nvSpPr>
        <p:spPr>
          <a:xfrm>
            <a:off x="993059" y="1308847"/>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200" b="1" dirty="0">
                <a:latin typeface="+mj-lt"/>
              </a:rPr>
              <a:t>The social pillar in Corporate Sustainability </a:t>
            </a:r>
            <a:r>
              <a:rPr lang="en-US" sz="1200" dirty="0">
                <a:latin typeface="+mj-lt"/>
              </a:rPr>
              <a:t>emphasizes fair business practices for employees and the community and can be achieved through corporate social responsibility, which requires companies to embrace the economic, legal, ethical, and discretionary expectations of all stakeholders and not just financial shareholders. For example community management, and stakeholder engagement, workforce well being; diversity and inclusion are important. Is the most neglected pillar among the 3Ps of sustainability.</a:t>
            </a:r>
          </a:p>
          <a:p>
            <a:pPr lvl="0"/>
            <a:endParaRPr lang="en-US" sz="1200" dirty="0">
              <a:latin typeface="+mj-lt"/>
            </a:endParaRPr>
          </a:p>
          <a:p>
            <a:pPr lvl="0"/>
            <a:r>
              <a:rPr lang="en-US" sz="1200" u="sng" dirty="0">
                <a:latin typeface="+mj-lt"/>
              </a:rPr>
              <a:t>Examples of CSR initiatives include</a:t>
            </a:r>
            <a:r>
              <a:rPr lang="en-US" sz="1200" dirty="0">
                <a:latin typeface="+mj-lt"/>
              </a:rPr>
              <a:t>:</a:t>
            </a:r>
          </a:p>
          <a:p>
            <a:pPr lvl="0"/>
            <a:endParaRPr lang="en-US" sz="1200" dirty="0">
              <a:latin typeface="+mj-lt"/>
            </a:endParaRPr>
          </a:p>
          <a:p>
            <a:pPr lvl="0"/>
            <a:r>
              <a:rPr lang="en-US" sz="1200" b="1" dirty="0">
                <a:latin typeface="+mj-lt"/>
              </a:rPr>
              <a:t>1. Stakeholder engagement: </a:t>
            </a:r>
          </a:p>
          <a:p>
            <a:pPr lvl="0"/>
            <a:r>
              <a:rPr lang="en-US" sz="1200" dirty="0">
                <a:latin typeface="+mj-lt"/>
              </a:rPr>
              <a:t>Engaging with stakeholders allows companies to gain</a:t>
            </a:r>
          </a:p>
          <a:p>
            <a:pPr lvl="0"/>
            <a:r>
              <a:rPr lang="en-US" sz="1200" dirty="0">
                <a:latin typeface="+mj-lt"/>
              </a:rPr>
              <a:t>insights into their expectations, concerns, and priorities related to social and environmental </a:t>
            </a:r>
          </a:p>
          <a:p>
            <a:pPr lvl="0"/>
            <a:r>
              <a:rPr lang="en-US" sz="1200" dirty="0">
                <a:latin typeface="+mj-lt"/>
              </a:rPr>
              <a:t>issues. This understanding helps companies tailor their CSR strategies and initiatives to</a:t>
            </a:r>
          </a:p>
          <a:p>
            <a:pPr lvl="0"/>
            <a:r>
              <a:rPr lang="en-US" sz="1200" dirty="0">
                <a:latin typeface="+mj-lt"/>
              </a:rPr>
              <a:t>better meet stakeholder needs. Stakeholder engagement promotes accountability and</a:t>
            </a:r>
          </a:p>
          <a:p>
            <a:pPr lvl="0"/>
            <a:r>
              <a:rPr lang="en-US" sz="1200" dirty="0">
                <a:latin typeface="+mj-lt"/>
              </a:rPr>
              <a:t>transparency in CSR practices. By openly communicating with stakeholders about CSR goals, </a:t>
            </a:r>
          </a:p>
          <a:p>
            <a:pPr lvl="0"/>
            <a:r>
              <a:rPr lang="en-US" sz="1200" dirty="0">
                <a:latin typeface="+mj-lt"/>
              </a:rPr>
              <a:t>progress, and performance, companies demonstrate their commitment to responsible business</a:t>
            </a:r>
          </a:p>
          <a:p>
            <a:pPr lvl="0"/>
            <a:r>
              <a:rPr lang="en-US" sz="1200" dirty="0">
                <a:latin typeface="+mj-lt"/>
              </a:rPr>
              <a:t>practices and accountability for their </a:t>
            </a:r>
          </a:p>
          <a:p>
            <a:pPr lvl="0"/>
            <a:r>
              <a:rPr lang="en-US" sz="1200" dirty="0">
                <a:latin typeface="+mj-lt"/>
              </a:rPr>
              <a:t>social and environmental impacts.</a:t>
            </a:r>
          </a:p>
          <a:p>
            <a:pPr lvl="0"/>
            <a:endParaRPr lang="en-US" sz="1200" dirty="0">
              <a:latin typeface="+mj-lt"/>
            </a:endParaRPr>
          </a:p>
          <a:p>
            <a:pPr lvl="0"/>
            <a:r>
              <a:rPr lang="en-US" sz="1200" b="1" dirty="0">
                <a:latin typeface="+mj-lt"/>
              </a:rPr>
              <a:t>2. Community Engagement:</a:t>
            </a:r>
          </a:p>
          <a:p>
            <a:pPr lvl="0"/>
            <a:r>
              <a:rPr lang="en-US" sz="1200" dirty="0">
                <a:latin typeface="+mj-lt"/>
              </a:rPr>
              <a:t>By working collaboratively with local communities, companies can create shared value,</a:t>
            </a:r>
          </a:p>
          <a:p>
            <a:pPr lvl="0"/>
            <a:r>
              <a:rPr lang="en-US" sz="1200" dirty="0">
                <a:latin typeface="+mj-lt"/>
              </a:rPr>
              <a:t>enhance their social license to operate, and contribute to the well-being of society as a whole.</a:t>
            </a:r>
          </a:p>
          <a:p>
            <a:pPr lvl="0"/>
            <a:r>
              <a:rPr lang="en-US" sz="1200" dirty="0">
                <a:latin typeface="+mj-lt"/>
              </a:rPr>
              <a:t>This can include volunteering, charitable giving, or partnerships with local nonprofits.</a:t>
            </a:r>
          </a:p>
          <a:p>
            <a:pPr lvl="0"/>
            <a:endParaRPr lang="en-US" sz="1200" dirty="0">
              <a:latin typeface="+mj-lt"/>
            </a:endParaRPr>
          </a:p>
          <a:p>
            <a:pPr lvl="0"/>
            <a:endParaRPr lang="en-US" sz="1200" dirty="0">
              <a:latin typeface="+mj-lt"/>
            </a:endParaRPr>
          </a:p>
          <a:p>
            <a:pPr lvl="0"/>
            <a:endParaRPr lang="en-US" dirty="0">
              <a:latin typeface="+mj-lt"/>
            </a:endParaRPr>
          </a:p>
          <a:p>
            <a:pPr lvl="0"/>
            <a:endParaRPr lang="en-US" dirty="0">
              <a:latin typeface="+mj-lt"/>
            </a:endParaRPr>
          </a:p>
        </p:txBody>
      </p:sp>
      <p:sp>
        <p:nvSpPr>
          <p:cNvPr id="3" name="Rectangle: Rounded Corners 2">
            <a:extLst>
              <a:ext uri="{FF2B5EF4-FFF2-40B4-BE49-F238E27FC236}">
                <a16:creationId xmlns:a16="http://schemas.microsoft.com/office/drawing/2014/main" id="{BEEE3908-1E62-2313-D6AB-E27115F26378}"/>
              </a:ext>
            </a:extLst>
          </p:cNvPr>
          <p:cNvSpPr/>
          <p:nvPr/>
        </p:nvSpPr>
        <p:spPr>
          <a:xfrm>
            <a:off x="7512424" y="2097741"/>
            <a:ext cx="2817778" cy="3451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r>
              <a:rPr lang="en-US" sz="1200" b="1" dirty="0">
                <a:latin typeface="+mj-lt"/>
              </a:rPr>
              <a:t>Social Responsibility</a:t>
            </a:r>
          </a:p>
          <a:p>
            <a:pPr lvl="0"/>
            <a:endParaRPr lang="en-US" sz="1100" b="1" dirty="0">
              <a:latin typeface="+mj-lt"/>
            </a:endParaRPr>
          </a:p>
          <a:p>
            <a:pPr lvl="0"/>
            <a:r>
              <a:rPr lang="en-US" sz="1100" b="1" dirty="0">
                <a:latin typeface="+mj-lt"/>
              </a:rPr>
              <a:t>1.Stakeholder engagement : </a:t>
            </a:r>
          </a:p>
          <a:p>
            <a:pPr lvl="0"/>
            <a:r>
              <a:rPr lang="en-US" sz="1100" dirty="0">
                <a:latin typeface="+mj-lt"/>
              </a:rPr>
              <a:t>understanding and addressing the needs, concerns, and expectations of various stakeholders affected by a company's operations</a:t>
            </a:r>
          </a:p>
          <a:p>
            <a:pPr lvl="0"/>
            <a:endParaRPr lang="en-US" sz="1100" b="1" dirty="0">
              <a:latin typeface="+mj-lt"/>
            </a:endParaRPr>
          </a:p>
          <a:p>
            <a:pPr lvl="0"/>
            <a:r>
              <a:rPr lang="en-US" sz="1100" b="1" dirty="0">
                <a:latin typeface="+mj-lt"/>
              </a:rPr>
              <a:t>2.Community engagement</a:t>
            </a:r>
          </a:p>
          <a:p>
            <a:pPr lvl="0"/>
            <a:r>
              <a:rPr lang="en-US" sz="1100" dirty="0">
                <a:latin typeface="+mj-lt"/>
              </a:rPr>
              <a:t>Engaging with local communities to support social development and address societal needs</a:t>
            </a:r>
          </a:p>
          <a:p>
            <a:pPr lvl="0"/>
            <a:endParaRPr lang="en-US" sz="1100" dirty="0">
              <a:latin typeface="+mj-lt"/>
            </a:endParaRPr>
          </a:p>
          <a:p>
            <a:pPr lvl="0"/>
            <a:r>
              <a:rPr lang="en-US" sz="1100" b="1" dirty="0">
                <a:latin typeface="+mj-lt"/>
              </a:rPr>
              <a:t>3.Workforce well-being</a:t>
            </a:r>
          </a:p>
          <a:p>
            <a:pPr lvl="0"/>
            <a:r>
              <a:rPr lang="en-US" sz="1100" dirty="0">
                <a:latin typeface="+mj-lt"/>
              </a:rPr>
              <a:t>Prioritizing employee health, safety and fair labor practices for a sustainable and inclusive workplace</a:t>
            </a:r>
          </a:p>
          <a:p>
            <a:pPr lvl="0"/>
            <a:endParaRPr lang="en-US" sz="1100" dirty="0">
              <a:latin typeface="+mj-lt"/>
            </a:endParaRPr>
          </a:p>
          <a:p>
            <a:pPr lvl="0"/>
            <a:endParaRPr lang="en-US" sz="1100" dirty="0">
              <a:latin typeface="+mj-lt"/>
            </a:endParaRPr>
          </a:p>
          <a:p>
            <a:pPr lvl="0"/>
            <a:endParaRPr lang="en-US" sz="1100" dirty="0">
              <a:latin typeface="+mj-lt"/>
            </a:endParaRPr>
          </a:p>
          <a:p>
            <a:pPr lvl="0"/>
            <a:endParaRPr lang="en-US" sz="1100" dirty="0">
              <a:latin typeface="+mj-lt"/>
            </a:endParaRPr>
          </a:p>
          <a:p>
            <a:pPr lvl="0"/>
            <a:endParaRPr lang="en-US" sz="1200" b="1"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b="1" dirty="0">
              <a:latin typeface="+mj-lt"/>
            </a:endParaRPr>
          </a:p>
          <a:p>
            <a:pPr lvl="0"/>
            <a:endParaRPr lang="en-US" sz="1200"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p:txBody>
      </p:sp>
    </p:spTree>
    <p:extLst>
      <p:ext uri="{BB962C8B-B14F-4D97-AF65-F5344CB8AC3E}">
        <p14:creationId xmlns:p14="http://schemas.microsoft.com/office/powerpoint/2010/main" val="207893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Social Sustainability</a:t>
            </a:r>
          </a:p>
        </p:txBody>
      </p:sp>
      <p:sp>
        <p:nvSpPr>
          <p:cNvPr id="158" name="Google Shape;158;p46"/>
          <p:cNvSpPr txBox="1"/>
          <p:nvPr/>
        </p:nvSpPr>
        <p:spPr>
          <a:xfrm>
            <a:off x="993059" y="1308847"/>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0000" lnSpcReduction="20000"/>
          </a:bodyPr>
          <a:lstStyle/>
          <a:p>
            <a:pPr lvl="0"/>
            <a:r>
              <a:rPr lang="en-US" sz="3000" b="1" dirty="0">
                <a:latin typeface="+mj-lt"/>
              </a:rPr>
              <a:t>3. Work- Force Well Being</a:t>
            </a:r>
          </a:p>
          <a:p>
            <a:pPr lvl="0"/>
            <a:endParaRPr lang="en-US" sz="2500" dirty="0">
              <a:latin typeface="+mj-lt"/>
            </a:endParaRPr>
          </a:p>
          <a:p>
            <a:pPr lvl="0"/>
            <a:r>
              <a:rPr lang="en-US" sz="2500" dirty="0">
                <a:latin typeface="+mj-lt"/>
              </a:rPr>
              <a:t>Research indicates that employee perceptions of CSR have a positive impact on organizational commitment, job satisfaction, work meaningfulness, and perceived organizational support</a:t>
            </a:r>
          </a:p>
          <a:p>
            <a:pPr lvl="0"/>
            <a:endParaRPr lang="en-US" sz="2500" dirty="0">
              <a:latin typeface="+mj-lt"/>
            </a:endParaRPr>
          </a:p>
          <a:p>
            <a:pPr lvl="0"/>
            <a:r>
              <a:rPr lang="en-US" sz="2500" dirty="0">
                <a:latin typeface="+mj-lt"/>
              </a:rPr>
              <a:t>Key strategies: </a:t>
            </a:r>
          </a:p>
          <a:p>
            <a:pPr lvl="0"/>
            <a:endParaRPr lang="en-US" sz="2500" dirty="0">
              <a:latin typeface="+mj-lt"/>
            </a:endParaRPr>
          </a:p>
          <a:p>
            <a:pPr lvl="0"/>
            <a:r>
              <a:rPr lang="en-US" sz="2500" b="1" dirty="0">
                <a:latin typeface="+mj-lt"/>
              </a:rPr>
              <a:t>Health and Safety</a:t>
            </a:r>
            <a:r>
              <a:rPr lang="en-US" sz="2500" dirty="0">
                <a:latin typeface="+mj-lt"/>
              </a:rPr>
              <a:t>: Companies should prioritize the health and safety of their employees by providing a safe working environment, implementing health and safety policies and procedures, and ensuring compliance with relevant regulations. This includes measures to prevent workplace accidents, occupational illnesses, and exposure to hazards.</a:t>
            </a:r>
          </a:p>
          <a:p>
            <a:pPr lvl="0"/>
            <a:endParaRPr lang="en-US" sz="2500" dirty="0">
              <a:latin typeface="+mj-lt"/>
            </a:endParaRPr>
          </a:p>
          <a:p>
            <a:pPr lvl="0"/>
            <a:r>
              <a:rPr lang="en-US" sz="2500" b="1" dirty="0">
                <a:latin typeface="+mj-lt"/>
              </a:rPr>
              <a:t>Work-Life Balance</a:t>
            </a:r>
            <a:r>
              <a:rPr lang="en-US" sz="2500" dirty="0">
                <a:latin typeface="+mj-lt"/>
              </a:rPr>
              <a:t>: Promoting work-life balance is essential for employee well-being. Companies can offer flexible work arrangements, paid time off, parental leave, and wellness programs to support employees in managing their personal and professional lives.</a:t>
            </a:r>
          </a:p>
          <a:p>
            <a:pPr lvl="0"/>
            <a:endParaRPr lang="en-US" sz="2500" b="1" dirty="0">
              <a:latin typeface="+mj-lt"/>
            </a:endParaRPr>
          </a:p>
          <a:p>
            <a:pPr lvl="0"/>
            <a:r>
              <a:rPr lang="en-US" sz="2500" b="1" dirty="0">
                <a:latin typeface="+mj-lt"/>
              </a:rPr>
              <a:t>Diversity and Inclusion</a:t>
            </a:r>
            <a:r>
              <a:rPr lang="en-US" sz="2500" dirty="0">
                <a:latin typeface="+mj-lt"/>
              </a:rPr>
              <a:t>: Embracing diversity and fostering an inclusive workplace culture are key components of CSR. Companies should promote diversity and inclusion initiatives, such as equal employment opportunities, diversity training, and affinity groups, to ensure that all employees feel valued, respected, and empowered to contribute their unique perspectives and talents.</a:t>
            </a:r>
          </a:p>
          <a:p>
            <a:pPr lvl="0"/>
            <a:endParaRPr lang="en-US" sz="2500" b="1" dirty="0">
              <a:latin typeface="+mj-lt"/>
            </a:endParaRPr>
          </a:p>
          <a:p>
            <a:pPr lvl="0"/>
            <a:r>
              <a:rPr lang="en-US" sz="2500" b="1" dirty="0">
                <a:latin typeface="+mj-lt"/>
              </a:rPr>
              <a:t>Employee Development and Training: </a:t>
            </a:r>
            <a:r>
              <a:rPr lang="en-US" sz="2500" dirty="0">
                <a:latin typeface="+mj-lt"/>
              </a:rPr>
              <a:t>Investing in employee development and training enhances workforce well-being by providing opportunities for professional growth, skill enhancement, and career advancement. Companies can offer training programs, mentoring, coaching, and tuition reimbursement to support employee learning and development.</a:t>
            </a:r>
          </a:p>
          <a:p>
            <a:pPr lvl="0"/>
            <a:endParaRPr lang="en-US" sz="2500" b="1" dirty="0">
              <a:latin typeface="+mj-lt"/>
            </a:endParaRPr>
          </a:p>
          <a:p>
            <a:pPr lvl="0"/>
            <a:r>
              <a:rPr lang="en-US" sz="2500" b="1" dirty="0">
                <a:latin typeface="+mj-lt"/>
              </a:rPr>
              <a:t>Employee Engagement and Satisfaction</a:t>
            </a:r>
            <a:r>
              <a:rPr lang="en-US" sz="2500" dirty="0">
                <a:latin typeface="+mj-lt"/>
              </a:rPr>
              <a:t>: Engaging employees in decision-making processes, recognizing their contributions, and soliciting feedback fosters a positive work environment and enhances employee satisfaction and morale. Companies can conduct employee surveys, focus groups, and town hall meetings to gather feedback and address employee concerns.</a:t>
            </a:r>
          </a:p>
          <a:p>
            <a:pPr lvl="0"/>
            <a:endParaRPr lang="en-US" sz="2500" dirty="0">
              <a:latin typeface="+mj-lt"/>
            </a:endParaRPr>
          </a:p>
          <a:p>
            <a:pPr lvl="0"/>
            <a:r>
              <a:rPr lang="en-US" sz="2500" b="1" dirty="0">
                <a:latin typeface="+mj-lt"/>
              </a:rPr>
              <a:t>Ethical Business Practices</a:t>
            </a:r>
            <a:r>
              <a:rPr lang="en-US" sz="2500" dirty="0">
                <a:latin typeface="+mj-lt"/>
              </a:rPr>
              <a:t>: Upholding fair labor practices is essential for CSR. Companies should ensure compliance with labor laws and regulations, provide fair wages and benefits, prohibit discrimination and harassment, and promote ethical employment practices throughout their supply chain.</a:t>
            </a:r>
          </a:p>
          <a:p>
            <a:pPr lvl="0"/>
            <a:endParaRPr lang="en-US" sz="2500" b="1" dirty="0">
              <a:latin typeface="+mj-lt"/>
            </a:endParaRPr>
          </a:p>
          <a:p>
            <a:pPr lvl="0"/>
            <a:r>
              <a:rPr lang="en-US" sz="2500" b="1" dirty="0">
                <a:latin typeface="+mj-lt"/>
              </a:rPr>
              <a:t>Mental Health and Well-being</a:t>
            </a:r>
            <a:r>
              <a:rPr lang="en-US" sz="2500" dirty="0">
                <a:latin typeface="+mj-lt"/>
              </a:rPr>
              <a:t>: Addressing mental health issues and promoting well-being in the workplace is increasingly recognized as a critical aspect of CSR. Companies can offer employee assistance programs (EAPs), mental health resources, counseling services, and stress management initiatives to support employees' mental and emotional well-being.</a:t>
            </a:r>
          </a:p>
          <a:p>
            <a:pPr lvl="0"/>
            <a:endParaRPr lang="en-US" sz="1200" b="1" dirty="0">
              <a:latin typeface="+mj-lt"/>
            </a:endParaRPr>
          </a:p>
          <a:p>
            <a:pPr lvl="0"/>
            <a:endParaRPr lang="en-US" sz="1200" b="1" dirty="0">
              <a:latin typeface="+mj-lt"/>
            </a:endParaRPr>
          </a:p>
          <a:p>
            <a:pPr lvl="0"/>
            <a:endParaRPr lang="en-US" b="1" dirty="0">
              <a:latin typeface="+mj-lt"/>
            </a:endParaRPr>
          </a:p>
          <a:p>
            <a:pPr lvl="0"/>
            <a:endParaRPr lang="en-US" dirty="0">
              <a:latin typeface="+mj-lt"/>
            </a:endParaRPr>
          </a:p>
        </p:txBody>
      </p:sp>
    </p:spTree>
    <p:extLst>
      <p:ext uri="{BB962C8B-B14F-4D97-AF65-F5344CB8AC3E}">
        <p14:creationId xmlns:p14="http://schemas.microsoft.com/office/powerpoint/2010/main" val="291933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GB" dirty="0"/>
          </a:p>
          <a:p>
            <a:pPr lvl="0"/>
            <a:r>
              <a:rPr lang="en-GB" b="1" dirty="0"/>
              <a:t>Content</a:t>
            </a:r>
          </a:p>
          <a:p>
            <a:pPr lvl="0"/>
            <a:endParaRPr lang="en-GB" b="1" dirty="0"/>
          </a:p>
          <a:p>
            <a:pPr marL="285750" lvl="0" indent="-285750">
              <a:buFont typeface="Arial" panose="020B0604020202020204" pitchFamily="34" charset="0"/>
              <a:buChar char="•"/>
            </a:pPr>
            <a:r>
              <a:rPr lang="en-US" dirty="0"/>
              <a:t>Corporate Sustainability Defined</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GB" dirty="0">
                <a:latin typeface="+mj-lt"/>
              </a:rPr>
              <a:t>Environmental Sustainability</a:t>
            </a:r>
          </a:p>
          <a:p>
            <a:pPr marL="285750" lvl="0" indent="-285750">
              <a:buFont typeface="Arial" panose="020B0604020202020204" pitchFamily="34" charset="0"/>
              <a:buChar char="•"/>
            </a:pPr>
            <a:endParaRPr lang="en-GB" dirty="0">
              <a:latin typeface="+mj-lt"/>
            </a:endParaRPr>
          </a:p>
          <a:p>
            <a:pPr marL="285750" lvl="0" indent="-285750">
              <a:buFont typeface="Arial" panose="020B0604020202020204" pitchFamily="34" charset="0"/>
              <a:buChar char="•"/>
            </a:pPr>
            <a:r>
              <a:rPr lang="en-GB" dirty="0">
                <a:latin typeface="+mj-lt"/>
              </a:rPr>
              <a:t>Social Sustainability</a:t>
            </a:r>
          </a:p>
          <a:p>
            <a:pPr lvl="0"/>
            <a:endParaRPr lang="en-GB" dirty="0">
              <a:latin typeface="+mj-lt"/>
            </a:endParaRPr>
          </a:p>
          <a:p>
            <a:pPr marL="285750" lvl="0" indent="-285750">
              <a:buFont typeface="Arial" panose="020B0604020202020204" pitchFamily="34" charset="0"/>
              <a:buChar char="•"/>
            </a:pPr>
            <a:r>
              <a:rPr lang="en-US" dirty="0">
                <a:latin typeface="+mj-lt"/>
              </a:rPr>
              <a:t>Corporate sustainability within the economic context</a:t>
            </a:r>
            <a:endParaRPr lang="en-GB" dirty="0">
              <a:latin typeface="+mj-lt"/>
            </a:endParaRPr>
          </a:p>
          <a:p>
            <a:pPr lvl="0"/>
            <a:endParaRPr lang="en-US" dirty="0">
              <a:latin typeface="+mj-lt"/>
            </a:endParaRPr>
          </a:p>
          <a:p>
            <a:pPr marL="285750" lvl="0" indent="-285750">
              <a:buFont typeface="Arial" panose="020B0604020202020204" pitchFamily="34" charset="0"/>
              <a:buChar char="•"/>
            </a:pPr>
            <a:r>
              <a:rPr lang="en-GB" dirty="0">
                <a:latin typeface="+mj-lt"/>
              </a:rPr>
              <a:t>Sustainable Business Models</a:t>
            </a:r>
          </a:p>
          <a:p>
            <a:pPr marL="285750" lvl="0" indent="-285750">
              <a:buFont typeface="Arial" panose="020B0604020202020204" pitchFamily="34" charset="0"/>
              <a:buChar char="•"/>
            </a:pPr>
            <a:endParaRPr lang="en-GB" b="1" dirty="0">
              <a:latin typeface="+mj-lt"/>
            </a:endParaRPr>
          </a:p>
          <a:p>
            <a:pPr marL="285750" lvl="0" indent="-285750">
              <a:buFont typeface="Arial" panose="020B0604020202020204" pitchFamily="34" charset="0"/>
              <a:buChar char="•"/>
            </a:pPr>
            <a:endParaRPr lang="en-GB" b="1" dirty="0">
              <a:latin typeface="+mj-lt"/>
            </a:endParaRPr>
          </a:p>
          <a:p>
            <a:pPr lvl="0"/>
            <a:endParaRPr lang="en-GB" b="1" dirty="0">
              <a:latin typeface="+mj-lt"/>
            </a:endParaRPr>
          </a:p>
          <a:p>
            <a:pPr lvl="0"/>
            <a:endParaRPr lang="en-GB" b="1" dirty="0">
              <a:latin typeface="+mj-lt"/>
            </a:endParaRP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Content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Social Sustainability </a:t>
            </a: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gn="just"/>
            <a:r>
              <a:rPr lang="en-US" sz="1200" dirty="0">
                <a:latin typeface="+mj-lt"/>
              </a:rPr>
              <a:t>Corporate social responsibility (CSR) initiatives and programs:</a:t>
            </a:r>
          </a:p>
          <a:p>
            <a:pPr algn="just"/>
            <a:endParaRPr lang="en-US" sz="1200" b="1" dirty="0">
              <a:latin typeface="+mj-lt"/>
            </a:endParaRPr>
          </a:p>
          <a:p>
            <a:pPr algn="just"/>
            <a:r>
              <a:rPr lang="en-US" sz="1200" b="1" dirty="0">
                <a:latin typeface="+mj-lt"/>
              </a:rPr>
              <a:t>Microsoft's Accessibility Initiatives:</a:t>
            </a:r>
          </a:p>
          <a:p>
            <a:pPr lvl="0" algn="just"/>
            <a:r>
              <a:rPr lang="en-US" sz="1200" dirty="0">
                <a:latin typeface="+mj-lt"/>
              </a:rPr>
              <a:t>Case Study: Microsoft has implemented various initiatives to improve accessibility for people with disabilities, both internally and externally. This includes creating innovative technology solutions, changing hiring practices with the Autism Hiring Program, growing the employee community and partnering with others to help create new opportunities for the many talented people with disabilities. Microsoft will also empower software developers by embedding accessibility tools, prompts and AI-driven automation so that accessibility is included at the start of the development cycle.  It also embraces a team-centric and company-wide training  offered to all employees. Topics such as disability education, etiquette, and inclusive best practices are just part of our training efforts.</a:t>
            </a:r>
          </a:p>
          <a:p>
            <a:pPr lvl="0" algn="just"/>
            <a:endParaRPr lang="en-US" sz="1200" dirty="0">
              <a:latin typeface="+mj-lt"/>
            </a:endParaRPr>
          </a:p>
          <a:p>
            <a:pPr lvl="0" algn="just"/>
            <a:r>
              <a:rPr lang="en-US" sz="1200" b="1" dirty="0">
                <a:latin typeface="+mj-lt"/>
              </a:rPr>
              <a:t>IKEA's Social and Environmental Responsibility:</a:t>
            </a:r>
            <a:endParaRPr lang="en-US" sz="1200" dirty="0">
              <a:latin typeface="+mj-lt"/>
            </a:endParaRPr>
          </a:p>
          <a:p>
            <a:pPr lvl="0" algn="just"/>
            <a:r>
              <a:rPr lang="en-US" sz="1200" dirty="0">
                <a:latin typeface="+mj-lt"/>
              </a:rPr>
              <a:t>Case Study: IKEA, a global furniture retailer, has integrated social and environmental responsibility into its business model. They have focused on sourcing sustainable materials, reducing energy consumption, and promoting fair labor practices throughout their supply chain. Further, IKEA's ethical labor policies are a significant area where the company has shown its commitment to social responsibility. The business has a robust code of conduct that outlines its demands for suppliers, including criteria for fair pay, secure working conditions, and adherence to employees' rights.</a:t>
            </a:r>
            <a:r>
              <a:rPr lang="en-US" sz="1200" b="0" i="0" dirty="0">
                <a:effectLst/>
                <a:highlight>
                  <a:srgbClr val="FFFFFF"/>
                </a:highlight>
                <a:latin typeface="+mj-lt"/>
              </a:rPr>
              <a:t> In order to make sure that its code of conduct is being followed, IKEA also regularly checks the facilities of its suppliers. A team of auditors from the firm visits the facilities of its suppliers to evaluate their adherence to the code of conduct and spot any areas for improvement.</a:t>
            </a:r>
          </a:p>
          <a:p>
            <a:pPr lvl="0" algn="just"/>
            <a:endParaRPr lang="en-US" sz="1200" dirty="0">
              <a:highlight>
                <a:srgbClr val="FFFFFF"/>
              </a:highlight>
              <a:latin typeface="+mj-lt"/>
            </a:endParaRPr>
          </a:p>
          <a:p>
            <a:pPr lvl="0" algn="just"/>
            <a:r>
              <a:rPr lang="en-US" sz="1200" dirty="0">
                <a:latin typeface="+mj-lt"/>
              </a:rPr>
              <a:t>Additionally, a study on the influence of CSR on financial performance, specifically focusing on IKEA, found that data collected from IKEA's financial statements from 2009 to 2019 supports the positive impact of CSR on financial performance ("The Influence of Corporate Social Responsibility on Financial Performance: The Case of IKEA", 2021).</a:t>
            </a:r>
          </a:p>
          <a:p>
            <a:pPr lvl="0" algn="just"/>
            <a:endParaRPr lang="en-US" sz="1200" dirty="0">
              <a:latin typeface="+mj-lt"/>
            </a:endParaRPr>
          </a:p>
        </p:txBody>
      </p:sp>
    </p:spTree>
    <p:extLst>
      <p:ext uri="{BB962C8B-B14F-4D97-AF65-F5344CB8AC3E}">
        <p14:creationId xmlns:p14="http://schemas.microsoft.com/office/powerpoint/2010/main" val="116022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815788" y="468080"/>
            <a:ext cx="966540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Corporate sustainability within the economic context</a:t>
            </a:r>
          </a:p>
        </p:txBody>
      </p:sp>
      <p:sp>
        <p:nvSpPr>
          <p:cNvPr id="158" name="Google Shape;158;p46"/>
          <p:cNvSpPr txBox="1"/>
          <p:nvPr/>
        </p:nvSpPr>
        <p:spPr>
          <a:xfrm>
            <a:off x="815788" y="1174376"/>
            <a:ext cx="9488130" cy="476069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Why corporate sustainability is vital within the economic context:</a:t>
            </a:r>
          </a:p>
          <a:p>
            <a:pPr lvl="0"/>
            <a:endParaRPr lang="en-US" b="1" dirty="0">
              <a:latin typeface="+mj-lt"/>
            </a:endParaRPr>
          </a:p>
          <a:p>
            <a:pPr lvl="0"/>
            <a:r>
              <a:rPr lang="en-US" sz="1200" b="1" dirty="0">
                <a:latin typeface="+mj-lt"/>
              </a:rPr>
              <a:t>1.Long term profitability: </a:t>
            </a:r>
            <a:r>
              <a:rPr lang="en-US" sz="1200" dirty="0">
                <a:latin typeface="+mj-lt"/>
              </a:rPr>
              <a:t>Sustainable practices often lead to </a:t>
            </a:r>
          </a:p>
          <a:p>
            <a:pPr lvl="0"/>
            <a:r>
              <a:rPr lang="en-US" sz="1200" dirty="0">
                <a:latin typeface="+mj-lt"/>
              </a:rPr>
              <a:t>increased efficiency and cost savings. For example, energy efficiency</a:t>
            </a:r>
          </a:p>
          <a:p>
            <a:pPr lvl="0"/>
            <a:r>
              <a:rPr lang="en-US" sz="1200" dirty="0">
                <a:latin typeface="+mj-lt"/>
              </a:rPr>
              <a:t>measures can reduce utility expenses, waste reduction initiatives can</a:t>
            </a:r>
          </a:p>
          <a:p>
            <a:pPr lvl="0"/>
            <a:r>
              <a:rPr lang="en-US" sz="1200" dirty="0">
                <a:latin typeface="+mj-lt"/>
              </a:rPr>
              <a:t>lower disposal costs, and sustainable supply chain practices can</a:t>
            </a:r>
          </a:p>
          <a:p>
            <a:pPr lvl="0"/>
            <a:r>
              <a:rPr lang="en-US" sz="1200" dirty="0">
                <a:latin typeface="+mj-lt"/>
              </a:rPr>
              <a:t>improve resource utilization and reduce procurement expenses.</a:t>
            </a:r>
          </a:p>
          <a:p>
            <a:pPr lvl="0"/>
            <a:r>
              <a:rPr lang="en-US" sz="1200" b="1" dirty="0">
                <a:latin typeface="+mj-lt"/>
              </a:rPr>
              <a:t>2.Risk Management:</a:t>
            </a:r>
            <a:endParaRPr lang="en-US" sz="1200" dirty="0">
              <a:latin typeface="+mj-lt"/>
            </a:endParaRPr>
          </a:p>
          <a:p>
            <a:pPr lvl="0"/>
            <a:r>
              <a:rPr lang="en-US" sz="1200" dirty="0">
                <a:latin typeface="+mj-lt"/>
              </a:rPr>
              <a:t>Corporate sustainability helps mitigate risks associated with environmental,</a:t>
            </a:r>
          </a:p>
          <a:p>
            <a:pPr lvl="0"/>
            <a:r>
              <a:rPr lang="en-US" sz="1200" dirty="0">
                <a:latin typeface="+mj-lt"/>
              </a:rPr>
              <a:t>social, and governance (ESG) factors. Companies that proactively address ESG</a:t>
            </a:r>
          </a:p>
          <a:p>
            <a:pPr lvl="0"/>
            <a:r>
              <a:rPr lang="en-US" sz="1200" dirty="0">
                <a:latin typeface="+mj-lt"/>
              </a:rPr>
              <a:t>risks, such as regulatory non-compliance, supply chain disruptions, reputational</a:t>
            </a:r>
          </a:p>
          <a:p>
            <a:pPr lvl="0"/>
            <a:r>
              <a:rPr lang="en-US" sz="1200" dirty="0">
                <a:latin typeface="+mj-lt"/>
              </a:rPr>
              <a:t>damage, and climate-related impacts, are better positioned to withstand shocks</a:t>
            </a:r>
          </a:p>
          <a:p>
            <a:pPr lvl="0"/>
            <a:r>
              <a:rPr lang="en-US" sz="1200" dirty="0">
                <a:latin typeface="+mj-lt"/>
              </a:rPr>
              <a:t>and uncertainties.</a:t>
            </a:r>
          </a:p>
          <a:p>
            <a:pPr lvl="0"/>
            <a:r>
              <a:rPr lang="en-US" sz="1200" b="1" dirty="0">
                <a:latin typeface="+mj-lt"/>
              </a:rPr>
              <a:t>3. Brand Reputation</a:t>
            </a:r>
          </a:p>
          <a:p>
            <a:pPr lvl="0"/>
            <a:r>
              <a:rPr lang="en-US" sz="1200" dirty="0">
                <a:latin typeface="+mj-lt"/>
              </a:rPr>
              <a:t>Embracing sustainability can differentiate a company in the marketplace and </a:t>
            </a:r>
          </a:p>
          <a:p>
            <a:pPr lvl="0"/>
            <a:r>
              <a:rPr lang="en-US" sz="1200" dirty="0">
                <a:latin typeface="+mj-lt"/>
              </a:rPr>
              <a:t>enhance its brand reputation. Consumers, investors, and other stakeholders</a:t>
            </a:r>
          </a:p>
          <a:p>
            <a:pPr lvl="0"/>
            <a:r>
              <a:rPr lang="en-US" sz="1200" dirty="0">
                <a:latin typeface="+mj-lt"/>
              </a:rPr>
              <a:t>increasingly favor companies that demonstrate environmental and social </a:t>
            </a:r>
          </a:p>
          <a:p>
            <a:pPr lvl="0"/>
            <a:r>
              <a:rPr lang="en-US" sz="1200" dirty="0">
                <a:latin typeface="+mj-lt"/>
              </a:rPr>
              <a:t>responsibility. Building a positive sustainability reputation can attract customers, </a:t>
            </a:r>
          </a:p>
          <a:p>
            <a:pPr lvl="0"/>
            <a:r>
              <a:rPr lang="en-US" sz="1200" dirty="0">
                <a:latin typeface="+mj-lt"/>
              </a:rPr>
              <a:t>investors, and top talent, contributing to long-term competitiveness and profitability</a:t>
            </a:r>
            <a:r>
              <a:rPr lang="en-US" dirty="0">
                <a:latin typeface="+mj-lt"/>
              </a:rPr>
              <a:t>.</a:t>
            </a:r>
          </a:p>
          <a:p>
            <a:pPr algn="l"/>
            <a:r>
              <a:rPr lang="en-US" b="1" i="0" dirty="0">
                <a:solidFill>
                  <a:srgbClr val="0D0D0D"/>
                </a:solidFill>
                <a:effectLst/>
                <a:highlight>
                  <a:srgbClr val="FFFFFF"/>
                </a:highlight>
                <a:latin typeface="Söhne"/>
              </a:rPr>
              <a:t>4.Regulatory Compliance</a:t>
            </a:r>
            <a:r>
              <a:rPr lang="en-US" b="0" i="0" dirty="0">
                <a:solidFill>
                  <a:srgbClr val="0D0D0D"/>
                </a:solidFill>
                <a:effectLst/>
                <a:highlight>
                  <a:srgbClr val="FFFFFF"/>
                </a:highlight>
                <a:latin typeface="Söhne"/>
              </a:rPr>
              <a:t>:</a:t>
            </a:r>
          </a:p>
          <a:p>
            <a:pPr algn="l"/>
            <a:r>
              <a:rPr lang="en-US" sz="1200" dirty="0">
                <a:latin typeface="+mj-lt"/>
              </a:rPr>
              <a:t>Corporate sustainability helps companies stay ahead of evolving regulatory requirements </a:t>
            </a:r>
          </a:p>
          <a:p>
            <a:pPr algn="l"/>
            <a:r>
              <a:rPr lang="en-US" sz="1200" dirty="0">
                <a:latin typeface="+mj-lt"/>
              </a:rPr>
              <a:t>and compliance obligations. By proactively addressing environmental and social risks, companies </a:t>
            </a:r>
          </a:p>
          <a:p>
            <a:pPr algn="l"/>
            <a:r>
              <a:rPr lang="en-US" sz="1200" dirty="0">
                <a:latin typeface="+mj-lt"/>
              </a:rPr>
              <a:t>can minimize legal and regulatory liabilities, avoid fines and penalties, and maintain license to operate in various jurisdictions.</a:t>
            </a:r>
          </a:p>
          <a:p>
            <a:pPr lvl="0"/>
            <a:endParaRPr lang="en-US" sz="1200" dirty="0">
              <a:latin typeface="+mj-lt"/>
            </a:endParaRPr>
          </a:p>
          <a:p>
            <a:pPr lvl="0"/>
            <a:endParaRPr lang="en-US" dirty="0">
              <a:latin typeface="+mj-lt"/>
            </a:endParaRPr>
          </a:p>
        </p:txBody>
      </p:sp>
      <p:sp>
        <p:nvSpPr>
          <p:cNvPr id="7" name="Rectangle: Rounded Corners 6">
            <a:extLst>
              <a:ext uri="{FF2B5EF4-FFF2-40B4-BE49-F238E27FC236}">
                <a16:creationId xmlns:a16="http://schemas.microsoft.com/office/drawing/2014/main" id="{E0FB2F81-BCA4-BB95-70CF-A3D67B8BBBA9}"/>
              </a:ext>
            </a:extLst>
          </p:cNvPr>
          <p:cNvSpPr/>
          <p:nvPr/>
        </p:nvSpPr>
        <p:spPr>
          <a:xfrm>
            <a:off x="7203834" y="1255058"/>
            <a:ext cx="2907987" cy="38458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r>
              <a:rPr lang="en-US" sz="1200" b="1" dirty="0">
                <a:latin typeface="+mj-lt"/>
              </a:rPr>
              <a:t>Economic viability</a:t>
            </a:r>
          </a:p>
          <a:p>
            <a:pPr lvl="0"/>
            <a:endParaRPr lang="en-US" sz="1200" b="1" dirty="0">
              <a:latin typeface="+mj-lt"/>
            </a:endParaRPr>
          </a:p>
          <a:p>
            <a:pPr lvl="0"/>
            <a:r>
              <a:rPr lang="en-US" sz="1100" b="1" dirty="0">
                <a:latin typeface="+mj-lt"/>
              </a:rPr>
              <a:t>Long term profitability</a:t>
            </a:r>
          </a:p>
          <a:p>
            <a:pPr lvl="0"/>
            <a:r>
              <a:rPr lang="en-US" sz="1100" dirty="0">
                <a:latin typeface="+mj-lt"/>
              </a:rPr>
              <a:t>Investing in sustainable practices to ensure long term financial success and resilience in the market</a:t>
            </a:r>
          </a:p>
          <a:p>
            <a:pPr lvl="0"/>
            <a:endParaRPr lang="en-US" sz="1100" b="1" dirty="0">
              <a:latin typeface="+mj-lt"/>
            </a:endParaRPr>
          </a:p>
          <a:p>
            <a:pPr lvl="0"/>
            <a:r>
              <a:rPr lang="en-US" sz="1100" b="1" dirty="0">
                <a:latin typeface="+mj-lt"/>
              </a:rPr>
              <a:t>Risk Management</a:t>
            </a:r>
          </a:p>
          <a:p>
            <a:pPr lvl="0"/>
            <a:r>
              <a:rPr lang="en-US" sz="1100" dirty="0">
                <a:latin typeface="+mj-lt"/>
              </a:rPr>
              <a:t>Identifying and mitigating risks associated with ES and governance factors for sustainable business growth</a:t>
            </a:r>
          </a:p>
          <a:p>
            <a:pPr lvl="0"/>
            <a:endParaRPr lang="en-US" sz="1100" b="1" dirty="0">
              <a:latin typeface="+mj-lt"/>
            </a:endParaRPr>
          </a:p>
          <a:p>
            <a:pPr lvl="0"/>
            <a:r>
              <a:rPr lang="en-US" sz="1100" b="1" dirty="0">
                <a:latin typeface="+mj-lt"/>
              </a:rPr>
              <a:t>Brand reputation and Stakeholders trust</a:t>
            </a:r>
          </a:p>
          <a:p>
            <a:pPr lvl="0"/>
            <a:r>
              <a:rPr lang="en-US" sz="1100" dirty="0">
                <a:latin typeface="+mj-lt"/>
              </a:rPr>
              <a:t>Building trust with stakeholders by demonstrating a commitment to ethical and sustainable business practices can attract customers, investors, and top talent, contributing to long-term competitiveness and profitability</a:t>
            </a: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b="1" dirty="0">
              <a:latin typeface="+mj-lt"/>
            </a:endParaRPr>
          </a:p>
          <a:p>
            <a:pPr lvl="0"/>
            <a:endParaRPr lang="en-US" sz="1200"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b="1"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a:p>
            <a:pPr lvl="0"/>
            <a:endParaRPr lang="en-US" sz="1200" dirty="0">
              <a:latin typeface="+mj-lt"/>
            </a:endParaRPr>
          </a:p>
        </p:txBody>
      </p:sp>
    </p:spTree>
    <p:extLst>
      <p:ext uri="{BB962C8B-B14F-4D97-AF65-F5344CB8AC3E}">
        <p14:creationId xmlns:p14="http://schemas.microsoft.com/office/powerpoint/2010/main" val="252757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Sustainable Business models</a:t>
            </a:r>
          </a:p>
        </p:txBody>
      </p:sp>
      <p:sp>
        <p:nvSpPr>
          <p:cNvPr id="158" name="Google Shape;158;p46"/>
          <p:cNvSpPr txBox="1"/>
          <p:nvPr/>
        </p:nvSpPr>
        <p:spPr>
          <a:xfrm>
            <a:off x="964141" y="1102660"/>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dirty="0">
                <a:latin typeface="+mj-lt"/>
              </a:rPr>
              <a:t>Sustainable business models encompass a variety of approaches that integrate environmental, social, and economic considerations to create long-term value. Some examples of sustainable business models include:</a:t>
            </a:r>
          </a:p>
          <a:p>
            <a:pPr lvl="0"/>
            <a:endParaRPr lang="en-US" dirty="0">
              <a:latin typeface="+mj-lt"/>
            </a:endParaRPr>
          </a:p>
          <a:p>
            <a:pPr marL="342900" lvl="0" indent="-342900">
              <a:buAutoNum type="arabicPeriod"/>
            </a:pPr>
            <a:r>
              <a:rPr lang="en-US" b="1" dirty="0">
                <a:latin typeface="+mj-lt"/>
              </a:rPr>
              <a:t>Circular Economy Model</a:t>
            </a:r>
            <a:r>
              <a:rPr lang="en-US" dirty="0">
                <a:latin typeface="+mj-lt"/>
              </a:rPr>
              <a:t>: This model focuses on minimizing waste and maximizing the use of resources by promoting recycling, reusing, and remanufacturing products to create a closed-loop system that reduces environmental impact.</a:t>
            </a:r>
          </a:p>
          <a:p>
            <a:pPr lvl="0"/>
            <a:endParaRPr lang="en-US" dirty="0">
              <a:latin typeface="+mj-lt"/>
            </a:endParaRPr>
          </a:p>
          <a:p>
            <a:pPr lvl="0"/>
            <a:r>
              <a:rPr lang="en-US" dirty="0">
                <a:latin typeface="+mj-lt"/>
              </a:rPr>
              <a:t>Example:</a:t>
            </a:r>
          </a:p>
          <a:p>
            <a:pPr lvl="0"/>
            <a:endParaRPr lang="en-US" dirty="0">
              <a:latin typeface="+mj-lt"/>
            </a:endParaRPr>
          </a:p>
          <a:p>
            <a:pPr lvl="0"/>
            <a:r>
              <a:rPr lang="en-US" dirty="0">
                <a:latin typeface="+mj-lt"/>
              </a:rPr>
              <a:t>Interface, Inc. is a global manufacturer of modular carpet tiles and flooring systems. In the late 1990s, Interface's founder, Ray Anderson, made a commitment to sustainability and embarked on a mission to transform the company into a model of environmental stewardship. Interface embraced the circular economy principles, aiming to eliminate waste, reduce resource consumption, and create products with a net positive impact on the environment.</a:t>
            </a:r>
          </a:p>
          <a:p>
            <a:pPr lvl="0"/>
            <a:endParaRPr lang="en-US" dirty="0">
              <a:latin typeface="+mj-lt"/>
            </a:endParaRPr>
          </a:p>
          <a:p>
            <a:pPr lvl="0"/>
            <a:r>
              <a:rPr lang="en-US" dirty="0">
                <a:latin typeface="+mj-lt"/>
              </a:rPr>
              <a:t>In 2003, they began offering carbon neutral flooring by offsetting the full life cycle of greenhouse gas emissions for carpet tiles across North and South America.​​</a:t>
            </a:r>
          </a:p>
          <a:p>
            <a:pPr lvl="0"/>
            <a:endParaRPr lang="en-US" dirty="0">
              <a:latin typeface="+mj-lt"/>
            </a:endParaRPr>
          </a:p>
          <a:p>
            <a:pPr lvl="0"/>
            <a:r>
              <a:rPr lang="en-US" dirty="0">
                <a:latin typeface="+mj-lt"/>
              </a:rPr>
              <a:t>Each year they divert millions of pounds of used (or post-consumer) carpet from landfills, historically feeding compatible materials through the Cool Blue™ system and now the </a:t>
            </a:r>
            <a:r>
              <a:rPr lang="en-US" dirty="0" err="1">
                <a:latin typeface="+mj-lt"/>
              </a:rPr>
              <a:t>CQuest</a:t>
            </a:r>
            <a:r>
              <a:rPr lang="en-US" dirty="0">
                <a:latin typeface="+mj-lt"/>
              </a:rPr>
              <a:t>™ backing line.</a:t>
            </a:r>
          </a:p>
          <a:p>
            <a:pPr lvl="0"/>
            <a:endParaRPr lang="en-US" dirty="0">
              <a:latin typeface="+mj-lt"/>
            </a:endParaRPr>
          </a:p>
          <a:p>
            <a:pPr lvl="0"/>
            <a:endParaRPr lang="en-US" dirty="0">
              <a:latin typeface="+mj-lt"/>
            </a:endParaRPr>
          </a:p>
          <a:p>
            <a:pPr lvl="0"/>
            <a:r>
              <a:rPr lang="en-US" dirty="0">
                <a:latin typeface="+mj-lt"/>
              </a:rPr>
              <a:t>Results: </a:t>
            </a:r>
          </a:p>
          <a:p>
            <a:pPr lvl="0"/>
            <a:r>
              <a:rPr lang="en-US" dirty="0">
                <a:latin typeface="+mj-lt"/>
              </a:rPr>
              <a:t>The company has achieved substantial reductions in greenhouse gas emissions, water usage, and waste generation, while increasing the use of recycled materials in its products.</a:t>
            </a:r>
          </a:p>
          <a:p>
            <a:pPr lvl="0"/>
            <a:endParaRPr lang="en-US" dirty="0">
              <a:latin typeface="+mj-lt"/>
            </a:endParaRPr>
          </a:p>
        </p:txBody>
      </p:sp>
    </p:spTree>
    <p:extLst>
      <p:ext uri="{BB962C8B-B14F-4D97-AF65-F5344CB8AC3E}">
        <p14:creationId xmlns:p14="http://schemas.microsoft.com/office/powerpoint/2010/main" val="355211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Sustainable Business models</a:t>
            </a:r>
          </a:p>
        </p:txBody>
      </p:sp>
      <p:sp>
        <p:nvSpPr>
          <p:cNvPr id="158" name="Google Shape;158;p46"/>
          <p:cNvSpPr txBox="1"/>
          <p:nvPr/>
        </p:nvSpPr>
        <p:spPr>
          <a:xfrm>
            <a:off x="993058" y="1102660"/>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dirty="0">
                <a:latin typeface="+mj-lt"/>
              </a:rPr>
              <a:t>Video: Interface and Recycled PVB - From windscreens to carpet   </a:t>
            </a:r>
          </a:p>
        </p:txBody>
      </p:sp>
      <p:pic>
        <p:nvPicPr>
          <p:cNvPr id="2" name="Online Media 1" title="Interface | Recycled PVB: from windscreens to carpet">
            <a:hlinkClick r:id="" action="ppaction://media"/>
            <a:extLst>
              <a:ext uri="{FF2B5EF4-FFF2-40B4-BE49-F238E27FC236}">
                <a16:creationId xmlns:a16="http://schemas.microsoft.com/office/drawing/2014/main" id="{87E8751E-107C-06D3-6CD0-2283E8557164}"/>
              </a:ext>
            </a:extLst>
          </p:cNvPr>
          <p:cNvPicPr>
            <a:picLocks noRot="1" noChangeAspect="1"/>
          </p:cNvPicPr>
          <p:nvPr>
            <a:videoFile r:link="rId1"/>
          </p:nvPr>
        </p:nvPicPr>
        <p:blipFill>
          <a:blip r:embed="rId4"/>
          <a:stretch>
            <a:fillRect/>
          </a:stretch>
        </p:blipFill>
        <p:spPr>
          <a:xfrm>
            <a:off x="1909529" y="1685365"/>
            <a:ext cx="8372942" cy="3792071"/>
          </a:xfrm>
          <a:prstGeom prst="rect">
            <a:avLst/>
          </a:prstGeom>
        </p:spPr>
      </p:pic>
    </p:spTree>
    <p:extLst>
      <p:ext uri="{BB962C8B-B14F-4D97-AF65-F5344CB8AC3E}">
        <p14:creationId xmlns:p14="http://schemas.microsoft.com/office/powerpoint/2010/main" val="32085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Sustainable Business models</a:t>
            </a:r>
          </a:p>
        </p:txBody>
      </p:sp>
      <p:sp>
        <p:nvSpPr>
          <p:cNvPr id="158" name="Google Shape;158;p46"/>
          <p:cNvSpPr txBox="1"/>
          <p:nvPr/>
        </p:nvSpPr>
        <p:spPr>
          <a:xfrm>
            <a:off x="993058" y="1093695"/>
            <a:ext cx="9488130" cy="48947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7500" lnSpcReduction="20000"/>
          </a:bodyPr>
          <a:lstStyle/>
          <a:p>
            <a:pPr lvl="0"/>
            <a:r>
              <a:rPr lang="en-US" sz="2500" b="1" dirty="0">
                <a:latin typeface="+mj-lt"/>
              </a:rPr>
              <a:t>2. Sharing Economy Model</a:t>
            </a:r>
            <a:r>
              <a:rPr lang="en-US" sz="2500" dirty="0">
                <a:latin typeface="+mj-lt"/>
              </a:rPr>
              <a:t>: Companies operating under this model facilitate the sharing or renting of goods and services, promoting resource efficiency and reducing overall consumption.</a:t>
            </a:r>
          </a:p>
          <a:p>
            <a:pPr lvl="0"/>
            <a:endParaRPr lang="en-US" dirty="0">
              <a:latin typeface="+mj-lt"/>
            </a:endParaRPr>
          </a:p>
          <a:p>
            <a:pPr lvl="0"/>
            <a:r>
              <a:rPr lang="en-US" sz="2500" b="1" dirty="0">
                <a:latin typeface="+mj-lt"/>
              </a:rPr>
              <a:t>Companies operating within sharing economies share four common characteristics:</a:t>
            </a:r>
          </a:p>
          <a:p>
            <a:pPr lvl="0"/>
            <a:endParaRPr lang="en-US" sz="2500" b="1" dirty="0">
              <a:latin typeface="+mj-lt"/>
            </a:endParaRPr>
          </a:p>
          <a:p>
            <a:pPr marL="285750" lvl="0" indent="-285750">
              <a:buFont typeface="Arial" panose="020B0604020202020204" pitchFamily="34" charset="0"/>
              <a:buChar char="•"/>
            </a:pPr>
            <a:r>
              <a:rPr lang="en-US" sz="2500" dirty="0">
                <a:latin typeface="+mj-lt"/>
              </a:rPr>
              <a:t>They operate as digital platforms facilitating offline transactions between users.</a:t>
            </a:r>
          </a:p>
          <a:p>
            <a:pPr marL="285750" lvl="0" indent="-285750">
              <a:buFont typeface="Arial" panose="020B0604020202020204" pitchFamily="34" charset="0"/>
              <a:buChar char="•"/>
            </a:pPr>
            <a:r>
              <a:rPr lang="en-US" sz="2500" dirty="0">
                <a:latin typeface="+mj-lt"/>
              </a:rPr>
              <a:t>They enable peer-to-peer transactions, involving mostly ordinary citizens or micro-entrepreneurs rather than large businesses or corporations, both as suppliers and consumers.</a:t>
            </a:r>
          </a:p>
          <a:p>
            <a:pPr marL="285750" lvl="0" indent="-285750">
              <a:buFont typeface="Arial" panose="020B0604020202020204" pitchFamily="34" charset="0"/>
              <a:buChar char="•"/>
            </a:pPr>
            <a:r>
              <a:rPr lang="en-US" sz="2500" dirty="0">
                <a:latin typeface="+mj-lt"/>
              </a:rPr>
              <a:t>They prioritize temporary access over ownership, allowing users to utilize resources or services for a limited duration.</a:t>
            </a:r>
          </a:p>
          <a:p>
            <a:pPr marL="285750" lvl="0" indent="-285750">
              <a:buFont typeface="Arial" panose="020B0604020202020204" pitchFamily="34" charset="0"/>
              <a:buChar char="•"/>
            </a:pPr>
            <a:r>
              <a:rPr lang="en-US" sz="2500" dirty="0">
                <a:latin typeface="+mj-lt"/>
              </a:rPr>
              <a:t>They provide access to previously unused physical or human resources, such as empty rooms, parked cars, available seats, barbecues, as well as individuals' skills, talents, or time.</a:t>
            </a:r>
          </a:p>
          <a:p>
            <a:pPr lvl="0"/>
            <a:endParaRPr lang="en-US" sz="2500" b="1" dirty="0">
              <a:latin typeface="+mj-lt"/>
            </a:endParaRPr>
          </a:p>
          <a:p>
            <a:pPr lvl="0"/>
            <a:r>
              <a:rPr lang="en-US" sz="2500" b="1" dirty="0">
                <a:latin typeface="+mj-lt"/>
              </a:rPr>
              <a:t>Example: Airbnb</a:t>
            </a:r>
          </a:p>
          <a:p>
            <a:pPr lvl="0"/>
            <a:r>
              <a:rPr lang="en-US" sz="2500" dirty="0">
                <a:latin typeface="+mj-lt"/>
              </a:rPr>
              <a:t>Founded in 2008 by Brian </a:t>
            </a:r>
            <a:r>
              <a:rPr lang="en-US" sz="2500" dirty="0" err="1">
                <a:latin typeface="+mj-lt"/>
              </a:rPr>
              <a:t>Chesky</a:t>
            </a:r>
            <a:r>
              <a:rPr lang="en-US" sz="2500" dirty="0">
                <a:latin typeface="+mj-lt"/>
              </a:rPr>
              <a:t>, Joe </a:t>
            </a:r>
            <a:r>
              <a:rPr lang="en-US" sz="2500" dirty="0" err="1">
                <a:latin typeface="+mj-lt"/>
              </a:rPr>
              <a:t>Gebbia</a:t>
            </a:r>
            <a:r>
              <a:rPr lang="en-US" sz="2500" dirty="0">
                <a:latin typeface="+mj-lt"/>
              </a:rPr>
              <a:t>, and Nathan </a:t>
            </a:r>
            <a:r>
              <a:rPr lang="en-US" sz="2500" dirty="0" err="1">
                <a:latin typeface="+mj-lt"/>
              </a:rPr>
              <a:t>Blecharczyk</a:t>
            </a:r>
            <a:r>
              <a:rPr lang="en-US" sz="2500" dirty="0">
                <a:latin typeface="+mj-lt"/>
              </a:rPr>
              <a:t>, Airbnb is a peer-to-peer online marketplace that connects travelers with hosts who have accommodations to rent. The platform allows individuals to list their homes, apartments, or spare rooms for short-term rentals, providing travelers with unique and affordable lodging options in destinations around the world. </a:t>
            </a:r>
          </a:p>
          <a:p>
            <a:pPr lvl="0"/>
            <a:endParaRPr lang="en-US" sz="2500" b="1" dirty="0">
              <a:latin typeface="+mj-lt"/>
            </a:endParaRPr>
          </a:p>
          <a:p>
            <a:pPr lvl="0"/>
            <a:r>
              <a:rPr lang="en-US" sz="2500" b="1" dirty="0">
                <a:latin typeface="+mj-lt"/>
              </a:rPr>
              <a:t>Key Features of Airbnb's Sharing Economy Model:</a:t>
            </a:r>
          </a:p>
          <a:p>
            <a:pPr lvl="0"/>
            <a:r>
              <a:rPr lang="en-US" sz="2500" dirty="0">
                <a:latin typeface="+mj-lt"/>
              </a:rPr>
              <a:t>Peer-to-Peer Marketplace: Airbnb operates as a two-sided marketplace, connecting hosts (property owners) with guests (travelers) seeking accommodations. </a:t>
            </a:r>
          </a:p>
          <a:p>
            <a:pPr lvl="0"/>
            <a:r>
              <a:rPr lang="en-US" sz="2500" dirty="0">
                <a:latin typeface="+mj-lt"/>
              </a:rPr>
              <a:t>Underutilized Space Utilization: Airbnb leverages the sharing economy concept by enabling hosts to monetize their underutilized space, such as spare bedrooms, vacation homes, or second properties</a:t>
            </a:r>
          </a:p>
          <a:p>
            <a:pPr lvl="0"/>
            <a:r>
              <a:rPr lang="en-US" sz="2500" dirty="0">
                <a:latin typeface="+mj-lt"/>
              </a:rPr>
              <a:t>Community and Trust:</a:t>
            </a:r>
          </a:p>
          <a:p>
            <a:pPr lvl="0"/>
            <a:r>
              <a:rPr lang="en-US" sz="2500" dirty="0">
                <a:latin typeface="+mj-lt"/>
              </a:rPr>
              <a:t>Airbnb emphasizes community and trust-building as core principles of its platform. Hosts and guests create profiles with photos, personal descriptions, and verified information to establish trust and credibility. </a:t>
            </a:r>
          </a:p>
          <a:p>
            <a:pPr lvl="0"/>
            <a:endParaRPr lang="en-US" sz="2500" b="1" dirty="0">
              <a:latin typeface="+mj-lt"/>
            </a:endParaRPr>
          </a:p>
          <a:p>
            <a:pPr lvl="0"/>
            <a:r>
              <a:rPr lang="en-US" sz="2500" b="1" dirty="0">
                <a:latin typeface="+mj-lt"/>
              </a:rPr>
              <a:t>Success and Impact:</a:t>
            </a:r>
          </a:p>
          <a:p>
            <a:pPr lvl="0"/>
            <a:r>
              <a:rPr lang="en-US" sz="2500" dirty="0">
                <a:latin typeface="+mj-lt"/>
              </a:rPr>
              <a:t>Global Reach and Scale: Airbnb has achieved global reach and scale, operating in over 220 countries and regions and offering millions of listings worldwide. </a:t>
            </a:r>
          </a:p>
          <a:p>
            <a:pPr lvl="0"/>
            <a:r>
              <a:rPr lang="en-US" sz="2500" dirty="0">
                <a:latin typeface="+mj-lt"/>
              </a:rPr>
              <a:t>Economic Opportunity :Airbnb has created economic opportunities for hosts by enabling them to earn income from their properties. </a:t>
            </a:r>
          </a:p>
          <a:p>
            <a:pPr lvl="0"/>
            <a:r>
              <a:rPr lang="en-US" sz="2500" dirty="0">
                <a:latin typeface="+mj-lt"/>
              </a:rPr>
              <a:t>Environmental Benefits: Airbnb promotes sustainable travel by maximizing the use of existing infrastructure and underutilized space, rather than building new accommodations. </a:t>
            </a:r>
          </a:p>
          <a:p>
            <a:pPr lvl="0"/>
            <a:endParaRPr lang="en-US" dirty="0">
              <a:latin typeface="+mj-lt"/>
            </a:endParaRPr>
          </a:p>
        </p:txBody>
      </p:sp>
    </p:spTree>
    <p:extLst>
      <p:ext uri="{BB962C8B-B14F-4D97-AF65-F5344CB8AC3E}">
        <p14:creationId xmlns:p14="http://schemas.microsoft.com/office/powerpoint/2010/main" val="85253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Sustainable Business models</a:t>
            </a:r>
          </a:p>
        </p:txBody>
      </p:sp>
      <p:sp>
        <p:nvSpPr>
          <p:cNvPr id="158" name="Google Shape;158;p46"/>
          <p:cNvSpPr txBox="1"/>
          <p:nvPr/>
        </p:nvSpPr>
        <p:spPr>
          <a:xfrm>
            <a:off x="993058" y="1093696"/>
            <a:ext cx="9488130" cy="45092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500" b="1" dirty="0">
                <a:latin typeface="+mj-lt"/>
              </a:rPr>
              <a:t>Sharing economy business model and environmental sustainability: </a:t>
            </a:r>
          </a:p>
          <a:p>
            <a:pPr lvl="0"/>
            <a:endParaRPr lang="en-US" sz="2500" dirty="0">
              <a:latin typeface="+mj-lt"/>
            </a:endParaRPr>
          </a:p>
          <a:p>
            <a:pPr lvl="0"/>
            <a:r>
              <a:rPr lang="en-US" sz="1200" dirty="0">
                <a:latin typeface="+mj-lt"/>
              </a:rPr>
              <a:t>Reducing Inefficiency: Sharing economy platforms often emphasize efficiency and resource optimization, which can lead to a reduction in inefficiencies and wasteful practices, thereby promoting environmental sustainability</a:t>
            </a:r>
          </a:p>
          <a:p>
            <a:pPr lvl="0"/>
            <a:endParaRPr lang="en-US" sz="1200" dirty="0">
              <a:latin typeface="+mj-lt"/>
            </a:endParaRPr>
          </a:p>
          <a:p>
            <a:pPr lvl="0"/>
            <a:r>
              <a:rPr lang="en-US" sz="1200" dirty="0">
                <a:latin typeface="+mj-lt"/>
              </a:rPr>
              <a:t>Reducing Carbon Footprint: Many sharing economy platforms position themselves as environmentally friendly by emphasizing the reduction of carbon footprint, particularly through practices that promote resource sharing and reuse</a:t>
            </a:r>
          </a:p>
          <a:p>
            <a:pPr lvl="0"/>
            <a:endParaRPr lang="en-US" sz="1200" dirty="0">
              <a:latin typeface="+mj-lt"/>
            </a:endParaRPr>
          </a:p>
          <a:p>
            <a:pPr lvl="0"/>
            <a:r>
              <a:rPr lang="en-US" sz="1200" dirty="0">
                <a:latin typeface="+mj-lt"/>
              </a:rPr>
              <a:t>Resource Efficiency: The sharing economy promotes the efficient use of resources by enabling multiple users to access and utilize the same resources, leading to reduced consumption and waste generation</a:t>
            </a:r>
          </a:p>
          <a:p>
            <a:pPr lvl="0"/>
            <a:endParaRPr lang="en-US" sz="1200" dirty="0">
              <a:latin typeface="+mj-lt"/>
            </a:endParaRPr>
          </a:p>
          <a:p>
            <a:pPr lvl="0"/>
            <a:r>
              <a:rPr lang="en-US" sz="1200" dirty="0">
                <a:latin typeface="+mj-lt"/>
              </a:rPr>
              <a:t>Reduction of Negative Environmental Externalities: Sharing economy platforms contribute to the reduction of negative environmental externalities by transforming traditional production and consumption systems, leading to more sustainable resource management practices (</a:t>
            </a:r>
            <a:r>
              <a:rPr lang="en-US" sz="1200" dirty="0" err="1">
                <a:latin typeface="+mj-lt"/>
              </a:rPr>
              <a:t>Schmeleva</a:t>
            </a:r>
            <a:r>
              <a:rPr lang="en-US" sz="1200" dirty="0">
                <a:latin typeface="+mj-lt"/>
              </a:rPr>
              <a:t>, 2020).</a:t>
            </a:r>
          </a:p>
          <a:p>
            <a:pPr lvl="0"/>
            <a:endParaRPr lang="en-US" sz="1200" dirty="0">
              <a:latin typeface="+mj-lt"/>
            </a:endParaRPr>
          </a:p>
          <a:p>
            <a:pPr lvl="0"/>
            <a:endParaRPr lang="en-US" sz="1200" dirty="0">
              <a:latin typeface="+mj-lt"/>
            </a:endParaRPr>
          </a:p>
          <a:p>
            <a:pPr lvl="0"/>
            <a:r>
              <a:rPr lang="en-US" sz="1200" dirty="0">
                <a:latin typeface="+mj-lt"/>
              </a:rPr>
              <a:t>These insights highlight how the sharing economy model can have positive environmental impacts by promoting resource efficiency, reducing waste, and contributing to more sustainable consumption and production practices.</a:t>
            </a:r>
          </a:p>
        </p:txBody>
      </p:sp>
    </p:spTree>
    <p:extLst>
      <p:ext uri="{BB962C8B-B14F-4D97-AF65-F5344CB8AC3E}">
        <p14:creationId xmlns:p14="http://schemas.microsoft.com/office/powerpoint/2010/main" val="98457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Sustainable Business models</a:t>
            </a:r>
          </a:p>
        </p:txBody>
      </p:sp>
      <p:sp>
        <p:nvSpPr>
          <p:cNvPr id="158" name="Google Shape;158;p46"/>
          <p:cNvSpPr txBox="1"/>
          <p:nvPr/>
        </p:nvSpPr>
        <p:spPr>
          <a:xfrm>
            <a:off x="993058" y="1093696"/>
            <a:ext cx="9488130" cy="458096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a:r>
              <a:rPr lang="en-US" sz="1200" b="1" dirty="0">
                <a:latin typeface="+mj-lt"/>
              </a:rPr>
              <a:t>3. B-Corporation Model: </a:t>
            </a:r>
            <a:r>
              <a:rPr lang="en-US" sz="1200" dirty="0">
                <a:latin typeface="+mj-lt"/>
              </a:rPr>
              <a:t>B-Corporations are certified entities that meet rigorous social and environmental performance standards, demonstrating a commitment to balancing profit with purpose.</a:t>
            </a:r>
          </a:p>
          <a:p>
            <a:pPr lvl="0"/>
            <a:endParaRPr lang="en-US" sz="1200" dirty="0">
              <a:latin typeface="+mj-lt"/>
            </a:endParaRPr>
          </a:p>
          <a:p>
            <a:pPr lvl="0"/>
            <a:r>
              <a:rPr lang="en-US" sz="1200" b="1" dirty="0">
                <a:latin typeface="+mj-lt"/>
              </a:rPr>
              <a:t>Purpose-driven Business</a:t>
            </a:r>
            <a:r>
              <a:rPr lang="en-US" sz="1200" dirty="0">
                <a:latin typeface="+mj-lt"/>
              </a:rPr>
              <a:t>: B Corps are businesses that prioritize purpose alongside profit, aiming to create positive impacts on society and the environment. This model emphasizes a "triple bottom line" approach, considering people, planet, and profit equally important.</a:t>
            </a:r>
          </a:p>
          <a:p>
            <a:pPr lvl="0"/>
            <a:endParaRPr lang="en-US" sz="1200" dirty="0">
              <a:latin typeface="+mj-lt"/>
            </a:endParaRPr>
          </a:p>
          <a:p>
            <a:pPr lvl="0"/>
            <a:r>
              <a:rPr lang="en-US" sz="1200" b="1" dirty="0">
                <a:latin typeface="+mj-lt"/>
              </a:rPr>
              <a:t>Certification Process</a:t>
            </a:r>
            <a:r>
              <a:rPr lang="en-US" sz="1200" dirty="0">
                <a:latin typeface="+mj-lt"/>
              </a:rPr>
              <a:t>: To become a B Corp, companies must undergo a rigorous assessment conducted by B Lab, a nonprofit organization. The assessment evaluates a company's performance across various areas, including governance, workers, community, environment, and customers.</a:t>
            </a:r>
          </a:p>
          <a:p>
            <a:pPr lvl="0"/>
            <a:endParaRPr lang="en-US" sz="1200" dirty="0">
              <a:latin typeface="+mj-lt"/>
            </a:endParaRPr>
          </a:p>
          <a:p>
            <a:pPr lvl="0"/>
            <a:r>
              <a:rPr lang="en-US" sz="1200" b="1" dirty="0">
                <a:latin typeface="+mj-lt"/>
              </a:rPr>
              <a:t>Transparency and Accountability</a:t>
            </a:r>
            <a:r>
              <a:rPr lang="en-US" sz="1200" dirty="0">
                <a:latin typeface="+mj-lt"/>
              </a:rPr>
              <a:t>: B Corps are required to be transparent about their social and environmental performance by publishing an annual "B Impact Report." This report provides detailed information about the company's practices and performance in relation to the B Corp standards. B Corps also undergo recertification every few years to maintain their status.</a:t>
            </a:r>
          </a:p>
          <a:p>
            <a:pPr lvl="0"/>
            <a:endParaRPr lang="en-US" sz="1200" dirty="0">
              <a:latin typeface="+mj-lt"/>
            </a:endParaRPr>
          </a:p>
          <a:p>
            <a:pPr lvl="0"/>
            <a:r>
              <a:rPr lang="en-US" sz="1200" b="1" dirty="0">
                <a:latin typeface="+mj-lt"/>
              </a:rPr>
              <a:t>Community of Practice</a:t>
            </a:r>
            <a:r>
              <a:rPr lang="en-US" sz="1200" dirty="0">
                <a:latin typeface="+mj-lt"/>
              </a:rPr>
              <a:t>: B Corps form a global community of businesses committed to using the power of business to solve social and environmental challenges. This community provides networking opportunities, knowledge sharing, and collaboration to support the growth and impact of B Corps worldwide.</a:t>
            </a:r>
          </a:p>
          <a:p>
            <a:pPr lvl="0"/>
            <a:endParaRPr lang="en-US" sz="1200" dirty="0">
              <a:latin typeface="+mj-lt"/>
            </a:endParaRPr>
          </a:p>
          <a:p>
            <a:pPr lvl="0"/>
            <a:r>
              <a:rPr lang="en-US" sz="1200" b="1" dirty="0">
                <a:latin typeface="+mj-lt"/>
              </a:rPr>
              <a:t>Consumer Trust and Market Differentiation</a:t>
            </a:r>
            <a:r>
              <a:rPr lang="en-US" sz="1200" dirty="0">
                <a:latin typeface="+mj-lt"/>
              </a:rPr>
              <a:t>: The B Corp certification can enhance consumer trust and loyalty by signaling a company's commitment to ethical business practices and social responsibility. It can also differentiate B Corps in the marketplace, attracting socially conscious consumers and investors.</a:t>
            </a:r>
          </a:p>
        </p:txBody>
      </p:sp>
    </p:spTree>
    <p:extLst>
      <p:ext uri="{BB962C8B-B14F-4D97-AF65-F5344CB8AC3E}">
        <p14:creationId xmlns:p14="http://schemas.microsoft.com/office/powerpoint/2010/main" val="418070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Corporate Sustainability Defined</a:t>
            </a:r>
          </a:p>
        </p:txBody>
      </p:sp>
      <p:sp>
        <p:nvSpPr>
          <p:cNvPr id="158" name="Google Shape;158;p46"/>
          <p:cNvSpPr txBox="1"/>
          <p:nvPr/>
        </p:nvSpPr>
        <p:spPr>
          <a:xfrm>
            <a:off x="993058" y="1075765"/>
            <a:ext cx="9488130" cy="47696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lvl="0"/>
            <a:endParaRPr lang="en-US" sz="4300" b="1" dirty="0">
              <a:latin typeface="+mn-lt"/>
            </a:endParaRPr>
          </a:p>
          <a:p>
            <a:pPr lvl="0"/>
            <a:r>
              <a:rPr lang="en-US" sz="4300" b="1" u="sng" dirty="0">
                <a:latin typeface="+mn-lt"/>
              </a:rPr>
              <a:t>Corporate Social Responsibility</a:t>
            </a:r>
            <a:r>
              <a:rPr lang="en-US" sz="4300" u="sng" dirty="0">
                <a:latin typeface="+mn-lt"/>
              </a:rPr>
              <a:t>: </a:t>
            </a:r>
          </a:p>
          <a:p>
            <a:pPr lvl="0" algn="just"/>
            <a:endParaRPr lang="en-US" sz="4300" b="0" i="0" dirty="0">
              <a:solidFill>
                <a:srgbClr val="222222"/>
              </a:solidFill>
              <a:effectLst/>
              <a:highlight>
                <a:srgbClr val="FFFFFF"/>
              </a:highlight>
              <a:latin typeface="+mn-lt"/>
            </a:endParaRPr>
          </a:p>
          <a:p>
            <a:pPr lvl="0" algn="just"/>
            <a:r>
              <a:rPr lang="en-US" sz="4300" b="0" i="0" dirty="0">
                <a:solidFill>
                  <a:srgbClr val="222222"/>
                </a:solidFill>
                <a:effectLst/>
                <a:highlight>
                  <a:srgbClr val="FFFFFF"/>
                </a:highlight>
                <a:latin typeface="+mn-lt"/>
              </a:rPr>
              <a:t>CSR gained force during the 1970 as a </a:t>
            </a:r>
            <a:r>
              <a:rPr lang="en-US" sz="4300" b="1" i="0" dirty="0">
                <a:solidFill>
                  <a:srgbClr val="222222"/>
                </a:solidFill>
                <a:effectLst/>
                <a:highlight>
                  <a:srgbClr val="FFFFFF"/>
                </a:highlight>
                <a:latin typeface="+mn-lt"/>
              </a:rPr>
              <a:t>business model </a:t>
            </a:r>
            <a:r>
              <a:rPr lang="en-US" sz="4300" b="0" i="0" dirty="0">
                <a:solidFill>
                  <a:srgbClr val="222222"/>
                </a:solidFill>
                <a:effectLst/>
                <a:highlight>
                  <a:srgbClr val="FFFFFF"/>
                </a:highlight>
                <a:latin typeface="+mn-lt"/>
              </a:rPr>
              <a:t>that helps a company be socially accountable to itself, its stakeholders, and the public.   </a:t>
            </a:r>
            <a:endParaRPr lang="en-US" sz="4300" dirty="0">
              <a:solidFill>
                <a:srgbClr val="222222"/>
              </a:solidFill>
              <a:highlight>
                <a:srgbClr val="FFFFFF"/>
              </a:highlight>
              <a:latin typeface="+mn-lt"/>
            </a:endParaRPr>
          </a:p>
          <a:p>
            <a:pPr lvl="0" algn="just"/>
            <a:endParaRPr lang="en-US" sz="4300" b="0" i="0" dirty="0">
              <a:solidFill>
                <a:srgbClr val="222222"/>
              </a:solidFill>
              <a:effectLst/>
              <a:highlight>
                <a:srgbClr val="FFFFFF"/>
              </a:highlight>
              <a:latin typeface="+mn-lt"/>
            </a:endParaRPr>
          </a:p>
          <a:p>
            <a:pPr lvl="0" algn="just"/>
            <a:r>
              <a:rPr lang="en-US" sz="4300" b="0" i="0" dirty="0">
                <a:solidFill>
                  <a:srgbClr val="222222"/>
                </a:solidFill>
                <a:effectLst/>
                <a:highlight>
                  <a:srgbClr val="FFFFFF"/>
                </a:highlight>
                <a:latin typeface="+mn-lt"/>
              </a:rPr>
              <a:t>According to Carroll’s statement (1979): </a:t>
            </a:r>
          </a:p>
          <a:p>
            <a:pPr lvl="0" algn="just"/>
            <a:r>
              <a:rPr lang="en-US" sz="4300" b="0" i="1" dirty="0">
                <a:solidFill>
                  <a:srgbClr val="222222"/>
                </a:solidFill>
                <a:effectLst/>
                <a:highlight>
                  <a:srgbClr val="FFFFFF"/>
                </a:highlight>
                <a:latin typeface="+mn-lt"/>
              </a:rPr>
              <a:t>“the social responsibility of business encompasses </a:t>
            </a:r>
          </a:p>
          <a:p>
            <a:pPr lvl="0" algn="just"/>
            <a:r>
              <a:rPr lang="en-US" sz="4300" b="0" i="1" dirty="0">
                <a:solidFill>
                  <a:srgbClr val="222222"/>
                </a:solidFill>
                <a:effectLst/>
                <a:highlight>
                  <a:srgbClr val="FFFFFF"/>
                </a:highlight>
                <a:latin typeface="+mn-lt"/>
              </a:rPr>
              <a:t>the economic, legal, ethical, and discretionary </a:t>
            </a:r>
          </a:p>
          <a:p>
            <a:pPr lvl="0" algn="just"/>
            <a:r>
              <a:rPr lang="en-US" sz="4300" b="0" i="1" dirty="0">
                <a:solidFill>
                  <a:srgbClr val="222222"/>
                </a:solidFill>
                <a:effectLst/>
                <a:highlight>
                  <a:srgbClr val="FFFFFF"/>
                </a:highlight>
                <a:latin typeface="+mn-lt"/>
              </a:rPr>
              <a:t>expectations that society has of organizations at a given</a:t>
            </a:r>
          </a:p>
          <a:p>
            <a:pPr lvl="0" algn="just"/>
            <a:r>
              <a:rPr lang="en-US" sz="4300" b="0" i="1" dirty="0">
                <a:solidFill>
                  <a:srgbClr val="222222"/>
                </a:solidFill>
                <a:effectLst/>
                <a:highlight>
                  <a:srgbClr val="FFFFFF"/>
                </a:highlight>
                <a:latin typeface="+mn-lt"/>
              </a:rPr>
              <a:t>point in time”</a:t>
            </a:r>
          </a:p>
          <a:p>
            <a:pPr lvl="0" algn="just"/>
            <a:endParaRPr lang="en-US" sz="4300" b="0" i="1" dirty="0">
              <a:solidFill>
                <a:srgbClr val="222222"/>
              </a:solidFill>
              <a:effectLst/>
              <a:highlight>
                <a:srgbClr val="FFFFFF"/>
              </a:highlight>
              <a:latin typeface="+mn-lt"/>
            </a:endParaRPr>
          </a:p>
          <a:p>
            <a:pPr lvl="0" algn="just"/>
            <a:endParaRPr lang="en-US" sz="4300" dirty="0">
              <a:latin typeface="+mn-lt"/>
            </a:endParaRPr>
          </a:p>
          <a:p>
            <a:pPr lvl="0" algn="just"/>
            <a:r>
              <a:rPr lang="en-US" sz="4300" dirty="0">
                <a:latin typeface="+mn-lt"/>
              </a:rPr>
              <a:t>Carroll proposed dividing CSR into </a:t>
            </a:r>
            <a:r>
              <a:rPr lang="en-US" sz="4300" b="1" dirty="0">
                <a:latin typeface="+mn-lt"/>
              </a:rPr>
              <a:t>four tiers </a:t>
            </a:r>
            <a:r>
              <a:rPr lang="en-US" sz="4300" dirty="0">
                <a:latin typeface="+mn-lt"/>
              </a:rPr>
              <a:t>of</a:t>
            </a:r>
          </a:p>
          <a:p>
            <a:pPr lvl="0" algn="just"/>
            <a:r>
              <a:rPr lang="en-US" sz="4300" dirty="0">
                <a:latin typeface="+mn-lt"/>
              </a:rPr>
              <a:t>responsibilities which were ordered according to priority </a:t>
            </a:r>
          </a:p>
          <a:p>
            <a:pPr lvl="0" algn="just"/>
            <a:r>
              <a:rPr lang="en-US" sz="4300" dirty="0">
                <a:latin typeface="+mn-lt"/>
              </a:rPr>
              <a:t>from bottom to top for socially responsible behaviour or </a:t>
            </a:r>
          </a:p>
          <a:p>
            <a:pPr lvl="0" algn="just"/>
            <a:r>
              <a:rPr lang="en-US" sz="4300" dirty="0">
                <a:latin typeface="+mn-lt"/>
              </a:rPr>
              <a:t>activity. His categories of activity ascended from the </a:t>
            </a:r>
          </a:p>
          <a:p>
            <a:pPr lvl="0" algn="just"/>
            <a:r>
              <a:rPr lang="en-US" sz="4300" dirty="0">
                <a:latin typeface="+mn-lt"/>
              </a:rPr>
              <a:t>foundations of economic obligation, to legal, through</a:t>
            </a:r>
          </a:p>
          <a:p>
            <a:pPr lvl="0" algn="just"/>
            <a:r>
              <a:rPr lang="en-US" sz="4300" dirty="0">
                <a:latin typeface="+mn-lt"/>
              </a:rPr>
              <a:t>ethical to philanthropic obligations at the apex.</a:t>
            </a:r>
          </a:p>
          <a:p>
            <a:pPr lvl="0" algn="just"/>
            <a:endParaRPr lang="en-US" sz="4300" dirty="0">
              <a:latin typeface="+mn-lt"/>
            </a:endParaRPr>
          </a:p>
          <a:p>
            <a:pPr lvl="0" algn="just"/>
            <a:endParaRPr lang="en-US" sz="4300" dirty="0">
              <a:latin typeface="+mn-lt"/>
            </a:endParaRPr>
          </a:p>
          <a:p>
            <a:pPr lvl="0" algn="just"/>
            <a:endParaRPr lang="en-US" sz="4300" dirty="0">
              <a:latin typeface="+mn-lt"/>
            </a:endParaRPr>
          </a:p>
          <a:p>
            <a:pPr lvl="0" algn="just"/>
            <a:r>
              <a:rPr lang="en-US" sz="4300" dirty="0">
                <a:latin typeface="+mn-lt"/>
              </a:rPr>
              <a:t>CSR addresses the ethical obligations of businesses</a:t>
            </a:r>
          </a:p>
          <a:p>
            <a:pPr lvl="0" algn="just"/>
            <a:r>
              <a:rPr lang="en-US" sz="4300" dirty="0">
                <a:latin typeface="+mn-lt"/>
              </a:rPr>
              <a:t>towards society and the environment </a:t>
            </a:r>
            <a:r>
              <a:rPr lang="en-US" sz="4300" b="1" dirty="0">
                <a:latin typeface="+mn-lt"/>
              </a:rPr>
              <a:t>in the present </a:t>
            </a:r>
            <a:r>
              <a:rPr lang="en-US" sz="4300" dirty="0">
                <a:latin typeface="+mn-lt"/>
              </a:rPr>
              <a:t>and </a:t>
            </a:r>
          </a:p>
          <a:p>
            <a:pPr lvl="0" algn="just"/>
            <a:r>
              <a:rPr lang="en-US" sz="4300" dirty="0">
                <a:latin typeface="+mn-lt"/>
              </a:rPr>
              <a:t>focuses on immediate social and environmental needs or </a:t>
            </a:r>
          </a:p>
          <a:p>
            <a:pPr lvl="0" algn="just"/>
            <a:r>
              <a:rPr lang="en-US" sz="4300" dirty="0">
                <a:latin typeface="+mn-lt"/>
              </a:rPr>
              <a:t>responding to specific events or issues</a:t>
            </a:r>
          </a:p>
          <a:p>
            <a:pPr lvl="0"/>
            <a:endParaRPr lang="en-US" sz="4300" dirty="0">
              <a:latin typeface="+mn-lt"/>
            </a:endParaRPr>
          </a:p>
          <a:p>
            <a:pPr lvl="0"/>
            <a:endParaRPr lang="en-US" sz="4300" dirty="0">
              <a:latin typeface="+mn-lt"/>
            </a:endParaRPr>
          </a:p>
          <a:p>
            <a:pPr lvl="0"/>
            <a:endParaRPr lang="en-US" sz="4300" dirty="0">
              <a:latin typeface="+mn-lt"/>
            </a:endParaRPr>
          </a:p>
          <a:p>
            <a:pPr lvl="0"/>
            <a:r>
              <a:rPr lang="en-US" sz="4300" dirty="0">
                <a:latin typeface="+mn-lt"/>
              </a:rPr>
              <a:t>						</a:t>
            </a:r>
          </a:p>
          <a:p>
            <a:pPr lvl="0"/>
            <a:r>
              <a:rPr lang="en-US" sz="1000" dirty="0">
                <a:latin typeface="+mj-lt"/>
              </a:rPr>
              <a:t>							</a:t>
            </a:r>
            <a:r>
              <a:rPr lang="en-US" sz="3200" dirty="0" err="1">
                <a:latin typeface="+mj-lt"/>
              </a:rPr>
              <a:t>Carrolls’s</a:t>
            </a:r>
            <a:r>
              <a:rPr lang="en-US" sz="3200" dirty="0">
                <a:latin typeface="+mj-lt"/>
              </a:rPr>
              <a:t> CSR Pyramid</a:t>
            </a:r>
          </a:p>
        </p:txBody>
      </p:sp>
      <p:pic>
        <p:nvPicPr>
          <p:cNvPr id="3" name="Picture 2">
            <a:extLst>
              <a:ext uri="{FF2B5EF4-FFF2-40B4-BE49-F238E27FC236}">
                <a16:creationId xmlns:a16="http://schemas.microsoft.com/office/drawing/2014/main" id="{7DDFB734-1327-14FE-1BB9-018B5D42CBFE}"/>
              </a:ext>
            </a:extLst>
          </p:cNvPr>
          <p:cNvPicPr>
            <a:picLocks noChangeAspect="1"/>
          </p:cNvPicPr>
          <p:nvPr/>
        </p:nvPicPr>
        <p:blipFill>
          <a:blip r:embed="rId3"/>
          <a:stretch>
            <a:fillRect/>
          </a:stretch>
        </p:blipFill>
        <p:spPr>
          <a:xfrm>
            <a:off x="4965443" y="1748118"/>
            <a:ext cx="5515745" cy="3218328"/>
          </a:xfrm>
          <a:prstGeom prst="rect">
            <a:avLst/>
          </a:prstGeom>
        </p:spPr>
      </p:pic>
    </p:spTree>
    <p:extLst>
      <p:ext uri="{BB962C8B-B14F-4D97-AF65-F5344CB8AC3E}">
        <p14:creationId xmlns:p14="http://schemas.microsoft.com/office/powerpoint/2010/main" val="230674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Corporate Sustainability Defined</a:t>
            </a:r>
            <a:endParaRPr lang="en-US" sz="2800" dirty="0">
              <a:solidFill>
                <a:schemeClr val="bg1"/>
              </a:solidFill>
            </a:endParaRP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300" b="1" u="sng" dirty="0">
                <a:latin typeface="+mj-lt"/>
              </a:rPr>
              <a:t>Corporate sustainability </a:t>
            </a:r>
          </a:p>
          <a:p>
            <a:pPr lvl="0"/>
            <a:endParaRPr lang="en-US" sz="1300" b="1" dirty="0">
              <a:latin typeface="+mj-lt"/>
            </a:endParaRPr>
          </a:p>
          <a:p>
            <a:pPr lvl="0"/>
            <a:r>
              <a:rPr lang="en-US" sz="1300" dirty="0">
                <a:latin typeface="+mj-lt"/>
              </a:rPr>
              <a:t>Corporate sustainability goes beyond CSR by incorporating a </a:t>
            </a:r>
            <a:r>
              <a:rPr lang="en-US" sz="1300" b="1" dirty="0">
                <a:latin typeface="+mj-lt"/>
              </a:rPr>
              <a:t>broader perspective </a:t>
            </a:r>
            <a:r>
              <a:rPr lang="en-US" sz="1300" dirty="0">
                <a:latin typeface="+mj-lt"/>
              </a:rPr>
              <a:t>that includes economic, social, and environmental dimensions. It aims to </a:t>
            </a:r>
            <a:r>
              <a:rPr lang="en-US" sz="1300" b="1" dirty="0">
                <a:latin typeface="+mj-lt"/>
              </a:rPr>
              <a:t>create long-term value </a:t>
            </a:r>
            <a:r>
              <a:rPr lang="en-US" sz="1300" dirty="0">
                <a:latin typeface="+mj-lt"/>
              </a:rPr>
              <a:t>for all stakeholders by balancing financial performance with environmental stewardship and social responsibility.</a:t>
            </a:r>
          </a:p>
          <a:p>
            <a:pPr lvl="0"/>
            <a:endParaRPr lang="en-US" sz="1300" dirty="0">
              <a:latin typeface="+mj-lt"/>
            </a:endParaRPr>
          </a:p>
          <a:p>
            <a:pPr lvl="0"/>
            <a:r>
              <a:rPr lang="en-US" sz="1300" dirty="0">
                <a:latin typeface="+mj-lt"/>
              </a:rPr>
              <a:t>Background: </a:t>
            </a:r>
          </a:p>
          <a:p>
            <a:pPr lvl="0"/>
            <a:endParaRPr lang="en-US" sz="1300" dirty="0">
              <a:latin typeface="+mj-lt"/>
            </a:endParaRPr>
          </a:p>
          <a:p>
            <a:pPr lvl="0"/>
            <a:r>
              <a:rPr lang="en-US" sz="1300" dirty="0">
                <a:latin typeface="+mj-lt"/>
              </a:rPr>
              <a:t>During the 1990s, discussions arose regarding </a:t>
            </a:r>
            <a:r>
              <a:rPr lang="en-US" sz="1300" b="1" dirty="0">
                <a:latin typeface="+mj-lt"/>
              </a:rPr>
              <a:t>Sustainable Development </a:t>
            </a:r>
            <a:r>
              <a:rPr lang="en-US" sz="1300" dirty="0">
                <a:latin typeface="+mj-lt"/>
              </a:rPr>
              <a:t>(SD), leading to calls from governments, non-governmental organizations, and civil society for companies to endorse SD principles. This placed "Corporate Social Responsibility" (CSR), the "environment", and the "bottom line" at the heart of the corporate sustainability concept.</a:t>
            </a:r>
          </a:p>
          <a:p>
            <a:pPr lvl="0"/>
            <a:endParaRPr lang="en-US" sz="1300" dirty="0">
              <a:latin typeface="+mj-lt"/>
            </a:endParaRPr>
          </a:p>
          <a:p>
            <a:pPr lvl="0"/>
            <a:r>
              <a:rPr lang="en-US" sz="1300" dirty="0">
                <a:latin typeface="+mj-lt"/>
              </a:rPr>
              <a:t>Elkington's (1997) argued that companies should seek, in addition to financial results, social and environmental results from their activities, and, only in this way, ensure the sustainability (in the sense of continuity) of their businesses.</a:t>
            </a:r>
          </a:p>
          <a:p>
            <a:pPr lvl="0"/>
            <a:endParaRPr lang="en-US" sz="1300" dirty="0">
              <a:latin typeface="+mj-lt"/>
            </a:endParaRPr>
          </a:p>
          <a:p>
            <a:pPr lvl="0"/>
            <a:r>
              <a:rPr lang="en-US" sz="1300" dirty="0">
                <a:latin typeface="+mj-lt"/>
              </a:rPr>
              <a:t>"</a:t>
            </a:r>
            <a:r>
              <a:rPr lang="en-US" sz="1300" b="1" dirty="0">
                <a:latin typeface="+mj-lt"/>
              </a:rPr>
              <a:t>triple bottom line (TBL) </a:t>
            </a:r>
            <a:r>
              <a:rPr lang="en-US" sz="1300" dirty="0">
                <a:latin typeface="+mj-lt"/>
              </a:rPr>
              <a:t>. "The triple bottom line (or otherwise noted as TBL or 3BL) is an accounting framework with three parts: social, environmental (or ecological) and economic. </a:t>
            </a:r>
          </a:p>
          <a:p>
            <a:pPr lvl="0"/>
            <a:endParaRPr lang="en-US" sz="1300" dirty="0">
              <a:latin typeface="+mj-lt"/>
            </a:endParaRPr>
          </a:p>
          <a:p>
            <a:pPr lvl="0"/>
            <a:endParaRPr lang="en-US" sz="1300" dirty="0">
              <a:latin typeface="+mj-lt"/>
            </a:endParaRPr>
          </a:p>
          <a:p>
            <a:pPr lvl="0"/>
            <a:endParaRPr lang="en-US" dirty="0">
              <a:latin typeface="+mj-lt"/>
            </a:endParaRPr>
          </a:p>
        </p:txBody>
      </p:sp>
      <p:sp>
        <p:nvSpPr>
          <p:cNvPr id="2" name="Arrow: Right 1">
            <a:extLst>
              <a:ext uri="{FF2B5EF4-FFF2-40B4-BE49-F238E27FC236}">
                <a16:creationId xmlns:a16="http://schemas.microsoft.com/office/drawing/2014/main" id="{E3A3E1C1-B07E-4E54-B083-049BEA7685C9}"/>
              </a:ext>
            </a:extLst>
          </p:cNvPr>
          <p:cNvSpPr/>
          <p:nvPr/>
        </p:nvSpPr>
        <p:spPr>
          <a:xfrm>
            <a:off x="9224683" y="4015293"/>
            <a:ext cx="690283" cy="815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90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Corporate Sustainability Defined</a:t>
            </a:r>
            <a:endParaRPr lang="en-US" sz="2800" dirty="0">
              <a:solidFill>
                <a:schemeClr val="bg1"/>
              </a:solidFill>
            </a:endParaRPr>
          </a:p>
        </p:txBody>
      </p:sp>
      <p:sp>
        <p:nvSpPr>
          <p:cNvPr id="158" name="Google Shape;158;p46"/>
          <p:cNvSpPr txBox="1"/>
          <p:nvPr/>
        </p:nvSpPr>
        <p:spPr>
          <a:xfrm>
            <a:off x="993058" y="1057836"/>
            <a:ext cx="9488130" cy="469794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lvl="0"/>
            <a:endParaRPr lang="en-US" sz="800" b="1" dirty="0">
              <a:latin typeface="+mj-lt"/>
            </a:endParaRPr>
          </a:p>
          <a:p>
            <a:pPr lvl="0"/>
            <a:r>
              <a:rPr lang="en-US" sz="5600" b="1" dirty="0">
                <a:latin typeface="+mj-lt"/>
              </a:rPr>
              <a:t>Triple Bottom lines ( the three pillars of sustainability): </a:t>
            </a:r>
          </a:p>
          <a:p>
            <a:pPr lvl="0"/>
            <a:endParaRPr lang="en-US" sz="3000" dirty="0">
              <a:latin typeface="+mj-lt"/>
            </a:endParaRPr>
          </a:p>
          <a:p>
            <a:pPr lvl="0"/>
            <a:r>
              <a:rPr lang="en-US" sz="4800" dirty="0">
                <a:latin typeface="+mj-lt"/>
              </a:rPr>
              <a:t>In traditional business accounting and common usage, the "bottom line“</a:t>
            </a:r>
          </a:p>
          <a:p>
            <a:pPr lvl="0"/>
            <a:r>
              <a:rPr lang="en-US" sz="4800" dirty="0">
                <a:latin typeface="+mj-lt"/>
              </a:rPr>
              <a:t>refers to either the "profit" or "loss", which is usually recorded at the very </a:t>
            </a:r>
          </a:p>
          <a:p>
            <a:pPr lvl="0"/>
            <a:r>
              <a:rPr lang="en-US" sz="4800" dirty="0">
                <a:latin typeface="+mj-lt"/>
              </a:rPr>
              <a:t>bottom line on a statement of revenue and expenses.</a:t>
            </a:r>
          </a:p>
          <a:p>
            <a:pPr lvl="0"/>
            <a:endParaRPr lang="en-US" sz="4800" b="1" dirty="0">
              <a:latin typeface="+mj-lt"/>
            </a:endParaRPr>
          </a:p>
          <a:p>
            <a:pPr lvl="0"/>
            <a:r>
              <a:rPr lang="en-US" sz="4800" b="1" dirty="0">
                <a:latin typeface="+mj-lt"/>
              </a:rPr>
              <a:t>The triple bottom line consists of social equity, economic</a:t>
            </a:r>
            <a:r>
              <a:rPr lang="en-US" sz="4800" dirty="0">
                <a:latin typeface="+mj-lt"/>
              </a:rPr>
              <a:t>, and </a:t>
            </a:r>
          </a:p>
          <a:p>
            <a:pPr lvl="0"/>
            <a:r>
              <a:rPr lang="en-US" sz="4800" b="1" dirty="0">
                <a:latin typeface="+mj-lt"/>
              </a:rPr>
              <a:t>environmental</a:t>
            </a:r>
            <a:r>
              <a:rPr lang="en-US" sz="4800" dirty="0">
                <a:latin typeface="+mj-lt"/>
              </a:rPr>
              <a:t> factors. </a:t>
            </a:r>
          </a:p>
          <a:p>
            <a:pPr lvl="0"/>
            <a:endParaRPr lang="en-US" sz="4800" dirty="0">
              <a:latin typeface="+mj-lt"/>
            </a:endParaRPr>
          </a:p>
          <a:p>
            <a:pPr lvl="0"/>
            <a:r>
              <a:rPr lang="en-US" sz="4800" dirty="0">
                <a:latin typeface="+mj-lt"/>
              </a:rPr>
              <a:t>The phrase, "people, planet, and profit" to describe the triple bottom line and</a:t>
            </a:r>
          </a:p>
          <a:p>
            <a:pPr lvl="0"/>
            <a:r>
              <a:rPr lang="en-US" sz="4800" dirty="0">
                <a:latin typeface="+mj-lt"/>
              </a:rPr>
              <a:t>the goal of sustainability was coined by John Elkington 1994 and was later</a:t>
            </a:r>
          </a:p>
          <a:p>
            <a:pPr lvl="0"/>
            <a:r>
              <a:rPr lang="en-US" sz="4800" dirty="0">
                <a:latin typeface="+mj-lt"/>
              </a:rPr>
              <a:t>used as the title of the Anglo-Dutch oil company Shell's first sustainability </a:t>
            </a:r>
          </a:p>
          <a:p>
            <a:pPr lvl="0"/>
            <a:r>
              <a:rPr lang="en-US" sz="4800" dirty="0">
                <a:latin typeface="+mj-lt"/>
              </a:rPr>
              <a:t>Report ( 1997)</a:t>
            </a:r>
          </a:p>
          <a:p>
            <a:pPr lvl="0"/>
            <a:endParaRPr lang="en-US" sz="4800" dirty="0">
              <a:latin typeface="+mj-lt"/>
            </a:endParaRPr>
          </a:p>
          <a:p>
            <a:pPr lvl="0"/>
            <a:r>
              <a:rPr lang="en-US" sz="4800" dirty="0">
                <a:latin typeface="+mj-lt"/>
              </a:rPr>
              <a:t>These pillars represent the key dimensions that organizations need to </a:t>
            </a:r>
          </a:p>
          <a:p>
            <a:pPr lvl="0"/>
            <a:r>
              <a:rPr lang="en-US" sz="4800" dirty="0">
                <a:latin typeface="+mj-lt"/>
              </a:rPr>
              <a:t>consider to ensure sustainable practices and long-term success. </a:t>
            </a:r>
          </a:p>
          <a:p>
            <a:pPr lvl="0"/>
            <a:endParaRPr lang="en-US" sz="4800" dirty="0">
              <a:latin typeface="+mj-lt"/>
            </a:endParaRPr>
          </a:p>
          <a:p>
            <a:pPr marL="685800" lvl="0" indent="-685800">
              <a:buFont typeface="Arial" panose="020B0604020202020204" pitchFamily="34" charset="0"/>
              <a:buChar char="•"/>
            </a:pPr>
            <a:r>
              <a:rPr lang="en-US" sz="4800" b="1" dirty="0">
                <a:latin typeface="+mj-lt"/>
              </a:rPr>
              <a:t>The environmental pillar (planet)  </a:t>
            </a:r>
            <a:r>
              <a:rPr lang="en-US" sz="4800" dirty="0">
                <a:latin typeface="+mj-lt"/>
              </a:rPr>
              <a:t>emphasizes environmental stewardship,</a:t>
            </a:r>
          </a:p>
          <a:p>
            <a:pPr lvl="0"/>
            <a:r>
              <a:rPr lang="en-US" sz="4800" dirty="0">
                <a:latin typeface="+mj-lt"/>
              </a:rPr>
              <a:t>resource conservation, and minimizing ecological impact. </a:t>
            </a:r>
          </a:p>
          <a:p>
            <a:pPr marL="685800" lvl="0" indent="-685800">
              <a:buFont typeface="Arial" panose="020B0604020202020204" pitchFamily="34" charset="0"/>
              <a:buChar char="•"/>
            </a:pPr>
            <a:r>
              <a:rPr lang="en-US" sz="4800" b="1" dirty="0">
                <a:latin typeface="+mj-lt"/>
              </a:rPr>
              <a:t>The social pillar ( people) </a:t>
            </a:r>
            <a:r>
              <a:rPr lang="en-US" sz="4800" dirty="0">
                <a:latin typeface="+mj-lt"/>
              </a:rPr>
              <a:t> addresses social responsibility, community </a:t>
            </a:r>
          </a:p>
          <a:p>
            <a:pPr lvl="0"/>
            <a:r>
              <a:rPr lang="en-US" sz="4800" dirty="0">
                <a:latin typeface="+mj-lt"/>
              </a:rPr>
              <a:t>engagement, and human rights considerations. </a:t>
            </a:r>
          </a:p>
          <a:p>
            <a:pPr marL="685800" lvl="0" indent="-685800">
              <a:buFont typeface="Arial" panose="020B0604020202020204" pitchFamily="34" charset="0"/>
              <a:buChar char="•"/>
            </a:pPr>
            <a:r>
              <a:rPr lang="en-US" sz="4800" b="1" dirty="0">
                <a:latin typeface="+mj-lt"/>
              </a:rPr>
              <a:t>The economic pillar (profit) </a:t>
            </a:r>
            <a:r>
              <a:rPr lang="en-US" sz="4800" dirty="0">
                <a:latin typeface="+mj-lt"/>
              </a:rPr>
              <a:t>focuses on financial performance, efficiency, and </a:t>
            </a:r>
          </a:p>
          <a:p>
            <a:pPr lvl="0"/>
            <a:r>
              <a:rPr lang="en-US" sz="4800" dirty="0">
                <a:latin typeface="+mj-lt"/>
              </a:rPr>
              <a:t>profitability. </a:t>
            </a:r>
          </a:p>
          <a:p>
            <a:pPr lvl="0"/>
            <a:endParaRPr lang="en-US" sz="4800" dirty="0">
              <a:latin typeface="+mj-lt"/>
            </a:endParaRPr>
          </a:p>
          <a:p>
            <a:pPr lvl="0"/>
            <a:r>
              <a:rPr lang="en-US" sz="4800" dirty="0">
                <a:latin typeface="+mj-lt"/>
              </a:rPr>
              <a:t>While there is no universally agreed definition of CS, many see</a:t>
            </a:r>
          </a:p>
          <a:p>
            <a:pPr lvl="0"/>
            <a:r>
              <a:rPr lang="en-US" sz="4800" dirty="0">
                <a:latin typeface="+mj-lt"/>
              </a:rPr>
              <a:t>it as the private sector’s way of integrating the economic,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dirty="0">
                <a:latin typeface="+mj-lt"/>
              </a:rPr>
              <a:t>social and environmental imperatives of their business. 	</a:t>
            </a:r>
            <a:r>
              <a:rPr lang="en-US" sz="6000" dirty="0">
                <a:latin typeface="+mj-lt"/>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mj-lt"/>
                <a:cs typeface="Arial"/>
                <a:sym typeface="Arial"/>
              </a:rPr>
              <a:t>							</a:t>
            </a:r>
            <a:r>
              <a:rPr kumimoji="0" lang="en-US" sz="3200" b="0" i="0" u="none" strike="noStrike" kern="0" cap="none" spc="0" normalizeH="0" baseline="0" noProof="0" dirty="0">
                <a:ln>
                  <a:noFill/>
                </a:ln>
                <a:solidFill>
                  <a:srgbClr val="000000"/>
                </a:solidFill>
                <a:effectLst/>
                <a:uLnTx/>
                <a:uFillTx/>
                <a:latin typeface="Arial"/>
                <a:cs typeface="Arial"/>
                <a:sym typeface="Arial"/>
              </a:rPr>
              <a:t>Graphic describing the three types of bottom lines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							 licensed under the Creative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						                    	 Commons Attribution-Share Alike 4.0 International license.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600" b="0" i="0" u="none" strike="noStrike" kern="0" cap="none" spc="0" normalizeH="0" baseline="0" noProof="0" dirty="0">
              <a:ln>
                <a:noFill/>
              </a:ln>
              <a:solidFill>
                <a:srgbClr val="000000"/>
              </a:solidFill>
              <a:effectLst/>
              <a:uLnTx/>
              <a:uFillTx/>
              <a:latin typeface="Arial"/>
              <a:cs typeface="Arial"/>
              <a:sym typeface="Arial"/>
            </a:endParaRPr>
          </a:p>
          <a:p>
            <a:pPr lvl="0"/>
            <a:endParaRPr lang="en-US" sz="6000" dirty="0">
              <a:latin typeface="+mj-lt"/>
            </a:endParaRPr>
          </a:p>
          <a:p>
            <a:pPr lvl="0"/>
            <a:endParaRPr lang="en-US" sz="6000" dirty="0">
              <a:latin typeface="+mj-lt"/>
            </a:endParaRPr>
          </a:p>
          <a:p>
            <a:pPr lvl="0"/>
            <a:endParaRPr lang="en-US" sz="5600" dirty="0">
              <a:latin typeface="+mj-lt"/>
            </a:endParaRPr>
          </a:p>
          <a:p>
            <a:pPr lvl="0"/>
            <a:endParaRPr lang="en-US" sz="3200" dirty="0">
              <a:latin typeface="+mj-lt"/>
            </a:endParaRPr>
          </a:p>
          <a:p>
            <a:pPr lvl="0"/>
            <a:r>
              <a:rPr lang="en-US" sz="3200" dirty="0">
                <a:latin typeface="+mj-lt"/>
              </a:rPr>
              <a:t>							</a:t>
            </a:r>
          </a:p>
          <a:p>
            <a:pPr lvl="0"/>
            <a:r>
              <a:rPr lang="en-US" sz="3200" dirty="0">
                <a:latin typeface="+mj-lt"/>
              </a:rPr>
              <a:t>							</a:t>
            </a:r>
            <a:endParaRPr lang="en-US" sz="56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2200" dirty="0">
              <a:latin typeface="+mj-lt"/>
            </a:endParaRPr>
          </a:p>
          <a:p>
            <a:pPr lvl="0">
              <a:lnSpc>
                <a:spcPct val="120000"/>
              </a:lnSpc>
            </a:pPr>
            <a:endParaRPr lang="en-US" sz="2200" dirty="0">
              <a:latin typeface="+mj-lt"/>
            </a:endParaRPr>
          </a:p>
          <a:p>
            <a:pPr lvl="0">
              <a:lnSpc>
                <a:spcPct val="120000"/>
              </a:lnSpc>
            </a:pPr>
            <a:r>
              <a:rPr lang="en-US" sz="2200" dirty="0">
                <a:latin typeface="+mj-lt"/>
              </a:rPr>
              <a:t>							</a:t>
            </a:r>
          </a:p>
          <a:p>
            <a:pPr lvl="0"/>
            <a:endParaRPr lang="en-US" sz="2200" dirty="0">
              <a:latin typeface="+mj-lt"/>
            </a:endParaRPr>
          </a:p>
          <a:p>
            <a:pPr lvl="0"/>
            <a:endParaRPr lang="en-US" sz="2200" dirty="0">
              <a:latin typeface="+mj-lt"/>
            </a:endParaRPr>
          </a:p>
          <a:p>
            <a:pPr lvl="0"/>
            <a:endParaRPr lang="en-US" sz="22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pPr lvl="0"/>
            <a:endParaRPr lang="en-US" sz="800" dirty="0">
              <a:latin typeface="+mj-lt"/>
            </a:endParaRPr>
          </a:p>
          <a:p>
            <a:r>
              <a:rPr lang="en-US" sz="800" dirty="0">
                <a:latin typeface="+mj-lt"/>
              </a:rPr>
              <a:t>                                                                                                                                                                                                                                                                                                                      </a:t>
            </a:r>
          </a:p>
          <a:p>
            <a:endParaRPr lang="en-US" sz="1700" dirty="0">
              <a:latin typeface="+mj-lt"/>
            </a:endParaRPr>
          </a:p>
          <a:p>
            <a:r>
              <a:rPr lang="en-US" sz="1700" dirty="0">
                <a:latin typeface="+mj-lt"/>
              </a:rPr>
              <a:t> </a:t>
            </a:r>
          </a:p>
          <a:p>
            <a:r>
              <a:rPr lang="en-US" sz="1700" dirty="0">
                <a:latin typeface="+mj-lt"/>
              </a:rPr>
              <a:t> 							</a:t>
            </a:r>
          </a:p>
          <a:p>
            <a:endParaRPr lang="en-US" sz="1700" dirty="0">
              <a:latin typeface="+mj-lt"/>
            </a:endParaRPr>
          </a:p>
        </p:txBody>
      </p:sp>
      <p:pic>
        <p:nvPicPr>
          <p:cNvPr id="4" name="Picture 3">
            <a:extLst>
              <a:ext uri="{FF2B5EF4-FFF2-40B4-BE49-F238E27FC236}">
                <a16:creationId xmlns:a16="http://schemas.microsoft.com/office/drawing/2014/main" id="{BF52861D-A5D8-9821-E097-6FB8A61FEDB1}"/>
              </a:ext>
            </a:extLst>
          </p:cNvPr>
          <p:cNvPicPr>
            <a:picLocks noChangeAspect="1"/>
          </p:cNvPicPr>
          <p:nvPr/>
        </p:nvPicPr>
        <p:blipFill>
          <a:blip r:embed="rId3"/>
          <a:stretch>
            <a:fillRect/>
          </a:stretch>
        </p:blipFill>
        <p:spPr>
          <a:xfrm>
            <a:off x="7117977" y="1452282"/>
            <a:ext cx="3363210" cy="3702424"/>
          </a:xfrm>
          <a:prstGeom prst="rect">
            <a:avLst/>
          </a:prstGeom>
        </p:spPr>
      </p:pic>
    </p:spTree>
    <p:extLst>
      <p:ext uri="{BB962C8B-B14F-4D97-AF65-F5344CB8AC3E}">
        <p14:creationId xmlns:p14="http://schemas.microsoft.com/office/powerpoint/2010/main" val="309141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a:solidFill>
                  <a:schemeClr val="bg1"/>
                </a:solidFill>
              </a:rPr>
              <a:t>Corporate Sustainability Defined</a:t>
            </a:r>
            <a:endParaRPr lang="en-US" sz="2800" dirty="0">
              <a:solidFill>
                <a:schemeClr val="bg1"/>
              </a:solidFill>
            </a:endParaRPr>
          </a:p>
        </p:txBody>
      </p:sp>
      <p:sp>
        <p:nvSpPr>
          <p:cNvPr id="158" name="Google Shape;158;p46"/>
          <p:cNvSpPr txBox="1"/>
          <p:nvPr/>
        </p:nvSpPr>
        <p:spPr>
          <a:xfrm>
            <a:off x="993058" y="1308848"/>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Definition of corporate sustainability</a:t>
            </a: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r>
              <a:rPr lang="en-US" dirty="0">
                <a:latin typeface="+mj-lt"/>
              </a:rPr>
              <a:t>This definition aligns with the broader concept of sustainable development, which emphasizes meeting present needs while ensuring the ability of future generations to meet their own needs.</a:t>
            </a:r>
          </a:p>
          <a:p>
            <a:pPr lvl="0"/>
            <a:r>
              <a:rPr lang="en-US" dirty="0">
                <a:latin typeface="+mj-lt"/>
              </a:rPr>
              <a:t>Definition: </a:t>
            </a: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a:p>
            <a:pPr lvl="0"/>
            <a:r>
              <a:rPr lang="en-US" dirty="0">
                <a:latin typeface="+mj-lt"/>
              </a:rPr>
              <a:t>Corporate sustainability represents a strategic approach that goes beyond short-term profit goals to consider the long-term impact of organizational activities on society and the environment. </a:t>
            </a:r>
          </a:p>
          <a:p>
            <a:pPr lvl="0"/>
            <a:endParaRPr lang="en-US" dirty="0">
              <a:latin typeface="+mj-lt"/>
            </a:endParaRPr>
          </a:p>
          <a:p>
            <a:pPr lvl="0"/>
            <a:endParaRPr lang="en-US" dirty="0">
              <a:latin typeface="+mj-lt"/>
            </a:endParaRPr>
          </a:p>
          <a:p>
            <a:pPr lvl="0"/>
            <a:endParaRPr lang="en-US" dirty="0">
              <a:latin typeface="+mj-lt"/>
            </a:endParaRPr>
          </a:p>
          <a:p>
            <a:pPr lvl="0"/>
            <a:endParaRPr lang="en-US" dirty="0">
              <a:latin typeface="+mj-lt"/>
            </a:endParaRPr>
          </a:p>
        </p:txBody>
      </p:sp>
      <p:sp>
        <p:nvSpPr>
          <p:cNvPr id="2" name="Rectangle 1">
            <a:extLst>
              <a:ext uri="{FF2B5EF4-FFF2-40B4-BE49-F238E27FC236}">
                <a16:creationId xmlns:a16="http://schemas.microsoft.com/office/drawing/2014/main" id="{77A03A64-1301-C8B0-F7CE-9666B4DC2534}"/>
              </a:ext>
            </a:extLst>
          </p:cNvPr>
          <p:cNvSpPr/>
          <p:nvPr/>
        </p:nvSpPr>
        <p:spPr>
          <a:xfrm>
            <a:off x="1133745" y="1846510"/>
            <a:ext cx="9206753" cy="74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latin typeface="+mj-lt"/>
              </a:rPr>
              <a:t>Corporate sustainability is an organizational approach that aims to meet the needs of both current and future stakeholders without compromising the ability to continue meeting these needs in the long term (World Commission on Environment and Development (WCED); Izzo et al., 2020)</a:t>
            </a:r>
          </a:p>
        </p:txBody>
      </p:sp>
      <p:sp>
        <p:nvSpPr>
          <p:cNvPr id="3" name="Rectangle 2">
            <a:extLst>
              <a:ext uri="{FF2B5EF4-FFF2-40B4-BE49-F238E27FC236}">
                <a16:creationId xmlns:a16="http://schemas.microsoft.com/office/drawing/2014/main" id="{7A429A3D-60C2-00C3-7100-9DB89516E338}"/>
              </a:ext>
            </a:extLst>
          </p:cNvPr>
          <p:cNvSpPr/>
          <p:nvPr/>
        </p:nvSpPr>
        <p:spPr>
          <a:xfrm>
            <a:off x="1133745" y="3675747"/>
            <a:ext cx="9206753" cy="7978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latin typeface="+mj-lt"/>
              </a:rPr>
              <a:t>Corporate Sustainability is a business approach  that creates long-term shareholder value by embracing opportunities and managing risks deriving from economic, environmental, and social developments.” – Dow Jones Sustainability Index </a:t>
            </a:r>
          </a:p>
        </p:txBody>
      </p:sp>
    </p:spTree>
    <p:extLst>
      <p:ext uri="{BB962C8B-B14F-4D97-AF65-F5344CB8AC3E}">
        <p14:creationId xmlns:p14="http://schemas.microsoft.com/office/powerpoint/2010/main" val="84176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Corporate Sustainability Defined</a:t>
            </a: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lvl="0"/>
            <a:r>
              <a:rPr lang="en-US" sz="1300" b="1" dirty="0"/>
              <a:t>Importance of integrating sustainability into corporate strategies</a:t>
            </a:r>
          </a:p>
          <a:p>
            <a:pPr lvl="0"/>
            <a:endParaRPr lang="en-US" sz="1300" dirty="0"/>
          </a:p>
          <a:p>
            <a:pPr lvl="0"/>
            <a:r>
              <a:rPr lang="en-US" sz="1300" dirty="0"/>
              <a:t>CS practices can lead to financial advantages, enhanced reputation, improved stakeholder relationships, and long-term sustainability</a:t>
            </a:r>
          </a:p>
          <a:p>
            <a:pPr lvl="0"/>
            <a:endParaRPr lang="en-US" sz="1300" dirty="0"/>
          </a:p>
          <a:p>
            <a:pPr lvl="0"/>
            <a:r>
              <a:rPr lang="en-US" sz="1300" b="1" dirty="0"/>
              <a:t>Enhanced reputation: </a:t>
            </a:r>
            <a:r>
              <a:rPr lang="en-US" sz="1300" dirty="0"/>
              <a:t>Adopting sustainable practices can enhance a company's reputation and brand image, leading to increased customer loyalty, trust, and goodwill. Consumers, investors, employees, and other stakeholders are increasingly prioritizing sustainability and are more likely to support and engage with companies that demonstrate a commitment to environmental and social responsibility. In particular for companies with a high-value retail brand, the positive image effects of CR can be a decisive actor for future market development.</a:t>
            </a:r>
          </a:p>
          <a:p>
            <a:pPr lvl="0"/>
            <a:endParaRPr lang="en-US" sz="1300" dirty="0"/>
          </a:p>
          <a:p>
            <a:pPr lvl="0"/>
            <a:r>
              <a:rPr lang="en-US" sz="1300" b="1" dirty="0"/>
              <a:t>Cost Savings and Efficiency: </a:t>
            </a:r>
            <a:r>
              <a:rPr lang="en-US" sz="1300" dirty="0"/>
              <a:t>Sustainable practices often lead to cost savings and operational efficiencies by reducing resource consumption, waste generation, and energy usage. Through initiatives such as energy efficiency improvements, waste reduction, and sustainable supply chain management, companies can lower their operating costs and improve their overall financial performance. (Reference: Epstein, M. J., &amp; Roy, M. J. (2001). </a:t>
            </a:r>
          </a:p>
          <a:p>
            <a:pPr lvl="0"/>
            <a:endParaRPr lang="en-US" sz="1300" dirty="0"/>
          </a:p>
          <a:p>
            <a:pPr lvl="0"/>
            <a:r>
              <a:rPr lang="en-US" sz="1300" b="1" dirty="0"/>
              <a:t>Innovation and learning: </a:t>
            </a:r>
            <a:r>
              <a:rPr lang="en-US" sz="1300" dirty="0"/>
              <a:t>Engaging in stakeholder dialogues makes companies more sensitive to their operating environment and often results in enhanced capacities for risk management, anticipation of challenges and ultimately, introducing viable process and product improvements. </a:t>
            </a:r>
          </a:p>
          <a:p>
            <a:pPr lvl="0"/>
            <a:endParaRPr lang="en-US" sz="1300" dirty="0"/>
          </a:p>
          <a:p>
            <a:pPr lvl="0"/>
            <a:r>
              <a:rPr lang="en-US" sz="1300" b="1" dirty="0"/>
              <a:t>Improvements in productivity and quality</a:t>
            </a:r>
            <a:r>
              <a:rPr lang="en-US" sz="1300" dirty="0"/>
              <a:t>: Greater efficiency and better management encouraged by CSR can help companies to improve the quality and productivity of their output. </a:t>
            </a:r>
          </a:p>
          <a:p>
            <a:pPr lvl="0"/>
            <a:endParaRPr lang="en-US" sz="1300" dirty="0"/>
          </a:p>
          <a:p>
            <a:pPr lvl="0"/>
            <a:r>
              <a:rPr lang="en-US" sz="1300" b="1" dirty="0"/>
              <a:t>Improved corporate value and competitiveness </a:t>
            </a:r>
            <a:r>
              <a:rPr lang="en-US" sz="1300" dirty="0"/>
              <a:t>in the capital market, by attracting investors and enhancing the company's standing</a:t>
            </a:r>
          </a:p>
        </p:txBody>
      </p:sp>
    </p:spTree>
    <p:extLst>
      <p:ext uri="{BB962C8B-B14F-4D97-AF65-F5344CB8AC3E}">
        <p14:creationId xmlns:p14="http://schemas.microsoft.com/office/powerpoint/2010/main" val="219453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Corporate Sustainability Defined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a:r>
              <a:rPr lang="en-US" sz="1300" b="1" dirty="0"/>
              <a:t>Challenges of Corporate sustainability</a:t>
            </a:r>
          </a:p>
          <a:p>
            <a:pPr lvl="0"/>
            <a:endParaRPr lang="en-US" sz="1300" b="1" dirty="0"/>
          </a:p>
          <a:p>
            <a:pPr lvl="0"/>
            <a:r>
              <a:rPr lang="en-US" sz="1300" b="1" dirty="0"/>
              <a:t>Complexity and Integration: </a:t>
            </a:r>
            <a:r>
              <a:rPr lang="en-US" sz="1300" dirty="0"/>
              <a:t>Corporate sustainability involves addressing interconnected environmental, social, and economic challenges, which can be complex and require interdisciplinary collaboration and expertise. Complexities are also associated with incorporating sustainability into corporate reporting</a:t>
            </a:r>
          </a:p>
          <a:p>
            <a:pPr lvl="0"/>
            <a:endParaRPr lang="en-US" sz="1300" b="1" dirty="0"/>
          </a:p>
          <a:p>
            <a:pPr lvl="0"/>
            <a:r>
              <a:rPr lang="en-US" sz="1300" b="1" dirty="0"/>
              <a:t>Resource Constraints: </a:t>
            </a:r>
            <a:r>
              <a:rPr lang="en-US" sz="1300" dirty="0"/>
              <a:t>Implementing sustainable practices often requires significant financial and human resources, which may pose challenges for smaller businesses or those with limited budgets. Bekele, </a:t>
            </a:r>
            <a:r>
              <a:rPr lang="en-US" sz="1300" dirty="0" err="1"/>
              <a:t>Bosona</a:t>
            </a:r>
            <a:r>
              <a:rPr lang="en-US" sz="1300" dirty="0"/>
              <a:t>, </a:t>
            </a:r>
            <a:r>
              <a:rPr lang="en-US" sz="1300" dirty="0" err="1"/>
              <a:t>Nordmark</a:t>
            </a:r>
            <a:r>
              <a:rPr lang="en-US" sz="1300" dirty="0"/>
              <a:t>, </a:t>
            </a:r>
            <a:r>
              <a:rPr lang="en-US" sz="1300" dirty="0" err="1"/>
              <a:t>Gebresenbet</a:t>
            </a:r>
            <a:r>
              <a:rPr lang="en-US" sz="1300" dirty="0"/>
              <a:t> and Ljungberg (2012), who assessed the sustainability of the food company </a:t>
            </a:r>
            <a:r>
              <a:rPr lang="en-US" sz="1300" dirty="0" err="1"/>
              <a:t>Konsum</a:t>
            </a:r>
            <a:r>
              <a:rPr lang="en-US" sz="1300" dirty="0"/>
              <a:t> </a:t>
            </a:r>
            <a:r>
              <a:rPr lang="en-US" sz="1300" dirty="0" err="1"/>
              <a:t>Värmland</a:t>
            </a:r>
            <a:r>
              <a:rPr lang="en-US" sz="1300" dirty="0"/>
              <a:t> in Sweden. They found that the main challenges for sustainability initiatives were the higher cost of more environmentally friendly products, the high cost of logistics and emissions, the seasonal nature of local products and the high cost of investment. </a:t>
            </a:r>
          </a:p>
          <a:p>
            <a:pPr lvl="0"/>
            <a:endParaRPr lang="en-US" sz="1300" dirty="0"/>
          </a:p>
          <a:p>
            <a:pPr lvl="0"/>
            <a:r>
              <a:rPr lang="en-US" sz="1300" b="1" dirty="0"/>
              <a:t>Short-Term vs. Long-Term Orientation: </a:t>
            </a:r>
            <a:r>
              <a:rPr lang="en-US" sz="1300" dirty="0"/>
              <a:t>Balancing short-term financial goals with long-term sustainability objectives can be difficult for businesses, especially when sustainability initiatives may not provide immediate returns</a:t>
            </a:r>
          </a:p>
          <a:p>
            <a:pPr lvl="0"/>
            <a:endParaRPr lang="en-US" sz="1300" dirty="0"/>
          </a:p>
          <a:p>
            <a:pPr lvl="0"/>
            <a:r>
              <a:rPr lang="en-US" sz="1300" b="1" dirty="0"/>
              <a:t>Lack of Awareness and Education: </a:t>
            </a:r>
            <a:r>
              <a:rPr lang="en-US" sz="1300" dirty="0"/>
              <a:t>Limited understanding of sustainability issues among stakeholders, including employees, customers, investors, and suppliers, can hinder support for sustainability initiatives. A  case was presented by </a:t>
            </a:r>
            <a:r>
              <a:rPr lang="en-US" sz="1300" dirty="0" err="1"/>
              <a:t>Parisi</a:t>
            </a:r>
            <a:r>
              <a:rPr lang="en-US" sz="1300" dirty="0"/>
              <a:t> (2013), who studied 405 large European companies and found weak alignment and commitment among middle- and top-level managers with regard to sustainable management. Education could be crucial in the implementation of sustainability</a:t>
            </a:r>
          </a:p>
          <a:p>
            <a:pPr lvl="0"/>
            <a:endParaRPr lang="en-US" sz="1300" dirty="0"/>
          </a:p>
          <a:p>
            <a:pPr lvl="0"/>
            <a:r>
              <a:rPr lang="en-US" sz="1300" b="1" dirty="0"/>
              <a:t>Regulatory Uncertainty</a:t>
            </a:r>
            <a:r>
              <a:rPr lang="en-US" sz="1300" dirty="0"/>
              <a:t>: Inconsistent or evolving regulations related to sustainability can create uncertainty for businesses, impacting investment decisions and strategic planning.</a:t>
            </a:r>
          </a:p>
          <a:p>
            <a:pPr lvl="0"/>
            <a:endParaRPr lang="en-US" sz="1300" dirty="0"/>
          </a:p>
        </p:txBody>
      </p:sp>
    </p:spTree>
    <p:extLst>
      <p:ext uri="{BB962C8B-B14F-4D97-AF65-F5344CB8AC3E}">
        <p14:creationId xmlns:p14="http://schemas.microsoft.com/office/powerpoint/2010/main" val="186392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r>
              <a:rPr lang="en-US" sz="2800" dirty="0">
                <a:solidFill>
                  <a:schemeClr val="bg1"/>
                </a:solidFill>
              </a:rPr>
              <a:t>Corporate Sustainability Defined</a:t>
            </a:r>
          </a:p>
        </p:txBody>
      </p:sp>
      <p:sp>
        <p:nvSpPr>
          <p:cNvPr id="158" name="Google Shape;158;p46"/>
          <p:cNvSpPr txBox="1"/>
          <p:nvPr/>
        </p:nvSpPr>
        <p:spPr>
          <a:xfrm>
            <a:off x="993058" y="109369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dirty="0">
              <a:latin typeface="+mj-lt"/>
            </a:endParaRPr>
          </a:p>
          <a:p>
            <a:pPr lvl="0"/>
            <a:r>
              <a:rPr lang="en-US" b="1" dirty="0">
                <a:latin typeface="+mj-lt"/>
              </a:rPr>
              <a:t>Video: Corporate sustainability </a:t>
            </a:r>
          </a:p>
        </p:txBody>
      </p:sp>
      <p:pic>
        <p:nvPicPr>
          <p:cNvPr id="3" name="Online Media 2" title="Corporate Sustainability">
            <a:hlinkClick r:id="" action="ppaction://media"/>
            <a:extLst>
              <a:ext uri="{FF2B5EF4-FFF2-40B4-BE49-F238E27FC236}">
                <a16:creationId xmlns:a16="http://schemas.microsoft.com/office/drawing/2014/main" id="{68E2DFD2-2481-88D4-0849-50C204DE14F7}"/>
              </a:ext>
            </a:extLst>
          </p:cNvPr>
          <p:cNvPicPr>
            <a:picLocks noRot="1" noChangeAspect="1"/>
          </p:cNvPicPr>
          <p:nvPr>
            <a:videoFile r:link="rId1"/>
          </p:nvPr>
        </p:nvPicPr>
        <p:blipFill>
          <a:blip r:embed="rId4"/>
          <a:stretch>
            <a:fillRect/>
          </a:stretch>
        </p:blipFill>
        <p:spPr>
          <a:xfrm>
            <a:off x="1084729" y="1909482"/>
            <a:ext cx="9179860" cy="3545541"/>
          </a:xfrm>
          <a:prstGeom prst="rect">
            <a:avLst/>
          </a:prstGeom>
        </p:spPr>
      </p:pic>
    </p:spTree>
    <p:extLst>
      <p:ext uri="{BB962C8B-B14F-4D97-AF65-F5344CB8AC3E}">
        <p14:creationId xmlns:p14="http://schemas.microsoft.com/office/powerpoint/2010/main" val="9110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13532</TotalTime>
  <Words>6399</Words>
  <Application>Microsoft Office PowerPoint</Application>
  <PresentationFormat>Widescreen</PresentationFormat>
  <Paragraphs>647</Paragraphs>
  <Slides>26</Slides>
  <Notes>26</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noto sans</vt:lpstr>
      <vt:lpstr>Söhne</vt:lpstr>
      <vt:lpstr>Calibri</vt:lpstr>
      <vt:lpstr>IBM Plex Sans</vt:lpstr>
      <vt:lpstr>helvetica neue</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REGINA KALODIKI</cp:lastModifiedBy>
  <cp:revision>80</cp:revision>
  <dcterms:created xsi:type="dcterms:W3CDTF">2020-01-02T01:56:26Z</dcterms:created>
  <dcterms:modified xsi:type="dcterms:W3CDTF">2024-04-24T03:21:37Z</dcterms:modified>
</cp:coreProperties>
</file>