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8229600" cx="14630400"/>
  <p:notesSz cx="8229600" cy="14630400"/>
  <p:embeddedFontLst>
    <p:embeddedFont>
      <p:font typeface="Lora"/>
      <p:regular r:id="rId22"/>
      <p:bold r:id="rId23"/>
      <p:italic r:id="rId24"/>
      <p:boldItalic r:id="rId25"/>
    </p:embeddedFont>
    <p:embeddedFont>
      <p:font typeface="Quattrocento Sans"/>
      <p:regular r:id="rId26"/>
      <p:bold r:id="rId27"/>
      <p:italic r:id="rId28"/>
      <p:boldItalic r:id="rId29"/>
    </p:embeddedFont>
    <p:embeddedFont>
      <p:font typeface="Century Gothic"/>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iZvNqw0zkr5WwvO90FbeedSMGK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Lora-regular.fntdata"/><Relationship Id="rId21" Type="http://schemas.openxmlformats.org/officeDocument/2006/relationships/slide" Target="slides/slide17.xml"/><Relationship Id="rId24" Type="http://schemas.openxmlformats.org/officeDocument/2006/relationships/font" Target="fonts/Lora-italic.fntdata"/><Relationship Id="rId23" Type="http://schemas.openxmlformats.org/officeDocument/2006/relationships/font" Target="fonts/Lora-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QuattrocentoSans-regular.fntdata"/><Relationship Id="rId25" Type="http://schemas.openxmlformats.org/officeDocument/2006/relationships/font" Target="fonts/Lora-boldItalic.fntdata"/><Relationship Id="rId28" Type="http://schemas.openxmlformats.org/officeDocument/2006/relationships/font" Target="fonts/QuattrocentoSans-italic.fntdata"/><Relationship Id="rId27" Type="http://schemas.openxmlformats.org/officeDocument/2006/relationships/font" Target="fonts/QuattrocentoSa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QuattrocentoSans-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enturyGothic-bold.fntdata"/><Relationship Id="rId30" Type="http://schemas.openxmlformats.org/officeDocument/2006/relationships/font" Target="fonts/CenturyGothic-regular.fntdata"/><Relationship Id="rId11" Type="http://schemas.openxmlformats.org/officeDocument/2006/relationships/slide" Target="slides/slide7.xml"/><Relationship Id="rId33" Type="http://schemas.openxmlformats.org/officeDocument/2006/relationships/font" Target="fonts/CenturyGothic-boldItalic.fntdata"/><Relationship Id="rId10" Type="http://schemas.openxmlformats.org/officeDocument/2006/relationships/slide" Target="slides/slide6.xml"/><Relationship Id="rId32" Type="http://schemas.openxmlformats.org/officeDocument/2006/relationships/font" Target="fonts/CenturyGothic-italic.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71850" y="1097275"/>
            <a:ext cx="5486650" cy="5486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822950" y="6949425"/>
            <a:ext cx="6583675" cy="65836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txBox="1"/>
          <p:nvPr>
            <p:ph idx="12" type="sldNum"/>
          </p:nvPr>
        </p:nvSpPr>
        <p:spPr>
          <a:xfrm>
            <a:off x="0" y="0"/>
            <a:ext cx="3000000" cy="3000000"/>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
        <p:nvSpPr>
          <p:cNvPr id="13" name="Google Shape;13;p1:notes"/>
          <p:cNvSpPr txBox="1"/>
          <p:nvPr>
            <p:ph idx="1" type="body"/>
          </p:nvPr>
        </p:nvSpPr>
        <p:spPr>
          <a:xfrm>
            <a:off x="695159" y="4789080"/>
            <a:ext cx="5560920" cy="453672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
        <p:nvSpPr>
          <p:cNvPr id="14" name="Google Shape;14;p1:notes"/>
          <p:cNvSpPr/>
          <p:nvPr>
            <p:ph idx="2" type="sldImg"/>
          </p:nvPr>
        </p:nvSpPr>
        <p:spPr>
          <a:xfrm>
            <a:off x="115888" y="755650"/>
            <a:ext cx="6719887" cy="3781425"/>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0F465E"/>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 name="Google Shape;123;p1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24" name="Google Shape;124;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3" name="Google Shape;133;p1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34" name="Google Shape;134;p1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 name="Google Shape;142;p1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43" name="Google Shape;143;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 name="Google Shape;159;p1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60" name="Google Shape;160;p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6" name="Google Shape;176;p1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77" name="Google Shape;177;p1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5" name="Google Shape;185;p1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86" name="Google Shape;186;p1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 name="Google Shape;201;p1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02" name="Google Shape;202;p1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0" name="Google Shape;220;p1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21" name="Google Shape;221;p1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 name="Google Shape;34;p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35" name="Google Shape;35;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800" u="none" cap="none" strike="noStrike">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 name="Google Shape;43;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44" name="Google Shape;44;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 name="Google Shape;58;p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59" name="Google Shape;59;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 name="Google Shape;70;p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71" name="Google Shape;71;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 name="Google Shape;82;p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83" name="Google Shape;83;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3" name="Google Shape;93;p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94" name="Google Shape;94;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8: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2" name="Google Shape;102;p8: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03" name="Google Shape;103;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9: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4" name="Google Shape;114;p9: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15" name="Google Shape;115;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 name="Shape 6"/>
        <p:cNvGrpSpPr/>
        <p:nvPr/>
      </p:nvGrpSpPr>
      <p:grpSpPr>
        <a:xfrm>
          <a:off x="0" y="0"/>
          <a:ext cx="0" cy="0"/>
          <a:chOff x="0" y="0"/>
          <a:chExt cx="0" cy="0"/>
        </a:xfrm>
      </p:grpSpPr>
      <p:sp>
        <p:nvSpPr>
          <p:cNvPr id="7" name="Google Shape;7;p1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p1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1.png"/><Relationship Id="rId10" Type="http://schemas.openxmlformats.org/officeDocument/2006/relationships/image" Target="../media/image1.png"/><Relationship Id="rId13" Type="http://schemas.openxmlformats.org/officeDocument/2006/relationships/image" Target="../media/image2.png"/><Relationship Id="rId12"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15.png"/><Relationship Id="rId9" Type="http://schemas.openxmlformats.org/officeDocument/2006/relationships/image" Target="../media/image3.png"/><Relationship Id="rId14" Type="http://schemas.openxmlformats.org/officeDocument/2006/relationships/image" Target="../media/image20.png"/><Relationship Id="rId5" Type="http://schemas.openxmlformats.org/officeDocument/2006/relationships/image" Target="../media/image4.png"/><Relationship Id="rId6" Type="http://schemas.openxmlformats.org/officeDocument/2006/relationships/image" Target="../media/image19.png"/><Relationship Id="rId7" Type="http://schemas.openxmlformats.org/officeDocument/2006/relationships/image" Target="../media/image8.pn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 name="Shape 15"/>
        <p:cNvGrpSpPr/>
        <p:nvPr/>
      </p:nvGrpSpPr>
      <p:grpSpPr>
        <a:xfrm>
          <a:off x="0" y="0"/>
          <a:ext cx="0" cy="0"/>
          <a:chOff x="0" y="0"/>
          <a:chExt cx="0" cy="0"/>
        </a:xfrm>
      </p:grpSpPr>
      <p:sp>
        <p:nvSpPr>
          <p:cNvPr id="16" name="Google Shape;16;p1"/>
          <p:cNvSpPr/>
          <p:nvPr/>
        </p:nvSpPr>
        <p:spPr>
          <a:xfrm>
            <a:off x="0" y="0"/>
            <a:ext cx="14630112" cy="389664"/>
          </a:xfrm>
          <a:custGeom>
            <a:rect b="b" l="l" r="r" t="t"/>
            <a:pathLst>
              <a:path extrusionOk="0" h="21600" w="21600">
                <a:moveTo>
                  <a:pt x="0" y="0"/>
                </a:moveTo>
                <a:lnTo>
                  <a:pt x="21600" y="0"/>
                </a:lnTo>
                <a:lnTo>
                  <a:pt x="21600" y="21600"/>
                </a:lnTo>
                <a:lnTo>
                  <a:pt x="0" y="21600"/>
                </a:lnTo>
                <a:lnTo>
                  <a:pt x="0" y="0"/>
                </a:lnTo>
                <a:close/>
              </a:path>
            </a:pathLst>
          </a:custGeom>
          <a:solidFill>
            <a:srgbClr val="003399"/>
          </a:solidFill>
          <a:ln>
            <a:noFill/>
          </a:ln>
        </p:spPr>
        <p:txBody>
          <a:bodyPr anchorCtr="0" anchor="ctr" bIns="54850" lIns="109725" spcFirstLastPara="1" rIns="109725" wrap="square" tIns="54850">
            <a:noAutofit/>
          </a:bodyPr>
          <a:lstStyle/>
          <a:p>
            <a:pPr indent="0" lvl="0" marL="0" marR="0" rtl="0" algn="l">
              <a:spcBef>
                <a:spcPts val="0"/>
              </a:spcBef>
              <a:spcAft>
                <a:spcPts val="0"/>
              </a:spcAft>
              <a:buNone/>
            </a:pPr>
            <a:r>
              <a:t/>
            </a:r>
            <a:endParaRPr b="0" i="0" sz="2160" u="none" cap="none" strike="noStrike">
              <a:solidFill>
                <a:schemeClr val="dk1"/>
              </a:solidFill>
              <a:latin typeface="Arial"/>
              <a:ea typeface="Arial"/>
              <a:cs typeface="Arial"/>
              <a:sym typeface="Arial"/>
            </a:endParaRPr>
          </a:p>
        </p:txBody>
      </p:sp>
      <p:pic>
        <p:nvPicPr>
          <p:cNvPr id="17" name="Google Shape;17;p1"/>
          <p:cNvPicPr preferRelativeResize="0"/>
          <p:nvPr/>
        </p:nvPicPr>
        <p:blipFill rotWithShape="1">
          <a:blip r:embed="rId3">
            <a:alphaModFix/>
          </a:blip>
          <a:srcRect b="0" l="0" r="0" t="0"/>
          <a:stretch/>
        </p:blipFill>
        <p:spPr>
          <a:xfrm>
            <a:off x="0" y="542159"/>
            <a:ext cx="4194288" cy="1141776"/>
          </a:xfrm>
          <a:prstGeom prst="rect">
            <a:avLst/>
          </a:prstGeom>
          <a:noFill/>
          <a:ln>
            <a:noFill/>
          </a:ln>
        </p:spPr>
      </p:pic>
      <p:sp>
        <p:nvSpPr>
          <p:cNvPr id="18" name="Google Shape;18;p1"/>
          <p:cNvSpPr/>
          <p:nvPr/>
        </p:nvSpPr>
        <p:spPr>
          <a:xfrm>
            <a:off x="224208" y="1819584"/>
            <a:ext cx="13379904" cy="1791003"/>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54850" lIns="109725" spcFirstLastPara="1" rIns="109725" wrap="square" tIns="54850">
            <a:spAutoFit/>
          </a:bodyPr>
          <a:lstStyle/>
          <a:p>
            <a:pPr indent="0" lvl="0" marL="0" marR="0" rtl="0" algn="ctr">
              <a:lnSpc>
                <a:spcPct val="107000"/>
              </a:lnSpc>
              <a:spcBef>
                <a:spcPts val="0"/>
              </a:spcBef>
              <a:spcAft>
                <a:spcPts val="0"/>
              </a:spcAft>
              <a:buNone/>
            </a:pPr>
            <a:r>
              <a:rPr b="1" i="0" lang="en-US" sz="3240" u="none" cap="none" strike="noStrike">
                <a:solidFill>
                  <a:srgbClr val="000000"/>
                </a:solidFill>
                <a:latin typeface="Century Gothic"/>
                <a:ea typeface="Century Gothic"/>
                <a:cs typeface="Century Gothic"/>
                <a:sym typeface="Century Gothic"/>
              </a:rPr>
              <a:t>CCP-LAW</a:t>
            </a:r>
            <a:endParaRPr/>
          </a:p>
          <a:p>
            <a:pPr indent="0" lvl="0" marL="0" marR="0" rtl="0" algn="ctr">
              <a:lnSpc>
                <a:spcPct val="107000"/>
              </a:lnSpc>
              <a:spcBef>
                <a:spcPts val="959"/>
              </a:spcBef>
              <a:spcAft>
                <a:spcPts val="0"/>
              </a:spcAft>
              <a:buNone/>
            </a:pPr>
            <a:r>
              <a:rPr b="1" i="0" lang="en-US" sz="3240" u="none" cap="none" strike="noStrike">
                <a:solidFill>
                  <a:srgbClr val="000000"/>
                </a:solidFill>
                <a:latin typeface="Century Gothic"/>
                <a:ea typeface="Century Gothic"/>
                <a:cs typeface="Century Gothic"/>
                <a:sym typeface="Century Gothic"/>
              </a:rPr>
              <a:t>Curricula development on Climate Change Policy and Law</a:t>
            </a:r>
            <a:endParaRPr/>
          </a:p>
          <a:p>
            <a:pPr indent="0" lvl="0" marL="0" marR="0" rtl="0" algn="l">
              <a:lnSpc>
                <a:spcPct val="107000"/>
              </a:lnSpc>
              <a:spcBef>
                <a:spcPts val="959"/>
              </a:spcBef>
              <a:spcAft>
                <a:spcPts val="0"/>
              </a:spcAft>
              <a:buNone/>
            </a:pPr>
            <a:r>
              <a:t/>
            </a:r>
            <a:endParaRPr b="0" i="0" sz="2160" u="none" cap="none" strike="noStrike">
              <a:solidFill>
                <a:srgbClr val="000000"/>
              </a:solidFill>
              <a:latin typeface="Century Gothic"/>
              <a:ea typeface="Century Gothic"/>
              <a:cs typeface="Century Gothic"/>
              <a:sym typeface="Century Gothic"/>
            </a:endParaRPr>
          </a:p>
        </p:txBody>
      </p:sp>
      <p:pic>
        <p:nvPicPr>
          <p:cNvPr id="19" name="Google Shape;19;p1"/>
          <p:cNvPicPr preferRelativeResize="0"/>
          <p:nvPr/>
        </p:nvPicPr>
        <p:blipFill rotWithShape="1">
          <a:blip r:embed="rId4">
            <a:alphaModFix/>
          </a:blip>
          <a:srcRect b="27086" l="26643" r="39268" t="10959"/>
          <a:stretch/>
        </p:blipFill>
        <p:spPr>
          <a:xfrm>
            <a:off x="12884832" y="406944"/>
            <a:ext cx="1566000" cy="1519776"/>
          </a:xfrm>
          <a:prstGeom prst="rect">
            <a:avLst/>
          </a:prstGeom>
          <a:noFill/>
          <a:ln>
            <a:noFill/>
          </a:ln>
        </p:spPr>
      </p:pic>
      <p:sp>
        <p:nvSpPr>
          <p:cNvPr id="20" name="Google Shape;20;p1"/>
          <p:cNvSpPr/>
          <p:nvPr/>
        </p:nvSpPr>
        <p:spPr>
          <a:xfrm>
            <a:off x="0" y="7083505"/>
            <a:ext cx="14630112" cy="1145663"/>
          </a:xfrm>
          <a:custGeom>
            <a:rect b="b" l="l" r="r" t="t"/>
            <a:pathLst>
              <a:path extrusionOk="0" h="21600" w="21600">
                <a:moveTo>
                  <a:pt x="0" y="0"/>
                </a:moveTo>
                <a:lnTo>
                  <a:pt x="21600" y="0"/>
                </a:lnTo>
                <a:lnTo>
                  <a:pt x="21600" y="21600"/>
                </a:lnTo>
                <a:lnTo>
                  <a:pt x="0" y="21600"/>
                </a:lnTo>
                <a:lnTo>
                  <a:pt x="0" y="0"/>
                </a:lnTo>
                <a:close/>
              </a:path>
            </a:pathLst>
          </a:custGeom>
          <a:solidFill>
            <a:srgbClr val="BBCC94"/>
          </a:solidFill>
          <a:ln>
            <a:noFill/>
          </a:ln>
        </p:spPr>
        <p:txBody>
          <a:bodyPr anchorCtr="0" anchor="ctr" bIns="54850" lIns="109725" spcFirstLastPara="1" rIns="109725" wrap="square" tIns="54850">
            <a:noAutofit/>
          </a:bodyPr>
          <a:lstStyle/>
          <a:p>
            <a:pPr indent="0" lvl="0" marL="0" marR="0" rtl="0" algn="l">
              <a:spcBef>
                <a:spcPts val="0"/>
              </a:spcBef>
              <a:spcAft>
                <a:spcPts val="0"/>
              </a:spcAft>
              <a:buNone/>
            </a:pPr>
            <a:r>
              <a:t/>
            </a:r>
            <a:endParaRPr b="0" i="0" sz="144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US" sz="1440" u="none" cap="none" strike="noStrike">
                <a:solidFill>
                  <a:srgbClr val="000000"/>
                </a:solidFill>
                <a:latin typeface="Calibri"/>
                <a:ea typeface="Calibri"/>
                <a:cs typeface="Calibri"/>
                <a:sym typeface="Calibri"/>
              </a:rPr>
              <a:t>Project No of Reference: 618874-EPP-1-2020-1-VN-EPPKA2-CBHE-JP:</a:t>
            </a:r>
            <a:endParaRPr/>
          </a:p>
          <a:p>
            <a:pPr indent="0" lvl="0" marL="0" marR="0" rtl="0" algn="just">
              <a:spcBef>
                <a:spcPts val="0"/>
              </a:spcBef>
              <a:spcAft>
                <a:spcPts val="0"/>
              </a:spcAft>
              <a:buNone/>
            </a:pPr>
            <a:r>
              <a:rPr b="0" i="0" lang="en-US" sz="1440" u="none" cap="none" strike="noStrike">
                <a:solidFill>
                  <a:srgbClr val="00000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a:p>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p:txBody>
      </p:sp>
      <p:sp>
        <p:nvSpPr>
          <p:cNvPr id="21" name="Google Shape;21;p1"/>
          <p:cNvSpPr/>
          <p:nvPr/>
        </p:nvSpPr>
        <p:spPr>
          <a:xfrm>
            <a:off x="287711" y="3490561"/>
            <a:ext cx="13985849" cy="1320105"/>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t" bIns="54850" lIns="109725" spcFirstLastPara="1" rIns="109725" wrap="square" tIns="54850">
            <a:spAutoFit/>
          </a:bodyPr>
          <a:lstStyle/>
          <a:p>
            <a:pPr indent="0" lvl="0" marL="0" marR="0" rtl="0" algn="l">
              <a:lnSpc>
                <a:spcPct val="107000"/>
              </a:lnSpc>
              <a:spcBef>
                <a:spcPts val="0"/>
              </a:spcBef>
              <a:spcAft>
                <a:spcPts val="0"/>
              </a:spcAft>
              <a:buNone/>
            </a:pPr>
            <a:r>
              <a:rPr b="1" i="0" lang="en-US" sz="3240" u="sng" cap="none" strike="noStrike">
                <a:solidFill>
                  <a:srgbClr val="000000"/>
                </a:solidFill>
                <a:latin typeface="Century Gothic"/>
                <a:ea typeface="Century Gothic"/>
                <a:cs typeface="Century Gothic"/>
                <a:sym typeface="Century Gothic"/>
              </a:rPr>
              <a:t>Subject title</a:t>
            </a:r>
            <a:r>
              <a:rPr b="1" i="0" lang="en-US" sz="3240" u="none" cap="none" strike="noStrike">
                <a:solidFill>
                  <a:srgbClr val="000000"/>
                </a:solidFill>
                <a:latin typeface="Century Gothic"/>
                <a:ea typeface="Century Gothic"/>
                <a:cs typeface="Century Gothic"/>
                <a:sym typeface="Century Gothic"/>
              </a:rPr>
              <a:t>: Introduction to the EU Emissions Trading Scheme (EU ETS)</a:t>
            </a:r>
            <a:endParaRPr b="1" i="0" sz="3240" u="none" cap="none" strike="noStrike">
              <a:solidFill>
                <a:srgbClr val="000000"/>
              </a:solidFill>
              <a:latin typeface="Century Gothic"/>
              <a:ea typeface="Century Gothic"/>
              <a:cs typeface="Century Gothic"/>
              <a:sym typeface="Century Gothic"/>
            </a:endParaRPr>
          </a:p>
          <a:p>
            <a:pPr indent="0" lvl="0" marL="0" marR="0" rtl="0" algn="l">
              <a:lnSpc>
                <a:spcPct val="107000"/>
              </a:lnSpc>
              <a:spcBef>
                <a:spcPts val="1918"/>
              </a:spcBef>
              <a:spcAft>
                <a:spcPts val="0"/>
              </a:spcAft>
              <a:buNone/>
            </a:pPr>
            <a:r>
              <a:rPr b="1" i="0" lang="en-US" sz="2640" u="sng" cap="none" strike="noStrike">
                <a:solidFill>
                  <a:srgbClr val="000000"/>
                </a:solidFill>
                <a:latin typeface="Century Gothic"/>
                <a:ea typeface="Century Gothic"/>
                <a:cs typeface="Century Gothic"/>
                <a:sym typeface="Century Gothic"/>
              </a:rPr>
              <a:t>Instructor Name</a:t>
            </a:r>
            <a:r>
              <a:rPr b="1" i="0" lang="en-US" sz="2640" u="none" cap="none" strike="noStrike">
                <a:solidFill>
                  <a:srgbClr val="000000"/>
                </a:solidFill>
                <a:latin typeface="Century Gothic"/>
                <a:ea typeface="Century Gothic"/>
                <a:cs typeface="Century Gothic"/>
                <a:sym typeface="Century Gothic"/>
              </a:rPr>
              <a:t>: Abhinav Shrivastava &amp; Raj Varma</a:t>
            </a:r>
            <a:endParaRPr/>
          </a:p>
        </p:txBody>
      </p:sp>
      <p:pic>
        <p:nvPicPr>
          <p:cNvPr id="22" name="Google Shape;22;p1"/>
          <p:cNvPicPr preferRelativeResize="0"/>
          <p:nvPr/>
        </p:nvPicPr>
        <p:blipFill rotWithShape="1">
          <a:blip r:embed="rId5">
            <a:alphaModFix/>
          </a:blip>
          <a:srcRect b="0" l="0" r="0" t="0"/>
          <a:stretch/>
        </p:blipFill>
        <p:spPr>
          <a:xfrm>
            <a:off x="2711233" y="6346512"/>
            <a:ext cx="1737503" cy="485136"/>
          </a:xfrm>
          <a:prstGeom prst="rect">
            <a:avLst/>
          </a:prstGeom>
          <a:noFill/>
          <a:ln>
            <a:noFill/>
          </a:ln>
        </p:spPr>
      </p:pic>
      <p:pic>
        <p:nvPicPr>
          <p:cNvPr id="23" name="Google Shape;23;p1"/>
          <p:cNvPicPr preferRelativeResize="0"/>
          <p:nvPr/>
        </p:nvPicPr>
        <p:blipFill rotWithShape="1">
          <a:blip r:embed="rId6">
            <a:alphaModFix/>
          </a:blip>
          <a:srcRect b="0" l="0" r="20173" t="0"/>
          <a:stretch/>
        </p:blipFill>
        <p:spPr>
          <a:xfrm>
            <a:off x="12724128" y="6346512"/>
            <a:ext cx="1839888" cy="502848"/>
          </a:xfrm>
          <a:prstGeom prst="rect">
            <a:avLst/>
          </a:prstGeom>
          <a:noFill/>
          <a:ln>
            <a:noFill/>
          </a:ln>
        </p:spPr>
      </p:pic>
      <p:pic>
        <p:nvPicPr>
          <p:cNvPr id="24" name="Google Shape;24;p1"/>
          <p:cNvPicPr preferRelativeResize="0"/>
          <p:nvPr/>
        </p:nvPicPr>
        <p:blipFill rotWithShape="1">
          <a:blip r:embed="rId7">
            <a:alphaModFix/>
          </a:blip>
          <a:srcRect b="0" l="0" r="0" t="0"/>
          <a:stretch/>
        </p:blipFill>
        <p:spPr>
          <a:xfrm>
            <a:off x="8952336" y="6294672"/>
            <a:ext cx="581904" cy="588816"/>
          </a:xfrm>
          <a:prstGeom prst="rect">
            <a:avLst/>
          </a:prstGeom>
          <a:noFill/>
          <a:ln>
            <a:noFill/>
          </a:ln>
        </p:spPr>
      </p:pic>
      <p:pic>
        <p:nvPicPr>
          <p:cNvPr id="25" name="Google Shape;25;p1"/>
          <p:cNvPicPr preferRelativeResize="0"/>
          <p:nvPr/>
        </p:nvPicPr>
        <p:blipFill rotWithShape="1">
          <a:blip r:embed="rId8">
            <a:alphaModFix/>
          </a:blip>
          <a:srcRect b="0" l="0" r="0" t="0"/>
          <a:stretch/>
        </p:blipFill>
        <p:spPr>
          <a:xfrm>
            <a:off x="65664" y="6268752"/>
            <a:ext cx="581904" cy="610848"/>
          </a:xfrm>
          <a:prstGeom prst="rect">
            <a:avLst/>
          </a:prstGeom>
          <a:noFill/>
          <a:ln>
            <a:noFill/>
          </a:ln>
        </p:spPr>
      </p:pic>
      <p:pic>
        <p:nvPicPr>
          <p:cNvPr id="26" name="Google Shape;26;p1"/>
          <p:cNvPicPr preferRelativeResize="0"/>
          <p:nvPr/>
        </p:nvPicPr>
        <p:blipFill rotWithShape="1">
          <a:blip r:embed="rId9">
            <a:alphaModFix/>
          </a:blip>
          <a:srcRect b="0" l="0" r="0" t="0"/>
          <a:stretch/>
        </p:blipFill>
        <p:spPr>
          <a:xfrm>
            <a:off x="648000" y="6311520"/>
            <a:ext cx="1965600" cy="502848"/>
          </a:xfrm>
          <a:prstGeom prst="rect">
            <a:avLst/>
          </a:prstGeom>
          <a:noFill/>
          <a:ln>
            <a:noFill/>
          </a:ln>
        </p:spPr>
      </p:pic>
      <p:pic>
        <p:nvPicPr>
          <p:cNvPr id="27" name="Google Shape;27;p1"/>
          <p:cNvPicPr preferRelativeResize="0"/>
          <p:nvPr/>
        </p:nvPicPr>
        <p:blipFill rotWithShape="1">
          <a:blip r:embed="rId10">
            <a:alphaModFix/>
          </a:blip>
          <a:srcRect b="0" l="0" r="0" t="0"/>
          <a:stretch/>
        </p:blipFill>
        <p:spPr>
          <a:xfrm>
            <a:off x="5898096" y="6429024"/>
            <a:ext cx="1786320" cy="440640"/>
          </a:xfrm>
          <a:prstGeom prst="rect">
            <a:avLst/>
          </a:prstGeom>
          <a:noFill/>
          <a:ln>
            <a:noFill/>
          </a:ln>
        </p:spPr>
      </p:pic>
      <p:pic>
        <p:nvPicPr>
          <p:cNvPr id="28" name="Google Shape;28;p1"/>
          <p:cNvPicPr preferRelativeResize="0"/>
          <p:nvPr/>
        </p:nvPicPr>
        <p:blipFill rotWithShape="1">
          <a:blip r:embed="rId11">
            <a:alphaModFix/>
          </a:blip>
          <a:srcRect b="8445" l="0" r="10399" t="0"/>
          <a:stretch/>
        </p:blipFill>
        <p:spPr>
          <a:xfrm>
            <a:off x="10447056" y="6280415"/>
            <a:ext cx="2153952" cy="587088"/>
          </a:xfrm>
          <a:prstGeom prst="rect">
            <a:avLst/>
          </a:prstGeom>
          <a:noFill/>
          <a:ln>
            <a:noFill/>
          </a:ln>
        </p:spPr>
      </p:pic>
      <p:pic>
        <p:nvPicPr>
          <p:cNvPr id="29" name="Google Shape;29;p1"/>
          <p:cNvPicPr preferRelativeResize="0"/>
          <p:nvPr/>
        </p:nvPicPr>
        <p:blipFill rotWithShape="1">
          <a:blip r:embed="rId12">
            <a:alphaModFix/>
          </a:blip>
          <a:srcRect b="0" l="0" r="0" t="0"/>
          <a:stretch/>
        </p:blipFill>
        <p:spPr>
          <a:xfrm>
            <a:off x="7741439" y="6398352"/>
            <a:ext cx="1175904" cy="502848"/>
          </a:xfrm>
          <a:prstGeom prst="rect">
            <a:avLst/>
          </a:prstGeom>
          <a:noFill/>
          <a:ln>
            <a:noFill/>
          </a:ln>
        </p:spPr>
      </p:pic>
      <p:pic>
        <p:nvPicPr>
          <p:cNvPr id="30" name="Google Shape;30;p1"/>
          <p:cNvPicPr preferRelativeResize="0"/>
          <p:nvPr/>
        </p:nvPicPr>
        <p:blipFill rotWithShape="1">
          <a:blip r:embed="rId13">
            <a:alphaModFix/>
          </a:blip>
          <a:srcRect b="0" l="0" r="0" t="0"/>
          <a:stretch/>
        </p:blipFill>
        <p:spPr>
          <a:xfrm>
            <a:off x="9622799" y="6311520"/>
            <a:ext cx="862704" cy="587088"/>
          </a:xfrm>
          <a:prstGeom prst="rect">
            <a:avLst/>
          </a:prstGeom>
          <a:noFill/>
          <a:ln>
            <a:noFill/>
          </a:ln>
        </p:spPr>
      </p:pic>
      <p:pic>
        <p:nvPicPr>
          <p:cNvPr id="31" name="Google Shape;31;p1"/>
          <p:cNvPicPr preferRelativeResize="0"/>
          <p:nvPr/>
        </p:nvPicPr>
        <p:blipFill rotWithShape="1">
          <a:blip r:embed="rId14">
            <a:alphaModFix/>
          </a:blip>
          <a:srcRect b="0" l="0" r="0" t="0"/>
          <a:stretch/>
        </p:blipFill>
        <p:spPr>
          <a:xfrm>
            <a:off x="4528656" y="6318864"/>
            <a:ext cx="1356912" cy="6026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0"/>
          <p:cNvSpPr/>
          <p:nvPr/>
        </p:nvSpPr>
        <p:spPr>
          <a:xfrm>
            <a:off x="833199" y="1668185"/>
            <a:ext cx="7477601" cy="2499598"/>
          </a:xfrm>
          <a:prstGeom prst="rect">
            <a:avLst/>
          </a:prstGeom>
          <a:noFill/>
          <a:ln>
            <a:noFill/>
          </a:ln>
        </p:spPr>
        <p:txBody>
          <a:bodyPr anchorCtr="0" anchor="t" bIns="45700" lIns="91425" spcFirstLastPara="1" rIns="91425" wrap="square" tIns="45700">
            <a:noAutofit/>
          </a:bodyPr>
          <a:lstStyle/>
          <a:p>
            <a:pPr indent="0" lvl="0" marL="0" marR="0" rtl="0" algn="l">
              <a:lnSpc>
                <a:spcPct val="124995"/>
              </a:lnSpc>
              <a:spcBef>
                <a:spcPts val="0"/>
              </a:spcBef>
              <a:spcAft>
                <a:spcPts val="0"/>
              </a:spcAft>
              <a:buClr>
                <a:schemeClr val="dk1"/>
              </a:buClr>
              <a:buSzPts val="5249"/>
              <a:buFont typeface="Calibri"/>
              <a:buNone/>
            </a:pPr>
            <a:r>
              <a:t/>
            </a:r>
            <a:endParaRPr sz="5249">
              <a:solidFill>
                <a:schemeClr val="dk1"/>
              </a:solidFill>
              <a:latin typeface="Calibri"/>
              <a:ea typeface="Calibri"/>
              <a:cs typeface="Calibri"/>
              <a:sym typeface="Calibri"/>
            </a:endParaRPr>
          </a:p>
        </p:txBody>
      </p:sp>
      <p:sp>
        <p:nvSpPr>
          <p:cNvPr id="127" name="Google Shape;127;p10"/>
          <p:cNvSpPr/>
          <p:nvPr/>
        </p:nvSpPr>
        <p:spPr>
          <a:xfrm>
            <a:off x="833199" y="1996068"/>
            <a:ext cx="6114011" cy="499574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128" name="Google Shape;128;p10"/>
          <p:cNvSpPr/>
          <p:nvPr/>
        </p:nvSpPr>
        <p:spPr>
          <a:xfrm>
            <a:off x="993058" y="468080"/>
            <a:ext cx="12444162" cy="52322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CHALLENGES AND LIMITATIONS OF THE EU ETS</a:t>
            </a:r>
            <a:endParaRPr b="0" i="0" sz="2800" u="none" cap="none" strike="noStrike">
              <a:solidFill>
                <a:srgbClr val="FFFFFF"/>
              </a:solidFill>
              <a:latin typeface="Quattrocento Sans"/>
              <a:ea typeface="Quattrocento Sans"/>
              <a:cs typeface="Quattrocento Sans"/>
              <a:sym typeface="Quattrocento Sans"/>
            </a:endParaRPr>
          </a:p>
        </p:txBody>
      </p:sp>
      <p:sp>
        <p:nvSpPr>
          <p:cNvPr id="129" name="Google Shape;129;p10"/>
          <p:cNvSpPr txBox="1"/>
          <p:nvPr/>
        </p:nvSpPr>
        <p:spPr>
          <a:xfrm>
            <a:off x="995600" y="1784491"/>
            <a:ext cx="12441620" cy="759182"/>
          </a:xfrm>
          <a:prstGeom prst="rect">
            <a:avLst/>
          </a:prstGeom>
          <a:noFill/>
          <a:ln>
            <a:noFill/>
          </a:ln>
        </p:spPr>
        <p:txBody>
          <a:bodyPr anchorCtr="0" anchor="t" bIns="45700" lIns="91425" spcFirstLastPara="1" rIns="91425" wrap="square" tIns="45700">
            <a:spAutoFit/>
          </a:bodyPr>
          <a:lstStyle/>
          <a:p>
            <a:pPr indent="0" lvl="0" marL="0" marR="0" rtl="0" algn="l">
              <a:lnSpc>
                <a:spcPct val="136700"/>
              </a:lnSpc>
              <a:spcBef>
                <a:spcPts val="0"/>
              </a:spcBef>
              <a:spcAft>
                <a:spcPts val="0"/>
              </a:spcAft>
              <a:buNone/>
            </a:pPr>
            <a:r>
              <a:rPr lang="en-US" sz="2000">
                <a:solidFill>
                  <a:schemeClr val="dk1"/>
                </a:solidFill>
                <a:latin typeface="Arial"/>
                <a:ea typeface="Arial"/>
                <a:cs typeface="Arial"/>
                <a:sym typeface="Arial"/>
              </a:rPr>
              <a:t>.</a:t>
            </a:r>
            <a:endParaRPr/>
          </a:p>
          <a:p>
            <a:pPr indent="0" lvl="0" marL="0" marR="0" rtl="0" algn="l">
              <a:lnSpc>
                <a:spcPct val="151888"/>
              </a:lnSpc>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30" name="Google Shape;130;p10"/>
          <p:cNvSpPr txBox="1"/>
          <p:nvPr/>
        </p:nvSpPr>
        <p:spPr>
          <a:xfrm>
            <a:off x="995601" y="1895985"/>
            <a:ext cx="12441620" cy="519591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2800"/>
              <a:buFont typeface="Arial"/>
              <a:buNone/>
            </a:pPr>
            <a:r>
              <a:rPr lang="en-US" sz="2800">
                <a:solidFill>
                  <a:schemeClr val="dk1"/>
                </a:solidFill>
                <a:latin typeface="Arial"/>
                <a:ea typeface="Arial"/>
                <a:cs typeface="Arial"/>
                <a:sym typeface="Arial"/>
              </a:rPr>
              <a:t>The EU ETS faces several challenges, including the complex design and implementation, uneven impact across sectors, and difficulty in setting effective carbon prices. Limitations include the potential for carbon leakage, exclusion of certain industries, and the need for continuous policy refinement. Ensuring the scheme's integrity and effectiveness while addressing the concerns of affected stakeholders remains an ongoing challenge for policymakers. Reforms to the EU ETS are necessary to enhance its impact and align it with the EU's ambitious climate goals under the Green Deal</a:t>
            </a:r>
            <a:endParaRPr sz="2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1"/>
          <p:cNvSpPr/>
          <p:nvPr/>
        </p:nvSpPr>
        <p:spPr>
          <a:xfrm>
            <a:off x="833199" y="1668185"/>
            <a:ext cx="7477601" cy="2499598"/>
          </a:xfrm>
          <a:prstGeom prst="rect">
            <a:avLst/>
          </a:prstGeom>
          <a:noFill/>
          <a:ln>
            <a:noFill/>
          </a:ln>
        </p:spPr>
        <p:txBody>
          <a:bodyPr anchorCtr="0" anchor="t" bIns="45700" lIns="91425" spcFirstLastPara="1" rIns="91425" wrap="square" tIns="45700">
            <a:noAutofit/>
          </a:bodyPr>
          <a:lstStyle/>
          <a:p>
            <a:pPr indent="0" lvl="0" marL="0" marR="0" rtl="0" algn="l">
              <a:lnSpc>
                <a:spcPct val="124995"/>
              </a:lnSpc>
              <a:spcBef>
                <a:spcPts val="0"/>
              </a:spcBef>
              <a:spcAft>
                <a:spcPts val="0"/>
              </a:spcAft>
              <a:buClr>
                <a:schemeClr val="dk1"/>
              </a:buClr>
              <a:buSzPts val="5249"/>
              <a:buFont typeface="Calibri"/>
              <a:buNone/>
            </a:pPr>
            <a:r>
              <a:t/>
            </a:r>
            <a:endParaRPr sz="5249">
              <a:solidFill>
                <a:schemeClr val="dk1"/>
              </a:solidFill>
              <a:latin typeface="Calibri"/>
              <a:ea typeface="Calibri"/>
              <a:cs typeface="Calibri"/>
              <a:sym typeface="Calibri"/>
            </a:endParaRPr>
          </a:p>
        </p:txBody>
      </p:sp>
      <p:sp>
        <p:nvSpPr>
          <p:cNvPr id="137" name="Google Shape;137;p11"/>
          <p:cNvSpPr/>
          <p:nvPr/>
        </p:nvSpPr>
        <p:spPr>
          <a:xfrm>
            <a:off x="833199" y="1996068"/>
            <a:ext cx="6114011" cy="499574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138" name="Google Shape;138;p11"/>
          <p:cNvSpPr/>
          <p:nvPr/>
        </p:nvSpPr>
        <p:spPr>
          <a:xfrm>
            <a:off x="993058" y="468080"/>
            <a:ext cx="12444162" cy="52322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EU </a:t>
            </a:r>
            <a:r>
              <a:rPr lang="en-US" sz="2800">
                <a:solidFill>
                  <a:srgbClr val="FFFFFF"/>
                </a:solidFill>
                <a:latin typeface="Quattrocento Sans"/>
                <a:ea typeface="Quattrocento Sans"/>
                <a:cs typeface="Quattrocento Sans"/>
                <a:sym typeface="Quattrocento Sans"/>
              </a:rPr>
              <a:t>GREEN DEAL AND ITS CONNECTION TO THE EU ETS</a:t>
            </a:r>
            <a:endParaRPr b="0" i="0" sz="2800" u="none" cap="none" strike="noStrike">
              <a:solidFill>
                <a:srgbClr val="FFFFFF"/>
              </a:solidFill>
              <a:latin typeface="Quattrocento Sans"/>
              <a:ea typeface="Quattrocento Sans"/>
              <a:cs typeface="Quattrocento Sans"/>
              <a:sym typeface="Quattrocento Sans"/>
            </a:endParaRPr>
          </a:p>
        </p:txBody>
      </p:sp>
      <p:sp>
        <p:nvSpPr>
          <p:cNvPr id="139" name="Google Shape;139;p11"/>
          <p:cNvSpPr txBox="1"/>
          <p:nvPr/>
        </p:nvSpPr>
        <p:spPr>
          <a:xfrm>
            <a:off x="914399" y="1600223"/>
            <a:ext cx="12444162" cy="703782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3200">
                <a:solidFill>
                  <a:schemeClr val="dk1"/>
                </a:solidFill>
                <a:latin typeface="Lora"/>
                <a:ea typeface="Lora"/>
                <a:cs typeface="Lora"/>
                <a:sym typeface="Lora"/>
              </a:rPr>
              <a:t>Integration</a:t>
            </a:r>
            <a:r>
              <a:rPr lang="en-US" sz="3200">
                <a:solidFill>
                  <a:schemeClr val="dk1"/>
                </a:solidFill>
                <a:latin typeface="Lora"/>
                <a:ea typeface="Lora"/>
                <a:cs typeface="Lora"/>
                <a:sym typeface="Lora"/>
              </a:rPr>
              <a:t>: </a:t>
            </a:r>
            <a:r>
              <a:rPr lang="en-US" sz="3200">
                <a:solidFill>
                  <a:schemeClr val="dk1"/>
                </a:solidFill>
                <a:latin typeface="Arial"/>
                <a:ea typeface="Arial"/>
                <a:cs typeface="Arial"/>
                <a:sym typeface="Arial"/>
              </a:rPr>
              <a:t>The EU Green Deal aims to integrate the EU ETS into a comprehensive set of policies to achieve climate neutrality by 2050.</a:t>
            </a:r>
            <a:endParaRPr/>
          </a:p>
          <a:p>
            <a:pPr indent="0" lvl="0" marL="0" marR="0" rtl="0" algn="l">
              <a:lnSpc>
                <a:spcPct val="150000"/>
              </a:lnSpc>
              <a:spcBef>
                <a:spcPts val="0"/>
              </a:spcBef>
              <a:spcAft>
                <a:spcPts val="0"/>
              </a:spcAft>
              <a:buNone/>
            </a:pPr>
            <a:r>
              <a:rPr b="1" lang="en-US" sz="3200">
                <a:solidFill>
                  <a:schemeClr val="dk1"/>
                </a:solidFill>
                <a:latin typeface="Lora"/>
                <a:ea typeface="Lora"/>
                <a:cs typeface="Lora"/>
                <a:sym typeface="Lora"/>
              </a:rPr>
              <a:t>Emissions Reductions: </a:t>
            </a:r>
            <a:r>
              <a:rPr lang="en-US" sz="3200">
                <a:solidFill>
                  <a:schemeClr val="dk1"/>
                </a:solidFill>
                <a:latin typeface="Arial"/>
                <a:ea typeface="Arial"/>
                <a:cs typeface="Arial"/>
                <a:sym typeface="Arial"/>
              </a:rPr>
              <a:t>Strengthening the EU ETS is a key pillar of the EU Green Deal, with the goal of deeper emissions cuts across the economy.</a:t>
            </a:r>
            <a:endParaRPr/>
          </a:p>
          <a:p>
            <a:pPr indent="0" lvl="0" marL="0" marR="0" rtl="0" algn="l">
              <a:lnSpc>
                <a:spcPct val="150000"/>
              </a:lnSpc>
              <a:spcBef>
                <a:spcPts val="0"/>
              </a:spcBef>
              <a:spcAft>
                <a:spcPts val="0"/>
              </a:spcAft>
              <a:buNone/>
            </a:pPr>
            <a:r>
              <a:rPr b="1" lang="en-US" sz="3200">
                <a:solidFill>
                  <a:schemeClr val="dk1"/>
                </a:solidFill>
                <a:latin typeface="Lora"/>
                <a:ea typeface="Lora"/>
                <a:cs typeface="Lora"/>
                <a:sym typeface="Lora"/>
              </a:rPr>
              <a:t>Energy Transition: </a:t>
            </a:r>
            <a:r>
              <a:rPr lang="en-US" sz="3200">
                <a:solidFill>
                  <a:schemeClr val="dk1"/>
                </a:solidFill>
                <a:latin typeface="Arial"/>
                <a:ea typeface="Arial"/>
                <a:cs typeface="Arial"/>
                <a:sym typeface="Arial"/>
              </a:rPr>
              <a:t>The EU ETS is vital to incentivizing the shift to clean energy sources and technologies under the EU Green Deal.</a:t>
            </a:r>
            <a:endParaRPr sz="32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n-US" sz="1800">
                <a:solidFill>
                  <a:srgbClr val="6EB9FC"/>
                </a:solidFill>
                <a:latin typeface="Lora"/>
                <a:ea typeface="Lora"/>
                <a:cs typeface="Lora"/>
                <a:sym typeface="Lora"/>
              </a:rPr>
              <a:t> </a:t>
            </a:r>
            <a:endParaRPr sz="1800">
              <a:solidFill>
                <a:schemeClr val="dk1"/>
              </a:solidFill>
              <a:latin typeface="Calibri"/>
              <a:ea typeface="Calibri"/>
              <a:cs typeface="Calibri"/>
              <a:sym typeface="Calibri"/>
            </a:endParaRPr>
          </a:p>
          <a:p>
            <a:pPr indent="0" lvl="0" marL="0" marR="0" rtl="0" algn="l">
              <a:lnSpc>
                <a:spcPct val="151888"/>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51888"/>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51888"/>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51888"/>
              </a:lnSpc>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2"/>
          <p:cNvSpPr/>
          <p:nvPr/>
        </p:nvSpPr>
        <p:spPr>
          <a:xfrm>
            <a:off x="833199" y="1668185"/>
            <a:ext cx="7477601" cy="2499598"/>
          </a:xfrm>
          <a:prstGeom prst="rect">
            <a:avLst/>
          </a:prstGeom>
          <a:noFill/>
          <a:ln>
            <a:noFill/>
          </a:ln>
        </p:spPr>
        <p:txBody>
          <a:bodyPr anchorCtr="0" anchor="t" bIns="45700" lIns="91425" spcFirstLastPara="1" rIns="91425" wrap="square" tIns="45700">
            <a:noAutofit/>
          </a:bodyPr>
          <a:lstStyle/>
          <a:p>
            <a:pPr indent="0" lvl="0" marL="0" marR="0" rtl="0" algn="l">
              <a:lnSpc>
                <a:spcPct val="124995"/>
              </a:lnSpc>
              <a:spcBef>
                <a:spcPts val="0"/>
              </a:spcBef>
              <a:spcAft>
                <a:spcPts val="0"/>
              </a:spcAft>
              <a:buClr>
                <a:schemeClr val="dk1"/>
              </a:buClr>
              <a:buSzPts val="5249"/>
              <a:buFont typeface="Calibri"/>
              <a:buNone/>
            </a:pPr>
            <a:r>
              <a:t/>
            </a:r>
            <a:endParaRPr sz="5249">
              <a:solidFill>
                <a:schemeClr val="dk1"/>
              </a:solidFill>
              <a:latin typeface="Calibri"/>
              <a:ea typeface="Calibri"/>
              <a:cs typeface="Calibri"/>
              <a:sym typeface="Calibri"/>
            </a:endParaRPr>
          </a:p>
        </p:txBody>
      </p:sp>
      <p:sp>
        <p:nvSpPr>
          <p:cNvPr id="146" name="Google Shape;146;p12"/>
          <p:cNvSpPr/>
          <p:nvPr/>
        </p:nvSpPr>
        <p:spPr>
          <a:xfrm>
            <a:off x="833199" y="1996068"/>
            <a:ext cx="6114011" cy="499574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147" name="Google Shape;147;p12"/>
          <p:cNvSpPr/>
          <p:nvPr/>
        </p:nvSpPr>
        <p:spPr>
          <a:xfrm>
            <a:off x="993058" y="468080"/>
            <a:ext cx="12444162" cy="52322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KEY ELEMENTS OF THE EU GREEN DEAL</a:t>
            </a:r>
            <a:endParaRPr b="0" i="0" sz="2800" u="none" cap="none" strike="noStrike">
              <a:solidFill>
                <a:srgbClr val="FFFFFF"/>
              </a:solidFill>
              <a:latin typeface="Quattrocento Sans"/>
              <a:ea typeface="Quattrocento Sans"/>
              <a:cs typeface="Quattrocento Sans"/>
              <a:sym typeface="Quattrocento Sans"/>
            </a:endParaRPr>
          </a:p>
        </p:txBody>
      </p:sp>
      <p:pic>
        <p:nvPicPr>
          <p:cNvPr descr="preencoded.png" id="148" name="Google Shape;148;p12"/>
          <p:cNvPicPr preferRelativeResize="0"/>
          <p:nvPr/>
        </p:nvPicPr>
        <p:blipFill rotWithShape="1">
          <a:blip r:embed="rId3">
            <a:alphaModFix/>
          </a:blip>
          <a:srcRect b="0" l="0" r="0" t="0"/>
          <a:stretch/>
        </p:blipFill>
        <p:spPr>
          <a:xfrm>
            <a:off x="4312444" y="1591151"/>
            <a:ext cx="1489948" cy="1487091"/>
          </a:xfrm>
          <a:prstGeom prst="rect">
            <a:avLst/>
          </a:prstGeom>
          <a:noFill/>
          <a:ln>
            <a:noFill/>
          </a:ln>
        </p:spPr>
      </p:pic>
      <p:pic>
        <p:nvPicPr>
          <p:cNvPr descr="preencoded.png" id="149" name="Google Shape;149;p12"/>
          <p:cNvPicPr preferRelativeResize="0"/>
          <p:nvPr/>
        </p:nvPicPr>
        <p:blipFill rotWithShape="1">
          <a:blip r:embed="rId4">
            <a:alphaModFix/>
          </a:blip>
          <a:srcRect b="0" l="0" r="0" t="0"/>
          <a:stretch/>
        </p:blipFill>
        <p:spPr>
          <a:xfrm>
            <a:off x="3567351" y="3128724"/>
            <a:ext cx="2980015" cy="1487091"/>
          </a:xfrm>
          <a:prstGeom prst="rect">
            <a:avLst/>
          </a:prstGeom>
          <a:noFill/>
          <a:ln>
            <a:noFill/>
          </a:ln>
        </p:spPr>
      </p:pic>
      <p:pic>
        <p:nvPicPr>
          <p:cNvPr descr="preencoded.png" id="150" name="Google Shape;150;p12"/>
          <p:cNvPicPr preferRelativeResize="0"/>
          <p:nvPr/>
        </p:nvPicPr>
        <p:blipFill rotWithShape="1">
          <a:blip r:embed="rId5">
            <a:alphaModFix/>
          </a:blip>
          <a:srcRect b="0" l="0" r="0" t="0"/>
          <a:stretch/>
        </p:blipFill>
        <p:spPr>
          <a:xfrm>
            <a:off x="2822377" y="4666297"/>
            <a:ext cx="4470083" cy="1487091"/>
          </a:xfrm>
          <a:prstGeom prst="rect">
            <a:avLst/>
          </a:prstGeom>
          <a:noFill/>
          <a:ln>
            <a:noFill/>
          </a:ln>
        </p:spPr>
      </p:pic>
      <p:sp>
        <p:nvSpPr>
          <p:cNvPr id="151" name="Google Shape;151;p12"/>
          <p:cNvSpPr txBox="1"/>
          <p:nvPr/>
        </p:nvSpPr>
        <p:spPr>
          <a:xfrm>
            <a:off x="6547366" y="1916104"/>
            <a:ext cx="7315200" cy="714106"/>
          </a:xfrm>
          <a:prstGeom prst="rect">
            <a:avLst/>
          </a:prstGeom>
          <a:noFill/>
          <a:ln>
            <a:noFill/>
          </a:ln>
        </p:spPr>
        <p:txBody>
          <a:bodyPr anchorCtr="0" anchor="t" bIns="45700" lIns="91425" spcFirstLastPara="1" rIns="91425" wrap="square" tIns="45700">
            <a:spAutoFit/>
          </a:bodyPr>
          <a:lstStyle/>
          <a:p>
            <a:pPr indent="0" lvl="0" marL="0" marR="0" rtl="0" algn="l">
              <a:lnSpc>
                <a:spcPct val="138055"/>
              </a:lnSpc>
              <a:spcBef>
                <a:spcPts val="0"/>
              </a:spcBef>
              <a:spcAft>
                <a:spcPts val="0"/>
              </a:spcAft>
              <a:buNone/>
            </a:pPr>
            <a:r>
              <a:rPr b="1" lang="en-US" sz="1800">
                <a:solidFill>
                  <a:schemeClr val="dk1"/>
                </a:solidFill>
                <a:latin typeface="Lora"/>
                <a:ea typeface="Lora"/>
                <a:cs typeface="Lora"/>
                <a:sym typeface="Lora"/>
              </a:rPr>
              <a:t>Climate Action</a:t>
            </a:r>
            <a:endParaRPr/>
          </a:p>
          <a:p>
            <a:pPr indent="0" lvl="0" marL="0" marR="0" rtl="0" algn="l">
              <a:lnSpc>
                <a:spcPct val="138055"/>
              </a:lnSpc>
              <a:spcBef>
                <a:spcPts val="0"/>
              </a:spcBef>
              <a:spcAft>
                <a:spcPts val="0"/>
              </a:spcAft>
              <a:buNone/>
            </a:pPr>
            <a:r>
              <a:rPr lang="en-US" sz="1800">
                <a:solidFill>
                  <a:schemeClr val="dk1"/>
                </a:solidFill>
                <a:latin typeface="Arial"/>
                <a:ea typeface="Arial"/>
                <a:cs typeface="Arial"/>
                <a:sym typeface="Arial"/>
              </a:rPr>
              <a:t>Achieving climate neutrality by 2050</a:t>
            </a:r>
            <a:endParaRPr sz="1800">
              <a:solidFill>
                <a:schemeClr val="dk1"/>
              </a:solidFill>
              <a:latin typeface="Calibri"/>
              <a:ea typeface="Calibri"/>
              <a:cs typeface="Calibri"/>
              <a:sym typeface="Calibri"/>
            </a:endParaRPr>
          </a:p>
        </p:txBody>
      </p:sp>
      <p:sp>
        <p:nvSpPr>
          <p:cNvPr id="152" name="Google Shape;152;p12"/>
          <p:cNvSpPr txBox="1"/>
          <p:nvPr/>
        </p:nvSpPr>
        <p:spPr>
          <a:xfrm>
            <a:off x="6547366" y="3434559"/>
            <a:ext cx="7315200" cy="714106"/>
          </a:xfrm>
          <a:prstGeom prst="rect">
            <a:avLst/>
          </a:prstGeom>
          <a:noFill/>
          <a:ln>
            <a:noFill/>
          </a:ln>
        </p:spPr>
        <p:txBody>
          <a:bodyPr anchorCtr="0" anchor="t" bIns="45700" lIns="91425" spcFirstLastPara="1" rIns="91425" wrap="square" tIns="45700">
            <a:spAutoFit/>
          </a:bodyPr>
          <a:lstStyle/>
          <a:p>
            <a:pPr indent="0" lvl="0" marL="0" marR="0" rtl="0" algn="l">
              <a:lnSpc>
                <a:spcPct val="138055"/>
              </a:lnSpc>
              <a:spcBef>
                <a:spcPts val="0"/>
              </a:spcBef>
              <a:spcAft>
                <a:spcPts val="0"/>
              </a:spcAft>
              <a:buNone/>
            </a:pPr>
            <a:r>
              <a:rPr b="1" lang="en-US" sz="1800">
                <a:solidFill>
                  <a:schemeClr val="dk1"/>
                </a:solidFill>
                <a:latin typeface="Lora"/>
                <a:ea typeface="Lora"/>
                <a:cs typeface="Lora"/>
                <a:sym typeface="Lora"/>
              </a:rPr>
              <a:t>Clean Energy</a:t>
            </a:r>
            <a:endParaRPr/>
          </a:p>
          <a:p>
            <a:pPr indent="0" lvl="0" marL="0" marR="0" rtl="0" algn="l">
              <a:lnSpc>
                <a:spcPct val="138055"/>
              </a:lnSpc>
              <a:spcBef>
                <a:spcPts val="0"/>
              </a:spcBef>
              <a:spcAft>
                <a:spcPts val="0"/>
              </a:spcAft>
              <a:buNone/>
            </a:pPr>
            <a:r>
              <a:rPr lang="en-US" sz="1800">
                <a:solidFill>
                  <a:schemeClr val="dk1"/>
                </a:solidFill>
                <a:latin typeface="Arial"/>
                <a:ea typeface="Arial"/>
                <a:cs typeface="Arial"/>
                <a:sym typeface="Arial"/>
              </a:rPr>
              <a:t>Transition to renewable and efficient energy</a:t>
            </a:r>
            <a:endParaRPr sz="1800">
              <a:solidFill>
                <a:schemeClr val="dk1"/>
              </a:solidFill>
              <a:latin typeface="Calibri"/>
              <a:ea typeface="Calibri"/>
              <a:cs typeface="Calibri"/>
              <a:sym typeface="Calibri"/>
            </a:endParaRPr>
          </a:p>
        </p:txBody>
      </p:sp>
      <p:sp>
        <p:nvSpPr>
          <p:cNvPr id="153" name="Google Shape;153;p12"/>
          <p:cNvSpPr txBox="1"/>
          <p:nvPr/>
        </p:nvSpPr>
        <p:spPr>
          <a:xfrm>
            <a:off x="6947210" y="4885285"/>
            <a:ext cx="7315200" cy="714106"/>
          </a:xfrm>
          <a:prstGeom prst="rect">
            <a:avLst/>
          </a:prstGeom>
          <a:noFill/>
          <a:ln>
            <a:noFill/>
          </a:ln>
        </p:spPr>
        <p:txBody>
          <a:bodyPr anchorCtr="0" anchor="t" bIns="45700" lIns="91425" spcFirstLastPara="1" rIns="91425" wrap="square" tIns="45700">
            <a:spAutoFit/>
          </a:bodyPr>
          <a:lstStyle/>
          <a:p>
            <a:pPr indent="0" lvl="0" marL="0" marR="0" rtl="0" algn="l">
              <a:lnSpc>
                <a:spcPct val="138055"/>
              </a:lnSpc>
              <a:spcBef>
                <a:spcPts val="0"/>
              </a:spcBef>
              <a:spcAft>
                <a:spcPts val="0"/>
              </a:spcAft>
              <a:buNone/>
            </a:pPr>
            <a:r>
              <a:rPr b="1" lang="en-US" sz="1800">
                <a:solidFill>
                  <a:schemeClr val="dk1"/>
                </a:solidFill>
                <a:latin typeface="Lora"/>
                <a:ea typeface="Lora"/>
                <a:cs typeface="Lora"/>
                <a:sym typeface="Lora"/>
              </a:rPr>
              <a:t>Sustainable Industry</a:t>
            </a:r>
            <a:endParaRPr/>
          </a:p>
          <a:p>
            <a:pPr indent="0" lvl="0" marL="0" marR="0" rtl="0" algn="l">
              <a:lnSpc>
                <a:spcPct val="138055"/>
              </a:lnSpc>
              <a:spcBef>
                <a:spcPts val="0"/>
              </a:spcBef>
              <a:spcAft>
                <a:spcPts val="0"/>
              </a:spcAft>
              <a:buNone/>
            </a:pPr>
            <a:r>
              <a:rPr lang="en-US" sz="1800">
                <a:solidFill>
                  <a:schemeClr val="dk1"/>
                </a:solidFill>
                <a:latin typeface="Arial"/>
                <a:ea typeface="Arial"/>
                <a:cs typeface="Arial"/>
                <a:sym typeface="Arial"/>
              </a:rPr>
              <a:t>Promoting circular economy and green technologies</a:t>
            </a:r>
            <a:endParaRPr sz="1800">
              <a:solidFill>
                <a:schemeClr val="dk1"/>
              </a:solidFill>
              <a:latin typeface="Calibri"/>
              <a:ea typeface="Calibri"/>
              <a:cs typeface="Calibri"/>
              <a:sym typeface="Calibri"/>
            </a:endParaRPr>
          </a:p>
        </p:txBody>
      </p:sp>
      <p:cxnSp>
        <p:nvCxnSpPr>
          <p:cNvPr id="154" name="Google Shape;154;p12"/>
          <p:cNvCxnSpPr/>
          <p:nvPr/>
        </p:nvCxnSpPr>
        <p:spPr>
          <a:xfrm>
            <a:off x="6547366" y="3078242"/>
            <a:ext cx="5484800" cy="0"/>
          </a:xfrm>
          <a:prstGeom prst="straightConnector1">
            <a:avLst/>
          </a:prstGeom>
          <a:noFill/>
          <a:ln cap="flat" cmpd="sng" w="9525">
            <a:solidFill>
              <a:schemeClr val="dk1"/>
            </a:solidFill>
            <a:prstDash val="solid"/>
            <a:miter lim="800000"/>
            <a:headEnd len="sm" w="sm" type="none"/>
            <a:tailEnd len="sm" w="sm" type="none"/>
          </a:ln>
        </p:spPr>
      </p:cxnSp>
      <p:cxnSp>
        <p:nvCxnSpPr>
          <p:cNvPr id="155" name="Google Shape;155;p12"/>
          <p:cNvCxnSpPr/>
          <p:nvPr/>
        </p:nvCxnSpPr>
        <p:spPr>
          <a:xfrm>
            <a:off x="6701883" y="4612236"/>
            <a:ext cx="5330283" cy="3579"/>
          </a:xfrm>
          <a:prstGeom prst="straightConnector1">
            <a:avLst/>
          </a:prstGeom>
          <a:noFill/>
          <a:ln cap="flat" cmpd="sng" w="9525">
            <a:solidFill>
              <a:schemeClr val="dk1"/>
            </a:solidFill>
            <a:prstDash val="solid"/>
            <a:miter lim="800000"/>
            <a:headEnd len="sm" w="sm" type="none"/>
            <a:tailEnd len="sm" w="sm" type="none"/>
          </a:ln>
        </p:spPr>
      </p:cxnSp>
      <p:sp>
        <p:nvSpPr>
          <p:cNvPr id="156" name="Google Shape;156;p12"/>
          <p:cNvSpPr txBox="1"/>
          <p:nvPr/>
        </p:nvSpPr>
        <p:spPr>
          <a:xfrm>
            <a:off x="1137424" y="6323719"/>
            <a:ext cx="12299796" cy="1034707"/>
          </a:xfrm>
          <a:prstGeom prst="rect">
            <a:avLst/>
          </a:prstGeom>
          <a:noFill/>
          <a:ln>
            <a:noFill/>
          </a:ln>
        </p:spPr>
        <p:txBody>
          <a:bodyPr anchorCtr="0" anchor="t" bIns="45700" lIns="91425" spcFirstLastPara="1" rIns="91425" wrap="square" tIns="45700">
            <a:spAutoFit/>
          </a:bodyPr>
          <a:lstStyle/>
          <a:p>
            <a:pPr indent="0" lvl="0" marL="0" marR="0" rtl="0" algn="l">
              <a:lnSpc>
                <a:spcPct val="141388"/>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The EU Green Deal is a comprehensive plan to transform the EU into a modern, resource-efficient, and competitive economy. Its key elements include ambitious climate action targets, a transition to clean and renewable energy, and the promotion of sustainable industrial practices. These interconnected goals aim to make Europe the first climate-neutral </a:t>
            </a:r>
            <a:r>
              <a:rPr lang="en-US" sz="1800">
                <a:solidFill>
                  <a:srgbClr val="D6E5EF"/>
                </a:solidFill>
                <a:latin typeface="Arial"/>
                <a:ea typeface="Arial"/>
                <a:cs typeface="Arial"/>
                <a:sym typeface="Arial"/>
              </a:rPr>
              <a:t>continent by 2050.</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3"/>
          <p:cNvSpPr/>
          <p:nvPr/>
        </p:nvSpPr>
        <p:spPr>
          <a:xfrm>
            <a:off x="833199" y="1668185"/>
            <a:ext cx="7477601" cy="2499598"/>
          </a:xfrm>
          <a:prstGeom prst="rect">
            <a:avLst/>
          </a:prstGeom>
          <a:noFill/>
          <a:ln>
            <a:noFill/>
          </a:ln>
        </p:spPr>
        <p:txBody>
          <a:bodyPr anchorCtr="0" anchor="t" bIns="45700" lIns="91425" spcFirstLastPara="1" rIns="91425" wrap="square" tIns="45700">
            <a:noAutofit/>
          </a:bodyPr>
          <a:lstStyle/>
          <a:p>
            <a:pPr indent="0" lvl="0" marL="0" marR="0" rtl="0" algn="l">
              <a:lnSpc>
                <a:spcPct val="124995"/>
              </a:lnSpc>
              <a:spcBef>
                <a:spcPts val="0"/>
              </a:spcBef>
              <a:spcAft>
                <a:spcPts val="0"/>
              </a:spcAft>
              <a:buClr>
                <a:schemeClr val="dk1"/>
              </a:buClr>
              <a:buSzPts val="5249"/>
              <a:buFont typeface="Calibri"/>
              <a:buNone/>
            </a:pPr>
            <a:r>
              <a:t/>
            </a:r>
            <a:endParaRPr sz="5249">
              <a:solidFill>
                <a:schemeClr val="dk1"/>
              </a:solidFill>
              <a:latin typeface="Calibri"/>
              <a:ea typeface="Calibri"/>
              <a:cs typeface="Calibri"/>
              <a:sym typeface="Calibri"/>
            </a:endParaRPr>
          </a:p>
        </p:txBody>
      </p:sp>
      <p:sp>
        <p:nvSpPr>
          <p:cNvPr id="163" name="Google Shape;163;p13"/>
          <p:cNvSpPr/>
          <p:nvPr/>
        </p:nvSpPr>
        <p:spPr>
          <a:xfrm>
            <a:off x="833199" y="1996068"/>
            <a:ext cx="6114011" cy="499574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164" name="Google Shape;164;p13"/>
          <p:cNvSpPr/>
          <p:nvPr/>
        </p:nvSpPr>
        <p:spPr>
          <a:xfrm>
            <a:off x="993058" y="468080"/>
            <a:ext cx="12444162" cy="52322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lang="en-US" sz="2800">
                <a:solidFill>
                  <a:srgbClr val="FFFFFF"/>
                </a:solidFill>
                <a:latin typeface="Quattrocento Sans"/>
                <a:ea typeface="Quattrocento Sans"/>
                <a:cs typeface="Quattrocento Sans"/>
                <a:sym typeface="Quattrocento Sans"/>
              </a:rPr>
              <a:t>ALIGNMENT OF THE EU ETS WITH THE EU GREEN DEAL</a:t>
            </a:r>
            <a:endParaRPr b="0" i="0" sz="2800" u="none" cap="none" strike="noStrike">
              <a:solidFill>
                <a:srgbClr val="FFFFFF"/>
              </a:solidFill>
              <a:latin typeface="Quattrocento Sans"/>
              <a:ea typeface="Quattrocento Sans"/>
              <a:cs typeface="Quattrocento Sans"/>
              <a:sym typeface="Quattrocento Sans"/>
            </a:endParaRPr>
          </a:p>
        </p:txBody>
      </p:sp>
      <p:sp>
        <p:nvSpPr>
          <p:cNvPr id="165" name="Google Shape;165;p13"/>
          <p:cNvSpPr/>
          <p:nvPr/>
        </p:nvSpPr>
        <p:spPr>
          <a:xfrm>
            <a:off x="3166586" y="2041327"/>
            <a:ext cx="1382792" cy="1366242"/>
          </a:xfrm>
          <a:prstGeom prst="roundRect">
            <a:avLst>
              <a:gd fmla="val 4075" name="adj"/>
            </a:avLst>
          </a:prstGeom>
          <a:solidFill>
            <a:srgbClr val="1F3864"/>
          </a:solidFill>
          <a:ln cap="flat" cmpd="sng" w="9525">
            <a:solidFill>
              <a:srgbClr val="1F386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13"/>
          <p:cNvSpPr/>
          <p:nvPr/>
        </p:nvSpPr>
        <p:spPr>
          <a:xfrm>
            <a:off x="3166586" y="3500318"/>
            <a:ext cx="2765703" cy="1366242"/>
          </a:xfrm>
          <a:prstGeom prst="roundRect">
            <a:avLst>
              <a:gd fmla="val 4075" name="adj"/>
            </a:avLst>
          </a:prstGeom>
          <a:solidFill>
            <a:srgbClr val="1F386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13"/>
          <p:cNvSpPr/>
          <p:nvPr/>
        </p:nvSpPr>
        <p:spPr>
          <a:xfrm>
            <a:off x="3166586" y="4959310"/>
            <a:ext cx="4148495" cy="1366242"/>
          </a:xfrm>
          <a:prstGeom prst="roundRect">
            <a:avLst>
              <a:gd fmla="val 4075" name="adj"/>
            </a:avLst>
          </a:prstGeom>
          <a:solidFill>
            <a:srgbClr val="1F386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13"/>
          <p:cNvSpPr txBox="1"/>
          <p:nvPr/>
        </p:nvSpPr>
        <p:spPr>
          <a:xfrm>
            <a:off x="4917688" y="2248762"/>
            <a:ext cx="7315200" cy="964175"/>
          </a:xfrm>
          <a:prstGeom prst="rect">
            <a:avLst/>
          </a:prstGeom>
          <a:noFill/>
          <a:ln>
            <a:noFill/>
          </a:ln>
        </p:spPr>
        <p:txBody>
          <a:bodyPr anchorCtr="0" anchor="t" bIns="45700" lIns="91425" spcFirstLastPara="1" rIns="91425" wrap="square" tIns="45700">
            <a:spAutoFit/>
          </a:bodyPr>
          <a:lstStyle/>
          <a:p>
            <a:pPr indent="0" lvl="0" marL="0" marR="0" rtl="0" algn="l">
              <a:lnSpc>
                <a:spcPct val="126833"/>
              </a:lnSpc>
              <a:spcBef>
                <a:spcPts val="0"/>
              </a:spcBef>
              <a:spcAft>
                <a:spcPts val="0"/>
              </a:spcAft>
              <a:buNone/>
            </a:pPr>
            <a:r>
              <a:rPr lang="en-US" sz="1800">
                <a:solidFill>
                  <a:schemeClr val="dk1"/>
                </a:solidFill>
                <a:latin typeface="Lora"/>
                <a:ea typeface="Lora"/>
                <a:cs typeface="Lora"/>
                <a:sym typeface="Lora"/>
              </a:rPr>
              <a:t>Emissions Reduction </a:t>
            </a:r>
            <a:endParaRPr/>
          </a:p>
          <a:p>
            <a:pPr indent="0" lvl="0" marL="0" marR="0" rtl="0" algn="l">
              <a:lnSpc>
                <a:spcPct val="126833"/>
              </a:lnSpc>
              <a:spcBef>
                <a:spcPts val="0"/>
              </a:spcBef>
              <a:spcAft>
                <a:spcPts val="0"/>
              </a:spcAft>
              <a:buNone/>
            </a:pPr>
            <a:r>
              <a:rPr lang="en-US" sz="1800">
                <a:solidFill>
                  <a:schemeClr val="dk1"/>
                </a:solidFill>
                <a:latin typeface="Arial"/>
                <a:ea typeface="Arial"/>
                <a:cs typeface="Arial"/>
                <a:sym typeface="Arial"/>
              </a:rPr>
              <a:t>Aligning the EU ETS carbon pricing with the EU Green Deal's emissions reduction targets</a:t>
            </a:r>
            <a:endParaRPr sz="1800">
              <a:solidFill>
                <a:schemeClr val="dk1"/>
              </a:solidFill>
              <a:latin typeface="Calibri"/>
              <a:ea typeface="Calibri"/>
              <a:cs typeface="Calibri"/>
              <a:sym typeface="Calibri"/>
            </a:endParaRPr>
          </a:p>
        </p:txBody>
      </p:sp>
      <p:sp>
        <p:nvSpPr>
          <p:cNvPr id="169" name="Google Shape;169;p13"/>
          <p:cNvSpPr txBox="1"/>
          <p:nvPr/>
        </p:nvSpPr>
        <p:spPr>
          <a:xfrm>
            <a:off x="6166625" y="3824718"/>
            <a:ext cx="7315200" cy="964175"/>
          </a:xfrm>
          <a:prstGeom prst="rect">
            <a:avLst/>
          </a:prstGeom>
          <a:noFill/>
          <a:ln>
            <a:noFill/>
          </a:ln>
        </p:spPr>
        <p:txBody>
          <a:bodyPr anchorCtr="0" anchor="t" bIns="45700" lIns="91425" spcFirstLastPara="1" rIns="91425" wrap="square" tIns="45700">
            <a:spAutoFit/>
          </a:bodyPr>
          <a:lstStyle/>
          <a:p>
            <a:pPr indent="0" lvl="0" marL="0" marR="0" rtl="0" algn="l">
              <a:lnSpc>
                <a:spcPct val="126833"/>
              </a:lnSpc>
              <a:spcBef>
                <a:spcPts val="0"/>
              </a:spcBef>
              <a:spcAft>
                <a:spcPts val="0"/>
              </a:spcAft>
              <a:buNone/>
            </a:pPr>
            <a:r>
              <a:rPr lang="en-US" sz="1800">
                <a:solidFill>
                  <a:schemeClr val="dk1"/>
                </a:solidFill>
                <a:latin typeface="Lora"/>
                <a:ea typeface="Lora"/>
                <a:cs typeface="Lora"/>
                <a:sym typeface="Lora"/>
              </a:rPr>
              <a:t>Renewable Energy</a:t>
            </a:r>
            <a:endParaRPr/>
          </a:p>
          <a:p>
            <a:pPr indent="0" lvl="0" marL="0" marR="0" rtl="0" algn="l">
              <a:lnSpc>
                <a:spcPct val="126833"/>
              </a:lnSpc>
              <a:spcBef>
                <a:spcPts val="0"/>
              </a:spcBef>
              <a:spcAft>
                <a:spcPts val="0"/>
              </a:spcAft>
              <a:buNone/>
            </a:pPr>
            <a:r>
              <a:rPr lang="en-US" sz="1800">
                <a:solidFill>
                  <a:schemeClr val="dk1"/>
                </a:solidFill>
                <a:latin typeface="Arial"/>
                <a:ea typeface="Arial"/>
                <a:cs typeface="Arial"/>
                <a:sym typeface="Arial"/>
              </a:rPr>
              <a:t>Incentivizing investment in renewable energy through the ETS allowance structure</a:t>
            </a:r>
            <a:endParaRPr sz="1800">
              <a:solidFill>
                <a:schemeClr val="dk1"/>
              </a:solidFill>
              <a:latin typeface="Calibri"/>
              <a:ea typeface="Calibri"/>
              <a:cs typeface="Calibri"/>
              <a:sym typeface="Calibri"/>
            </a:endParaRPr>
          </a:p>
        </p:txBody>
      </p:sp>
      <p:sp>
        <p:nvSpPr>
          <p:cNvPr id="170" name="Google Shape;170;p13"/>
          <p:cNvSpPr txBox="1"/>
          <p:nvPr/>
        </p:nvSpPr>
        <p:spPr>
          <a:xfrm>
            <a:off x="7515922" y="5245187"/>
            <a:ext cx="7315200" cy="669029"/>
          </a:xfrm>
          <a:prstGeom prst="rect">
            <a:avLst/>
          </a:prstGeom>
          <a:noFill/>
          <a:ln>
            <a:noFill/>
          </a:ln>
        </p:spPr>
        <p:txBody>
          <a:bodyPr anchorCtr="0" anchor="t" bIns="45700" lIns="91425" spcFirstLastPara="1" rIns="91425" wrap="square" tIns="45700">
            <a:spAutoFit/>
          </a:bodyPr>
          <a:lstStyle/>
          <a:p>
            <a:pPr indent="0" lvl="0" marL="0" marR="0" rtl="0" algn="l">
              <a:lnSpc>
                <a:spcPct val="126833"/>
              </a:lnSpc>
              <a:spcBef>
                <a:spcPts val="0"/>
              </a:spcBef>
              <a:spcAft>
                <a:spcPts val="0"/>
              </a:spcAft>
              <a:buNone/>
            </a:pPr>
            <a:r>
              <a:rPr lang="en-US" sz="1800">
                <a:solidFill>
                  <a:schemeClr val="dk1"/>
                </a:solidFill>
                <a:latin typeface="Lora"/>
                <a:ea typeface="Lora"/>
                <a:cs typeface="Lora"/>
                <a:sym typeface="Lora"/>
              </a:rPr>
              <a:t>Circular Economy</a:t>
            </a:r>
            <a:endParaRPr/>
          </a:p>
          <a:p>
            <a:pPr indent="0" lvl="0" marL="0" marR="0" rtl="0" algn="l">
              <a:lnSpc>
                <a:spcPct val="126833"/>
              </a:lnSpc>
              <a:spcBef>
                <a:spcPts val="0"/>
              </a:spcBef>
              <a:spcAft>
                <a:spcPts val="0"/>
              </a:spcAft>
              <a:buNone/>
            </a:pPr>
            <a:r>
              <a:rPr lang="en-US" sz="1800">
                <a:solidFill>
                  <a:schemeClr val="dk1"/>
                </a:solidFill>
                <a:latin typeface="Lora"/>
                <a:ea typeface="Lora"/>
                <a:cs typeface="Lora"/>
                <a:sym typeface="Lora"/>
              </a:rPr>
              <a:t> </a:t>
            </a:r>
            <a:r>
              <a:rPr lang="en-US" sz="1800">
                <a:solidFill>
                  <a:schemeClr val="dk1"/>
                </a:solidFill>
                <a:latin typeface="Arial"/>
                <a:ea typeface="Arial"/>
                <a:cs typeface="Arial"/>
                <a:sym typeface="Arial"/>
              </a:rPr>
              <a:t>Promoting a transition to a more circular economy through the ETS</a:t>
            </a:r>
            <a:endParaRPr sz="1800">
              <a:solidFill>
                <a:schemeClr val="dk1"/>
              </a:solidFill>
              <a:latin typeface="Calibri"/>
              <a:ea typeface="Calibri"/>
              <a:cs typeface="Calibri"/>
              <a:sym typeface="Calibri"/>
            </a:endParaRPr>
          </a:p>
        </p:txBody>
      </p:sp>
      <p:cxnSp>
        <p:nvCxnSpPr>
          <p:cNvPr id="171" name="Google Shape;171;p13"/>
          <p:cNvCxnSpPr/>
          <p:nvPr/>
        </p:nvCxnSpPr>
        <p:spPr>
          <a:xfrm>
            <a:off x="4815068" y="3407569"/>
            <a:ext cx="8368497" cy="0"/>
          </a:xfrm>
          <a:prstGeom prst="straightConnector1">
            <a:avLst/>
          </a:prstGeom>
          <a:noFill/>
          <a:ln cap="flat" cmpd="sng" w="9525">
            <a:solidFill>
              <a:schemeClr val="dk1"/>
            </a:solidFill>
            <a:prstDash val="solid"/>
            <a:miter lim="800000"/>
            <a:headEnd len="sm" w="sm" type="none"/>
            <a:tailEnd len="sm" w="sm" type="none"/>
          </a:ln>
        </p:spPr>
      </p:cxnSp>
      <p:cxnSp>
        <p:nvCxnSpPr>
          <p:cNvPr id="172" name="Google Shape;172;p13"/>
          <p:cNvCxnSpPr/>
          <p:nvPr/>
        </p:nvCxnSpPr>
        <p:spPr>
          <a:xfrm>
            <a:off x="7089583" y="4866560"/>
            <a:ext cx="6198154" cy="0"/>
          </a:xfrm>
          <a:prstGeom prst="straightConnector1">
            <a:avLst/>
          </a:prstGeom>
          <a:noFill/>
          <a:ln cap="flat" cmpd="sng" w="9525">
            <a:solidFill>
              <a:schemeClr val="dk1"/>
            </a:solidFill>
            <a:prstDash val="solid"/>
            <a:miter lim="800000"/>
            <a:headEnd len="sm" w="sm" type="none"/>
            <a:tailEnd len="sm" w="sm" type="none"/>
          </a:ln>
        </p:spPr>
      </p:cxnSp>
      <p:sp>
        <p:nvSpPr>
          <p:cNvPr id="173" name="Google Shape;173;p13"/>
          <p:cNvSpPr txBox="1"/>
          <p:nvPr/>
        </p:nvSpPr>
        <p:spPr>
          <a:xfrm>
            <a:off x="1138733" y="6476879"/>
            <a:ext cx="12658468" cy="1259127"/>
          </a:xfrm>
          <a:prstGeom prst="rect">
            <a:avLst/>
          </a:prstGeom>
          <a:noFill/>
          <a:ln>
            <a:noFill/>
          </a:ln>
        </p:spPr>
        <p:txBody>
          <a:bodyPr anchorCtr="0" anchor="t" bIns="45700" lIns="91425" spcFirstLastPara="1" rIns="91425" wrap="square" tIns="45700">
            <a:spAutoFit/>
          </a:bodyPr>
          <a:lstStyle/>
          <a:p>
            <a:pPr indent="0" lvl="0" marL="0" marR="0" rtl="0" algn="l">
              <a:lnSpc>
                <a:spcPct val="129888"/>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The EU ETS is a critical policy instrument for achieving the emissions reduction goals set forth in the EU Green Deal. Reforms are being considered to better align the ETS with the Green Deal's more ambitious climate targets, including strengthening the carbon price signal and expanding the sectors covered. This will help drive investments in renewable energy, energy efficiency, and a circular economy.</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4"/>
          <p:cNvSpPr/>
          <p:nvPr/>
        </p:nvSpPr>
        <p:spPr>
          <a:xfrm>
            <a:off x="833199" y="1668185"/>
            <a:ext cx="7477601" cy="2499598"/>
          </a:xfrm>
          <a:prstGeom prst="rect">
            <a:avLst/>
          </a:prstGeom>
          <a:noFill/>
          <a:ln>
            <a:noFill/>
          </a:ln>
        </p:spPr>
        <p:txBody>
          <a:bodyPr anchorCtr="0" anchor="t" bIns="45700" lIns="91425" spcFirstLastPara="1" rIns="91425" wrap="square" tIns="45700">
            <a:noAutofit/>
          </a:bodyPr>
          <a:lstStyle/>
          <a:p>
            <a:pPr indent="0" lvl="0" marL="0" marR="0" rtl="0" algn="l">
              <a:lnSpc>
                <a:spcPct val="124995"/>
              </a:lnSpc>
              <a:spcBef>
                <a:spcPts val="0"/>
              </a:spcBef>
              <a:spcAft>
                <a:spcPts val="0"/>
              </a:spcAft>
              <a:buClr>
                <a:schemeClr val="dk1"/>
              </a:buClr>
              <a:buSzPts val="5249"/>
              <a:buFont typeface="Calibri"/>
              <a:buNone/>
            </a:pPr>
            <a:r>
              <a:t/>
            </a:r>
            <a:endParaRPr sz="5249">
              <a:solidFill>
                <a:schemeClr val="dk1"/>
              </a:solidFill>
              <a:latin typeface="Calibri"/>
              <a:ea typeface="Calibri"/>
              <a:cs typeface="Calibri"/>
              <a:sym typeface="Calibri"/>
            </a:endParaRPr>
          </a:p>
        </p:txBody>
      </p:sp>
      <p:sp>
        <p:nvSpPr>
          <p:cNvPr id="180" name="Google Shape;180;p14"/>
          <p:cNvSpPr/>
          <p:nvPr/>
        </p:nvSpPr>
        <p:spPr>
          <a:xfrm>
            <a:off x="833199" y="1996068"/>
            <a:ext cx="6114011" cy="499574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181" name="Google Shape;181;p14"/>
          <p:cNvSpPr/>
          <p:nvPr/>
        </p:nvSpPr>
        <p:spPr>
          <a:xfrm>
            <a:off x="993058" y="468080"/>
            <a:ext cx="12444162" cy="52322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lang="en-US" sz="2800">
                <a:solidFill>
                  <a:srgbClr val="FFFFFF"/>
                </a:solidFill>
                <a:latin typeface="Quattrocento Sans"/>
                <a:ea typeface="Quattrocento Sans"/>
                <a:cs typeface="Quattrocento Sans"/>
                <a:sym typeface="Quattrocento Sans"/>
              </a:rPr>
              <a:t>POTENTIAL REFORMS OF THE EU ETS UNDER THE EU GREEN DEAL</a:t>
            </a:r>
            <a:endParaRPr b="0" i="0" sz="2800" u="none" cap="none" strike="noStrike">
              <a:solidFill>
                <a:srgbClr val="FFFFFF"/>
              </a:solidFill>
              <a:latin typeface="Quattrocento Sans"/>
              <a:ea typeface="Quattrocento Sans"/>
              <a:cs typeface="Quattrocento Sans"/>
              <a:sym typeface="Quattrocento Sans"/>
            </a:endParaRPr>
          </a:p>
        </p:txBody>
      </p:sp>
      <p:sp>
        <p:nvSpPr>
          <p:cNvPr id="182" name="Google Shape;182;p14"/>
          <p:cNvSpPr txBox="1"/>
          <p:nvPr/>
        </p:nvSpPr>
        <p:spPr>
          <a:xfrm>
            <a:off x="993058" y="1613668"/>
            <a:ext cx="12444162" cy="5574796"/>
          </a:xfrm>
          <a:prstGeom prst="rect">
            <a:avLst/>
          </a:prstGeom>
          <a:noFill/>
          <a:ln>
            <a:noFill/>
          </a:ln>
        </p:spPr>
        <p:txBody>
          <a:bodyPr anchorCtr="0" anchor="t" bIns="45700" lIns="91425" spcFirstLastPara="1" rIns="91425" wrap="square" tIns="45700">
            <a:spAutoFit/>
          </a:bodyPr>
          <a:lstStyle/>
          <a:p>
            <a:pPr indent="-457200" lvl="0" marL="457200" marR="0" rtl="0" algn="l">
              <a:lnSpc>
                <a:spcPct val="150000"/>
              </a:lnSpc>
              <a:spcBef>
                <a:spcPts val="0"/>
              </a:spcBef>
              <a:spcAft>
                <a:spcPts val="0"/>
              </a:spcAft>
              <a:buClr>
                <a:schemeClr val="dk1"/>
              </a:buClr>
              <a:buSzPts val="2400"/>
              <a:buFont typeface="Lora"/>
              <a:buAutoNum type="arabicParenR"/>
            </a:pPr>
            <a:r>
              <a:rPr lang="en-US" sz="2400" u="sng">
                <a:solidFill>
                  <a:schemeClr val="dk1"/>
                </a:solidFill>
                <a:latin typeface="Lora"/>
                <a:ea typeface="Lora"/>
                <a:cs typeface="Lora"/>
                <a:sym typeface="Lora"/>
              </a:rPr>
              <a:t>Expanding Emissions Coverage: </a:t>
            </a:r>
            <a:r>
              <a:rPr lang="en-US" sz="2400">
                <a:solidFill>
                  <a:schemeClr val="dk1"/>
                </a:solidFill>
                <a:latin typeface="Arial"/>
                <a:ea typeface="Arial"/>
                <a:cs typeface="Arial"/>
                <a:sym typeface="Arial"/>
              </a:rPr>
              <a:t>Proposals to expand the EU ETS to include more sectors, such as buildings and transportation, to broaden its impact on greenhouse gas reductions.</a:t>
            </a:r>
            <a:endParaRPr/>
          </a:p>
          <a:p>
            <a:pPr indent="0" lvl="0" marL="0" marR="0" rtl="0" algn="l">
              <a:lnSpc>
                <a:spcPct val="150000"/>
              </a:lnSpc>
              <a:spcBef>
                <a:spcPts val="0"/>
              </a:spcBef>
              <a:spcAft>
                <a:spcPts val="0"/>
              </a:spcAft>
              <a:buNone/>
            </a:pPr>
            <a:r>
              <a:t/>
            </a:r>
            <a:endParaRPr sz="24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US" sz="2400">
                <a:solidFill>
                  <a:schemeClr val="dk1"/>
                </a:solidFill>
                <a:latin typeface="Lora"/>
                <a:ea typeface="Lora"/>
                <a:cs typeface="Lora"/>
                <a:sym typeface="Lora"/>
              </a:rPr>
              <a:t>2) </a:t>
            </a:r>
            <a:r>
              <a:rPr lang="en-US" sz="2400" u="sng">
                <a:solidFill>
                  <a:schemeClr val="dk1"/>
                </a:solidFill>
                <a:latin typeface="Lora"/>
                <a:ea typeface="Lora"/>
                <a:cs typeface="Lora"/>
                <a:sym typeface="Lora"/>
              </a:rPr>
              <a:t>Tightening Emissions Caps</a:t>
            </a:r>
            <a:r>
              <a:rPr lang="en-US" sz="2400" u="sng">
                <a:solidFill>
                  <a:schemeClr val="dk1"/>
                </a:solidFill>
                <a:latin typeface="Arial"/>
                <a:ea typeface="Arial"/>
                <a:cs typeface="Arial"/>
                <a:sym typeface="Arial"/>
              </a:rPr>
              <a:t>: </a:t>
            </a:r>
            <a:r>
              <a:rPr lang="en-US" sz="2400">
                <a:solidFill>
                  <a:schemeClr val="dk1"/>
                </a:solidFill>
                <a:latin typeface="Arial"/>
                <a:ea typeface="Arial"/>
                <a:cs typeface="Arial"/>
                <a:sym typeface="Arial"/>
              </a:rPr>
              <a:t>Discussions around lowering the overall emissions cap under the EU ETS to drive deeper cuts in carbon pollution and align with the EU's more ambitious climate targets</a:t>
            </a:r>
            <a:endParaRPr/>
          </a:p>
          <a:p>
            <a:pPr indent="0" lvl="0" marL="0" marR="0" rtl="0" algn="l">
              <a:lnSpc>
                <a:spcPct val="150000"/>
              </a:lnSpc>
              <a:spcBef>
                <a:spcPts val="0"/>
              </a:spcBef>
              <a:spcAft>
                <a:spcPts val="0"/>
              </a:spcAft>
              <a:buNone/>
            </a:pPr>
            <a:r>
              <a:t/>
            </a:r>
            <a:endParaRPr sz="24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US" sz="2400">
                <a:solidFill>
                  <a:schemeClr val="dk1"/>
                </a:solidFill>
                <a:latin typeface="Lora"/>
                <a:ea typeface="Lora"/>
                <a:cs typeface="Lora"/>
                <a:sym typeface="Lora"/>
              </a:rPr>
              <a:t>3)</a:t>
            </a:r>
            <a:r>
              <a:rPr lang="en-US" sz="2400" u="sng">
                <a:solidFill>
                  <a:schemeClr val="dk1"/>
                </a:solidFill>
                <a:latin typeface="Lora"/>
                <a:ea typeface="Lora"/>
                <a:cs typeface="Lora"/>
                <a:sym typeface="Lora"/>
              </a:rPr>
              <a:t>Strengthening Carbon Pricing: </a:t>
            </a:r>
            <a:r>
              <a:rPr lang="en-US" sz="2400">
                <a:solidFill>
                  <a:schemeClr val="dk1"/>
                </a:solidFill>
                <a:latin typeface="Arial"/>
                <a:ea typeface="Arial"/>
                <a:cs typeface="Arial"/>
                <a:sym typeface="Arial"/>
              </a:rPr>
              <a:t>Considerations to increase the price of carbon allowances to provide stronger economic incentives for businesses to invest in clean technologies and reduce emissions.</a:t>
            </a:r>
            <a:endParaRPr sz="2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5"/>
          <p:cNvSpPr/>
          <p:nvPr/>
        </p:nvSpPr>
        <p:spPr>
          <a:xfrm>
            <a:off x="3220403" y="504468"/>
            <a:ext cx="8189476" cy="1144667"/>
          </a:xfrm>
          <a:prstGeom prst="rect">
            <a:avLst/>
          </a:prstGeom>
          <a:noFill/>
          <a:ln>
            <a:noFill/>
          </a:ln>
        </p:spPr>
        <p:txBody>
          <a:bodyPr anchorCtr="0" anchor="t" bIns="45700" lIns="91425" spcFirstLastPara="1" rIns="91425" wrap="square" tIns="45700">
            <a:noAutofit/>
          </a:bodyPr>
          <a:lstStyle/>
          <a:p>
            <a:pPr indent="0" lvl="0" marL="0" marR="0" rtl="0" algn="l">
              <a:lnSpc>
                <a:spcPct val="125013"/>
              </a:lnSpc>
              <a:spcBef>
                <a:spcPts val="0"/>
              </a:spcBef>
              <a:spcAft>
                <a:spcPts val="0"/>
              </a:spcAft>
              <a:buClr>
                <a:schemeClr val="dk1"/>
              </a:buClr>
              <a:buSzPts val="3606"/>
              <a:buFont typeface="Calibri"/>
              <a:buNone/>
            </a:pPr>
            <a:r>
              <a:t/>
            </a:r>
            <a:endParaRPr sz="3606">
              <a:solidFill>
                <a:schemeClr val="dk1"/>
              </a:solidFill>
              <a:latin typeface="Calibri"/>
              <a:ea typeface="Calibri"/>
              <a:cs typeface="Calibri"/>
              <a:sym typeface="Calibri"/>
            </a:endParaRPr>
          </a:p>
        </p:txBody>
      </p:sp>
      <p:pic>
        <p:nvPicPr>
          <p:cNvPr descr="preencoded.png" id="189" name="Google Shape;189;p15"/>
          <p:cNvPicPr preferRelativeResize="0"/>
          <p:nvPr/>
        </p:nvPicPr>
        <p:blipFill rotWithShape="1">
          <a:blip r:embed="rId3">
            <a:alphaModFix/>
          </a:blip>
          <a:srcRect b="0" l="0" r="0" t="0"/>
          <a:stretch/>
        </p:blipFill>
        <p:spPr>
          <a:xfrm>
            <a:off x="3220403" y="2015490"/>
            <a:ext cx="2546628" cy="1573887"/>
          </a:xfrm>
          <a:prstGeom prst="rect">
            <a:avLst/>
          </a:prstGeom>
          <a:noFill/>
          <a:ln>
            <a:noFill/>
          </a:ln>
        </p:spPr>
      </p:pic>
      <p:sp>
        <p:nvSpPr>
          <p:cNvPr id="190" name="Google Shape;190;p15"/>
          <p:cNvSpPr/>
          <p:nvPr/>
        </p:nvSpPr>
        <p:spPr>
          <a:xfrm>
            <a:off x="3220403" y="3818334"/>
            <a:ext cx="2546628" cy="572214"/>
          </a:xfrm>
          <a:prstGeom prst="rect">
            <a:avLst/>
          </a:prstGeom>
          <a:noFill/>
          <a:ln>
            <a:noFill/>
          </a:ln>
        </p:spPr>
        <p:txBody>
          <a:bodyPr anchorCtr="0" anchor="t" bIns="45700" lIns="91425" spcFirstLastPara="1" rIns="91425" wrap="square" tIns="45700">
            <a:noAutofit/>
          </a:bodyPr>
          <a:lstStyle/>
          <a:p>
            <a:pPr indent="0" lvl="0" marL="0" marR="0" rtl="0" algn="l">
              <a:lnSpc>
                <a:spcPct val="125013"/>
              </a:lnSpc>
              <a:spcBef>
                <a:spcPts val="0"/>
              </a:spcBef>
              <a:spcAft>
                <a:spcPts val="0"/>
              </a:spcAft>
              <a:buClr>
                <a:schemeClr val="dk1"/>
              </a:buClr>
              <a:buSzPts val="1803"/>
              <a:buFont typeface="Lora"/>
              <a:buNone/>
            </a:pPr>
            <a:r>
              <a:rPr b="1" lang="en-US" sz="1803">
                <a:solidFill>
                  <a:schemeClr val="dk1"/>
                </a:solidFill>
                <a:latin typeface="Lora"/>
                <a:ea typeface="Lora"/>
                <a:cs typeface="Lora"/>
                <a:sym typeface="Lora"/>
              </a:rPr>
              <a:t>Alignment with Green Deal Goals</a:t>
            </a:r>
            <a:endParaRPr b="1" sz="1803">
              <a:solidFill>
                <a:schemeClr val="dk1"/>
              </a:solidFill>
              <a:latin typeface="Calibri"/>
              <a:ea typeface="Calibri"/>
              <a:cs typeface="Calibri"/>
              <a:sym typeface="Calibri"/>
            </a:endParaRPr>
          </a:p>
        </p:txBody>
      </p:sp>
      <p:sp>
        <p:nvSpPr>
          <p:cNvPr id="191" name="Google Shape;191;p15"/>
          <p:cNvSpPr/>
          <p:nvPr/>
        </p:nvSpPr>
        <p:spPr>
          <a:xfrm>
            <a:off x="3220403" y="4500443"/>
            <a:ext cx="2546628" cy="2345055"/>
          </a:xfrm>
          <a:prstGeom prst="rect">
            <a:avLst/>
          </a:prstGeom>
          <a:noFill/>
          <a:ln>
            <a:noFill/>
          </a:ln>
        </p:spPr>
        <p:txBody>
          <a:bodyPr anchorCtr="0" anchor="t" bIns="45700" lIns="91425" spcFirstLastPara="1" rIns="91425" wrap="square" tIns="45700">
            <a:noAutofit/>
          </a:bodyPr>
          <a:lstStyle/>
          <a:p>
            <a:pPr indent="0" lvl="0" marL="0" marR="0" rtl="0" algn="l">
              <a:lnSpc>
                <a:spcPct val="160055"/>
              </a:lnSpc>
              <a:spcBef>
                <a:spcPts val="0"/>
              </a:spcBef>
              <a:spcAft>
                <a:spcPts val="0"/>
              </a:spcAft>
              <a:buClr>
                <a:schemeClr val="dk1"/>
              </a:buClr>
              <a:buSzPts val="1442"/>
              <a:buFont typeface="Arial"/>
              <a:buNone/>
            </a:pPr>
            <a:r>
              <a:rPr lang="en-US" sz="1442">
                <a:solidFill>
                  <a:schemeClr val="dk1"/>
                </a:solidFill>
                <a:latin typeface="Arial"/>
                <a:ea typeface="Arial"/>
                <a:cs typeface="Arial"/>
                <a:sym typeface="Arial"/>
              </a:rPr>
              <a:t>The EU Green Deal aims to make Europe the first climate-neutral continent by 2050. Reforms to the EU ETS are a key part of this strategy, ensuring the carbon market aligns with and supports the Green Deal's ambitious emissions reduction targets.</a:t>
            </a:r>
            <a:endParaRPr sz="1442">
              <a:solidFill>
                <a:schemeClr val="dk1"/>
              </a:solidFill>
              <a:latin typeface="Calibri"/>
              <a:ea typeface="Calibri"/>
              <a:cs typeface="Calibri"/>
              <a:sym typeface="Calibri"/>
            </a:endParaRPr>
          </a:p>
        </p:txBody>
      </p:sp>
      <p:pic>
        <p:nvPicPr>
          <p:cNvPr descr="preencoded.png" id="192" name="Google Shape;192;p15"/>
          <p:cNvPicPr preferRelativeResize="0"/>
          <p:nvPr/>
        </p:nvPicPr>
        <p:blipFill rotWithShape="1">
          <a:blip r:embed="rId4">
            <a:alphaModFix/>
          </a:blip>
          <a:srcRect b="0" l="0" r="0" t="0"/>
          <a:stretch/>
        </p:blipFill>
        <p:spPr>
          <a:xfrm>
            <a:off x="6041707" y="2015490"/>
            <a:ext cx="2546747" cy="1574006"/>
          </a:xfrm>
          <a:prstGeom prst="rect">
            <a:avLst/>
          </a:prstGeom>
          <a:noFill/>
          <a:ln>
            <a:noFill/>
          </a:ln>
        </p:spPr>
      </p:pic>
      <p:sp>
        <p:nvSpPr>
          <p:cNvPr id="193" name="Google Shape;193;p15"/>
          <p:cNvSpPr/>
          <p:nvPr/>
        </p:nvSpPr>
        <p:spPr>
          <a:xfrm>
            <a:off x="6041707" y="3818453"/>
            <a:ext cx="2546747" cy="572214"/>
          </a:xfrm>
          <a:prstGeom prst="rect">
            <a:avLst/>
          </a:prstGeom>
          <a:noFill/>
          <a:ln>
            <a:noFill/>
          </a:ln>
        </p:spPr>
        <p:txBody>
          <a:bodyPr anchorCtr="0" anchor="t" bIns="45700" lIns="91425" spcFirstLastPara="1" rIns="91425" wrap="square" tIns="45700">
            <a:noAutofit/>
          </a:bodyPr>
          <a:lstStyle/>
          <a:p>
            <a:pPr indent="0" lvl="0" marL="0" marR="0" rtl="0" algn="l">
              <a:lnSpc>
                <a:spcPct val="125013"/>
              </a:lnSpc>
              <a:spcBef>
                <a:spcPts val="0"/>
              </a:spcBef>
              <a:spcAft>
                <a:spcPts val="0"/>
              </a:spcAft>
              <a:buClr>
                <a:schemeClr val="dk1"/>
              </a:buClr>
              <a:buSzPts val="1803"/>
              <a:buFont typeface="Lora"/>
              <a:buNone/>
            </a:pPr>
            <a:r>
              <a:rPr b="1" lang="en-US" sz="1803">
                <a:solidFill>
                  <a:schemeClr val="dk1"/>
                </a:solidFill>
                <a:latin typeface="Lora"/>
                <a:ea typeface="Lora"/>
                <a:cs typeface="Lora"/>
                <a:sym typeface="Lora"/>
              </a:rPr>
              <a:t>Strengthening the Carbon Market</a:t>
            </a:r>
            <a:endParaRPr b="1" sz="1803">
              <a:solidFill>
                <a:schemeClr val="dk1"/>
              </a:solidFill>
              <a:latin typeface="Calibri"/>
              <a:ea typeface="Calibri"/>
              <a:cs typeface="Calibri"/>
              <a:sym typeface="Calibri"/>
            </a:endParaRPr>
          </a:p>
        </p:txBody>
      </p:sp>
      <p:sp>
        <p:nvSpPr>
          <p:cNvPr id="194" name="Google Shape;194;p15"/>
          <p:cNvSpPr/>
          <p:nvPr/>
        </p:nvSpPr>
        <p:spPr>
          <a:xfrm>
            <a:off x="6041707" y="4500563"/>
            <a:ext cx="2546747" cy="3224451"/>
          </a:xfrm>
          <a:prstGeom prst="rect">
            <a:avLst/>
          </a:prstGeom>
          <a:noFill/>
          <a:ln>
            <a:noFill/>
          </a:ln>
        </p:spPr>
        <p:txBody>
          <a:bodyPr anchorCtr="0" anchor="t" bIns="45700" lIns="91425" spcFirstLastPara="1" rIns="91425" wrap="square" tIns="45700">
            <a:noAutofit/>
          </a:bodyPr>
          <a:lstStyle/>
          <a:p>
            <a:pPr indent="0" lvl="0" marL="0" marR="0" rtl="0" algn="l">
              <a:lnSpc>
                <a:spcPct val="160055"/>
              </a:lnSpc>
              <a:spcBef>
                <a:spcPts val="0"/>
              </a:spcBef>
              <a:spcAft>
                <a:spcPts val="0"/>
              </a:spcAft>
              <a:buClr>
                <a:schemeClr val="dk1"/>
              </a:buClr>
              <a:buSzPts val="1442"/>
              <a:buFont typeface="Arial"/>
              <a:buNone/>
            </a:pPr>
            <a:r>
              <a:rPr lang="en-US" sz="1442">
                <a:solidFill>
                  <a:schemeClr val="dk1"/>
                </a:solidFill>
                <a:latin typeface="Arial"/>
                <a:ea typeface="Arial"/>
                <a:cs typeface="Arial"/>
                <a:sym typeface="Arial"/>
              </a:rPr>
              <a:t>The Green Deal is expected to drive reforms to the EU ETS, such as lowering the emissions cap, increasing the rate of emissions reductions, and introducing a carbon border adjustment mechanism. These changes will bolster the ETS as the EU's primary tool for cost-effectively cutting greenhouse gas emissions.</a:t>
            </a:r>
            <a:endParaRPr sz="1442">
              <a:solidFill>
                <a:schemeClr val="dk1"/>
              </a:solidFill>
              <a:latin typeface="Calibri"/>
              <a:ea typeface="Calibri"/>
              <a:cs typeface="Calibri"/>
              <a:sym typeface="Calibri"/>
            </a:endParaRPr>
          </a:p>
        </p:txBody>
      </p:sp>
      <p:pic>
        <p:nvPicPr>
          <p:cNvPr descr="preencoded.png" id="195" name="Google Shape;195;p15"/>
          <p:cNvPicPr preferRelativeResize="0"/>
          <p:nvPr/>
        </p:nvPicPr>
        <p:blipFill rotWithShape="1">
          <a:blip r:embed="rId5">
            <a:alphaModFix/>
          </a:blip>
          <a:srcRect b="0" l="0" r="0" t="0"/>
          <a:stretch/>
        </p:blipFill>
        <p:spPr>
          <a:xfrm>
            <a:off x="8863132" y="2015490"/>
            <a:ext cx="2546747" cy="1574006"/>
          </a:xfrm>
          <a:prstGeom prst="rect">
            <a:avLst/>
          </a:prstGeom>
          <a:noFill/>
          <a:ln>
            <a:noFill/>
          </a:ln>
        </p:spPr>
      </p:pic>
      <p:sp>
        <p:nvSpPr>
          <p:cNvPr id="196" name="Google Shape;196;p15"/>
          <p:cNvSpPr/>
          <p:nvPr/>
        </p:nvSpPr>
        <p:spPr>
          <a:xfrm>
            <a:off x="8863132" y="3818453"/>
            <a:ext cx="2546747" cy="572214"/>
          </a:xfrm>
          <a:prstGeom prst="rect">
            <a:avLst/>
          </a:prstGeom>
          <a:noFill/>
          <a:ln>
            <a:noFill/>
          </a:ln>
        </p:spPr>
        <p:txBody>
          <a:bodyPr anchorCtr="0" anchor="t" bIns="45700" lIns="91425" spcFirstLastPara="1" rIns="91425" wrap="square" tIns="45700">
            <a:noAutofit/>
          </a:bodyPr>
          <a:lstStyle/>
          <a:p>
            <a:pPr indent="0" lvl="0" marL="0" marR="0" rtl="0" algn="l">
              <a:lnSpc>
                <a:spcPct val="125013"/>
              </a:lnSpc>
              <a:spcBef>
                <a:spcPts val="0"/>
              </a:spcBef>
              <a:spcAft>
                <a:spcPts val="0"/>
              </a:spcAft>
              <a:buClr>
                <a:schemeClr val="dk1"/>
              </a:buClr>
              <a:buSzPts val="1803"/>
              <a:buFont typeface="Lora"/>
              <a:buNone/>
            </a:pPr>
            <a:r>
              <a:rPr b="1" lang="en-US" sz="1803">
                <a:solidFill>
                  <a:schemeClr val="dk1"/>
                </a:solidFill>
                <a:latin typeface="Lora"/>
                <a:ea typeface="Lora"/>
                <a:cs typeface="Lora"/>
                <a:sym typeface="Lora"/>
              </a:rPr>
              <a:t>Accelerating Clean Energy Transition</a:t>
            </a:r>
            <a:endParaRPr b="1" sz="1803">
              <a:solidFill>
                <a:schemeClr val="dk1"/>
              </a:solidFill>
              <a:latin typeface="Calibri"/>
              <a:ea typeface="Calibri"/>
              <a:cs typeface="Calibri"/>
              <a:sym typeface="Calibri"/>
            </a:endParaRPr>
          </a:p>
        </p:txBody>
      </p:sp>
      <p:sp>
        <p:nvSpPr>
          <p:cNvPr id="197" name="Google Shape;197;p15"/>
          <p:cNvSpPr/>
          <p:nvPr/>
        </p:nvSpPr>
        <p:spPr>
          <a:xfrm>
            <a:off x="8863132" y="4500563"/>
            <a:ext cx="2546747" cy="2345055"/>
          </a:xfrm>
          <a:prstGeom prst="rect">
            <a:avLst/>
          </a:prstGeom>
          <a:noFill/>
          <a:ln>
            <a:noFill/>
          </a:ln>
        </p:spPr>
        <p:txBody>
          <a:bodyPr anchorCtr="0" anchor="t" bIns="45700" lIns="91425" spcFirstLastPara="1" rIns="91425" wrap="square" tIns="45700">
            <a:noAutofit/>
          </a:bodyPr>
          <a:lstStyle/>
          <a:p>
            <a:pPr indent="0" lvl="0" marL="0" marR="0" rtl="0" algn="l">
              <a:lnSpc>
                <a:spcPct val="160055"/>
              </a:lnSpc>
              <a:spcBef>
                <a:spcPts val="0"/>
              </a:spcBef>
              <a:spcAft>
                <a:spcPts val="0"/>
              </a:spcAft>
              <a:buClr>
                <a:schemeClr val="dk1"/>
              </a:buClr>
              <a:buSzPts val="1442"/>
              <a:buFont typeface="Arial"/>
              <a:buNone/>
            </a:pPr>
            <a:r>
              <a:rPr lang="en-US" sz="1442">
                <a:solidFill>
                  <a:schemeClr val="dk1"/>
                </a:solidFill>
                <a:latin typeface="Arial"/>
                <a:ea typeface="Arial"/>
                <a:cs typeface="Arial"/>
                <a:sym typeface="Arial"/>
              </a:rPr>
              <a:t>The Green Deal's focus on expanding renewable energy, improving energy efficiency, and decarbonizing key industries will reshape the landscape in which the EU ETS operates, creating new incentives and challenges for the carbon market.</a:t>
            </a:r>
            <a:endParaRPr sz="1442">
              <a:solidFill>
                <a:schemeClr val="dk1"/>
              </a:solidFill>
              <a:latin typeface="Calibri"/>
              <a:ea typeface="Calibri"/>
              <a:cs typeface="Calibri"/>
              <a:sym typeface="Calibri"/>
            </a:endParaRPr>
          </a:p>
        </p:txBody>
      </p:sp>
      <p:sp>
        <p:nvSpPr>
          <p:cNvPr id="198" name="Google Shape;198;p15"/>
          <p:cNvSpPr/>
          <p:nvPr/>
        </p:nvSpPr>
        <p:spPr>
          <a:xfrm>
            <a:off x="1538868" y="468080"/>
            <a:ext cx="9871011" cy="52322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IMPACT OF THE EU GREEN DEAL ON THE EU ETS</a:t>
            </a:r>
            <a:endParaRPr b="0" i="0" sz="2800" u="none" cap="none" strike="noStrike">
              <a:solidFill>
                <a:srgbClr val="FFFFFF"/>
              </a:solidFill>
              <a:latin typeface="Quattrocento Sans"/>
              <a:ea typeface="Quattrocento Sans"/>
              <a:cs typeface="Quattrocento Sans"/>
              <a:sym typeface="Quattrocen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6"/>
          <p:cNvSpPr/>
          <p:nvPr/>
        </p:nvSpPr>
        <p:spPr>
          <a:xfrm>
            <a:off x="3625929" y="453866"/>
            <a:ext cx="7378422" cy="1031558"/>
          </a:xfrm>
          <a:prstGeom prst="rect">
            <a:avLst/>
          </a:prstGeom>
          <a:noFill/>
          <a:ln>
            <a:noFill/>
          </a:ln>
        </p:spPr>
        <p:txBody>
          <a:bodyPr anchorCtr="0" anchor="t" bIns="45700" lIns="91425" spcFirstLastPara="1" rIns="91425" wrap="square" tIns="45700">
            <a:noAutofit/>
          </a:bodyPr>
          <a:lstStyle/>
          <a:p>
            <a:pPr indent="0" lvl="0" marL="0" marR="0" rtl="0" algn="l">
              <a:lnSpc>
                <a:spcPct val="124992"/>
              </a:lnSpc>
              <a:spcBef>
                <a:spcPts val="0"/>
              </a:spcBef>
              <a:spcAft>
                <a:spcPts val="0"/>
              </a:spcAft>
              <a:buClr>
                <a:schemeClr val="dk1"/>
              </a:buClr>
              <a:buSzPts val="3249"/>
              <a:buFont typeface="Calibri"/>
              <a:buNone/>
            </a:pPr>
            <a:r>
              <a:t/>
            </a:r>
            <a:endParaRPr sz="3249">
              <a:solidFill>
                <a:schemeClr val="dk1"/>
              </a:solidFill>
              <a:latin typeface="Calibri"/>
              <a:ea typeface="Calibri"/>
              <a:cs typeface="Calibri"/>
              <a:sym typeface="Calibri"/>
            </a:endParaRPr>
          </a:p>
        </p:txBody>
      </p:sp>
      <p:sp>
        <p:nvSpPr>
          <p:cNvPr id="205" name="Google Shape;205;p16"/>
          <p:cNvSpPr/>
          <p:nvPr/>
        </p:nvSpPr>
        <p:spPr>
          <a:xfrm>
            <a:off x="858644" y="1815465"/>
            <a:ext cx="12578576" cy="1055846"/>
          </a:xfrm>
          <a:prstGeom prst="rect">
            <a:avLst/>
          </a:prstGeom>
          <a:noFill/>
          <a:ln>
            <a:noFill/>
          </a:ln>
        </p:spPr>
        <p:txBody>
          <a:bodyPr anchorCtr="0" anchor="t" bIns="45700" lIns="91425" spcFirstLastPara="1" rIns="91425" wrap="square" tIns="45700">
            <a:noAutofit/>
          </a:bodyPr>
          <a:lstStyle/>
          <a:p>
            <a:pPr indent="0" lvl="0" marL="0" marR="0" rtl="0" algn="l">
              <a:lnSpc>
                <a:spcPct val="10395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The EU Emissions Trading System (EU ETS) is closely aligned with other initiatives under the EU Green Deal, creating synergies to drive comprehensive climate action. The EU ETS works in tandem with policies like the Renewable Energy Directive and the Energy Efficiency Directive to incentivize decarbonization across multiple sectors.</a:t>
            </a:r>
            <a:endParaRPr sz="2000">
              <a:solidFill>
                <a:schemeClr val="dk1"/>
              </a:solidFill>
              <a:latin typeface="Calibri"/>
              <a:ea typeface="Calibri"/>
              <a:cs typeface="Calibri"/>
              <a:sym typeface="Calibri"/>
            </a:endParaRPr>
          </a:p>
        </p:txBody>
      </p:sp>
      <p:sp>
        <p:nvSpPr>
          <p:cNvPr id="206" name="Google Shape;206;p16"/>
          <p:cNvSpPr/>
          <p:nvPr/>
        </p:nvSpPr>
        <p:spPr>
          <a:xfrm>
            <a:off x="3790950" y="3163491"/>
            <a:ext cx="3355300" cy="263962"/>
          </a:xfrm>
          <a:prstGeom prst="rect">
            <a:avLst/>
          </a:prstGeom>
          <a:noFill/>
          <a:ln>
            <a:noFill/>
          </a:ln>
        </p:spPr>
        <p:txBody>
          <a:bodyPr anchorCtr="0" anchor="t" bIns="45700" lIns="91425" spcFirstLastPara="1" rIns="91425" wrap="square" tIns="45700">
            <a:noAutofit/>
          </a:bodyPr>
          <a:lstStyle/>
          <a:p>
            <a:pPr indent="0" lvl="0" marL="0" marR="0" rtl="0" algn="l">
              <a:lnSpc>
                <a:spcPct val="129937"/>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EU Green Deal Initiative</a:t>
            </a:r>
            <a:endParaRPr sz="1600">
              <a:solidFill>
                <a:schemeClr val="dk1"/>
              </a:solidFill>
              <a:latin typeface="Calibri"/>
              <a:ea typeface="Calibri"/>
              <a:cs typeface="Calibri"/>
              <a:sym typeface="Calibri"/>
            </a:endParaRPr>
          </a:p>
        </p:txBody>
      </p:sp>
      <p:sp>
        <p:nvSpPr>
          <p:cNvPr id="207" name="Google Shape;207;p16"/>
          <p:cNvSpPr/>
          <p:nvPr/>
        </p:nvSpPr>
        <p:spPr>
          <a:xfrm>
            <a:off x="7483912" y="3163491"/>
            <a:ext cx="3355300" cy="263962"/>
          </a:xfrm>
          <a:prstGeom prst="rect">
            <a:avLst/>
          </a:prstGeom>
          <a:noFill/>
          <a:ln>
            <a:noFill/>
          </a:ln>
        </p:spPr>
        <p:txBody>
          <a:bodyPr anchorCtr="0" anchor="t" bIns="45700" lIns="91425" spcFirstLastPara="1" rIns="91425" wrap="square" tIns="45700">
            <a:noAutofit/>
          </a:bodyPr>
          <a:lstStyle/>
          <a:p>
            <a:pPr indent="0" lvl="0" marL="0" marR="0" rtl="0" algn="l">
              <a:lnSpc>
                <a:spcPct val="129937"/>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Synergy with the EU ETS</a:t>
            </a:r>
            <a:endParaRPr sz="1600">
              <a:solidFill>
                <a:schemeClr val="dk1"/>
              </a:solidFill>
              <a:latin typeface="Calibri"/>
              <a:ea typeface="Calibri"/>
              <a:cs typeface="Calibri"/>
              <a:sym typeface="Calibri"/>
            </a:endParaRPr>
          </a:p>
        </p:txBody>
      </p:sp>
      <p:sp>
        <p:nvSpPr>
          <p:cNvPr id="208" name="Google Shape;208;p16"/>
          <p:cNvSpPr/>
          <p:nvPr/>
        </p:nvSpPr>
        <p:spPr>
          <a:xfrm>
            <a:off x="2776654" y="3534013"/>
            <a:ext cx="8227697" cy="1240750"/>
          </a:xfrm>
          <a:prstGeom prst="rect">
            <a:avLst/>
          </a:prstGeom>
          <a:solidFill>
            <a:srgbClr val="1F386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16"/>
          <p:cNvSpPr/>
          <p:nvPr/>
        </p:nvSpPr>
        <p:spPr>
          <a:xfrm>
            <a:off x="3790950" y="3640574"/>
            <a:ext cx="3355300" cy="263962"/>
          </a:xfrm>
          <a:prstGeom prst="rect">
            <a:avLst/>
          </a:prstGeom>
          <a:noFill/>
          <a:ln>
            <a:noFill/>
          </a:ln>
        </p:spPr>
        <p:txBody>
          <a:bodyPr anchorCtr="0" anchor="t" bIns="45700" lIns="91425" spcFirstLastPara="1" rIns="91425" wrap="square" tIns="45700">
            <a:noAutofit/>
          </a:bodyPr>
          <a:lstStyle/>
          <a:p>
            <a:pPr indent="0" lvl="0" marL="0" marR="0" rtl="0" algn="l">
              <a:lnSpc>
                <a:spcPct val="129937"/>
              </a:lnSpc>
              <a:spcBef>
                <a:spcPts val="0"/>
              </a:spcBef>
              <a:spcAft>
                <a:spcPts val="0"/>
              </a:spcAft>
              <a:buClr>
                <a:srgbClr val="D6E5EF"/>
              </a:buClr>
              <a:buSzPts val="1600"/>
              <a:buFont typeface="Arial"/>
              <a:buNone/>
            </a:pPr>
            <a:r>
              <a:rPr lang="en-US" sz="1600">
                <a:solidFill>
                  <a:srgbClr val="D6E5EF"/>
                </a:solidFill>
                <a:latin typeface="Arial"/>
                <a:ea typeface="Arial"/>
                <a:cs typeface="Arial"/>
                <a:sym typeface="Arial"/>
              </a:rPr>
              <a:t>Renewable Energy Directive</a:t>
            </a:r>
            <a:endParaRPr sz="1600">
              <a:solidFill>
                <a:schemeClr val="dk1"/>
              </a:solidFill>
              <a:latin typeface="Calibri"/>
              <a:ea typeface="Calibri"/>
              <a:cs typeface="Calibri"/>
              <a:sym typeface="Calibri"/>
            </a:endParaRPr>
          </a:p>
        </p:txBody>
      </p:sp>
      <p:sp>
        <p:nvSpPr>
          <p:cNvPr id="210" name="Google Shape;210;p16"/>
          <p:cNvSpPr/>
          <p:nvPr/>
        </p:nvSpPr>
        <p:spPr>
          <a:xfrm>
            <a:off x="7397650" y="3640573"/>
            <a:ext cx="3355300" cy="791885"/>
          </a:xfrm>
          <a:prstGeom prst="rect">
            <a:avLst/>
          </a:prstGeom>
          <a:noFill/>
          <a:ln>
            <a:noFill/>
          </a:ln>
        </p:spPr>
        <p:txBody>
          <a:bodyPr anchorCtr="0" anchor="t" bIns="45700" lIns="91425" spcFirstLastPara="1" rIns="91425" wrap="square" tIns="45700">
            <a:noAutofit/>
          </a:bodyPr>
          <a:lstStyle/>
          <a:p>
            <a:pPr indent="0" lvl="0" marL="0" marR="0" rtl="0" algn="l">
              <a:lnSpc>
                <a:spcPct val="129937"/>
              </a:lnSpc>
              <a:spcBef>
                <a:spcPts val="0"/>
              </a:spcBef>
              <a:spcAft>
                <a:spcPts val="0"/>
              </a:spcAft>
              <a:buClr>
                <a:srgbClr val="D6E5EF"/>
              </a:buClr>
              <a:buSzPts val="1600"/>
              <a:buFont typeface="Arial"/>
              <a:buNone/>
            </a:pPr>
            <a:r>
              <a:rPr lang="en-US" sz="1600">
                <a:solidFill>
                  <a:srgbClr val="D6E5EF"/>
                </a:solidFill>
                <a:latin typeface="Arial"/>
                <a:ea typeface="Arial"/>
                <a:cs typeface="Arial"/>
                <a:sym typeface="Arial"/>
              </a:rPr>
              <a:t>The EU ETS encourages the shift to renewable energy by pricing carbon emissions, making renewable sources more competitive.</a:t>
            </a:r>
            <a:endParaRPr sz="1600">
              <a:solidFill>
                <a:schemeClr val="dk1"/>
              </a:solidFill>
              <a:latin typeface="Calibri"/>
              <a:ea typeface="Calibri"/>
              <a:cs typeface="Calibri"/>
              <a:sym typeface="Calibri"/>
            </a:endParaRPr>
          </a:p>
        </p:txBody>
      </p:sp>
      <p:sp>
        <p:nvSpPr>
          <p:cNvPr id="211" name="Google Shape;211;p16"/>
          <p:cNvSpPr/>
          <p:nvPr/>
        </p:nvSpPr>
        <p:spPr>
          <a:xfrm>
            <a:off x="3790950" y="4985087"/>
            <a:ext cx="3355300" cy="263962"/>
          </a:xfrm>
          <a:prstGeom prst="rect">
            <a:avLst/>
          </a:prstGeom>
          <a:noFill/>
          <a:ln>
            <a:noFill/>
          </a:ln>
        </p:spPr>
        <p:txBody>
          <a:bodyPr anchorCtr="0" anchor="t" bIns="45700" lIns="91425" spcFirstLastPara="1" rIns="91425" wrap="square" tIns="45700">
            <a:noAutofit/>
          </a:bodyPr>
          <a:lstStyle/>
          <a:p>
            <a:pPr indent="0" lvl="0" marL="0" marR="0" rtl="0" algn="l">
              <a:lnSpc>
                <a:spcPct val="129937"/>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Energy Efficiency Directive</a:t>
            </a:r>
            <a:endParaRPr sz="1600">
              <a:solidFill>
                <a:schemeClr val="dk1"/>
              </a:solidFill>
              <a:latin typeface="Calibri"/>
              <a:ea typeface="Calibri"/>
              <a:cs typeface="Calibri"/>
              <a:sym typeface="Calibri"/>
            </a:endParaRPr>
          </a:p>
        </p:txBody>
      </p:sp>
      <p:sp>
        <p:nvSpPr>
          <p:cNvPr id="212" name="Google Shape;212;p16"/>
          <p:cNvSpPr/>
          <p:nvPr/>
        </p:nvSpPr>
        <p:spPr>
          <a:xfrm>
            <a:off x="7146250" y="4774763"/>
            <a:ext cx="4595984" cy="926664"/>
          </a:xfrm>
          <a:prstGeom prst="rect">
            <a:avLst/>
          </a:prstGeom>
          <a:noFill/>
          <a:ln>
            <a:noFill/>
          </a:ln>
        </p:spPr>
        <p:txBody>
          <a:bodyPr anchorCtr="0" anchor="t" bIns="45700" lIns="91425" spcFirstLastPara="1" rIns="91425" wrap="square" tIns="45700">
            <a:noAutofit/>
          </a:bodyPr>
          <a:lstStyle/>
          <a:p>
            <a:pPr indent="0" lvl="0" marL="0" marR="0" rtl="0" algn="l">
              <a:lnSpc>
                <a:spcPct val="129937"/>
              </a:lnSpc>
              <a:spcBef>
                <a:spcPts val="0"/>
              </a:spcBef>
              <a:spcAft>
                <a:spcPts val="0"/>
              </a:spcAft>
              <a:buClr>
                <a:schemeClr val="dk1"/>
              </a:buClr>
              <a:buSzPts val="1300"/>
              <a:buFont typeface="Arial"/>
              <a:buNone/>
            </a:pPr>
            <a:r>
              <a:rPr lang="en-US" sz="1300">
                <a:solidFill>
                  <a:schemeClr val="dk1"/>
                </a:solidFill>
                <a:latin typeface="Arial"/>
                <a:ea typeface="Arial"/>
                <a:cs typeface="Arial"/>
                <a:sym typeface="Arial"/>
              </a:rPr>
              <a:t>The EU ETS complements energy efficiency measures by ensuring that emissions reductions achieved </a:t>
            </a:r>
            <a:r>
              <a:rPr lang="en-US" sz="1600">
                <a:solidFill>
                  <a:schemeClr val="dk1"/>
                </a:solidFill>
                <a:latin typeface="Arial"/>
                <a:ea typeface="Arial"/>
                <a:cs typeface="Arial"/>
                <a:sym typeface="Arial"/>
              </a:rPr>
              <a:t>through</a:t>
            </a:r>
            <a:r>
              <a:rPr lang="en-US" sz="1300">
                <a:solidFill>
                  <a:schemeClr val="dk1"/>
                </a:solidFill>
                <a:latin typeface="Arial"/>
                <a:ea typeface="Arial"/>
                <a:cs typeface="Arial"/>
                <a:sym typeface="Arial"/>
              </a:rPr>
              <a:t> efficiency are reflected in lower carbon allowance demand.</a:t>
            </a:r>
            <a:endParaRPr sz="1300">
              <a:solidFill>
                <a:schemeClr val="dk1"/>
              </a:solidFill>
              <a:latin typeface="Calibri"/>
              <a:ea typeface="Calibri"/>
              <a:cs typeface="Calibri"/>
              <a:sym typeface="Calibri"/>
            </a:endParaRPr>
          </a:p>
        </p:txBody>
      </p:sp>
      <p:sp>
        <p:nvSpPr>
          <p:cNvPr id="213" name="Google Shape;213;p16"/>
          <p:cNvSpPr/>
          <p:nvPr/>
        </p:nvSpPr>
        <p:spPr>
          <a:xfrm>
            <a:off x="2776654" y="5807988"/>
            <a:ext cx="8227697" cy="1454586"/>
          </a:xfrm>
          <a:prstGeom prst="rect">
            <a:avLst/>
          </a:prstGeom>
          <a:solidFill>
            <a:srgbClr val="1F3864"/>
          </a:solidFill>
          <a:ln cap="flat" cmpd="sng" w="9525">
            <a:solidFill>
              <a:srgbClr val="1F386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16"/>
          <p:cNvSpPr/>
          <p:nvPr/>
        </p:nvSpPr>
        <p:spPr>
          <a:xfrm>
            <a:off x="3790950" y="5914549"/>
            <a:ext cx="3355300" cy="263962"/>
          </a:xfrm>
          <a:prstGeom prst="rect">
            <a:avLst/>
          </a:prstGeom>
          <a:noFill/>
          <a:ln>
            <a:noFill/>
          </a:ln>
        </p:spPr>
        <p:txBody>
          <a:bodyPr anchorCtr="0" anchor="t" bIns="45700" lIns="91425" spcFirstLastPara="1" rIns="91425" wrap="square" tIns="45700">
            <a:noAutofit/>
          </a:bodyPr>
          <a:lstStyle/>
          <a:p>
            <a:pPr indent="0" lvl="0" marL="0" marR="0" rtl="0" algn="l">
              <a:lnSpc>
                <a:spcPct val="129937"/>
              </a:lnSpc>
              <a:spcBef>
                <a:spcPts val="0"/>
              </a:spcBef>
              <a:spcAft>
                <a:spcPts val="0"/>
              </a:spcAft>
              <a:buClr>
                <a:srgbClr val="D6E5EF"/>
              </a:buClr>
              <a:buSzPts val="1300"/>
              <a:buFont typeface="Arial"/>
              <a:buNone/>
            </a:pPr>
            <a:r>
              <a:rPr lang="en-US" sz="1300">
                <a:solidFill>
                  <a:srgbClr val="D6E5EF"/>
                </a:solidFill>
                <a:latin typeface="Arial"/>
                <a:ea typeface="Arial"/>
                <a:cs typeface="Arial"/>
                <a:sym typeface="Arial"/>
              </a:rPr>
              <a:t>Effort Sharing </a:t>
            </a:r>
            <a:r>
              <a:rPr lang="en-US" sz="1600">
                <a:solidFill>
                  <a:srgbClr val="D6E5EF"/>
                </a:solidFill>
                <a:latin typeface="Arial"/>
                <a:ea typeface="Arial"/>
                <a:cs typeface="Arial"/>
                <a:sym typeface="Arial"/>
              </a:rPr>
              <a:t>Regulation</a:t>
            </a:r>
            <a:endParaRPr sz="1600">
              <a:solidFill>
                <a:schemeClr val="dk1"/>
              </a:solidFill>
              <a:latin typeface="Calibri"/>
              <a:ea typeface="Calibri"/>
              <a:cs typeface="Calibri"/>
              <a:sym typeface="Calibri"/>
            </a:endParaRPr>
          </a:p>
        </p:txBody>
      </p:sp>
      <p:sp>
        <p:nvSpPr>
          <p:cNvPr id="215" name="Google Shape;215;p16"/>
          <p:cNvSpPr/>
          <p:nvPr/>
        </p:nvSpPr>
        <p:spPr>
          <a:xfrm>
            <a:off x="7483912" y="5914549"/>
            <a:ext cx="3355300" cy="1055846"/>
          </a:xfrm>
          <a:prstGeom prst="rect">
            <a:avLst/>
          </a:prstGeom>
          <a:noFill/>
          <a:ln>
            <a:noFill/>
          </a:ln>
        </p:spPr>
        <p:txBody>
          <a:bodyPr anchorCtr="0" anchor="t" bIns="45700" lIns="91425" spcFirstLastPara="1" rIns="91425" wrap="square" tIns="45700">
            <a:noAutofit/>
          </a:bodyPr>
          <a:lstStyle/>
          <a:p>
            <a:pPr indent="0" lvl="0" marL="0" marR="0" rtl="0" algn="l">
              <a:lnSpc>
                <a:spcPct val="129937"/>
              </a:lnSpc>
              <a:spcBef>
                <a:spcPts val="0"/>
              </a:spcBef>
              <a:spcAft>
                <a:spcPts val="0"/>
              </a:spcAft>
              <a:buClr>
                <a:srgbClr val="D6E5EF"/>
              </a:buClr>
              <a:buSzPts val="1600"/>
              <a:buFont typeface="Arial"/>
              <a:buNone/>
            </a:pPr>
            <a:r>
              <a:rPr lang="en-US" sz="1600">
                <a:solidFill>
                  <a:srgbClr val="D6E5EF"/>
                </a:solidFill>
                <a:latin typeface="Arial"/>
                <a:ea typeface="Arial"/>
                <a:cs typeface="Arial"/>
                <a:sym typeface="Arial"/>
              </a:rPr>
              <a:t>The EU ETS and Effort Sharing Regulation work together to drive emissions cuts across the entire economy, including sectors not covered by the ETS</a:t>
            </a:r>
            <a:r>
              <a:rPr lang="en-US" sz="1300">
                <a:solidFill>
                  <a:srgbClr val="D6E5EF"/>
                </a:solidFill>
                <a:latin typeface="Arial"/>
                <a:ea typeface="Arial"/>
                <a:cs typeface="Arial"/>
                <a:sym typeface="Arial"/>
              </a:rPr>
              <a:t>.</a:t>
            </a:r>
            <a:endParaRPr sz="1300">
              <a:solidFill>
                <a:schemeClr val="dk1"/>
              </a:solidFill>
              <a:latin typeface="Calibri"/>
              <a:ea typeface="Calibri"/>
              <a:cs typeface="Calibri"/>
              <a:sym typeface="Calibri"/>
            </a:endParaRPr>
          </a:p>
        </p:txBody>
      </p:sp>
      <p:sp>
        <p:nvSpPr>
          <p:cNvPr id="216" name="Google Shape;216;p16"/>
          <p:cNvSpPr/>
          <p:nvPr/>
        </p:nvSpPr>
        <p:spPr>
          <a:xfrm>
            <a:off x="2854713" y="7369135"/>
            <a:ext cx="8227697" cy="527923"/>
          </a:xfrm>
          <a:prstGeom prst="rect">
            <a:avLst/>
          </a:prstGeom>
          <a:noFill/>
          <a:ln>
            <a:noFill/>
          </a:ln>
        </p:spPr>
        <p:txBody>
          <a:bodyPr anchorCtr="0" anchor="t" bIns="45700" lIns="91425" spcFirstLastPara="1" rIns="91425" wrap="square" tIns="45700">
            <a:noAutofit/>
          </a:bodyPr>
          <a:lstStyle/>
          <a:p>
            <a:pPr indent="0" lvl="0" marL="0" marR="0" rtl="0" algn="l">
              <a:lnSpc>
                <a:spcPct val="129937"/>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By aligning the EU ETS with these complementary policies, the EU is creating a comprehensive framework to accelerate the transition to a low-carbon, sustainable economy.</a:t>
            </a:r>
            <a:endParaRPr sz="1600">
              <a:solidFill>
                <a:schemeClr val="dk1"/>
              </a:solidFill>
              <a:latin typeface="Calibri"/>
              <a:ea typeface="Calibri"/>
              <a:cs typeface="Calibri"/>
              <a:sym typeface="Calibri"/>
            </a:endParaRPr>
          </a:p>
        </p:txBody>
      </p:sp>
      <p:sp>
        <p:nvSpPr>
          <p:cNvPr id="217" name="Google Shape;217;p16"/>
          <p:cNvSpPr/>
          <p:nvPr/>
        </p:nvSpPr>
        <p:spPr>
          <a:xfrm>
            <a:off x="993058" y="468080"/>
            <a:ext cx="12444162" cy="52322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lang="en-US" sz="2800">
                <a:solidFill>
                  <a:srgbClr val="FFFFFF"/>
                </a:solidFill>
                <a:latin typeface="Quattrocento Sans"/>
                <a:ea typeface="Quattrocento Sans"/>
                <a:cs typeface="Quattrocento Sans"/>
                <a:sym typeface="Quattrocento Sans"/>
              </a:rPr>
              <a:t>SYNERGIES BETWEEN EU ETS AND OTHER EU GREEN DEAL INITIATIVES</a:t>
            </a:r>
            <a:endParaRPr b="0" i="0" sz="2800" u="none" cap="none" strike="noStrike">
              <a:solidFill>
                <a:srgbClr val="FFFFFF"/>
              </a:solidFill>
              <a:latin typeface="Quattrocento Sans"/>
              <a:ea typeface="Quattrocento Sans"/>
              <a:cs typeface="Quattrocento Sans"/>
              <a:sym typeface="Quattrocen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7"/>
          <p:cNvSpPr/>
          <p:nvPr/>
        </p:nvSpPr>
        <p:spPr>
          <a:xfrm>
            <a:off x="3838456" y="427673"/>
            <a:ext cx="6953488" cy="972026"/>
          </a:xfrm>
          <a:prstGeom prst="rect">
            <a:avLst/>
          </a:prstGeom>
          <a:noFill/>
          <a:ln>
            <a:noFill/>
          </a:ln>
        </p:spPr>
        <p:txBody>
          <a:bodyPr anchorCtr="0" anchor="t" bIns="45700" lIns="91425" spcFirstLastPara="1" rIns="91425" wrap="square" tIns="45700">
            <a:noAutofit/>
          </a:bodyPr>
          <a:lstStyle/>
          <a:p>
            <a:pPr indent="0" lvl="0" marL="0" marR="0" rtl="0" algn="l">
              <a:lnSpc>
                <a:spcPct val="124983"/>
              </a:lnSpc>
              <a:spcBef>
                <a:spcPts val="0"/>
              </a:spcBef>
              <a:spcAft>
                <a:spcPts val="0"/>
              </a:spcAft>
              <a:buClr>
                <a:schemeClr val="dk1"/>
              </a:buClr>
              <a:buSzPts val="3062"/>
              <a:buFont typeface="Calibri"/>
              <a:buNone/>
            </a:pPr>
            <a:r>
              <a:t/>
            </a:r>
            <a:endParaRPr sz="3062">
              <a:solidFill>
                <a:schemeClr val="dk1"/>
              </a:solidFill>
              <a:latin typeface="Calibri"/>
              <a:ea typeface="Calibri"/>
              <a:cs typeface="Calibri"/>
              <a:sym typeface="Calibri"/>
            </a:endParaRPr>
          </a:p>
        </p:txBody>
      </p:sp>
      <p:sp>
        <p:nvSpPr>
          <p:cNvPr id="224" name="Google Shape;224;p17"/>
          <p:cNvSpPr/>
          <p:nvPr/>
        </p:nvSpPr>
        <p:spPr>
          <a:xfrm>
            <a:off x="4071699" y="2513410"/>
            <a:ext cx="3360063" cy="4666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74"/>
              <a:buFont typeface="Lora"/>
              <a:buNone/>
            </a:pPr>
            <a:r>
              <a:rPr lang="en-US" sz="3674">
                <a:solidFill>
                  <a:schemeClr val="dk1"/>
                </a:solidFill>
                <a:latin typeface="Lora"/>
                <a:ea typeface="Lora"/>
                <a:cs typeface="Lora"/>
                <a:sym typeface="Lora"/>
              </a:rPr>
              <a:t>2030</a:t>
            </a:r>
            <a:endParaRPr sz="3674">
              <a:solidFill>
                <a:schemeClr val="dk1"/>
              </a:solidFill>
              <a:latin typeface="Calibri"/>
              <a:ea typeface="Calibri"/>
              <a:cs typeface="Calibri"/>
              <a:sym typeface="Calibri"/>
            </a:endParaRPr>
          </a:p>
        </p:txBody>
      </p:sp>
      <p:sp>
        <p:nvSpPr>
          <p:cNvPr id="225" name="Google Shape;225;p17"/>
          <p:cNvSpPr/>
          <p:nvPr/>
        </p:nvSpPr>
        <p:spPr>
          <a:xfrm>
            <a:off x="3838456" y="2449354"/>
            <a:ext cx="3360063" cy="248722"/>
          </a:xfrm>
          <a:prstGeom prst="rect">
            <a:avLst/>
          </a:prstGeom>
          <a:noFill/>
          <a:ln>
            <a:noFill/>
          </a:ln>
        </p:spPr>
        <p:txBody>
          <a:bodyPr anchorCtr="0" anchor="t" bIns="45700" lIns="91425" spcFirstLastPara="1" rIns="91425" wrap="square" tIns="45700">
            <a:noAutofit/>
          </a:bodyPr>
          <a:lstStyle/>
          <a:p>
            <a:pPr indent="0" lvl="0" marL="0" marR="0" rtl="0" algn="ctr">
              <a:lnSpc>
                <a:spcPct val="160000"/>
              </a:lnSpc>
              <a:spcBef>
                <a:spcPts val="0"/>
              </a:spcBef>
              <a:spcAft>
                <a:spcPts val="0"/>
              </a:spcAft>
              <a:buClr>
                <a:schemeClr val="dk1"/>
              </a:buClr>
              <a:buSzPts val="1225"/>
              <a:buFont typeface="Calibri"/>
              <a:buNone/>
            </a:pPr>
            <a:r>
              <a:t/>
            </a:r>
            <a:endParaRPr sz="1225">
              <a:solidFill>
                <a:schemeClr val="dk1"/>
              </a:solidFill>
              <a:latin typeface="Calibri"/>
              <a:ea typeface="Calibri"/>
              <a:cs typeface="Calibri"/>
              <a:sym typeface="Calibri"/>
            </a:endParaRPr>
          </a:p>
        </p:txBody>
      </p:sp>
      <p:sp>
        <p:nvSpPr>
          <p:cNvPr id="226" name="Google Shape;226;p17"/>
          <p:cNvSpPr/>
          <p:nvPr/>
        </p:nvSpPr>
        <p:spPr>
          <a:xfrm>
            <a:off x="7431762" y="1788438"/>
            <a:ext cx="3360182" cy="4666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EB9FC"/>
              </a:buClr>
              <a:buSzPts val="3674"/>
              <a:buFont typeface="Lora"/>
              <a:buNone/>
            </a:pPr>
            <a:r>
              <a:rPr lang="en-US" sz="3674">
                <a:solidFill>
                  <a:srgbClr val="6EB9FC"/>
                </a:solidFill>
                <a:latin typeface="Lora"/>
                <a:ea typeface="Lora"/>
                <a:cs typeface="Lora"/>
                <a:sym typeface="Lora"/>
              </a:rPr>
              <a:t>—</a:t>
            </a:r>
            <a:endParaRPr sz="3674">
              <a:solidFill>
                <a:schemeClr val="dk1"/>
              </a:solidFill>
              <a:latin typeface="Calibri"/>
              <a:ea typeface="Calibri"/>
              <a:cs typeface="Calibri"/>
              <a:sym typeface="Calibri"/>
            </a:endParaRPr>
          </a:p>
        </p:txBody>
      </p:sp>
      <p:sp>
        <p:nvSpPr>
          <p:cNvPr id="227" name="Google Shape;227;p17"/>
          <p:cNvSpPr/>
          <p:nvPr/>
        </p:nvSpPr>
        <p:spPr>
          <a:xfrm>
            <a:off x="8139708" y="2449354"/>
            <a:ext cx="1944172" cy="243007"/>
          </a:xfrm>
          <a:prstGeom prst="rect">
            <a:avLst/>
          </a:prstGeom>
          <a:noFill/>
          <a:ln>
            <a:noFill/>
          </a:ln>
        </p:spPr>
        <p:txBody>
          <a:bodyPr anchorCtr="0" anchor="t" bIns="45700" lIns="91425" spcFirstLastPara="1" rIns="91425" wrap="square" tIns="45700">
            <a:noAutofit/>
          </a:bodyPr>
          <a:lstStyle/>
          <a:p>
            <a:pPr indent="0" lvl="0" marL="0" marR="0" rtl="0" algn="ctr">
              <a:lnSpc>
                <a:spcPct val="125016"/>
              </a:lnSpc>
              <a:spcBef>
                <a:spcPts val="0"/>
              </a:spcBef>
              <a:spcAft>
                <a:spcPts val="0"/>
              </a:spcAft>
              <a:buClr>
                <a:schemeClr val="dk1"/>
              </a:buClr>
              <a:buSzPts val="1531"/>
              <a:buFont typeface="Lora"/>
              <a:buNone/>
            </a:pPr>
            <a:r>
              <a:rPr lang="en-US" sz="1531">
                <a:solidFill>
                  <a:schemeClr val="dk1"/>
                </a:solidFill>
                <a:latin typeface="Lora"/>
                <a:ea typeface="Lora"/>
                <a:cs typeface="Lora"/>
                <a:sym typeface="Lora"/>
              </a:rPr>
              <a:t>EU Climate Targets</a:t>
            </a:r>
            <a:endParaRPr sz="1531">
              <a:solidFill>
                <a:schemeClr val="dk1"/>
              </a:solidFill>
              <a:latin typeface="Calibri"/>
              <a:ea typeface="Calibri"/>
              <a:cs typeface="Calibri"/>
              <a:sym typeface="Calibri"/>
            </a:endParaRPr>
          </a:p>
        </p:txBody>
      </p:sp>
      <p:sp>
        <p:nvSpPr>
          <p:cNvPr id="228" name="Google Shape;228;p17"/>
          <p:cNvSpPr/>
          <p:nvPr/>
        </p:nvSpPr>
        <p:spPr>
          <a:xfrm>
            <a:off x="7431762" y="2785586"/>
            <a:ext cx="3360182" cy="746165"/>
          </a:xfrm>
          <a:prstGeom prst="rect">
            <a:avLst/>
          </a:prstGeom>
          <a:noFill/>
          <a:ln>
            <a:noFill/>
          </a:ln>
        </p:spPr>
        <p:txBody>
          <a:bodyPr anchorCtr="0" anchor="t" bIns="45700" lIns="91425" spcFirstLastPara="1" rIns="91425" wrap="square" tIns="45700">
            <a:noAutofit/>
          </a:bodyPr>
          <a:lstStyle/>
          <a:p>
            <a:pPr indent="0" lvl="0" marL="0" marR="0" rtl="0" algn="ctr">
              <a:lnSpc>
                <a:spcPct val="160000"/>
              </a:lnSpc>
              <a:spcBef>
                <a:spcPts val="0"/>
              </a:spcBef>
              <a:spcAft>
                <a:spcPts val="0"/>
              </a:spcAft>
              <a:buClr>
                <a:schemeClr val="dk1"/>
              </a:buClr>
              <a:buSzPts val="1225"/>
              <a:buFont typeface="Arial"/>
              <a:buNone/>
            </a:pPr>
            <a:r>
              <a:rPr lang="en-US" sz="1225">
                <a:solidFill>
                  <a:schemeClr val="dk1"/>
                </a:solidFill>
                <a:latin typeface="Arial"/>
                <a:ea typeface="Arial"/>
                <a:cs typeface="Arial"/>
                <a:sym typeface="Arial"/>
              </a:rPr>
              <a:t>The EU aims to reduce greenhouse gas emissions by at least 55% below 1990 levels by 2030 as part of the EU Green Deal.</a:t>
            </a:r>
            <a:endParaRPr sz="1225">
              <a:solidFill>
                <a:schemeClr val="dk1"/>
              </a:solidFill>
              <a:latin typeface="Calibri"/>
              <a:ea typeface="Calibri"/>
              <a:cs typeface="Calibri"/>
              <a:sym typeface="Calibri"/>
            </a:endParaRPr>
          </a:p>
        </p:txBody>
      </p:sp>
      <p:sp>
        <p:nvSpPr>
          <p:cNvPr id="229" name="Google Shape;229;p17"/>
          <p:cNvSpPr/>
          <p:nvPr/>
        </p:nvSpPr>
        <p:spPr>
          <a:xfrm>
            <a:off x="4071699" y="4542433"/>
            <a:ext cx="3360063" cy="4666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74"/>
              <a:buFont typeface="Lora"/>
              <a:buNone/>
            </a:pPr>
            <a:r>
              <a:rPr lang="en-US" sz="3674">
                <a:solidFill>
                  <a:schemeClr val="dk1"/>
                </a:solidFill>
                <a:latin typeface="Lora"/>
                <a:ea typeface="Lora"/>
                <a:cs typeface="Lora"/>
                <a:sym typeface="Lora"/>
              </a:rPr>
              <a:t>2050</a:t>
            </a:r>
            <a:endParaRPr sz="3674">
              <a:solidFill>
                <a:schemeClr val="dk1"/>
              </a:solidFill>
              <a:latin typeface="Calibri"/>
              <a:ea typeface="Calibri"/>
              <a:cs typeface="Calibri"/>
              <a:sym typeface="Calibri"/>
            </a:endParaRPr>
          </a:p>
        </p:txBody>
      </p:sp>
      <p:sp>
        <p:nvSpPr>
          <p:cNvPr id="230" name="Google Shape;230;p17"/>
          <p:cNvSpPr/>
          <p:nvPr/>
        </p:nvSpPr>
        <p:spPr>
          <a:xfrm>
            <a:off x="7431762" y="3784402"/>
            <a:ext cx="3360182" cy="4666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EB9FC"/>
              </a:buClr>
              <a:buSzPts val="3674"/>
              <a:buFont typeface="Lora"/>
              <a:buNone/>
            </a:pPr>
            <a:r>
              <a:rPr lang="en-US" sz="3674">
                <a:solidFill>
                  <a:srgbClr val="6EB9FC"/>
                </a:solidFill>
                <a:latin typeface="Lora"/>
                <a:ea typeface="Lora"/>
                <a:cs typeface="Lora"/>
                <a:sym typeface="Lora"/>
              </a:rPr>
              <a:t>—</a:t>
            </a:r>
            <a:endParaRPr sz="3674">
              <a:solidFill>
                <a:schemeClr val="dk1"/>
              </a:solidFill>
              <a:latin typeface="Calibri"/>
              <a:ea typeface="Calibri"/>
              <a:cs typeface="Calibri"/>
              <a:sym typeface="Calibri"/>
            </a:endParaRPr>
          </a:p>
        </p:txBody>
      </p:sp>
      <p:sp>
        <p:nvSpPr>
          <p:cNvPr id="231" name="Google Shape;231;p17"/>
          <p:cNvSpPr/>
          <p:nvPr/>
        </p:nvSpPr>
        <p:spPr>
          <a:xfrm>
            <a:off x="8139708" y="4445318"/>
            <a:ext cx="1944172" cy="243007"/>
          </a:xfrm>
          <a:prstGeom prst="rect">
            <a:avLst/>
          </a:prstGeom>
          <a:noFill/>
          <a:ln>
            <a:noFill/>
          </a:ln>
        </p:spPr>
        <p:txBody>
          <a:bodyPr anchorCtr="0" anchor="t" bIns="45700" lIns="91425" spcFirstLastPara="1" rIns="91425" wrap="square" tIns="45700">
            <a:noAutofit/>
          </a:bodyPr>
          <a:lstStyle/>
          <a:p>
            <a:pPr indent="0" lvl="0" marL="0" marR="0" rtl="0" algn="ctr">
              <a:lnSpc>
                <a:spcPct val="125016"/>
              </a:lnSpc>
              <a:spcBef>
                <a:spcPts val="0"/>
              </a:spcBef>
              <a:spcAft>
                <a:spcPts val="0"/>
              </a:spcAft>
              <a:buClr>
                <a:schemeClr val="dk1"/>
              </a:buClr>
              <a:buSzPts val="1531"/>
              <a:buFont typeface="Lora"/>
              <a:buNone/>
            </a:pPr>
            <a:r>
              <a:rPr lang="en-US" sz="1531">
                <a:solidFill>
                  <a:schemeClr val="dk1"/>
                </a:solidFill>
                <a:latin typeface="Lora"/>
                <a:ea typeface="Lora"/>
                <a:cs typeface="Lora"/>
                <a:sym typeface="Lora"/>
              </a:rPr>
              <a:t>Climate Neutrality</a:t>
            </a:r>
            <a:endParaRPr sz="1531">
              <a:solidFill>
                <a:schemeClr val="dk1"/>
              </a:solidFill>
              <a:latin typeface="Calibri"/>
              <a:ea typeface="Calibri"/>
              <a:cs typeface="Calibri"/>
              <a:sym typeface="Calibri"/>
            </a:endParaRPr>
          </a:p>
        </p:txBody>
      </p:sp>
      <p:sp>
        <p:nvSpPr>
          <p:cNvPr id="232" name="Google Shape;232;p17"/>
          <p:cNvSpPr/>
          <p:nvPr/>
        </p:nvSpPr>
        <p:spPr>
          <a:xfrm>
            <a:off x="7431762" y="4781550"/>
            <a:ext cx="3360182" cy="746165"/>
          </a:xfrm>
          <a:prstGeom prst="rect">
            <a:avLst/>
          </a:prstGeom>
          <a:noFill/>
          <a:ln>
            <a:noFill/>
          </a:ln>
        </p:spPr>
        <p:txBody>
          <a:bodyPr anchorCtr="0" anchor="t" bIns="45700" lIns="91425" spcFirstLastPara="1" rIns="91425" wrap="square" tIns="45700">
            <a:noAutofit/>
          </a:bodyPr>
          <a:lstStyle/>
          <a:p>
            <a:pPr indent="0" lvl="0" marL="0" marR="0" rtl="0" algn="ctr">
              <a:lnSpc>
                <a:spcPct val="160000"/>
              </a:lnSpc>
              <a:spcBef>
                <a:spcPts val="0"/>
              </a:spcBef>
              <a:spcAft>
                <a:spcPts val="0"/>
              </a:spcAft>
              <a:buClr>
                <a:schemeClr val="dk1"/>
              </a:buClr>
              <a:buSzPts val="1225"/>
              <a:buFont typeface="Arial"/>
              <a:buNone/>
            </a:pPr>
            <a:r>
              <a:rPr lang="en-US" sz="1225">
                <a:solidFill>
                  <a:schemeClr val="dk1"/>
                </a:solidFill>
                <a:latin typeface="Arial"/>
                <a:ea typeface="Arial"/>
                <a:cs typeface="Arial"/>
                <a:sym typeface="Arial"/>
              </a:rPr>
              <a:t>The EU's long-term goal is to achieve climate neutrality by 2050, with the EU ETS playing a key role in this transition.</a:t>
            </a:r>
            <a:endParaRPr sz="1225">
              <a:solidFill>
                <a:schemeClr val="dk1"/>
              </a:solidFill>
              <a:latin typeface="Calibri"/>
              <a:ea typeface="Calibri"/>
              <a:cs typeface="Calibri"/>
              <a:sym typeface="Calibri"/>
            </a:endParaRPr>
          </a:p>
        </p:txBody>
      </p:sp>
      <p:sp>
        <p:nvSpPr>
          <p:cNvPr id="233" name="Google Shape;233;p17"/>
          <p:cNvSpPr/>
          <p:nvPr/>
        </p:nvSpPr>
        <p:spPr>
          <a:xfrm>
            <a:off x="4071699" y="6632839"/>
            <a:ext cx="3360063" cy="4666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74"/>
              <a:buFont typeface="Lora"/>
              <a:buNone/>
            </a:pPr>
            <a:r>
              <a:rPr lang="en-US" sz="3674">
                <a:solidFill>
                  <a:schemeClr val="dk1"/>
                </a:solidFill>
                <a:latin typeface="Lora"/>
                <a:ea typeface="Lora"/>
                <a:cs typeface="Lora"/>
                <a:sym typeface="Lora"/>
              </a:rPr>
              <a:t>€55B</a:t>
            </a:r>
            <a:endParaRPr sz="3674">
              <a:solidFill>
                <a:schemeClr val="dk1"/>
              </a:solidFill>
              <a:latin typeface="Calibri"/>
              <a:ea typeface="Calibri"/>
              <a:cs typeface="Calibri"/>
              <a:sym typeface="Calibri"/>
            </a:endParaRPr>
          </a:p>
        </p:txBody>
      </p:sp>
      <p:sp>
        <p:nvSpPr>
          <p:cNvPr id="234" name="Google Shape;234;p17"/>
          <p:cNvSpPr/>
          <p:nvPr/>
        </p:nvSpPr>
        <p:spPr>
          <a:xfrm>
            <a:off x="7431762" y="5780365"/>
            <a:ext cx="3360182" cy="4666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EB9FC"/>
              </a:buClr>
              <a:buSzPts val="3674"/>
              <a:buFont typeface="Lora"/>
              <a:buNone/>
            </a:pPr>
            <a:r>
              <a:rPr lang="en-US" sz="3674">
                <a:solidFill>
                  <a:srgbClr val="6EB9FC"/>
                </a:solidFill>
                <a:latin typeface="Lora"/>
                <a:ea typeface="Lora"/>
                <a:cs typeface="Lora"/>
                <a:sym typeface="Lora"/>
              </a:rPr>
              <a:t>—</a:t>
            </a:r>
            <a:endParaRPr sz="3674">
              <a:solidFill>
                <a:schemeClr val="dk1"/>
              </a:solidFill>
              <a:latin typeface="Calibri"/>
              <a:ea typeface="Calibri"/>
              <a:cs typeface="Calibri"/>
              <a:sym typeface="Calibri"/>
            </a:endParaRPr>
          </a:p>
        </p:txBody>
      </p:sp>
      <p:sp>
        <p:nvSpPr>
          <p:cNvPr id="235" name="Google Shape;235;p17"/>
          <p:cNvSpPr/>
          <p:nvPr/>
        </p:nvSpPr>
        <p:spPr>
          <a:xfrm>
            <a:off x="8139708" y="6441281"/>
            <a:ext cx="1944172" cy="243007"/>
          </a:xfrm>
          <a:prstGeom prst="rect">
            <a:avLst/>
          </a:prstGeom>
          <a:noFill/>
          <a:ln>
            <a:noFill/>
          </a:ln>
        </p:spPr>
        <p:txBody>
          <a:bodyPr anchorCtr="0" anchor="t" bIns="45700" lIns="91425" spcFirstLastPara="1" rIns="91425" wrap="square" tIns="45700">
            <a:noAutofit/>
          </a:bodyPr>
          <a:lstStyle/>
          <a:p>
            <a:pPr indent="0" lvl="0" marL="0" marR="0" rtl="0" algn="ctr">
              <a:lnSpc>
                <a:spcPct val="125016"/>
              </a:lnSpc>
              <a:spcBef>
                <a:spcPts val="0"/>
              </a:spcBef>
              <a:spcAft>
                <a:spcPts val="0"/>
              </a:spcAft>
              <a:buClr>
                <a:schemeClr val="dk1"/>
              </a:buClr>
              <a:buSzPts val="1531"/>
              <a:buFont typeface="Lora"/>
              <a:buNone/>
            </a:pPr>
            <a:r>
              <a:rPr lang="en-US" sz="1531">
                <a:solidFill>
                  <a:schemeClr val="dk1"/>
                </a:solidFill>
                <a:latin typeface="Lora"/>
                <a:ea typeface="Lora"/>
                <a:cs typeface="Lora"/>
                <a:sym typeface="Lora"/>
              </a:rPr>
              <a:t>Innovation Fund</a:t>
            </a:r>
            <a:endParaRPr sz="1531">
              <a:solidFill>
                <a:schemeClr val="dk1"/>
              </a:solidFill>
              <a:latin typeface="Calibri"/>
              <a:ea typeface="Calibri"/>
              <a:cs typeface="Calibri"/>
              <a:sym typeface="Calibri"/>
            </a:endParaRPr>
          </a:p>
        </p:txBody>
      </p:sp>
      <p:sp>
        <p:nvSpPr>
          <p:cNvPr id="236" name="Google Shape;236;p17"/>
          <p:cNvSpPr/>
          <p:nvPr/>
        </p:nvSpPr>
        <p:spPr>
          <a:xfrm>
            <a:off x="7431762" y="6777514"/>
            <a:ext cx="3360182" cy="994886"/>
          </a:xfrm>
          <a:prstGeom prst="rect">
            <a:avLst/>
          </a:prstGeom>
          <a:noFill/>
          <a:ln>
            <a:noFill/>
          </a:ln>
        </p:spPr>
        <p:txBody>
          <a:bodyPr anchorCtr="0" anchor="t" bIns="45700" lIns="91425" spcFirstLastPara="1" rIns="91425" wrap="square" tIns="45700">
            <a:noAutofit/>
          </a:bodyPr>
          <a:lstStyle/>
          <a:p>
            <a:pPr indent="0" lvl="0" marL="0" marR="0" rtl="0" algn="ctr">
              <a:lnSpc>
                <a:spcPct val="160000"/>
              </a:lnSpc>
              <a:spcBef>
                <a:spcPts val="0"/>
              </a:spcBef>
              <a:spcAft>
                <a:spcPts val="0"/>
              </a:spcAft>
              <a:buClr>
                <a:schemeClr val="dk1"/>
              </a:buClr>
              <a:buSzPts val="1225"/>
              <a:buFont typeface="Arial"/>
              <a:buNone/>
            </a:pPr>
            <a:r>
              <a:rPr lang="en-US" sz="1225">
                <a:solidFill>
                  <a:schemeClr val="dk1"/>
                </a:solidFill>
                <a:latin typeface="Arial"/>
                <a:ea typeface="Arial"/>
                <a:cs typeface="Arial"/>
                <a:sym typeface="Arial"/>
              </a:rPr>
              <a:t>The EU has allocated €55 billion to the Innovation Fund to support low-carbon technologies and projects, further aligning the EU ETS with the EU Green Deal.</a:t>
            </a:r>
            <a:endParaRPr sz="1225">
              <a:solidFill>
                <a:schemeClr val="dk1"/>
              </a:solidFill>
              <a:latin typeface="Calibri"/>
              <a:ea typeface="Calibri"/>
              <a:cs typeface="Calibri"/>
              <a:sym typeface="Calibri"/>
            </a:endParaRPr>
          </a:p>
        </p:txBody>
      </p:sp>
      <p:sp>
        <p:nvSpPr>
          <p:cNvPr id="237" name="Google Shape;237;p17"/>
          <p:cNvSpPr/>
          <p:nvPr/>
        </p:nvSpPr>
        <p:spPr>
          <a:xfrm>
            <a:off x="3838456" y="7947303"/>
            <a:ext cx="6953488" cy="994886"/>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Clr>
                <a:schemeClr val="dk1"/>
              </a:buClr>
              <a:buSzPts val="1225"/>
              <a:buFont typeface="Calibri"/>
              <a:buNone/>
            </a:pPr>
            <a:r>
              <a:t/>
            </a:r>
            <a:endParaRPr sz="1225">
              <a:solidFill>
                <a:schemeClr val="dk1"/>
              </a:solidFill>
              <a:latin typeface="Calibri"/>
              <a:ea typeface="Calibri"/>
              <a:cs typeface="Calibri"/>
              <a:sym typeface="Calibri"/>
            </a:endParaRPr>
          </a:p>
        </p:txBody>
      </p:sp>
      <p:sp>
        <p:nvSpPr>
          <p:cNvPr id="238" name="Google Shape;238;p17"/>
          <p:cNvSpPr/>
          <p:nvPr/>
        </p:nvSpPr>
        <p:spPr>
          <a:xfrm>
            <a:off x="3838456" y="9117092"/>
            <a:ext cx="6953488" cy="994886"/>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Clr>
                <a:schemeClr val="dk1"/>
              </a:buClr>
              <a:buSzPts val="1225"/>
              <a:buFont typeface="Calibri"/>
              <a:buNone/>
            </a:pPr>
            <a:r>
              <a:t/>
            </a:r>
            <a:endParaRPr sz="1225">
              <a:solidFill>
                <a:schemeClr val="dk1"/>
              </a:solidFill>
              <a:latin typeface="Calibri"/>
              <a:ea typeface="Calibri"/>
              <a:cs typeface="Calibri"/>
              <a:sym typeface="Calibri"/>
            </a:endParaRPr>
          </a:p>
        </p:txBody>
      </p:sp>
      <p:sp>
        <p:nvSpPr>
          <p:cNvPr id="239" name="Google Shape;239;p17"/>
          <p:cNvSpPr/>
          <p:nvPr/>
        </p:nvSpPr>
        <p:spPr>
          <a:xfrm>
            <a:off x="836641" y="523161"/>
            <a:ext cx="12444162" cy="52322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lang="en-US" sz="2800">
                <a:solidFill>
                  <a:srgbClr val="FFFFFF"/>
                </a:solidFill>
                <a:latin typeface="Quattrocento Sans"/>
                <a:ea typeface="Quattrocento Sans"/>
                <a:cs typeface="Quattrocento Sans"/>
                <a:sym typeface="Quattrocento Sans"/>
              </a:rPr>
              <a:t>OUTLOOK OF THE FUTURE OF THE EU ETS AND THE EU GREEN DEAL</a:t>
            </a:r>
            <a:endParaRPr b="0" i="0" sz="2800" u="none" cap="none" strike="noStrike">
              <a:solidFill>
                <a:srgbClr val="FFFFFF"/>
              </a:solidFill>
              <a:latin typeface="Quattrocento Sans"/>
              <a:ea typeface="Quattrocento Sans"/>
              <a:cs typeface="Quattrocento Sans"/>
              <a:sym typeface="Quattrocento Sans"/>
            </a:endParaRPr>
          </a:p>
        </p:txBody>
      </p:sp>
      <p:sp>
        <p:nvSpPr>
          <p:cNvPr id="240" name="Google Shape;240;p17"/>
          <p:cNvSpPr txBox="1"/>
          <p:nvPr/>
        </p:nvSpPr>
        <p:spPr>
          <a:xfrm>
            <a:off x="711517" y="1574742"/>
            <a:ext cx="4273078"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8888"/>
              </a:lnSpc>
              <a:spcBef>
                <a:spcPts val="0"/>
              </a:spcBef>
              <a:spcAft>
                <a:spcPts val="0"/>
              </a:spcAft>
              <a:buNone/>
            </a:pPr>
            <a:r>
              <a:rPr lang="en-US" sz="1800">
                <a:solidFill>
                  <a:schemeClr val="dk1"/>
                </a:solidFill>
                <a:latin typeface="Arial"/>
                <a:ea typeface="Arial"/>
                <a:cs typeface="Arial"/>
                <a:sym typeface="Arial"/>
              </a:rPr>
              <a:t>As the EU continues to strengthen its climate ambitions through the EU Green Deal, the EU ETS will likely undergo significant reforms to support these goals. Potential changes include expanding the sectors covered, adjusting the emissions cap, and increasing the price of carbon to drive deeper emissions reductions. The future of the EU ETS and the EU Green Deal will be closely intertwined, with the trading system serving as a key policy instrument to achieve the EU's ambitious decarbonization targets. Ongoing monitoring, evaluation, and adaptations will be necessary to ensure the continued effectiveness of the EU ETS in supporting the broader objectives of the EU Green Deal.</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pic>
        <p:nvPicPr>
          <p:cNvPr descr="preencoded.png" id="37" name="Google Shape;37;p2"/>
          <p:cNvPicPr preferRelativeResize="0"/>
          <p:nvPr/>
        </p:nvPicPr>
        <p:blipFill rotWithShape="1">
          <a:blip r:embed="rId3">
            <a:alphaModFix/>
          </a:blip>
          <a:srcRect b="0" l="0" r="0" t="0"/>
          <a:stretch/>
        </p:blipFill>
        <p:spPr>
          <a:xfrm>
            <a:off x="7125629" y="1317570"/>
            <a:ext cx="6969512" cy="5196467"/>
          </a:xfrm>
          <a:prstGeom prst="rect">
            <a:avLst/>
          </a:prstGeom>
          <a:noFill/>
          <a:ln>
            <a:noFill/>
          </a:ln>
        </p:spPr>
      </p:pic>
      <p:sp>
        <p:nvSpPr>
          <p:cNvPr id="38" name="Google Shape;38;p2"/>
          <p:cNvSpPr/>
          <p:nvPr/>
        </p:nvSpPr>
        <p:spPr>
          <a:xfrm>
            <a:off x="833199" y="1668185"/>
            <a:ext cx="7477601" cy="2499598"/>
          </a:xfrm>
          <a:prstGeom prst="rect">
            <a:avLst/>
          </a:prstGeom>
          <a:noFill/>
          <a:ln>
            <a:noFill/>
          </a:ln>
        </p:spPr>
        <p:txBody>
          <a:bodyPr anchorCtr="0" anchor="t" bIns="45700" lIns="91425" spcFirstLastPara="1" rIns="91425" wrap="square" tIns="45700">
            <a:noAutofit/>
          </a:bodyPr>
          <a:lstStyle/>
          <a:p>
            <a:pPr indent="0" lvl="0" marL="0" marR="0" rtl="0" algn="l">
              <a:lnSpc>
                <a:spcPct val="124995"/>
              </a:lnSpc>
              <a:spcBef>
                <a:spcPts val="0"/>
              </a:spcBef>
              <a:spcAft>
                <a:spcPts val="0"/>
              </a:spcAft>
              <a:buClr>
                <a:schemeClr val="dk1"/>
              </a:buClr>
              <a:buSzPts val="5249"/>
              <a:buFont typeface="Calibri"/>
              <a:buNone/>
            </a:pPr>
            <a:r>
              <a:t/>
            </a:r>
            <a:endParaRPr b="0" i="0" sz="5249" u="none" cap="none" strike="noStrike">
              <a:solidFill>
                <a:schemeClr val="dk1"/>
              </a:solidFill>
              <a:latin typeface="Calibri"/>
              <a:ea typeface="Calibri"/>
              <a:cs typeface="Calibri"/>
              <a:sym typeface="Calibri"/>
            </a:endParaRPr>
          </a:p>
        </p:txBody>
      </p:sp>
      <p:sp>
        <p:nvSpPr>
          <p:cNvPr id="39" name="Google Shape;39;p2"/>
          <p:cNvSpPr/>
          <p:nvPr/>
        </p:nvSpPr>
        <p:spPr>
          <a:xfrm>
            <a:off x="833199" y="1996068"/>
            <a:ext cx="6114011" cy="499574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2800"/>
              <a:buFont typeface="Arial"/>
              <a:buNone/>
            </a:pPr>
            <a:r>
              <a:rPr b="0" i="0" lang="en-US" sz="2800" u="none" cap="none" strike="noStrike">
                <a:solidFill>
                  <a:schemeClr val="dk1"/>
                </a:solidFill>
                <a:latin typeface="Arial"/>
                <a:ea typeface="Arial"/>
                <a:cs typeface="Arial"/>
                <a:sym typeface="Arial"/>
              </a:rPr>
              <a:t>The EU Emissions Trading Scheme (EU ETS) is the world's largest carbon market, a cornerstone of the European Union's policy to combat climate change. It sets a cap on greenhouse gas emissions and allows companies to buy and sell emission allowances.</a:t>
            </a:r>
            <a:endParaRPr b="0" i="0" sz="2800" u="none" cap="none" strike="noStrike">
              <a:solidFill>
                <a:schemeClr val="dk1"/>
              </a:solidFill>
              <a:latin typeface="Calibri"/>
              <a:ea typeface="Calibri"/>
              <a:cs typeface="Calibri"/>
              <a:sym typeface="Calibri"/>
            </a:endParaRPr>
          </a:p>
        </p:txBody>
      </p:sp>
      <p:sp>
        <p:nvSpPr>
          <p:cNvPr id="40" name="Google Shape;40;p2"/>
          <p:cNvSpPr/>
          <p:nvPr/>
        </p:nvSpPr>
        <p:spPr>
          <a:xfrm>
            <a:off x="993057" y="468080"/>
            <a:ext cx="13102083" cy="52322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INTRODUCTION TO EU </a:t>
            </a:r>
            <a:r>
              <a:rPr lang="en-US" sz="2800">
                <a:solidFill>
                  <a:srgbClr val="FFFFFF"/>
                </a:solidFill>
                <a:latin typeface="Quattrocento Sans"/>
                <a:ea typeface="Quattrocento Sans"/>
                <a:cs typeface="Quattrocento Sans"/>
                <a:sym typeface="Quattrocento Sans"/>
              </a:rPr>
              <a:t>EMISSIONS</a:t>
            </a:r>
            <a:r>
              <a:rPr b="0" i="0" lang="en-US" sz="2800" u="none" cap="none" strike="noStrike">
                <a:solidFill>
                  <a:srgbClr val="FFFFFF"/>
                </a:solidFill>
                <a:latin typeface="Quattrocento Sans"/>
                <a:ea typeface="Quattrocento Sans"/>
                <a:cs typeface="Quattrocento Sans"/>
                <a:sym typeface="Quattrocento Sans"/>
              </a:rPr>
              <a:t> TRADING SCHEME</a:t>
            </a:r>
            <a:endParaRPr b="0" i="0" sz="2800" u="none" cap="none" strike="noStrike">
              <a:solidFill>
                <a:srgbClr val="FFFFFF"/>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3"/>
          <p:cNvSpPr/>
          <p:nvPr/>
        </p:nvSpPr>
        <p:spPr>
          <a:xfrm>
            <a:off x="833199" y="1668185"/>
            <a:ext cx="7477601" cy="2499598"/>
          </a:xfrm>
          <a:prstGeom prst="rect">
            <a:avLst/>
          </a:prstGeom>
          <a:noFill/>
          <a:ln>
            <a:noFill/>
          </a:ln>
        </p:spPr>
        <p:txBody>
          <a:bodyPr anchorCtr="0" anchor="t" bIns="45700" lIns="91425" spcFirstLastPara="1" rIns="91425" wrap="square" tIns="45700">
            <a:noAutofit/>
          </a:bodyPr>
          <a:lstStyle/>
          <a:p>
            <a:pPr indent="0" lvl="0" marL="0" marR="0" rtl="0" algn="l">
              <a:lnSpc>
                <a:spcPct val="124995"/>
              </a:lnSpc>
              <a:spcBef>
                <a:spcPts val="0"/>
              </a:spcBef>
              <a:spcAft>
                <a:spcPts val="0"/>
              </a:spcAft>
              <a:buClr>
                <a:schemeClr val="dk1"/>
              </a:buClr>
              <a:buSzPts val="5249"/>
              <a:buFont typeface="Calibri"/>
              <a:buNone/>
            </a:pPr>
            <a:r>
              <a:t/>
            </a:r>
            <a:endParaRPr sz="5249">
              <a:solidFill>
                <a:schemeClr val="dk1"/>
              </a:solidFill>
              <a:latin typeface="Calibri"/>
              <a:ea typeface="Calibri"/>
              <a:cs typeface="Calibri"/>
              <a:sym typeface="Calibri"/>
            </a:endParaRPr>
          </a:p>
        </p:txBody>
      </p:sp>
      <p:sp>
        <p:nvSpPr>
          <p:cNvPr id="47" name="Google Shape;47;p3"/>
          <p:cNvSpPr/>
          <p:nvPr/>
        </p:nvSpPr>
        <p:spPr>
          <a:xfrm>
            <a:off x="833199" y="1996068"/>
            <a:ext cx="6114011" cy="499574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48" name="Google Shape;48;p3"/>
          <p:cNvSpPr/>
          <p:nvPr/>
        </p:nvSpPr>
        <p:spPr>
          <a:xfrm>
            <a:off x="993058" y="468080"/>
            <a:ext cx="10615362" cy="52322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OVERVIEW</a:t>
            </a:r>
            <a:endParaRPr b="0" i="0" sz="2800" u="none" cap="none" strike="noStrike">
              <a:solidFill>
                <a:srgbClr val="FFFFFF"/>
              </a:solidFill>
              <a:latin typeface="Quattrocento Sans"/>
              <a:ea typeface="Quattrocento Sans"/>
              <a:cs typeface="Quattrocento Sans"/>
              <a:sym typeface="Quattrocento Sans"/>
            </a:endParaRPr>
          </a:p>
        </p:txBody>
      </p:sp>
      <p:sp>
        <p:nvSpPr>
          <p:cNvPr id="49" name="Google Shape;49;p3"/>
          <p:cNvSpPr txBox="1"/>
          <p:nvPr/>
        </p:nvSpPr>
        <p:spPr>
          <a:xfrm>
            <a:off x="1006753" y="1687830"/>
            <a:ext cx="10885160" cy="1528624"/>
          </a:xfrm>
          <a:prstGeom prst="rect">
            <a:avLst/>
          </a:prstGeom>
          <a:noFill/>
          <a:ln>
            <a:noFill/>
          </a:ln>
        </p:spPr>
        <p:txBody>
          <a:bodyPr anchorCtr="0" anchor="t" bIns="45700" lIns="91425" spcFirstLastPara="1" rIns="91425" wrap="square" tIns="45700">
            <a:spAutoFit/>
          </a:bodyPr>
          <a:lstStyle/>
          <a:p>
            <a:pPr indent="0" lvl="0" marL="0" marR="0" rtl="0" algn="l">
              <a:lnSpc>
                <a:spcPct val="116625"/>
              </a:lnSpc>
              <a:spcBef>
                <a:spcPts val="0"/>
              </a:spcBef>
              <a:spcAft>
                <a:spcPts val="0"/>
              </a:spcAft>
              <a:buNone/>
            </a:pPr>
            <a:r>
              <a:rPr lang="en-US" sz="2400">
                <a:solidFill>
                  <a:schemeClr val="dk1"/>
                </a:solidFill>
                <a:latin typeface="Arial"/>
                <a:ea typeface="Arial"/>
                <a:cs typeface="Arial"/>
                <a:sym typeface="Arial"/>
              </a:rPr>
              <a:t>The EU Emissions Trading Scheme (EU ETS) is the world's largest carbon market, a cornerstone of the European Union's policy to combat climate change. It sets a cap on greenhouse gas emissions and allows companies to buy and sell emission allowances.</a:t>
            </a:r>
            <a:endParaRPr sz="2400">
              <a:solidFill>
                <a:schemeClr val="dk1"/>
              </a:solidFill>
              <a:latin typeface="Calibri"/>
              <a:ea typeface="Calibri"/>
              <a:cs typeface="Calibri"/>
              <a:sym typeface="Calibri"/>
            </a:endParaRPr>
          </a:p>
        </p:txBody>
      </p:sp>
      <p:sp>
        <p:nvSpPr>
          <p:cNvPr id="50" name="Google Shape;50;p3"/>
          <p:cNvSpPr txBox="1"/>
          <p:nvPr/>
        </p:nvSpPr>
        <p:spPr>
          <a:xfrm>
            <a:off x="914399" y="3550249"/>
            <a:ext cx="3936381" cy="412549"/>
          </a:xfrm>
          <a:prstGeom prst="rect">
            <a:avLst/>
          </a:prstGeom>
          <a:noFill/>
          <a:ln>
            <a:noFill/>
          </a:ln>
        </p:spPr>
        <p:txBody>
          <a:bodyPr anchorCtr="0" anchor="t" bIns="45700" lIns="91425" spcFirstLastPara="1" rIns="91425" wrap="square" tIns="45700">
            <a:spAutoFit/>
          </a:bodyPr>
          <a:lstStyle/>
          <a:p>
            <a:pPr indent="0" lvl="0" marL="0" marR="0" rtl="0" algn="l">
              <a:lnSpc>
                <a:spcPct val="151888"/>
              </a:lnSpc>
              <a:spcBef>
                <a:spcPts val="0"/>
              </a:spcBef>
              <a:spcAft>
                <a:spcPts val="0"/>
              </a:spcAft>
              <a:buClr>
                <a:schemeClr val="dk1"/>
              </a:buClr>
              <a:buSzPts val="1800"/>
              <a:buFont typeface="Lora"/>
              <a:buNone/>
            </a:pPr>
            <a:r>
              <a:rPr lang="en-US" sz="1800">
                <a:solidFill>
                  <a:schemeClr val="dk1"/>
                </a:solidFill>
                <a:highlight>
                  <a:srgbClr val="C0C0C0"/>
                </a:highlight>
                <a:latin typeface="Lora"/>
                <a:ea typeface="Lora"/>
                <a:cs typeface="Lora"/>
                <a:sym typeface="Lora"/>
              </a:rPr>
              <a:t>Largest Emissions Trading System</a:t>
            </a:r>
            <a:endParaRPr sz="1800">
              <a:solidFill>
                <a:schemeClr val="dk1"/>
              </a:solidFill>
              <a:highlight>
                <a:srgbClr val="C0C0C0"/>
              </a:highlight>
              <a:latin typeface="Calibri"/>
              <a:ea typeface="Calibri"/>
              <a:cs typeface="Calibri"/>
              <a:sym typeface="Calibri"/>
            </a:endParaRPr>
          </a:p>
        </p:txBody>
      </p:sp>
      <p:sp>
        <p:nvSpPr>
          <p:cNvPr id="51" name="Google Shape;51;p3"/>
          <p:cNvSpPr txBox="1"/>
          <p:nvPr/>
        </p:nvSpPr>
        <p:spPr>
          <a:xfrm>
            <a:off x="973899" y="5004654"/>
            <a:ext cx="3161370" cy="412549"/>
          </a:xfrm>
          <a:prstGeom prst="rect">
            <a:avLst/>
          </a:prstGeom>
          <a:noFill/>
          <a:ln>
            <a:noFill/>
          </a:ln>
        </p:spPr>
        <p:txBody>
          <a:bodyPr anchorCtr="0" anchor="t" bIns="45700" lIns="91425" spcFirstLastPara="1" rIns="91425" wrap="square" tIns="45700">
            <a:spAutoFit/>
          </a:bodyPr>
          <a:lstStyle/>
          <a:p>
            <a:pPr indent="0" lvl="0" marL="0" marR="0" rtl="0" algn="l">
              <a:lnSpc>
                <a:spcPct val="151888"/>
              </a:lnSpc>
              <a:spcBef>
                <a:spcPts val="0"/>
              </a:spcBef>
              <a:spcAft>
                <a:spcPts val="0"/>
              </a:spcAft>
              <a:buClr>
                <a:schemeClr val="dk1"/>
              </a:buClr>
              <a:buSzPts val="1800"/>
              <a:buFont typeface="Lora"/>
              <a:buNone/>
            </a:pPr>
            <a:r>
              <a:rPr lang="en-US" sz="1800">
                <a:solidFill>
                  <a:schemeClr val="dk1"/>
                </a:solidFill>
                <a:highlight>
                  <a:srgbClr val="C0C0C0"/>
                </a:highlight>
                <a:latin typeface="Lora"/>
                <a:ea typeface="Lora"/>
                <a:cs typeface="Lora"/>
                <a:sym typeface="Lora"/>
              </a:rPr>
              <a:t>Cap-and-Trade Mechanism</a:t>
            </a:r>
            <a:endParaRPr sz="1800">
              <a:solidFill>
                <a:schemeClr val="dk1"/>
              </a:solidFill>
              <a:highlight>
                <a:srgbClr val="C0C0C0"/>
              </a:highlight>
              <a:latin typeface="Calibri"/>
              <a:ea typeface="Calibri"/>
              <a:cs typeface="Calibri"/>
              <a:sym typeface="Calibri"/>
            </a:endParaRPr>
          </a:p>
        </p:txBody>
      </p:sp>
      <p:sp>
        <p:nvSpPr>
          <p:cNvPr id="52" name="Google Shape;52;p3"/>
          <p:cNvSpPr txBox="1"/>
          <p:nvPr/>
        </p:nvSpPr>
        <p:spPr>
          <a:xfrm>
            <a:off x="937564" y="6168755"/>
            <a:ext cx="3601845" cy="412549"/>
          </a:xfrm>
          <a:prstGeom prst="rect">
            <a:avLst/>
          </a:prstGeom>
          <a:noFill/>
          <a:ln>
            <a:noFill/>
          </a:ln>
        </p:spPr>
        <p:txBody>
          <a:bodyPr anchorCtr="0" anchor="t" bIns="45700" lIns="91425" spcFirstLastPara="1" rIns="91425" wrap="square" tIns="45700">
            <a:spAutoFit/>
          </a:bodyPr>
          <a:lstStyle/>
          <a:p>
            <a:pPr indent="0" lvl="0" marL="0" marR="0" rtl="0" algn="l">
              <a:lnSpc>
                <a:spcPct val="151888"/>
              </a:lnSpc>
              <a:spcBef>
                <a:spcPts val="0"/>
              </a:spcBef>
              <a:spcAft>
                <a:spcPts val="0"/>
              </a:spcAft>
              <a:buClr>
                <a:schemeClr val="dk1"/>
              </a:buClr>
              <a:buSzPts val="1800"/>
              <a:buFont typeface="Lora"/>
              <a:buNone/>
            </a:pPr>
            <a:r>
              <a:rPr lang="en-US" sz="1800">
                <a:solidFill>
                  <a:schemeClr val="dk1"/>
                </a:solidFill>
                <a:highlight>
                  <a:srgbClr val="C0C0C0"/>
                </a:highlight>
                <a:latin typeface="Lora"/>
                <a:ea typeface="Lora"/>
                <a:cs typeface="Lora"/>
                <a:sym typeface="Lora"/>
              </a:rPr>
              <a:t>Driving Emissions Reductions</a:t>
            </a:r>
            <a:endParaRPr sz="1800">
              <a:solidFill>
                <a:schemeClr val="dk1"/>
              </a:solidFill>
              <a:highlight>
                <a:srgbClr val="C0C0C0"/>
              </a:highlight>
              <a:latin typeface="Calibri"/>
              <a:ea typeface="Calibri"/>
              <a:cs typeface="Calibri"/>
              <a:sym typeface="Calibri"/>
            </a:endParaRPr>
          </a:p>
        </p:txBody>
      </p:sp>
      <p:sp>
        <p:nvSpPr>
          <p:cNvPr id="53" name="Google Shape;53;p3"/>
          <p:cNvSpPr txBox="1"/>
          <p:nvPr/>
        </p:nvSpPr>
        <p:spPr>
          <a:xfrm>
            <a:off x="4850780" y="3495646"/>
            <a:ext cx="7315200" cy="1140505"/>
          </a:xfrm>
          <a:prstGeom prst="rect">
            <a:avLst/>
          </a:prstGeom>
          <a:noFill/>
          <a:ln>
            <a:noFill/>
          </a:ln>
        </p:spPr>
        <p:txBody>
          <a:bodyPr anchorCtr="0" anchor="t" bIns="45700" lIns="91425" spcFirstLastPara="1" rIns="91425" wrap="square" tIns="45700">
            <a:spAutoFit/>
          </a:bodyPr>
          <a:lstStyle/>
          <a:p>
            <a:pPr indent="0" lvl="0" marL="0" marR="0" rtl="0" algn="l">
              <a:lnSpc>
                <a:spcPct val="1555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The EU Emissions Trading System (EU ETS) is the world's largest carbon market, covering over 11,000 power plants and industrial facilities across Europe.</a:t>
            </a:r>
            <a:endParaRPr sz="1800">
              <a:solidFill>
                <a:schemeClr val="dk1"/>
              </a:solidFill>
              <a:latin typeface="Calibri"/>
              <a:ea typeface="Calibri"/>
              <a:cs typeface="Calibri"/>
              <a:sym typeface="Calibri"/>
            </a:endParaRPr>
          </a:p>
        </p:txBody>
      </p:sp>
      <p:sp>
        <p:nvSpPr>
          <p:cNvPr id="54" name="Google Shape;54;p3"/>
          <p:cNvSpPr txBox="1"/>
          <p:nvPr/>
        </p:nvSpPr>
        <p:spPr>
          <a:xfrm>
            <a:off x="4856356" y="4894345"/>
            <a:ext cx="7035557" cy="1140505"/>
          </a:xfrm>
          <a:prstGeom prst="rect">
            <a:avLst/>
          </a:prstGeom>
          <a:noFill/>
          <a:ln>
            <a:noFill/>
          </a:ln>
        </p:spPr>
        <p:txBody>
          <a:bodyPr anchorCtr="0" anchor="t" bIns="45700" lIns="91425" spcFirstLastPara="1" rIns="91425" wrap="square" tIns="45700">
            <a:spAutoFit/>
          </a:bodyPr>
          <a:lstStyle/>
          <a:p>
            <a:pPr indent="0" lvl="0" marL="0" marR="0" rtl="0" algn="l">
              <a:lnSpc>
                <a:spcPct val="1555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The EU ETS operates on a cap-and-trade principle, setting a limit on the total amount of greenhouse gases that can be emitted by the covered sectors.</a:t>
            </a:r>
            <a:endParaRPr sz="1800">
              <a:solidFill>
                <a:schemeClr val="dk1"/>
              </a:solidFill>
              <a:latin typeface="Calibri"/>
              <a:ea typeface="Calibri"/>
              <a:cs typeface="Calibri"/>
              <a:sym typeface="Calibri"/>
            </a:endParaRPr>
          </a:p>
        </p:txBody>
      </p:sp>
      <p:sp>
        <p:nvSpPr>
          <p:cNvPr id="55" name="Google Shape;55;p3"/>
          <p:cNvSpPr txBox="1"/>
          <p:nvPr/>
        </p:nvSpPr>
        <p:spPr>
          <a:xfrm>
            <a:off x="4873082" y="6034850"/>
            <a:ext cx="7018831" cy="1140505"/>
          </a:xfrm>
          <a:prstGeom prst="rect">
            <a:avLst/>
          </a:prstGeom>
          <a:noFill/>
          <a:ln>
            <a:noFill/>
          </a:ln>
        </p:spPr>
        <p:txBody>
          <a:bodyPr anchorCtr="0" anchor="t" bIns="45700" lIns="91425" spcFirstLastPara="1" rIns="91425" wrap="square" tIns="45700">
            <a:spAutoFit/>
          </a:bodyPr>
          <a:lstStyle/>
          <a:p>
            <a:pPr indent="0" lvl="0" marL="0" marR="0" rtl="0" algn="l">
              <a:lnSpc>
                <a:spcPct val="1555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By putting a price on carbon, the EU ETS provides a financial incentive for companies to invest in clean technologies and reduce their emissions.</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4"/>
          <p:cNvSpPr/>
          <p:nvPr/>
        </p:nvSpPr>
        <p:spPr>
          <a:xfrm>
            <a:off x="833199" y="1668185"/>
            <a:ext cx="7477601" cy="2499598"/>
          </a:xfrm>
          <a:prstGeom prst="rect">
            <a:avLst/>
          </a:prstGeom>
          <a:noFill/>
          <a:ln>
            <a:noFill/>
          </a:ln>
        </p:spPr>
        <p:txBody>
          <a:bodyPr anchorCtr="0" anchor="t" bIns="45700" lIns="91425" spcFirstLastPara="1" rIns="91425" wrap="square" tIns="45700">
            <a:noAutofit/>
          </a:bodyPr>
          <a:lstStyle/>
          <a:p>
            <a:pPr indent="0" lvl="0" marL="0" marR="0" rtl="0" algn="l">
              <a:lnSpc>
                <a:spcPct val="124995"/>
              </a:lnSpc>
              <a:spcBef>
                <a:spcPts val="0"/>
              </a:spcBef>
              <a:spcAft>
                <a:spcPts val="0"/>
              </a:spcAft>
              <a:buClr>
                <a:schemeClr val="dk1"/>
              </a:buClr>
              <a:buSzPts val="5249"/>
              <a:buFont typeface="Calibri"/>
              <a:buNone/>
            </a:pPr>
            <a:r>
              <a:t/>
            </a:r>
            <a:endParaRPr sz="5249">
              <a:solidFill>
                <a:schemeClr val="dk1"/>
              </a:solidFill>
              <a:latin typeface="Calibri"/>
              <a:ea typeface="Calibri"/>
              <a:cs typeface="Calibri"/>
              <a:sym typeface="Calibri"/>
            </a:endParaRPr>
          </a:p>
        </p:txBody>
      </p:sp>
      <p:sp>
        <p:nvSpPr>
          <p:cNvPr id="62" name="Google Shape;62;p4"/>
          <p:cNvSpPr/>
          <p:nvPr/>
        </p:nvSpPr>
        <p:spPr>
          <a:xfrm>
            <a:off x="833199" y="1996068"/>
            <a:ext cx="6114011" cy="499574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63" name="Google Shape;63;p4"/>
          <p:cNvSpPr/>
          <p:nvPr/>
        </p:nvSpPr>
        <p:spPr>
          <a:xfrm>
            <a:off x="993058" y="468080"/>
            <a:ext cx="9154552" cy="52322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b="0" i="0" lang="en-US" sz="2800" u="none" cap="none" strike="noStrike">
                <a:solidFill>
                  <a:srgbClr val="FFFFFF"/>
                </a:solidFill>
                <a:latin typeface="Quattrocento Sans"/>
                <a:ea typeface="Quattrocento Sans"/>
                <a:cs typeface="Quattrocento Sans"/>
                <a:sym typeface="Quattrocento Sans"/>
              </a:rPr>
              <a:t>OBJECTIVES AND KEY FEATURES</a:t>
            </a:r>
            <a:endParaRPr/>
          </a:p>
        </p:txBody>
      </p:sp>
      <p:sp>
        <p:nvSpPr>
          <p:cNvPr id="64" name="Google Shape;64;p4"/>
          <p:cNvSpPr txBox="1"/>
          <p:nvPr/>
        </p:nvSpPr>
        <p:spPr>
          <a:xfrm>
            <a:off x="993058" y="1853825"/>
            <a:ext cx="6322142" cy="150637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39950"/>
              </a:lnSpc>
              <a:spcBef>
                <a:spcPts val="0"/>
              </a:spcBef>
              <a:spcAft>
                <a:spcPts val="0"/>
              </a:spcAft>
              <a:buClr>
                <a:schemeClr val="dk1"/>
              </a:buClr>
              <a:buSzPts val="2000"/>
              <a:buFont typeface="Calibri"/>
              <a:buAutoNum type="arabicPeriod"/>
            </a:pPr>
            <a:r>
              <a:rPr lang="en-US" sz="2000">
                <a:solidFill>
                  <a:schemeClr val="dk1"/>
                </a:solidFill>
                <a:latin typeface="Arial"/>
                <a:ea typeface="Arial"/>
                <a:cs typeface="Arial"/>
                <a:sym typeface="Arial"/>
              </a:rPr>
              <a:t>The primary objective of the EU Emissions Trading Scheme (EU ETS) is to </a:t>
            </a:r>
            <a:r>
              <a:rPr b="1" lang="en-US" sz="2000">
                <a:solidFill>
                  <a:schemeClr val="dk1"/>
                </a:solidFill>
                <a:latin typeface="Arial"/>
                <a:ea typeface="Arial"/>
                <a:cs typeface="Arial"/>
                <a:sym typeface="Arial"/>
              </a:rPr>
              <a:t>reduce greenhouse gas emissions</a:t>
            </a:r>
            <a:r>
              <a:rPr lang="en-US" sz="2000">
                <a:solidFill>
                  <a:schemeClr val="dk1"/>
                </a:solidFill>
                <a:latin typeface="Arial"/>
                <a:ea typeface="Arial"/>
                <a:cs typeface="Arial"/>
                <a:sym typeface="Arial"/>
              </a:rPr>
              <a:t> in a cost-effective and economically efficient manner.</a:t>
            </a:r>
            <a:endParaRPr sz="2000">
              <a:solidFill>
                <a:schemeClr val="dk1"/>
              </a:solidFill>
              <a:latin typeface="Calibri"/>
              <a:ea typeface="Calibri"/>
              <a:cs typeface="Calibri"/>
              <a:sym typeface="Calibri"/>
            </a:endParaRPr>
          </a:p>
        </p:txBody>
      </p:sp>
      <p:sp>
        <p:nvSpPr>
          <p:cNvPr id="65" name="Google Shape;65;p4"/>
          <p:cNvSpPr txBox="1"/>
          <p:nvPr/>
        </p:nvSpPr>
        <p:spPr>
          <a:xfrm>
            <a:off x="950622" y="3431070"/>
            <a:ext cx="6114011" cy="114050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39950"/>
              </a:lnSpc>
              <a:spcBef>
                <a:spcPts val="0"/>
              </a:spcBef>
              <a:spcAft>
                <a:spcPts val="0"/>
              </a:spcAft>
              <a:buClr>
                <a:schemeClr val="dk1"/>
              </a:buClr>
              <a:buSzPts val="2000"/>
              <a:buFont typeface="Calibri"/>
              <a:buAutoNum type="arabicPeriod" startAt="2"/>
            </a:pPr>
            <a:r>
              <a:rPr lang="en-US" sz="2000">
                <a:solidFill>
                  <a:schemeClr val="dk1"/>
                </a:solidFill>
                <a:latin typeface="Arial"/>
                <a:ea typeface="Arial"/>
                <a:cs typeface="Arial"/>
                <a:sym typeface="Arial"/>
              </a:rPr>
              <a:t>A key feature is the </a:t>
            </a:r>
            <a:r>
              <a:rPr b="1" lang="en-US" sz="2000">
                <a:solidFill>
                  <a:schemeClr val="dk1"/>
                </a:solidFill>
                <a:latin typeface="Arial"/>
                <a:ea typeface="Arial"/>
                <a:cs typeface="Arial"/>
                <a:sym typeface="Arial"/>
              </a:rPr>
              <a:t>cap-and-trade system</a:t>
            </a:r>
            <a:r>
              <a:rPr lang="en-US" sz="2000">
                <a:solidFill>
                  <a:schemeClr val="dk1"/>
                </a:solidFill>
                <a:latin typeface="Arial"/>
                <a:ea typeface="Arial"/>
                <a:cs typeface="Arial"/>
                <a:sym typeface="Arial"/>
              </a:rPr>
              <a:t>, where a cap is set on the total amount of certain greenhouse gases that can be emitted by participating entities.</a:t>
            </a:r>
            <a:endParaRPr sz="2000">
              <a:solidFill>
                <a:schemeClr val="dk1"/>
              </a:solidFill>
              <a:latin typeface="Calibri"/>
              <a:ea typeface="Calibri"/>
              <a:cs typeface="Calibri"/>
              <a:sym typeface="Calibri"/>
            </a:endParaRPr>
          </a:p>
        </p:txBody>
      </p:sp>
      <p:sp>
        <p:nvSpPr>
          <p:cNvPr id="66" name="Google Shape;66;p4"/>
          <p:cNvSpPr txBox="1"/>
          <p:nvPr/>
        </p:nvSpPr>
        <p:spPr>
          <a:xfrm>
            <a:off x="1030552" y="4821439"/>
            <a:ext cx="5954152" cy="150637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39950"/>
              </a:lnSpc>
              <a:spcBef>
                <a:spcPts val="0"/>
              </a:spcBef>
              <a:spcAft>
                <a:spcPts val="0"/>
              </a:spcAft>
              <a:buClr>
                <a:schemeClr val="dk1"/>
              </a:buClr>
              <a:buSzPts val="2000"/>
              <a:buFont typeface="Calibri"/>
              <a:buAutoNum type="arabicPeriod" startAt="3"/>
            </a:pPr>
            <a:r>
              <a:rPr lang="en-US" sz="2000">
                <a:solidFill>
                  <a:schemeClr val="dk1"/>
                </a:solidFill>
                <a:latin typeface="Arial"/>
                <a:ea typeface="Arial"/>
                <a:cs typeface="Arial"/>
                <a:sym typeface="Arial"/>
              </a:rPr>
              <a:t>The scheme </a:t>
            </a:r>
            <a:r>
              <a:rPr b="1" lang="en-US" sz="2000">
                <a:solidFill>
                  <a:schemeClr val="dk1"/>
                </a:solidFill>
                <a:latin typeface="Arial"/>
                <a:ea typeface="Arial"/>
                <a:cs typeface="Arial"/>
                <a:sym typeface="Arial"/>
              </a:rPr>
              <a:t>allocates emissions allowances</a:t>
            </a:r>
            <a:r>
              <a:rPr lang="en-US" sz="2000">
                <a:solidFill>
                  <a:schemeClr val="dk1"/>
                </a:solidFill>
                <a:latin typeface="Arial"/>
                <a:ea typeface="Arial"/>
                <a:cs typeface="Arial"/>
                <a:sym typeface="Arial"/>
              </a:rPr>
              <a:t> to these entities, which they can trade if they emit less or need to purchase more to cover their emissions.</a:t>
            </a:r>
            <a:endParaRPr sz="2000">
              <a:solidFill>
                <a:schemeClr val="dk1"/>
              </a:solidFill>
              <a:latin typeface="Calibri"/>
              <a:ea typeface="Calibri"/>
              <a:cs typeface="Calibri"/>
              <a:sym typeface="Calibri"/>
            </a:endParaRPr>
          </a:p>
        </p:txBody>
      </p:sp>
      <p:pic>
        <p:nvPicPr>
          <p:cNvPr descr="preencoded.png" id="67" name="Google Shape;67;p4"/>
          <p:cNvPicPr preferRelativeResize="0"/>
          <p:nvPr/>
        </p:nvPicPr>
        <p:blipFill rotWithShape="1">
          <a:blip r:embed="rId3">
            <a:alphaModFix/>
          </a:blip>
          <a:srcRect b="0" l="0" r="0" t="0"/>
          <a:stretch/>
        </p:blipFill>
        <p:spPr>
          <a:xfrm>
            <a:off x="7266926" y="1668185"/>
            <a:ext cx="7237141" cy="48619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5"/>
          <p:cNvSpPr/>
          <p:nvPr/>
        </p:nvSpPr>
        <p:spPr>
          <a:xfrm>
            <a:off x="833199" y="1668185"/>
            <a:ext cx="7477601" cy="2499598"/>
          </a:xfrm>
          <a:prstGeom prst="rect">
            <a:avLst/>
          </a:prstGeom>
          <a:noFill/>
          <a:ln>
            <a:noFill/>
          </a:ln>
        </p:spPr>
        <p:txBody>
          <a:bodyPr anchorCtr="0" anchor="t" bIns="45700" lIns="91425" spcFirstLastPara="1" rIns="91425" wrap="square" tIns="45700">
            <a:noAutofit/>
          </a:bodyPr>
          <a:lstStyle/>
          <a:p>
            <a:pPr indent="0" lvl="0" marL="0" marR="0" rtl="0" algn="l">
              <a:lnSpc>
                <a:spcPct val="124995"/>
              </a:lnSpc>
              <a:spcBef>
                <a:spcPts val="0"/>
              </a:spcBef>
              <a:spcAft>
                <a:spcPts val="0"/>
              </a:spcAft>
              <a:buClr>
                <a:schemeClr val="dk1"/>
              </a:buClr>
              <a:buSzPts val="5249"/>
              <a:buFont typeface="Calibri"/>
              <a:buNone/>
            </a:pPr>
            <a:r>
              <a:t/>
            </a:r>
            <a:endParaRPr sz="5249">
              <a:solidFill>
                <a:schemeClr val="dk1"/>
              </a:solidFill>
              <a:latin typeface="Calibri"/>
              <a:ea typeface="Calibri"/>
              <a:cs typeface="Calibri"/>
              <a:sym typeface="Calibri"/>
            </a:endParaRPr>
          </a:p>
        </p:txBody>
      </p:sp>
      <p:sp>
        <p:nvSpPr>
          <p:cNvPr id="74" name="Google Shape;74;p5"/>
          <p:cNvSpPr/>
          <p:nvPr/>
        </p:nvSpPr>
        <p:spPr>
          <a:xfrm>
            <a:off x="833199" y="1996068"/>
            <a:ext cx="6114011" cy="499574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75" name="Google Shape;75;p5"/>
          <p:cNvSpPr/>
          <p:nvPr/>
        </p:nvSpPr>
        <p:spPr>
          <a:xfrm>
            <a:off x="993058" y="468080"/>
            <a:ext cx="9154552" cy="52322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lang="en-US" sz="2800">
                <a:solidFill>
                  <a:srgbClr val="FFFFFF"/>
                </a:solidFill>
                <a:latin typeface="Quattrocento Sans"/>
                <a:ea typeface="Quattrocento Sans"/>
                <a:cs typeface="Quattrocento Sans"/>
                <a:sym typeface="Quattrocento Sans"/>
              </a:rPr>
              <a:t>SECTORS AND ACTIVITIES COVERED BY THE EU ETS</a:t>
            </a:r>
            <a:endParaRPr b="0" i="0" sz="2800" u="none" cap="none" strike="noStrike">
              <a:solidFill>
                <a:srgbClr val="FFFFFF"/>
              </a:solidFill>
              <a:latin typeface="Quattrocento Sans"/>
              <a:ea typeface="Quattrocento Sans"/>
              <a:cs typeface="Quattrocento Sans"/>
              <a:sym typeface="Quattrocento Sans"/>
            </a:endParaRPr>
          </a:p>
        </p:txBody>
      </p:sp>
      <p:sp>
        <p:nvSpPr>
          <p:cNvPr id="76" name="Google Shape;76;p5"/>
          <p:cNvSpPr txBox="1"/>
          <p:nvPr/>
        </p:nvSpPr>
        <p:spPr>
          <a:xfrm>
            <a:off x="995600" y="1667196"/>
            <a:ext cx="9564605" cy="1130694"/>
          </a:xfrm>
          <a:prstGeom prst="rect">
            <a:avLst/>
          </a:prstGeom>
          <a:noFill/>
          <a:ln>
            <a:noFill/>
          </a:ln>
        </p:spPr>
        <p:txBody>
          <a:bodyPr anchorCtr="0" anchor="t" bIns="45700" lIns="91425" spcFirstLastPara="1" rIns="91425" wrap="square" tIns="45700">
            <a:spAutoFit/>
          </a:bodyPr>
          <a:lstStyle/>
          <a:p>
            <a:pPr indent="0" lvl="0" marL="0" marR="0" rtl="0" algn="l">
              <a:lnSpc>
                <a:spcPct val="112958"/>
              </a:lnSpc>
              <a:spcBef>
                <a:spcPts val="0"/>
              </a:spcBef>
              <a:spcAft>
                <a:spcPts val="0"/>
              </a:spcAft>
              <a:buNone/>
            </a:pPr>
            <a:r>
              <a:rPr lang="en-US" sz="2400">
                <a:solidFill>
                  <a:schemeClr val="dk1"/>
                </a:solidFill>
                <a:latin typeface="Lora"/>
                <a:ea typeface="Lora"/>
                <a:cs typeface="Lora"/>
                <a:sym typeface="Lora"/>
              </a:rPr>
              <a:t>1. Power and Heat Generation: </a:t>
            </a:r>
            <a:r>
              <a:rPr lang="en-US" sz="2400">
                <a:solidFill>
                  <a:schemeClr val="dk1"/>
                </a:solidFill>
                <a:latin typeface="Arial"/>
                <a:ea typeface="Arial"/>
                <a:cs typeface="Arial"/>
                <a:sym typeface="Arial"/>
              </a:rPr>
              <a:t>The EU ETS covers emissions from power plants and industrial facilities that generate heat and electricity.</a:t>
            </a:r>
            <a:endParaRPr sz="2400">
              <a:solidFill>
                <a:schemeClr val="dk1"/>
              </a:solidFill>
              <a:latin typeface="Calibri"/>
              <a:ea typeface="Calibri"/>
              <a:cs typeface="Calibri"/>
              <a:sym typeface="Calibri"/>
            </a:endParaRPr>
          </a:p>
          <a:p>
            <a:pPr indent="0" lvl="0" marL="0" marR="0" rtl="0" algn="l">
              <a:lnSpc>
                <a:spcPct val="150611"/>
              </a:lnSpc>
              <a:spcBef>
                <a:spcPts val="0"/>
              </a:spcBef>
              <a:spcAft>
                <a:spcPts val="0"/>
              </a:spcAft>
              <a:buClr>
                <a:schemeClr val="dk1"/>
              </a:buClr>
              <a:buSzPts val="1800"/>
              <a:buFont typeface="Lora"/>
              <a:buNone/>
            </a:pPr>
            <a:r>
              <a:rPr lang="en-US" sz="1800">
                <a:solidFill>
                  <a:schemeClr val="dk1"/>
                </a:solidFill>
                <a:latin typeface="Lora"/>
                <a:ea typeface="Lora"/>
                <a:cs typeface="Lora"/>
                <a:sym typeface="Lora"/>
              </a:rPr>
              <a:t> </a:t>
            </a:r>
            <a:endParaRPr sz="1800">
              <a:solidFill>
                <a:schemeClr val="dk1"/>
              </a:solidFill>
              <a:latin typeface="Calibri"/>
              <a:ea typeface="Calibri"/>
              <a:cs typeface="Calibri"/>
              <a:sym typeface="Calibri"/>
            </a:endParaRPr>
          </a:p>
        </p:txBody>
      </p:sp>
      <p:sp>
        <p:nvSpPr>
          <p:cNvPr id="77" name="Google Shape;77;p5"/>
          <p:cNvSpPr txBox="1"/>
          <p:nvPr/>
        </p:nvSpPr>
        <p:spPr>
          <a:xfrm>
            <a:off x="995600" y="2843738"/>
            <a:ext cx="9352732" cy="1477328"/>
          </a:xfrm>
          <a:prstGeom prst="rect">
            <a:avLst/>
          </a:prstGeom>
          <a:noFill/>
          <a:ln>
            <a:noFill/>
          </a:ln>
        </p:spPr>
        <p:txBody>
          <a:bodyPr anchorCtr="0" anchor="t" bIns="45700" lIns="91425" spcFirstLastPara="1" rIns="91425" wrap="square" tIns="45700">
            <a:spAutoFit/>
          </a:bodyPr>
          <a:lstStyle/>
          <a:p>
            <a:pPr indent="0" lvl="0" marL="0" marR="0" rtl="0" algn="l">
              <a:lnSpc>
                <a:spcPct val="112958"/>
              </a:lnSpc>
              <a:spcBef>
                <a:spcPts val="0"/>
              </a:spcBef>
              <a:spcAft>
                <a:spcPts val="0"/>
              </a:spcAft>
              <a:buNone/>
            </a:pPr>
            <a:r>
              <a:rPr lang="en-US" sz="2400">
                <a:solidFill>
                  <a:schemeClr val="dk1"/>
                </a:solidFill>
                <a:latin typeface="Lora"/>
                <a:ea typeface="Lora"/>
                <a:cs typeface="Lora"/>
                <a:sym typeface="Lora"/>
              </a:rPr>
              <a:t>2. Energy-Intensive Industries:</a:t>
            </a:r>
            <a:r>
              <a:rPr lang="en-US" sz="2400">
                <a:solidFill>
                  <a:schemeClr val="dk1"/>
                </a:solidFill>
                <a:latin typeface="Arial"/>
                <a:ea typeface="Arial"/>
                <a:cs typeface="Arial"/>
                <a:sym typeface="Arial"/>
              </a:rPr>
              <a:t>  like steel, cement, glass, and chemicals are included in the EU ETS due to their high levels of greenhouse gas emissions.</a:t>
            </a:r>
            <a:endParaRPr sz="2400">
              <a:solidFill>
                <a:schemeClr val="dk1"/>
              </a:solidFill>
              <a:latin typeface="Calibri"/>
              <a:ea typeface="Calibri"/>
              <a:cs typeface="Calibri"/>
              <a:sym typeface="Calibri"/>
            </a:endParaRPr>
          </a:p>
          <a:p>
            <a:pPr indent="0" lvl="0" marL="0" marR="0" rtl="0" algn="l">
              <a:lnSpc>
                <a:spcPct val="112958"/>
              </a:lnSpc>
              <a:spcBef>
                <a:spcPts val="0"/>
              </a:spcBef>
              <a:spcAft>
                <a:spcPts val="0"/>
              </a:spcAft>
              <a:buClr>
                <a:schemeClr val="dk1"/>
              </a:buClr>
              <a:buSzPts val="2400"/>
              <a:buFont typeface="Lora"/>
              <a:buNone/>
            </a:pPr>
            <a:r>
              <a:rPr lang="en-US" sz="2400">
                <a:solidFill>
                  <a:schemeClr val="dk1"/>
                </a:solidFill>
                <a:latin typeface="Lora"/>
                <a:ea typeface="Lora"/>
                <a:cs typeface="Lora"/>
                <a:sym typeface="Lora"/>
              </a:rPr>
              <a:t> </a:t>
            </a:r>
            <a:endParaRPr sz="2400">
              <a:solidFill>
                <a:schemeClr val="dk1"/>
              </a:solidFill>
              <a:latin typeface="Calibri"/>
              <a:ea typeface="Calibri"/>
              <a:cs typeface="Calibri"/>
              <a:sym typeface="Calibri"/>
            </a:endParaRPr>
          </a:p>
        </p:txBody>
      </p:sp>
      <p:sp>
        <p:nvSpPr>
          <p:cNvPr id="78" name="Google Shape;78;p5"/>
          <p:cNvSpPr txBox="1"/>
          <p:nvPr/>
        </p:nvSpPr>
        <p:spPr>
          <a:xfrm>
            <a:off x="1031488" y="4366914"/>
            <a:ext cx="9316844" cy="1131079"/>
          </a:xfrm>
          <a:prstGeom prst="rect">
            <a:avLst/>
          </a:prstGeom>
          <a:noFill/>
          <a:ln>
            <a:noFill/>
          </a:ln>
        </p:spPr>
        <p:txBody>
          <a:bodyPr anchorCtr="0" anchor="t" bIns="45700" lIns="91425" spcFirstLastPara="1" rIns="91425" wrap="square" tIns="45700">
            <a:spAutoFit/>
          </a:bodyPr>
          <a:lstStyle/>
          <a:p>
            <a:pPr indent="0" lvl="0" marL="0" marR="0" rtl="0" algn="l">
              <a:lnSpc>
                <a:spcPct val="112958"/>
              </a:lnSpc>
              <a:spcBef>
                <a:spcPts val="0"/>
              </a:spcBef>
              <a:spcAft>
                <a:spcPts val="0"/>
              </a:spcAft>
              <a:buNone/>
            </a:pPr>
            <a:r>
              <a:rPr lang="en-US" sz="2400">
                <a:solidFill>
                  <a:schemeClr val="dk1"/>
                </a:solidFill>
                <a:latin typeface="Lora"/>
                <a:ea typeface="Lora"/>
                <a:cs typeface="Lora"/>
                <a:sym typeface="Lora"/>
              </a:rPr>
              <a:t>3. Aviation: </a:t>
            </a:r>
            <a:r>
              <a:rPr lang="en-US" sz="2400">
                <a:solidFill>
                  <a:schemeClr val="dk1"/>
                </a:solidFill>
                <a:latin typeface="Arial"/>
                <a:ea typeface="Arial"/>
                <a:cs typeface="Arial"/>
                <a:sym typeface="Arial"/>
              </a:rPr>
              <a:t>Flights within the European Economic Area are subject to the EU ETS, which aims to reduce emissions from the aviation industry.</a:t>
            </a:r>
            <a:endParaRPr sz="2400">
              <a:solidFill>
                <a:schemeClr val="dk1"/>
              </a:solidFill>
              <a:latin typeface="Calibri"/>
              <a:ea typeface="Calibri"/>
              <a:cs typeface="Calibri"/>
              <a:sym typeface="Calibri"/>
            </a:endParaRPr>
          </a:p>
          <a:p>
            <a:pPr indent="0" lvl="0" marL="0" marR="0" rtl="0" algn="l">
              <a:lnSpc>
                <a:spcPct val="150611"/>
              </a:lnSpc>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pic>
        <p:nvPicPr>
          <p:cNvPr descr="preencoded.png" id="79" name="Google Shape;79;p5"/>
          <p:cNvPicPr preferRelativeResize="0"/>
          <p:nvPr/>
        </p:nvPicPr>
        <p:blipFill rotWithShape="1">
          <a:blip r:embed="rId3">
            <a:alphaModFix/>
          </a:blip>
          <a:srcRect b="0" l="0" r="0" t="0"/>
          <a:stretch/>
        </p:blipFill>
        <p:spPr>
          <a:xfrm>
            <a:off x="10147611" y="1006334"/>
            <a:ext cx="4482790" cy="45804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6"/>
          <p:cNvSpPr/>
          <p:nvPr/>
        </p:nvSpPr>
        <p:spPr>
          <a:xfrm>
            <a:off x="833199" y="1668185"/>
            <a:ext cx="7477601" cy="2499598"/>
          </a:xfrm>
          <a:prstGeom prst="rect">
            <a:avLst/>
          </a:prstGeom>
          <a:noFill/>
          <a:ln>
            <a:noFill/>
          </a:ln>
        </p:spPr>
        <p:txBody>
          <a:bodyPr anchorCtr="0" anchor="t" bIns="45700" lIns="91425" spcFirstLastPara="1" rIns="91425" wrap="square" tIns="45700">
            <a:noAutofit/>
          </a:bodyPr>
          <a:lstStyle/>
          <a:p>
            <a:pPr indent="0" lvl="0" marL="0" marR="0" rtl="0" algn="l">
              <a:lnSpc>
                <a:spcPct val="124995"/>
              </a:lnSpc>
              <a:spcBef>
                <a:spcPts val="0"/>
              </a:spcBef>
              <a:spcAft>
                <a:spcPts val="0"/>
              </a:spcAft>
              <a:buClr>
                <a:schemeClr val="dk1"/>
              </a:buClr>
              <a:buSzPts val="5249"/>
              <a:buFont typeface="Calibri"/>
              <a:buNone/>
            </a:pPr>
            <a:r>
              <a:t/>
            </a:r>
            <a:endParaRPr sz="5249">
              <a:solidFill>
                <a:schemeClr val="dk1"/>
              </a:solidFill>
              <a:latin typeface="Calibri"/>
              <a:ea typeface="Calibri"/>
              <a:cs typeface="Calibri"/>
              <a:sym typeface="Calibri"/>
            </a:endParaRPr>
          </a:p>
        </p:txBody>
      </p:sp>
      <p:sp>
        <p:nvSpPr>
          <p:cNvPr id="86" name="Google Shape;86;p6"/>
          <p:cNvSpPr/>
          <p:nvPr/>
        </p:nvSpPr>
        <p:spPr>
          <a:xfrm>
            <a:off x="833199" y="1996068"/>
            <a:ext cx="6114011" cy="499574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87" name="Google Shape;87;p6"/>
          <p:cNvSpPr/>
          <p:nvPr/>
        </p:nvSpPr>
        <p:spPr>
          <a:xfrm>
            <a:off x="993058" y="468080"/>
            <a:ext cx="9154552" cy="52322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lang="en-US" sz="2800">
                <a:solidFill>
                  <a:srgbClr val="FFFFFF"/>
                </a:solidFill>
                <a:latin typeface="Quattrocento Sans"/>
                <a:ea typeface="Quattrocento Sans"/>
                <a:cs typeface="Quattrocento Sans"/>
                <a:sym typeface="Quattrocento Sans"/>
              </a:rPr>
              <a:t>ALLOWANCE ALLOCATION AND TRADING</a:t>
            </a:r>
            <a:endParaRPr b="0" i="0" sz="2800" u="none" cap="none" strike="noStrike">
              <a:solidFill>
                <a:srgbClr val="FFFFFF"/>
              </a:solidFill>
              <a:latin typeface="Quattrocento Sans"/>
              <a:ea typeface="Quattrocento Sans"/>
              <a:cs typeface="Quattrocento Sans"/>
              <a:sym typeface="Quattrocento Sans"/>
            </a:endParaRPr>
          </a:p>
        </p:txBody>
      </p:sp>
      <p:sp>
        <p:nvSpPr>
          <p:cNvPr id="88" name="Google Shape;88;p6"/>
          <p:cNvSpPr txBox="1"/>
          <p:nvPr/>
        </p:nvSpPr>
        <p:spPr>
          <a:xfrm>
            <a:off x="995599" y="1780420"/>
            <a:ext cx="9274673" cy="1887696"/>
          </a:xfrm>
          <a:prstGeom prst="rect">
            <a:avLst/>
          </a:prstGeom>
          <a:noFill/>
          <a:ln>
            <a:noFill/>
          </a:ln>
        </p:spPr>
        <p:txBody>
          <a:bodyPr anchorCtr="0" anchor="t" bIns="45700" lIns="91425" spcFirstLastPara="1" rIns="91425" wrap="square" tIns="45700">
            <a:spAutoFit/>
          </a:bodyPr>
          <a:lstStyle/>
          <a:p>
            <a:pPr indent="0" lvl="0" marL="0" marR="0" rtl="0" algn="l">
              <a:lnSpc>
                <a:spcPct val="116625"/>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The EU Emissions Trading Scheme (EU ETS) allocates greenhouse gas emissions allowances to regulated entities, which they can then trade on the carbon market. Allowances are distributed either through free allocation or auctioning, with the aim of incentivizing emissions reductions.</a:t>
            </a:r>
            <a:endParaRPr sz="2400">
              <a:solidFill>
                <a:schemeClr val="dk1"/>
              </a:solidFill>
              <a:latin typeface="Calibri"/>
              <a:ea typeface="Calibri"/>
              <a:cs typeface="Calibri"/>
              <a:sym typeface="Calibri"/>
            </a:endParaRPr>
          </a:p>
        </p:txBody>
      </p:sp>
      <p:sp>
        <p:nvSpPr>
          <p:cNvPr id="89" name="Google Shape;89;p6"/>
          <p:cNvSpPr txBox="1"/>
          <p:nvPr/>
        </p:nvSpPr>
        <p:spPr>
          <a:xfrm>
            <a:off x="995600" y="3692924"/>
            <a:ext cx="9152010" cy="1528624"/>
          </a:xfrm>
          <a:prstGeom prst="rect">
            <a:avLst/>
          </a:prstGeom>
          <a:noFill/>
          <a:ln>
            <a:noFill/>
          </a:ln>
        </p:spPr>
        <p:txBody>
          <a:bodyPr anchorCtr="0" anchor="t" bIns="45700" lIns="91425" spcFirstLastPara="1" rIns="91425" wrap="square" tIns="45700">
            <a:spAutoFit/>
          </a:bodyPr>
          <a:lstStyle/>
          <a:p>
            <a:pPr indent="0" lvl="0" marL="0" marR="0" rtl="0" algn="l">
              <a:lnSpc>
                <a:spcPct val="116625"/>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Companies can buy, sell, or bank their allowances, creating a price signal for carbon and a financial incentive to cut emissions. The trading of allowances allows for the most cost-effective emissions reductions to occur across the EU.</a:t>
            </a:r>
            <a:endParaRPr sz="2400">
              <a:solidFill>
                <a:schemeClr val="dk1"/>
              </a:solidFill>
              <a:latin typeface="Calibri"/>
              <a:ea typeface="Calibri"/>
              <a:cs typeface="Calibri"/>
              <a:sym typeface="Calibri"/>
            </a:endParaRPr>
          </a:p>
        </p:txBody>
      </p:sp>
      <p:pic>
        <p:nvPicPr>
          <p:cNvPr descr="preencoded.png" id="90" name="Google Shape;90;p6"/>
          <p:cNvPicPr preferRelativeResize="0"/>
          <p:nvPr/>
        </p:nvPicPr>
        <p:blipFill rotWithShape="1">
          <a:blip r:embed="rId3">
            <a:alphaModFix/>
          </a:blip>
          <a:srcRect b="0" l="0" r="0" t="0"/>
          <a:stretch/>
        </p:blipFill>
        <p:spPr>
          <a:xfrm>
            <a:off x="10147610" y="1360448"/>
            <a:ext cx="4482790" cy="54306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7"/>
          <p:cNvSpPr/>
          <p:nvPr/>
        </p:nvSpPr>
        <p:spPr>
          <a:xfrm>
            <a:off x="833199" y="1996068"/>
            <a:ext cx="6114011" cy="499574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97" name="Google Shape;97;p7"/>
          <p:cNvSpPr/>
          <p:nvPr/>
        </p:nvSpPr>
        <p:spPr>
          <a:xfrm>
            <a:off x="993057" y="468080"/>
            <a:ext cx="12600279" cy="52322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lang="en-US" sz="2800">
                <a:solidFill>
                  <a:srgbClr val="FFFFFF"/>
                </a:solidFill>
                <a:latin typeface="Quattrocento Sans"/>
                <a:ea typeface="Quattrocento Sans"/>
                <a:cs typeface="Quattrocento Sans"/>
                <a:sym typeface="Quattrocento Sans"/>
              </a:rPr>
              <a:t>MONITORING, REPORTING AND VERIFICATION</a:t>
            </a:r>
            <a:endParaRPr b="0" i="0" sz="2800" u="none" cap="none" strike="noStrike">
              <a:solidFill>
                <a:srgbClr val="FFFFFF"/>
              </a:solidFill>
              <a:latin typeface="Quattrocento Sans"/>
              <a:ea typeface="Quattrocento Sans"/>
              <a:cs typeface="Quattrocento Sans"/>
              <a:sym typeface="Quattrocento Sans"/>
            </a:endParaRPr>
          </a:p>
        </p:txBody>
      </p:sp>
      <p:sp>
        <p:nvSpPr>
          <p:cNvPr id="98" name="Google Shape;98;p7"/>
          <p:cNvSpPr txBox="1"/>
          <p:nvPr/>
        </p:nvSpPr>
        <p:spPr>
          <a:xfrm>
            <a:off x="896965" y="2414110"/>
            <a:ext cx="7455298" cy="3683060"/>
          </a:xfrm>
          <a:prstGeom prst="rect">
            <a:avLst/>
          </a:prstGeom>
          <a:noFill/>
          <a:ln>
            <a:noFill/>
          </a:ln>
        </p:spPr>
        <p:txBody>
          <a:bodyPr anchorCtr="0" anchor="t" bIns="45700" lIns="91425" spcFirstLastPara="1" rIns="91425" wrap="square" tIns="45700">
            <a:spAutoFit/>
          </a:bodyPr>
          <a:lstStyle/>
          <a:p>
            <a:pPr indent="0" lvl="0" marL="0" marR="0" rtl="0" algn="l">
              <a:lnSpc>
                <a:spcPct val="114708"/>
              </a:lnSpc>
              <a:spcBef>
                <a:spcPts val="0"/>
              </a:spcBef>
              <a:spcAft>
                <a:spcPts val="0"/>
              </a:spcAft>
              <a:buNone/>
            </a:pPr>
            <a:r>
              <a:rPr lang="en-US" sz="2400">
                <a:solidFill>
                  <a:schemeClr val="dk1"/>
                </a:solidFill>
                <a:latin typeface="Arial"/>
                <a:ea typeface="Arial"/>
                <a:cs typeface="Arial"/>
                <a:sym typeface="Arial"/>
              </a:rPr>
              <a:t>The EU Emissions Trading System (EU ETS) requires rigorous monitoring, reporting, and verification (MRV) of greenhouse gas emissions to ensure the integrity and effectiveness of the system. Participating companies must monitor their emissions in accordance with strict guidelines and submit annual emission reports that are independently verified by accredited third-party auditors. This robust MRV process helps to guarantee the accuracy of emissions data and enables effective enforcement of the system's rules and regulations.</a:t>
            </a:r>
            <a:endParaRPr sz="2400">
              <a:solidFill>
                <a:schemeClr val="dk1"/>
              </a:solidFill>
              <a:latin typeface="Calibri"/>
              <a:ea typeface="Calibri"/>
              <a:cs typeface="Calibri"/>
              <a:sym typeface="Calibri"/>
            </a:endParaRPr>
          </a:p>
        </p:txBody>
      </p:sp>
      <p:pic>
        <p:nvPicPr>
          <p:cNvPr descr="preencoded.png" id="99" name="Google Shape;99;p7"/>
          <p:cNvPicPr preferRelativeResize="0"/>
          <p:nvPr/>
        </p:nvPicPr>
        <p:blipFill rotWithShape="1">
          <a:blip r:embed="rId3">
            <a:alphaModFix/>
          </a:blip>
          <a:srcRect b="0" l="0" r="0" t="0"/>
          <a:stretch/>
        </p:blipFill>
        <p:spPr>
          <a:xfrm>
            <a:off x="8709102" y="2500775"/>
            <a:ext cx="4803783" cy="35097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8"/>
          <p:cNvSpPr/>
          <p:nvPr/>
        </p:nvSpPr>
        <p:spPr>
          <a:xfrm>
            <a:off x="833199" y="1668185"/>
            <a:ext cx="7477601" cy="2499598"/>
          </a:xfrm>
          <a:prstGeom prst="rect">
            <a:avLst/>
          </a:prstGeom>
          <a:noFill/>
          <a:ln>
            <a:noFill/>
          </a:ln>
        </p:spPr>
        <p:txBody>
          <a:bodyPr anchorCtr="0" anchor="t" bIns="45700" lIns="91425" spcFirstLastPara="1" rIns="91425" wrap="square" tIns="45700">
            <a:noAutofit/>
          </a:bodyPr>
          <a:lstStyle/>
          <a:p>
            <a:pPr indent="0" lvl="0" marL="0" marR="0" rtl="0" algn="l">
              <a:lnSpc>
                <a:spcPct val="124995"/>
              </a:lnSpc>
              <a:spcBef>
                <a:spcPts val="0"/>
              </a:spcBef>
              <a:spcAft>
                <a:spcPts val="0"/>
              </a:spcAft>
              <a:buClr>
                <a:schemeClr val="dk1"/>
              </a:buClr>
              <a:buSzPts val="5249"/>
              <a:buFont typeface="Calibri"/>
              <a:buNone/>
            </a:pPr>
            <a:r>
              <a:t/>
            </a:r>
            <a:endParaRPr sz="5249">
              <a:solidFill>
                <a:schemeClr val="dk1"/>
              </a:solidFill>
              <a:latin typeface="Calibri"/>
              <a:ea typeface="Calibri"/>
              <a:cs typeface="Calibri"/>
              <a:sym typeface="Calibri"/>
            </a:endParaRPr>
          </a:p>
        </p:txBody>
      </p:sp>
      <p:sp>
        <p:nvSpPr>
          <p:cNvPr id="106" name="Google Shape;106;p8"/>
          <p:cNvSpPr/>
          <p:nvPr/>
        </p:nvSpPr>
        <p:spPr>
          <a:xfrm>
            <a:off x="833199" y="1996068"/>
            <a:ext cx="6114011" cy="499574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107" name="Google Shape;107;p8"/>
          <p:cNvSpPr/>
          <p:nvPr/>
        </p:nvSpPr>
        <p:spPr>
          <a:xfrm>
            <a:off x="993058" y="468080"/>
            <a:ext cx="12444162" cy="52322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lang="en-US" sz="2800">
                <a:solidFill>
                  <a:srgbClr val="FFFFFF"/>
                </a:solidFill>
                <a:latin typeface="Quattrocento Sans"/>
                <a:ea typeface="Quattrocento Sans"/>
                <a:cs typeface="Quattrocento Sans"/>
                <a:sym typeface="Quattrocento Sans"/>
              </a:rPr>
              <a:t>COMPLIANCE AND ENFORCEMENT IN THE EU ETS</a:t>
            </a:r>
            <a:endParaRPr b="0" i="0" sz="2800" u="none" cap="none" strike="noStrike">
              <a:solidFill>
                <a:srgbClr val="FFFFFF"/>
              </a:solidFill>
              <a:latin typeface="Quattrocento Sans"/>
              <a:ea typeface="Quattrocento Sans"/>
              <a:cs typeface="Quattrocento Sans"/>
              <a:sym typeface="Quattrocento Sans"/>
            </a:endParaRPr>
          </a:p>
        </p:txBody>
      </p:sp>
      <p:sp>
        <p:nvSpPr>
          <p:cNvPr id="108" name="Google Shape;108;p8"/>
          <p:cNvSpPr txBox="1"/>
          <p:nvPr/>
        </p:nvSpPr>
        <p:spPr>
          <a:xfrm>
            <a:off x="995600" y="1784491"/>
            <a:ext cx="12441620" cy="1105431"/>
          </a:xfrm>
          <a:prstGeom prst="rect">
            <a:avLst/>
          </a:prstGeom>
          <a:noFill/>
          <a:ln>
            <a:noFill/>
          </a:ln>
        </p:spPr>
        <p:txBody>
          <a:bodyPr anchorCtr="0" anchor="t" bIns="45700" lIns="91425" spcFirstLastPara="1" rIns="91425" wrap="square" tIns="45700">
            <a:spAutoFit/>
          </a:bodyPr>
          <a:lstStyle/>
          <a:p>
            <a:pPr indent="0" lvl="0" marL="0" marR="0" rtl="0" algn="l">
              <a:lnSpc>
                <a:spcPct val="136700"/>
              </a:lnSpc>
              <a:spcBef>
                <a:spcPts val="0"/>
              </a:spcBef>
              <a:spcAft>
                <a:spcPts val="0"/>
              </a:spcAft>
              <a:buNone/>
            </a:pPr>
            <a:r>
              <a:rPr b="1" lang="en-US" sz="2000">
                <a:solidFill>
                  <a:schemeClr val="dk1"/>
                </a:solidFill>
                <a:latin typeface="Lora"/>
                <a:ea typeface="Lora"/>
                <a:cs typeface="Lora"/>
                <a:sym typeface="Lora"/>
              </a:rPr>
              <a:t>Reporting and Verification</a:t>
            </a:r>
            <a:r>
              <a:rPr lang="en-US" sz="2000">
                <a:solidFill>
                  <a:schemeClr val="dk1"/>
                </a:solidFill>
                <a:latin typeface="Lora"/>
                <a:ea typeface="Lora"/>
                <a:cs typeface="Lora"/>
                <a:sym typeface="Lora"/>
              </a:rPr>
              <a:t>: </a:t>
            </a:r>
            <a:r>
              <a:rPr lang="en-US" sz="2000">
                <a:solidFill>
                  <a:schemeClr val="dk1"/>
                </a:solidFill>
                <a:latin typeface="Arial"/>
                <a:ea typeface="Arial"/>
                <a:cs typeface="Arial"/>
                <a:sym typeface="Arial"/>
              </a:rPr>
              <a:t>Emitters must report their annual greenhouse gas emissions and have them independently verified by accredited verifiers.</a:t>
            </a:r>
            <a:endParaRPr/>
          </a:p>
          <a:p>
            <a:pPr indent="0" lvl="0" marL="0" marR="0" rtl="0" algn="l">
              <a:lnSpc>
                <a:spcPct val="151888"/>
              </a:lnSpc>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9" name="Google Shape;109;p8"/>
          <p:cNvSpPr txBox="1"/>
          <p:nvPr/>
        </p:nvSpPr>
        <p:spPr>
          <a:xfrm>
            <a:off x="993058" y="2842544"/>
            <a:ext cx="12441620" cy="1105431"/>
          </a:xfrm>
          <a:prstGeom prst="rect">
            <a:avLst/>
          </a:prstGeom>
          <a:noFill/>
          <a:ln>
            <a:noFill/>
          </a:ln>
        </p:spPr>
        <p:txBody>
          <a:bodyPr anchorCtr="0" anchor="t" bIns="45700" lIns="91425" spcFirstLastPara="1" rIns="91425" wrap="square" tIns="45700">
            <a:spAutoFit/>
          </a:bodyPr>
          <a:lstStyle/>
          <a:p>
            <a:pPr indent="0" lvl="0" marL="0" marR="0" rtl="0" algn="l">
              <a:lnSpc>
                <a:spcPct val="136700"/>
              </a:lnSpc>
              <a:spcBef>
                <a:spcPts val="0"/>
              </a:spcBef>
              <a:spcAft>
                <a:spcPts val="0"/>
              </a:spcAft>
              <a:buNone/>
            </a:pPr>
            <a:r>
              <a:rPr b="1" lang="en-US" sz="2000">
                <a:solidFill>
                  <a:schemeClr val="dk1"/>
                </a:solidFill>
                <a:latin typeface="Lora"/>
                <a:ea typeface="Lora"/>
                <a:cs typeface="Lora"/>
                <a:sym typeface="Lora"/>
              </a:rPr>
              <a:t>Penalty for Non-Compliance</a:t>
            </a:r>
            <a:r>
              <a:rPr lang="en-US" sz="2000">
                <a:solidFill>
                  <a:schemeClr val="dk1"/>
                </a:solidFill>
                <a:latin typeface="Lora"/>
                <a:ea typeface="Lora"/>
                <a:cs typeface="Lora"/>
                <a:sym typeface="Lora"/>
              </a:rPr>
              <a:t>: </a:t>
            </a:r>
            <a:r>
              <a:rPr lang="en-US" sz="2000">
                <a:solidFill>
                  <a:schemeClr val="dk1"/>
                </a:solidFill>
                <a:latin typeface="Arial"/>
                <a:ea typeface="Arial"/>
                <a:cs typeface="Arial"/>
                <a:sym typeface="Arial"/>
              </a:rPr>
              <a:t>Companies that fail to surrender sufficient allowances face financial penalties of €100 per ton of CO2 emitted without a permit.</a:t>
            </a:r>
            <a:endParaRPr sz="2000">
              <a:solidFill>
                <a:schemeClr val="dk1"/>
              </a:solidFill>
              <a:latin typeface="Calibri"/>
              <a:ea typeface="Calibri"/>
              <a:cs typeface="Calibri"/>
              <a:sym typeface="Calibri"/>
            </a:endParaRPr>
          </a:p>
          <a:p>
            <a:pPr indent="0" lvl="0" marL="0" marR="0" rtl="0" algn="l">
              <a:lnSpc>
                <a:spcPct val="151888"/>
              </a:lnSpc>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0" name="Google Shape;110;p8"/>
          <p:cNvSpPr txBox="1"/>
          <p:nvPr/>
        </p:nvSpPr>
        <p:spPr>
          <a:xfrm>
            <a:off x="996870" y="3871540"/>
            <a:ext cx="12437807" cy="1105431"/>
          </a:xfrm>
          <a:prstGeom prst="rect">
            <a:avLst/>
          </a:prstGeom>
          <a:noFill/>
          <a:ln>
            <a:noFill/>
          </a:ln>
        </p:spPr>
        <p:txBody>
          <a:bodyPr anchorCtr="0" anchor="t" bIns="45700" lIns="91425" spcFirstLastPara="1" rIns="91425" wrap="square" tIns="45700">
            <a:spAutoFit/>
          </a:bodyPr>
          <a:lstStyle/>
          <a:p>
            <a:pPr indent="0" lvl="0" marL="0" marR="0" rtl="0" algn="l">
              <a:lnSpc>
                <a:spcPct val="136700"/>
              </a:lnSpc>
              <a:spcBef>
                <a:spcPts val="0"/>
              </a:spcBef>
              <a:spcAft>
                <a:spcPts val="0"/>
              </a:spcAft>
              <a:buNone/>
            </a:pPr>
            <a:r>
              <a:rPr b="1" lang="en-US" sz="2000">
                <a:solidFill>
                  <a:schemeClr val="dk1"/>
                </a:solidFill>
                <a:latin typeface="Lora"/>
                <a:ea typeface="Lora"/>
                <a:cs typeface="Lora"/>
                <a:sym typeface="Lora"/>
              </a:rPr>
              <a:t>Enforcement Mechanisms</a:t>
            </a:r>
            <a:r>
              <a:rPr lang="en-US" sz="2000">
                <a:solidFill>
                  <a:schemeClr val="dk1"/>
                </a:solidFill>
                <a:latin typeface="Lora"/>
                <a:ea typeface="Lora"/>
                <a:cs typeface="Lora"/>
                <a:sym typeface="Lora"/>
              </a:rPr>
              <a:t>: </a:t>
            </a:r>
            <a:r>
              <a:rPr lang="en-US" sz="2000">
                <a:solidFill>
                  <a:schemeClr val="dk1"/>
                </a:solidFill>
                <a:latin typeface="Arial"/>
                <a:ea typeface="Arial"/>
                <a:cs typeface="Arial"/>
                <a:sym typeface="Arial"/>
              </a:rPr>
              <a:t>National authorities can impose additional sanctions, such as suspending an operator's ability to participate in the ETS, for persistent non-compliance.</a:t>
            </a:r>
            <a:endParaRPr sz="2000">
              <a:solidFill>
                <a:schemeClr val="dk1"/>
              </a:solidFill>
              <a:latin typeface="Calibri"/>
              <a:ea typeface="Calibri"/>
              <a:cs typeface="Calibri"/>
              <a:sym typeface="Calibri"/>
            </a:endParaRPr>
          </a:p>
          <a:p>
            <a:pPr indent="0" lvl="0" marL="0" marR="0" rtl="0" algn="l">
              <a:lnSpc>
                <a:spcPct val="151888"/>
              </a:lnSpc>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1" name="Google Shape;111;p8"/>
          <p:cNvSpPr txBox="1"/>
          <p:nvPr/>
        </p:nvSpPr>
        <p:spPr>
          <a:xfrm>
            <a:off x="993058" y="5098579"/>
            <a:ext cx="12354952" cy="1105431"/>
          </a:xfrm>
          <a:prstGeom prst="rect">
            <a:avLst/>
          </a:prstGeom>
          <a:noFill/>
          <a:ln>
            <a:noFill/>
          </a:ln>
        </p:spPr>
        <p:txBody>
          <a:bodyPr anchorCtr="0" anchor="t" bIns="45700" lIns="91425" spcFirstLastPara="1" rIns="91425" wrap="square" tIns="45700">
            <a:spAutoFit/>
          </a:bodyPr>
          <a:lstStyle/>
          <a:p>
            <a:pPr indent="0" lvl="0" marL="0" marR="0" rtl="0" algn="l">
              <a:lnSpc>
                <a:spcPct val="136700"/>
              </a:lnSpc>
              <a:spcBef>
                <a:spcPts val="0"/>
              </a:spcBef>
              <a:spcAft>
                <a:spcPts val="0"/>
              </a:spcAft>
              <a:buNone/>
            </a:pPr>
            <a:r>
              <a:rPr b="1" lang="en-US" sz="2000">
                <a:solidFill>
                  <a:schemeClr val="dk1"/>
                </a:solidFill>
                <a:latin typeface="Lora"/>
                <a:ea typeface="Lora"/>
                <a:cs typeface="Lora"/>
                <a:sym typeface="Lora"/>
              </a:rPr>
              <a:t>Monitoring and Oversight</a:t>
            </a:r>
            <a:r>
              <a:rPr lang="en-US" sz="2000">
                <a:solidFill>
                  <a:schemeClr val="dk1"/>
                </a:solidFill>
                <a:latin typeface="Lora"/>
                <a:ea typeface="Lora"/>
                <a:cs typeface="Lora"/>
                <a:sym typeface="Lora"/>
              </a:rPr>
              <a:t>: </a:t>
            </a:r>
            <a:r>
              <a:rPr lang="en-US" sz="2000">
                <a:solidFill>
                  <a:schemeClr val="dk1"/>
                </a:solidFill>
                <a:latin typeface="Arial"/>
                <a:ea typeface="Arial"/>
                <a:cs typeface="Arial"/>
                <a:sym typeface="Arial"/>
              </a:rPr>
              <a:t>The European Commission oversees the implementation of the ETS and can initiate infringement procedures against member states for non-compliance.</a:t>
            </a:r>
            <a:endParaRPr sz="2000">
              <a:solidFill>
                <a:schemeClr val="dk1"/>
              </a:solidFill>
              <a:latin typeface="Calibri"/>
              <a:ea typeface="Calibri"/>
              <a:cs typeface="Calibri"/>
              <a:sym typeface="Calibri"/>
            </a:endParaRPr>
          </a:p>
          <a:p>
            <a:pPr indent="0" lvl="0" marL="0" marR="0" rtl="0" algn="l">
              <a:lnSpc>
                <a:spcPct val="151888"/>
              </a:lnSpc>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9"/>
          <p:cNvSpPr/>
          <p:nvPr/>
        </p:nvSpPr>
        <p:spPr>
          <a:xfrm>
            <a:off x="833199" y="1668185"/>
            <a:ext cx="7477601" cy="2499598"/>
          </a:xfrm>
          <a:prstGeom prst="rect">
            <a:avLst/>
          </a:prstGeom>
          <a:noFill/>
          <a:ln>
            <a:noFill/>
          </a:ln>
        </p:spPr>
        <p:txBody>
          <a:bodyPr anchorCtr="0" anchor="t" bIns="45700" lIns="91425" spcFirstLastPara="1" rIns="91425" wrap="square" tIns="45700">
            <a:noAutofit/>
          </a:bodyPr>
          <a:lstStyle/>
          <a:p>
            <a:pPr indent="0" lvl="0" marL="0" marR="0" rtl="0" algn="l">
              <a:lnSpc>
                <a:spcPct val="124995"/>
              </a:lnSpc>
              <a:spcBef>
                <a:spcPts val="0"/>
              </a:spcBef>
              <a:spcAft>
                <a:spcPts val="0"/>
              </a:spcAft>
              <a:buClr>
                <a:schemeClr val="dk1"/>
              </a:buClr>
              <a:buSzPts val="5249"/>
              <a:buFont typeface="Calibri"/>
              <a:buNone/>
            </a:pPr>
            <a:r>
              <a:t/>
            </a:r>
            <a:endParaRPr sz="5249">
              <a:solidFill>
                <a:schemeClr val="dk1"/>
              </a:solidFill>
              <a:latin typeface="Calibri"/>
              <a:ea typeface="Calibri"/>
              <a:cs typeface="Calibri"/>
              <a:sym typeface="Calibri"/>
            </a:endParaRPr>
          </a:p>
        </p:txBody>
      </p:sp>
      <p:sp>
        <p:nvSpPr>
          <p:cNvPr id="118" name="Google Shape;118;p9"/>
          <p:cNvSpPr/>
          <p:nvPr/>
        </p:nvSpPr>
        <p:spPr>
          <a:xfrm>
            <a:off x="833199" y="1996068"/>
            <a:ext cx="6114011" cy="499574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p:txBody>
      </p:sp>
      <p:sp>
        <p:nvSpPr>
          <p:cNvPr id="119" name="Google Shape;119;p9"/>
          <p:cNvSpPr/>
          <p:nvPr/>
        </p:nvSpPr>
        <p:spPr>
          <a:xfrm>
            <a:off x="993058" y="468080"/>
            <a:ext cx="12444162" cy="523220"/>
          </a:xfrm>
          <a:prstGeom prst="rect">
            <a:avLst/>
          </a:prstGeom>
          <a:solidFill>
            <a:srgbClr val="0033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lang="en-US" sz="2800">
                <a:solidFill>
                  <a:srgbClr val="FFFFFF"/>
                </a:solidFill>
                <a:latin typeface="Quattrocento Sans"/>
                <a:ea typeface="Quattrocento Sans"/>
                <a:cs typeface="Quattrocento Sans"/>
                <a:sym typeface="Quattrocento Sans"/>
              </a:rPr>
              <a:t>ROLE OF THE EU ETS IN REDUCING GREENHOUSE GAS EMISSIONS</a:t>
            </a:r>
            <a:endParaRPr b="0" i="0" sz="2800" u="none" cap="none" strike="noStrike">
              <a:solidFill>
                <a:srgbClr val="FFFFFF"/>
              </a:solidFill>
              <a:latin typeface="Quattrocento Sans"/>
              <a:ea typeface="Quattrocento Sans"/>
              <a:cs typeface="Quattrocento Sans"/>
              <a:sym typeface="Quattrocento Sans"/>
            </a:endParaRPr>
          </a:p>
        </p:txBody>
      </p:sp>
      <p:sp>
        <p:nvSpPr>
          <p:cNvPr id="120" name="Google Shape;120;p9"/>
          <p:cNvSpPr txBox="1"/>
          <p:nvPr/>
        </p:nvSpPr>
        <p:spPr>
          <a:xfrm>
            <a:off x="995600" y="1784491"/>
            <a:ext cx="12441620" cy="5104859"/>
          </a:xfrm>
          <a:prstGeom prst="rect">
            <a:avLst/>
          </a:prstGeom>
          <a:noFill/>
          <a:ln>
            <a:noFill/>
          </a:ln>
        </p:spPr>
        <p:txBody>
          <a:bodyPr anchorCtr="0" anchor="t" bIns="45700" lIns="91425" spcFirstLastPara="1" rIns="91425" wrap="square" tIns="45700">
            <a:spAutoFit/>
          </a:bodyPr>
          <a:lstStyle/>
          <a:p>
            <a:pPr indent="0" lvl="0" marL="0" marR="0" rtl="0" algn="l">
              <a:lnSpc>
                <a:spcPct val="94071"/>
              </a:lnSpc>
              <a:spcBef>
                <a:spcPts val="0"/>
              </a:spcBef>
              <a:spcAft>
                <a:spcPts val="0"/>
              </a:spcAft>
              <a:buNone/>
            </a:pPr>
            <a:r>
              <a:rPr lang="en-US" sz="2800" u="sng">
                <a:solidFill>
                  <a:schemeClr val="dk1"/>
                </a:solidFill>
                <a:latin typeface="Lora"/>
                <a:ea typeface="Lora"/>
                <a:cs typeface="Lora"/>
                <a:sym typeface="Lora"/>
              </a:rPr>
              <a:t>Driving Emissions Reductions: </a:t>
            </a:r>
            <a:r>
              <a:rPr lang="en-US" sz="2800">
                <a:solidFill>
                  <a:schemeClr val="dk1"/>
                </a:solidFill>
                <a:latin typeface="Arial"/>
                <a:ea typeface="Arial"/>
                <a:cs typeface="Arial"/>
                <a:sym typeface="Arial"/>
              </a:rPr>
              <a:t>The EU ETS is a cornerstone of the EU's climate policy, putting a price on carbon emissions and providing a financial incentive for companies to reduce their greenhouse gas output.</a:t>
            </a:r>
            <a:r>
              <a:rPr lang="en-US" sz="2800">
                <a:solidFill>
                  <a:schemeClr val="dk1"/>
                </a:solidFill>
                <a:latin typeface="Lora"/>
                <a:ea typeface="Lora"/>
                <a:cs typeface="Lora"/>
                <a:sym typeface="Lora"/>
              </a:rPr>
              <a:t> </a:t>
            </a:r>
            <a:endParaRPr/>
          </a:p>
          <a:p>
            <a:pPr indent="0" lvl="0" marL="0" marR="0" rtl="0" algn="l">
              <a:lnSpc>
                <a:spcPct val="94071"/>
              </a:lnSpc>
              <a:spcBef>
                <a:spcPts val="0"/>
              </a:spcBef>
              <a:spcAft>
                <a:spcPts val="0"/>
              </a:spcAft>
              <a:buNone/>
            </a:pPr>
            <a:r>
              <a:t/>
            </a:r>
            <a:endParaRPr sz="2800">
              <a:solidFill>
                <a:schemeClr val="dk1"/>
              </a:solidFill>
              <a:latin typeface="Lora"/>
              <a:ea typeface="Lora"/>
              <a:cs typeface="Lora"/>
              <a:sym typeface="Lora"/>
            </a:endParaRPr>
          </a:p>
          <a:p>
            <a:pPr indent="0" lvl="0" marL="0" marR="0" rtl="0" algn="l">
              <a:lnSpc>
                <a:spcPct val="94071"/>
              </a:lnSpc>
              <a:spcBef>
                <a:spcPts val="0"/>
              </a:spcBef>
              <a:spcAft>
                <a:spcPts val="0"/>
              </a:spcAft>
              <a:buNone/>
            </a:pPr>
            <a:r>
              <a:rPr lang="en-US" sz="2800" u="sng">
                <a:solidFill>
                  <a:schemeClr val="dk1"/>
                </a:solidFill>
                <a:latin typeface="Lora"/>
                <a:ea typeface="Lora"/>
                <a:cs typeface="Lora"/>
                <a:sym typeface="Lora"/>
              </a:rPr>
              <a:t>Emissions Cap and Trade: </a:t>
            </a:r>
            <a:r>
              <a:rPr lang="en-US" sz="2800">
                <a:solidFill>
                  <a:schemeClr val="dk1"/>
                </a:solidFill>
                <a:latin typeface="Arial"/>
                <a:ea typeface="Arial"/>
                <a:cs typeface="Arial"/>
                <a:sym typeface="Arial"/>
              </a:rPr>
              <a:t>By setting a steadily declining emissions cap and allowing companies to trade emissions allowances, the EU ETS encourages cost-effective emissions reductions across covered sectors.</a:t>
            </a:r>
            <a:r>
              <a:rPr lang="en-US" sz="2800">
                <a:solidFill>
                  <a:schemeClr val="dk1"/>
                </a:solidFill>
                <a:latin typeface="Lora"/>
                <a:ea typeface="Lora"/>
                <a:cs typeface="Lora"/>
                <a:sym typeface="Lora"/>
              </a:rPr>
              <a:t> </a:t>
            </a:r>
            <a:endParaRPr/>
          </a:p>
          <a:p>
            <a:pPr indent="0" lvl="0" marL="0" marR="0" rtl="0" algn="l">
              <a:lnSpc>
                <a:spcPct val="94071"/>
              </a:lnSpc>
              <a:spcBef>
                <a:spcPts val="0"/>
              </a:spcBef>
              <a:spcAft>
                <a:spcPts val="0"/>
              </a:spcAft>
              <a:buNone/>
            </a:pPr>
            <a:r>
              <a:t/>
            </a:r>
            <a:endParaRPr sz="2800" u="sng">
              <a:solidFill>
                <a:schemeClr val="dk1"/>
              </a:solidFill>
              <a:latin typeface="Lora"/>
              <a:ea typeface="Lora"/>
              <a:cs typeface="Lora"/>
              <a:sym typeface="Lora"/>
            </a:endParaRPr>
          </a:p>
          <a:p>
            <a:pPr indent="0" lvl="0" marL="0" marR="0" rtl="0" algn="l">
              <a:lnSpc>
                <a:spcPct val="94071"/>
              </a:lnSpc>
              <a:spcBef>
                <a:spcPts val="0"/>
              </a:spcBef>
              <a:spcAft>
                <a:spcPts val="0"/>
              </a:spcAft>
              <a:buNone/>
            </a:pPr>
            <a:r>
              <a:rPr lang="en-US" sz="2800" u="sng">
                <a:solidFill>
                  <a:schemeClr val="dk1"/>
                </a:solidFill>
                <a:latin typeface="Lora"/>
                <a:ea typeface="Lora"/>
                <a:cs typeface="Lora"/>
                <a:sym typeface="Lora"/>
              </a:rPr>
              <a:t>Technological Innovation: </a:t>
            </a:r>
            <a:r>
              <a:rPr lang="en-US" sz="2800">
                <a:solidFill>
                  <a:schemeClr val="dk1"/>
                </a:solidFill>
                <a:latin typeface="Arial"/>
                <a:ea typeface="Arial"/>
                <a:cs typeface="Arial"/>
                <a:sym typeface="Arial"/>
              </a:rPr>
              <a:t>The EU ETS incentivizes companies to invest in clean technologies and low-carbon solutions to comply with the scheme's requirements and reduce their compliance costs.</a:t>
            </a:r>
            <a:r>
              <a:rPr lang="en-US" sz="2800">
                <a:solidFill>
                  <a:schemeClr val="dk1"/>
                </a:solidFill>
                <a:latin typeface="Lora"/>
                <a:ea typeface="Lora"/>
                <a:cs typeface="Lora"/>
                <a:sym typeface="Lora"/>
              </a:rPr>
              <a:t> </a:t>
            </a:r>
            <a:endParaRPr/>
          </a:p>
          <a:p>
            <a:pPr indent="0" lvl="0" marL="0" marR="0" rtl="0" algn="l">
              <a:lnSpc>
                <a:spcPct val="94071"/>
              </a:lnSpc>
              <a:spcBef>
                <a:spcPts val="0"/>
              </a:spcBef>
              <a:spcAft>
                <a:spcPts val="0"/>
              </a:spcAft>
              <a:buNone/>
            </a:pPr>
            <a:r>
              <a:t/>
            </a:r>
            <a:endParaRPr sz="2800" u="sng">
              <a:solidFill>
                <a:schemeClr val="dk1"/>
              </a:solidFill>
              <a:latin typeface="Lora"/>
              <a:ea typeface="Lora"/>
              <a:cs typeface="Lora"/>
              <a:sym typeface="Lora"/>
            </a:endParaRPr>
          </a:p>
          <a:p>
            <a:pPr indent="0" lvl="0" marL="0" marR="0" rtl="0" algn="l">
              <a:lnSpc>
                <a:spcPct val="94071"/>
              </a:lnSpc>
              <a:spcBef>
                <a:spcPts val="0"/>
              </a:spcBef>
              <a:spcAft>
                <a:spcPts val="0"/>
              </a:spcAft>
              <a:buNone/>
            </a:pPr>
            <a:r>
              <a:rPr lang="en-US" sz="2800" u="sng">
                <a:solidFill>
                  <a:schemeClr val="dk1"/>
                </a:solidFill>
                <a:latin typeface="Lora"/>
                <a:ea typeface="Lora"/>
                <a:cs typeface="Lora"/>
                <a:sym typeface="Lora"/>
              </a:rPr>
              <a:t>Driving Sectoral Transformation: </a:t>
            </a:r>
            <a:r>
              <a:rPr lang="en-US" sz="2800">
                <a:solidFill>
                  <a:schemeClr val="dk1"/>
                </a:solidFill>
                <a:latin typeface="Arial"/>
                <a:ea typeface="Arial"/>
                <a:cs typeface="Arial"/>
                <a:sym typeface="Arial"/>
              </a:rPr>
              <a:t>As a market-based mechanism, the EU ETS helps drive gradual, sector-wide transitions towards decarbonization by making high-emitting activities more expensive relative to low-carbon alternatives.</a:t>
            </a:r>
            <a:endParaRPr sz="2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2024-04-01T08:21:37Z</dcterms:created>
  <dc:creator>PptxGenJS</dc:creator>
</cp:coreProperties>
</file>