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4"/>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59" r:id="rId21"/>
    <p:sldId id="276" r:id="rId22"/>
    <p:sldId id="277" r:id="rId23"/>
  </p:sldIdLst>
  <p:sldSz cx="12192000" cy="6858000"/>
  <p:notesSz cx="6951663" cy="10082213"/>
  <p:embeddedFontLs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94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46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54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91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65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15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8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43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56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50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04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47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61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6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86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14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23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oecd.org/document/32/0,3343,en_21571361_41059646_41440096_1_1_1_1,00.html"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How to deal with climate change? (What is the climate change management?)</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Three main strategies</a:t>
            </a:r>
          </a:p>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No Regrets Strategies: </a:t>
            </a:r>
            <a:r>
              <a:rPr lang="en-US" sz="1600" dirty="0">
                <a:latin typeface="Segoe UI" panose="020B0502040204020203" pitchFamily="34" charset="0"/>
                <a:ea typeface="Quattrocento Sans"/>
                <a:cs typeface="Segoe UI" panose="020B0502040204020203" pitchFamily="34" charset="0"/>
                <a:sym typeface="Quattrocento Sans"/>
              </a:rPr>
              <a:t>Provides benefits now with or without climate change, </a:t>
            </a:r>
          </a:p>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Low Regrets Strategies: </a:t>
            </a:r>
            <a:r>
              <a:rPr lang="en-US" sz="1600" dirty="0">
                <a:latin typeface="Segoe UI" panose="020B0502040204020203" pitchFamily="34" charset="0"/>
                <a:ea typeface="Quattrocento Sans"/>
                <a:cs typeface="Segoe UI" panose="020B0502040204020203" pitchFamily="34" charset="0"/>
                <a:sym typeface="Quattrocento Sans"/>
              </a:rPr>
              <a:t>Provide climate change benefits for little additional cost or risk, </a:t>
            </a:r>
          </a:p>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Win-win or Co-benefit Strategies: </a:t>
            </a:r>
            <a:r>
              <a:rPr lang="en-US" sz="1600" dirty="0">
                <a:latin typeface="Segoe UI" panose="020B0502040204020203" pitchFamily="34" charset="0"/>
                <a:ea typeface="Quattrocento Sans"/>
                <a:cs typeface="Segoe UI" panose="020B0502040204020203" pitchFamily="34" charset="0"/>
                <a:sym typeface="Quattrocento Sans"/>
              </a:rPr>
              <a:t>Reduce climate change impacts while providing other environmental, social, or economic benefits.</a:t>
            </a:r>
          </a:p>
          <a:p>
            <a:pPr lvl="1" algn="just">
              <a:lnSpc>
                <a:spcPct val="150000"/>
              </a:lnSpc>
              <a:buSzPts val="1600"/>
            </a:pP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b="1" dirty="0">
                <a:latin typeface="Segoe UI" panose="020B0502040204020203" pitchFamily="34" charset="0"/>
                <a:cs typeface="Segoe UI" panose="020B0502040204020203" pitchFamily="34" charset="0"/>
              </a:rPr>
              <a:t>Adaptation </a:t>
            </a:r>
            <a:r>
              <a:rPr lang="en-IN" sz="1600" dirty="0">
                <a:latin typeface="Segoe UI" panose="020B0502040204020203" pitchFamily="34" charset="0"/>
                <a:cs typeface="Segoe UI" panose="020B0502040204020203" pitchFamily="34" charset="0"/>
              </a:rPr>
              <a:t>(Short Term Strategy)</a:t>
            </a:r>
            <a:r>
              <a:rPr lang="en-IN" sz="1600" b="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Preparing for the system changes, reducing vulnerability by understanding climate hazards, reducing exposure and sensitivity</a:t>
            </a:r>
            <a:r>
              <a:rPr lang="en-US" sz="1600" b="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Adaptation addresses the consequences of climate change, such as heavy rainfall, flooding, or extreme temperatures. These are issues already affecting societies, independent of their role in causing climate change.</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878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Reactive adaptation, </a:t>
            </a:r>
            <a:r>
              <a:rPr lang="en-US" sz="1600" dirty="0">
                <a:latin typeface="Segoe UI" panose="020B0502040204020203" pitchFamily="34" charset="0"/>
                <a:ea typeface="Quattrocento Sans"/>
                <a:cs typeface="Segoe UI" panose="020B0502040204020203" pitchFamily="34" charset="0"/>
                <a:sym typeface="Quattrocento Sans"/>
              </a:rPr>
              <a:t>which involves a deliberate response to a climatic shock or impact, in order to recover and prevent similar impacts in the future. One of its major disadvantages is running the risk of being short-sighted by  focusing on the crisis at hand. In many cases it is used for unexpected consequences that may happen out of planed/designed confronting scenario.</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Anticipatory or proactive adaptation</a:t>
            </a:r>
            <a:r>
              <a:rPr lang="en-US" sz="1600" dirty="0">
                <a:latin typeface="Segoe UI" panose="020B0502040204020203" pitchFamily="34" charset="0"/>
                <a:ea typeface="Quattrocento Sans"/>
                <a:cs typeface="Segoe UI" panose="020B0502040204020203" pitchFamily="34" charset="0"/>
                <a:sym typeface="Quattrocento Sans"/>
              </a:rPr>
              <a:t>, which involves planned action, in advance of climate change, to prepare for and minimize its potential impacts (taking steps to reduce the risks associated with climate change for individuals, communities and ecosystems), Proactive planning is often more effective and less costly than reactive planning, and can provide benefits today.</a:t>
            </a:r>
          </a:p>
        </p:txBody>
      </p:sp>
    </p:spTree>
    <p:extLst>
      <p:ext uri="{BB962C8B-B14F-4D97-AF65-F5344CB8AC3E}">
        <p14:creationId xmlns:p14="http://schemas.microsoft.com/office/powerpoint/2010/main" val="418247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main facts about adaptation are that: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Lack of (financial resources, certainty of cost, institutional oversight, information, flexibility, access to new technology) and also Social barriers are the main Barriers to adaptation.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Adapting to climate change is not a one-time activity.</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There is no “one-size-fits-all” approach to managing climate change impacts (it depends always on other factors per each region and city).</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Much can be gained from addressing non-climate stresses that contribute to climate vulnerability and risks.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Proactive, long-term Strategies are cheaper than reactive, short-term ones.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Main Objective for any Adaptation Strategy are (Reduce exposure, decreasing sensitivity and increasing adaptive capacity).</a:t>
            </a:r>
          </a:p>
          <a:p>
            <a:pPr lvl="1" algn="just">
              <a:lnSpc>
                <a:spcPct val="150000"/>
              </a:lnSpc>
              <a:buSzPts val="1600"/>
            </a:pPr>
            <a:r>
              <a:rPr lang="en-US" sz="1600" b="1" dirty="0">
                <a:latin typeface="Segoe UI" panose="020B0502040204020203" pitchFamily="34" charset="0"/>
                <a:cs typeface="Segoe UI" panose="020B0502040204020203" pitchFamily="34" charset="0"/>
              </a:rPr>
              <a:t>Mitigation </a:t>
            </a:r>
            <a:r>
              <a:rPr lang="en-US" sz="1600" dirty="0">
                <a:latin typeface="Segoe UI" panose="020B0502040204020203" pitchFamily="34" charset="0"/>
                <a:cs typeface="Segoe UI" panose="020B0502040204020203" pitchFamily="34" charset="0"/>
              </a:rPr>
              <a:t>(Long term strategy)</a:t>
            </a:r>
            <a:r>
              <a:rPr lang="en-US" sz="1600" b="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It is about reduction of GHG emissions by type of GHG, source, location</a:t>
            </a: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53157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9E45F91D-B467-B05B-5B6D-D0553D616A08}"/>
              </a:ext>
            </a:extLst>
          </p:cNvPr>
          <p:cNvPicPr>
            <a:picLocks noChangeAspect="1"/>
          </p:cNvPicPr>
          <p:nvPr/>
        </p:nvPicPr>
        <p:blipFill>
          <a:blip r:embed="rId3"/>
          <a:stretch>
            <a:fillRect/>
          </a:stretch>
        </p:blipFill>
        <p:spPr>
          <a:xfrm>
            <a:off x="1101773" y="1789409"/>
            <a:ext cx="9270699" cy="2896004"/>
          </a:xfrm>
          <a:prstGeom prst="rect">
            <a:avLst/>
          </a:prstGeom>
        </p:spPr>
      </p:pic>
    </p:spTree>
    <p:extLst>
      <p:ext uri="{BB962C8B-B14F-4D97-AF65-F5344CB8AC3E}">
        <p14:creationId xmlns:p14="http://schemas.microsoft.com/office/powerpoint/2010/main" val="217620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791375EF-CB8E-E358-C2A0-D6CB49E6A623}"/>
              </a:ext>
            </a:extLst>
          </p:cNvPr>
          <p:cNvPicPr>
            <a:picLocks noChangeAspect="1"/>
          </p:cNvPicPr>
          <p:nvPr/>
        </p:nvPicPr>
        <p:blipFill>
          <a:blip r:embed="rId3"/>
          <a:stretch>
            <a:fillRect/>
          </a:stretch>
        </p:blipFill>
        <p:spPr>
          <a:xfrm>
            <a:off x="2269739" y="1265478"/>
            <a:ext cx="7112590" cy="4354287"/>
          </a:xfrm>
          <a:prstGeom prst="rect">
            <a:avLst/>
          </a:prstGeom>
        </p:spPr>
      </p:pic>
    </p:spTree>
    <p:extLst>
      <p:ext uri="{BB962C8B-B14F-4D97-AF65-F5344CB8AC3E}">
        <p14:creationId xmlns:p14="http://schemas.microsoft.com/office/powerpoint/2010/main" val="102372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Cities and climate change Initiatives</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CC1B663-98DA-99CD-3CD0-B6A5CDC02B93}"/>
              </a:ext>
            </a:extLst>
          </p:cNvPr>
          <p:cNvPicPr>
            <a:picLocks noChangeAspect="1"/>
          </p:cNvPicPr>
          <p:nvPr/>
        </p:nvPicPr>
        <p:blipFill>
          <a:blip r:embed="rId3"/>
          <a:stretch>
            <a:fillRect/>
          </a:stretch>
        </p:blipFill>
        <p:spPr>
          <a:xfrm>
            <a:off x="1104162" y="1506731"/>
            <a:ext cx="9265921" cy="1771897"/>
          </a:xfrm>
          <a:prstGeom prst="rect">
            <a:avLst/>
          </a:prstGeom>
        </p:spPr>
      </p:pic>
      <p:pic>
        <p:nvPicPr>
          <p:cNvPr id="6" name="Picture 5">
            <a:extLst>
              <a:ext uri="{FF2B5EF4-FFF2-40B4-BE49-F238E27FC236}">
                <a16:creationId xmlns:a16="http://schemas.microsoft.com/office/drawing/2014/main" id="{0C23B833-2066-226E-3287-3140D2EC09F2}"/>
              </a:ext>
            </a:extLst>
          </p:cNvPr>
          <p:cNvPicPr>
            <a:picLocks noChangeAspect="1"/>
          </p:cNvPicPr>
          <p:nvPr/>
        </p:nvPicPr>
        <p:blipFill>
          <a:blip r:embed="rId4"/>
          <a:stretch>
            <a:fillRect/>
          </a:stretch>
        </p:blipFill>
        <p:spPr>
          <a:xfrm>
            <a:off x="1104161" y="3278628"/>
            <a:ext cx="9265921" cy="2307485"/>
          </a:xfrm>
          <a:prstGeom prst="rect">
            <a:avLst/>
          </a:prstGeom>
        </p:spPr>
      </p:pic>
    </p:spTree>
    <p:extLst>
      <p:ext uri="{BB962C8B-B14F-4D97-AF65-F5344CB8AC3E}">
        <p14:creationId xmlns:p14="http://schemas.microsoft.com/office/powerpoint/2010/main" val="1058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Cities and climate change Initiatives</a:t>
            </a:r>
          </a:p>
        </p:txBody>
      </p:sp>
      <p:pic>
        <p:nvPicPr>
          <p:cNvPr id="3" name="Picture 2">
            <a:extLst>
              <a:ext uri="{FF2B5EF4-FFF2-40B4-BE49-F238E27FC236}">
                <a16:creationId xmlns:a16="http://schemas.microsoft.com/office/drawing/2014/main" id="{6FFB9FE1-F1BF-8A8A-FB29-A8680BADBC94}"/>
              </a:ext>
            </a:extLst>
          </p:cNvPr>
          <p:cNvPicPr>
            <a:picLocks noChangeAspect="1"/>
          </p:cNvPicPr>
          <p:nvPr/>
        </p:nvPicPr>
        <p:blipFill>
          <a:blip r:embed="rId3"/>
          <a:stretch>
            <a:fillRect/>
          </a:stretch>
        </p:blipFill>
        <p:spPr>
          <a:xfrm>
            <a:off x="1334940" y="1546107"/>
            <a:ext cx="8804366" cy="3992545"/>
          </a:xfrm>
          <a:prstGeom prst="rect">
            <a:avLst/>
          </a:prstGeom>
        </p:spPr>
      </p:pic>
    </p:spTree>
    <p:extLst>
      <p:ext uri="{BB962C8B-B14F-4D97-AF65-F5344CB8AC3E}">
        <p14:creationId xmlns:p14="http://schemas.microsoft.com/office/powerpoint/2010/main" val="275444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Cities and climate change Initiatives</a:t>
            </a:r>
          </a:p>
        </p:txBody>
      </p:sp>
      <p:pic>
        <p:nvPicPr>
          <p:cNvPr id="4" name="Picture 3">
            <a:extLst>
              <a:ext uri="{FF2B5EF4-FFF2-40B4-BE49-F238E27FC236}">
                <a16:creationId xmlns:a16="http://schemas.microsoft.com/office/drawing/2014/main" id="{5B69887A-D67A-6DB4-187F-C7EAA40CBB96}"/>
              </a:ext>
            </a:extLst>
          </p:cNvPr>
          <p:cNvPicPr>
            <a:picLocks noChangeAspect="1"/>
          </p:cNvPicPr>
          <p:nvPr/>
        </p:nvPicPr>
        <p:blipFill>
          <a:blip r:embed="rId3"/>
          <a:stretch>
            <a:fillRect/>
          </a:stretch>
        </p:blipFill>
        <p:spPr>
          <a:xfrm>
            <a:off x="1557894" y="1545772"/>
            <a:ext cx="7577397" cy="4048920"/>
          </a:xfrm>
          <a:prstGeom prst="rect">
            <a:avLst/>
          </a:prstGeom>
        </p:spPr>
      </p:pic>
    </p:spTree>
    <p:extLst>
      <p:ext uri="{BB962C8B-B14F-4D97-AF65-F5344CB8AC3E}">
        <p14:creationId xmlns:p14="http://schemas.microsoft.com/office/powerpoint/2010/main" val="143172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Cities and climate change Initiatives</a:t>
            </a:r>
          </a:p>
        </p:txBody>
      </p:sp>
      <p:pic>
        <p:nvPicPr>
          <p:cNvPr id="4" name="Picture 3">
            <a:extLst>
              <a:ext uri="{FF2B5EF4-FFF2-40B4-BE49-F238E27FC236}">
                <a16:creationId xmlns:a16="http://schemas.microsoft.com/office/drawing/2014/main" id="{5B69887A-D67A-6DB4-187F-C7EAA40CBB96}"/>
              </a:ext>
            </a:extLst>
          </p:cNvPr>
          <p:cNvPicPr>
            <a:picLocks noChangeAspect="1"/>
          </p:cNvPicPr>
          <p:nvPr/>
        </p:nvPicPr>
        <p:blipFill>
          <a:blip r:embed="rId3"/>
          <a:stretch>
            <a:fillRect/>
          </a:stretch>
        </p:blipFill>
        <p:spPr>
          <a:xfrm>
            <a:off x="1557894" y="1545772"/>
            <a:ext cx="7577397" cy="4048920"/>
          </a:xfrm>
          <a:prstGeom prst="rect">
            <a:avLst/>
          </a:prstGeom>
        </p:spPr>
      </p:pic>
    </p:spTree>
    <p:extLst>
      <p:ext uri="{BB962C8B-B14F-4D97-AF65-F5344CB8AC3E}">
        <p14:creationId xmlns:p14="http://schemas.microsoft.com/office/powerpoint/2010/main" val="292107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056425"/>
            <a:ext cx="9488131" cy="65724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lvl="1">
              <a:lnSpc>
                <a:spcPct val="150000"/>
              </a:lnSpc>
            </a:pPr>
            <a:r>
              <a:rPr lang="en-US" sz="1600" dirty="0">
                <a:latin typeface="Segoe UI" panose="020B0502040204020203" pitchFamily="34" charset="0"/>
                <a:ea typeface="Quattrocento Sans"/>
                <a:cs typeface="Segoe UI" panose="020B0502040204020203" pitchFamily="34" charset="0"/>
                <a:sym typeface="Quattrocento Sans"/>
              </a:rPr>
              <a:t>How to Plan for Climate Change Action Plan?</a:t>
            </a:r>
            <a:br>
              <a:rPr lang="en-US" sz="1600" dirty="0">
                <a:latin typeface="Segoe UI" panose="020B0502040204020203" pitchFamily="34" charset="0"/>
                <a:ea typeface="Quattrocento Sans"/>
                <a:cs typeface="Segoe UI" panose="020B0502040204020203" pitchFamily="34" charset="0"/>
                <a:sym typeface="Quattrocento Sans"/>
              </a:rPr>
            </a:br>
            <a:r>
              <a:rPr lang="en-US" sz="1600" dirty="0">
                <a:latin typeface="Segoe UI" panose="020B0502040204020203" pitchFamily="34" charset="0"/>
                <a:ea typeface="Quattrocento Sans"/>
                <a:cs typeface="Segoe UI" panose="020B0502040204020203" pitchFamily="34" charset="0"/>
                <a:sym typeface="Quattrocento Sans"/>
              </a:rPr>
              <a:t>Its development plan and its methodology are as follow in its most plans.</a:t>
            </a:r>
            <a:endParaRPr lang="LID4096" sz="16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990091"/>
            <a:ext cx="4737182" cy="362838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buNone/>
            </a:pPr>
            <a:r>
              <a:rPr lang="en-US" sz="1800" b="1" dirty="0">
                <a:latin typeface="Segoe UI" panose="020B0502040204020203" pitchFamily="34" charset="0"/>
                <a:cs typeface="Segoe UI" panose="020B0502040204020203" pitchFamily="34" charset="0"/>
              </a:rPr>
              <a:t>The Development Plan:</a:t>
            </a:r>
          </a:p>
          <a:p>
            <a:pPr>
              <a:buFont typeface="+mj-lt"/>
              <a:buAutoNum type="arabicPeriod"/>
            </a:pPr>
            <a:r>
              <a:rPr lang="en-US" sz="1800" dirty="0">
                <a:latin typeface="Segoe UI" panose="020B0502040204020203" pitchFamily="34" charset="0"/>
                <a:cs typeface="Segoe UI" panose="020B0502040204020203" pitchFamily="34" charset="0"/>
              </a:rPr>
              <a:t>Data Collection and Scenario Elaboration.</a:t>
            </a:r>
          </a:p>
          <a:p>
            <a:pPr>
              <a:buFont typeface="+mj-lt"/>
              <a:buAutoNum type="arabicPeriod"/>
            </a:pPr>
            <a:r>
              <a:rPr lang="en-US" sz="1800" dirty="0">
                <a:latin typeface="Segoe UI" panose="020B0502040204020203" pitchFamily="34" charset="0"/>
                <a:cs typeface="Segoe UI" panose="020B0502040204020203" pitchFamily="34" charset="0"/>
              </a:rPr>
              <a:t>Risk and Vulnerability Assessment (Cultural Heritage, Soil Consumption, Mobility Infrastructure, Heat Wave,</a:t>
            </a:r>
          </a:p>
          <a:p>
            <a:pPr>
              <a:buFont typeface="+mj-lt"/>
              <a:buAutoNum type="arabicPeriod"/>
            </a:pPr>
            <a:r>
              <a:rPr lang="en-US" sz="1800" dirty="0">
                <a:latin typeface="Segoe UI" panose="020B0502040204020203" pitchFamily="34" charset="0"/>
                <a:cs typeface="Segoe UI" panose="020B0502040204020203" pitchFamily="34" charset="0"/>
              </a:rPr>
              <a:t>Water Security) - Sensitivity, impacts and vulnerability.</a:t>
            </a:r>
          </a:p>
          <a:p>
            <a:pPr>
              <a:buFont typeface="+mj-lt"/>
              <a:buAutoNum type="arabicPeriod"/>
            </a:pPr>
            <a:r>
              <a:rPr lang="en-US" sz="1800" dirty="0">
                <a:latin typeface="Segoe UI" panose="020B0502040204020203" pitchFamily="34" charset="0"/>
                <a:cs typeface="Segoe UI" panose="020B0502040204020203" pitchFamily="34" charset="0"/>
              </a:rPr>
              <a:t>Participatory Process (Thematic session, Focus Group, one-to-one Meeting, Training and Educational Activities).</a:t>
            </a:r>
          </a:p>
          <a:p>
            <a:pPr>
              <a:buFont typeface="+mj-lt"/>
              <a:buAutoNum type="arabicPeriod"/>
            </a:pPr>
            <a:r>
              <a:rPr lang="en-US" sz="1800" dirty="0">
                <a:latin typeface="Segoe UI" panose="020B0502040204020203" pitchFamily="34" charset="0"/>
                <a:cs typeface="Segoe UI" panose="020B0502040204020203" pitchFamily="34" charset="0"/>
              </a:rPr>
              <a:t>Local Adaptation Plan.</a:t>
            </a:r>
            <a:endParaRPr lang="LID4096" sz="1800" dirty="0">
              <a:latin typeface="Segoe UI" panose="020B0502040204020203" pitchFamily="34" charset="0"/>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1990091"/>
            <a:ext cx="4669668" cy="362839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114300" indent="0">
              <a:buNone/>
            </a:pPr>
            <a:r>
              <a:rPr lang="en-US" sz="1800" b="1" dirty="0">
                <a:latin typeface="Segoe UI" panose="020B0502040204020203" pitchFamily="34" charset="0"/>
                <a:cs typeface="Segoe UI" panose="020B0502040204020203" pitchFamily="34" charset="0"/>
              </a:rPr>
              <a:t>The Methodology when Making the CC Action Plan:</a:t>
            </a:r>
          </a:p>
          <a:p>
            <a:pPr>
              <a:buFont typeface="+mj-lt"/>
              <a:buAutoNum type="arabicPeriod"/>
            </a:pPr>
            <a:r>
              <a:rPr lang="en-US" sz="1800" dirty="0">
                <a:latin typeface="Segoe UI" panose="020B0502040204020203" pitchFamily="34" charset="0"/>
                <a:cs typeface="Segoe UI" panose="020B0502040204020203" pitchFamily="34" charset="0"/>
              </a:rPr>
              <a:t>Scope of the Plan</a:t>
            </a:r>
          </a:p>
          <a:p>
            <a:pPr>
              <a:buFont typeface="+mj-lt"/>
              <a:buAutoNum type="arabicPeriod"/>
            </a:pPr>
            <a:r>
              <a:rPr lang="en-US" sz="1800" dirty="0">
                <a:latin typeface="Segoe UI" panose="020B0502040204020203" pitchFamily="34" charset="0"/>
                <a:cs typeface="Segoe UI" panose="020B0502040204020203" pitchFamily="34" charset="0"/>
              </a:rPr>
              <a:t>Vulnerability Assessment/GHGs emission assessment.</a:t>
            </a:r>
          </a:p>
          <a:p>
            <a:pPr>
              <a:buFont typeface="+mj-lt"/>
              <a:buAutoNum type="arabicPeriod"/>
            </a:pPr>
            <a:r>
              <a:rPr lang="en-US" sz="1800" dirty="0">
                <a:latin typeface="Segoe UI" panose="020B0502040204020203" pitchFamily="34" charset="0"/>
                <a:cs typeface="Segoe UI" panose="020B0502040204020203" pitchFamily="34" charset="0"/>
              </a:rPr>
              <a:t>Adaptation Plan (Actions &amp; Impacts).</a:t>
            </a:r>
          </a:p>
          <a:p>
            <a:pPr>
              <a:buFont typeface="+mj-lt"/>
              <a:buAutoNum type="arabicPeriod"/>
            </a:pPr>
            <a:r>
              <a:rPr lang="en-US" sz="1800" dirty="0">
                <a:latin typeface="Segoe UI" panose="020B0502040204020203" pitchFamily="34" charset="0"/>
                <a:cs typeface="Segoe UI" panose="020B0502040204020203" pitchFamily="34" charset="0"/>
              </a:rPr>
              <a:t>Mitigation Plan (Actions &amp; Impacts).</a:t>
            </a:r>
          </a:p>
          <a:p>
            <a:pPr>
              <a:buFont typeface="+mj-lt"/>
              <a:buAutoNum type="arabicPeriod"/>
            </a:pPr>
            <a:r>
              <a:rPr lang="en-US" sz="1800" dirty="0">
                <a:latin typeface="Segoe UI" panose="020B0502040204020203" pitchFamily="34" charset="0"/>
                <a:cs typeface="Segoe UI" panose="020B0502040204020203" pitchFamily="34" charset="0"/>
              </a:rPr>
              <a:t>Resilience Plan.</a:t>
            </a:r>
          </a:p>
          <a:p>
            <a:pPr>
              <a:buFont typeface="+mj-lt"/>
              <a:buAutoNum type="arabicPeriod"/>
            </a:pPr>
            <a:r>
              <a:rPr lang="en-US" sz="1800" dirty="0">
                <a:latin typeface="Segoe UI" panose="020B0502040204020203" pitchFamily="34" charset="0"/>
                <a:cs typeface="Segoe UI" panose="020B0502040204020203" pitchFamily="34" charset="0"/>
              </a:rPr>
              <a:t>Implementation Plan.</a:t>
            </a: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50302"/>
            <a:ext cx="9488130" cy="448754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Understanding climate change impact on cities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32DD52A-A44E-12CF-1AF8-0B7D83690864}"/>
              </a:ext>
            </a:extLst>
          </p:cNvPr>
          <p:cNvPicPr>
            <a:picLocks noChangeAspect="1"/>
          </p:cNvPicPr>
          <p:nvPr/>
        </p:nvPicPr>
        <p:blipFill>
          <a:blip r:embed="rId3"/>
          <a:stretch>
            <a:fillRect/>
          </a:stretch>
        </p:blipFill>
        <p:spPr>
          <a:xfrm>
            <a:off x="1106275" y="1978090"/>
            <a:ext cx="9239795" cy="3287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What are the main challenges that the developing countries faces in planning for climate change?</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Procedure to identify the challenges and opportunities in the multilevel governance is a must to make efficient steps towards increasing resilience, such as: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A national framework: the national level should provide a framework to fund local adaptive needs.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Capacity building for local government practitioners is essential.</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Enforcing adaptation plans can be difficulty for local governments such as no-build zones in floodplains, especially in rapidly urbanizing Areas.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Political changes can stop progress in local governments.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Dispersed governance at the local level makes it difficult to make decisions with a global vision.</a:t>
            </a:r>
          </a:p>
        </p:txBody>
      </p:sp>
    </p:spTree>
    <p:extLst>
      <p:ext uri="{BB962C8B-B14F-4D97-AF65-F5344CB8AC3E}">
        <p14:creationId xmlns:p14="http://schemas.microsoft.com/office/powerpoint/2010/main" val="37366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6" end="6"/>
                                            </p:txEl>
                                          </p:spTgt>
                                        </p:tgtEl>
                                        <p:attrNameLst>
                                          <p:attrName>style.visibility</p:attrName>
                                        </p:attrNameLst>
                                      </p:cBhvr>
                                      <p:to>
                                        <p:strVal val="visible"/>
                                      </p:to>
                                    </p:set>
                                    <p:animEffect transition="in" filter="fade">
                                      <p:cBhvr>
                                        <p:cTn id="12" dur="1000"/>
                                        <p:tgtEl>
                                          <p:spTgt spid="15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1" end="1"/>
                                            </p:txEl>
                                          </p:spTgt>
                                        </p:tgtEl>
                                        <p:attrNameLst>
                                          <p:attrName>style.visibility</p:attrName>
                                        </p:attrNameLst>
                                      </p:cBhvr>
                                      <p:to>
                                        <p:strVal val="visible"/>
                                      </p:to>
                                    </p:set>
                                    <p:animEffect transition="in" filter="fade">
                                      <p:cBhvr>
                                        <p:cTn id="17" dur="1000"/>
                                        <p:tgtEl>
                                          <p:spTgt spid="1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2" end="2"/>
                                            </p:txEl>
                                          </p:spTgt>
                                        </p:tgtEl>
                                        <p:attrNameLst>
                                          <p:attrName>style.visibility</p:attrName>
                                        </p:attrNameLst>
                                      </p:cBhvr>
                                      <p:to>
                                        <p:strVal val="visible"/>
                                      </p:to>
                                    </p:set>
                                    <p:animEffect transition="in" filter="fade">
                                      <p:cBhvr>
                                        <p:cTn id="22" dur="1000"/>
                                        <p:tgtEl>
                                          <p:spTgt spid="1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3" end="3"/>
                                            </p:txEl>
                                          </p:spTgt>
                                        </p:tgtEl>
                                        <p:attrNameLst>
                                          <p:attrName>style.visibility</p:attrName>
                                        </p:attrNameLst>
                                      </p:cBhvr>
                                      <p:to>
                                        <p:strVal val="visible"/>
                                      </p:to>
                                    </p:set>
                                    <p:animEffect transition="in" filter="fade">
                                      <p:cBhvr>
                                        <p:cTn id="27" dur="1000"/>
                                        <p:tgtEl>
                                          <p:spTgt spid="1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4" end="4"/>
                                            </p:txEl>
                                          </p:spTgt>
                                        </p:tgtEl>
                                        <p:attrNameLst>
                                          <p:attrName>style.visibility</p:attrName>
                                        </p:attrNameLst>
                                      </p:cBhvr>
                                      <p:to>
                                        <p:strVal val="visible"/>
                                      </p:to>
                                    </p:set>
                                    <p:animEffect transition="in" filter="fade">
                                      <p:cBhvr>
                                        <p:cTn id="32" dur="1000"/>
                                        <p:tgtEl>
                                          <p:spTgt spid="1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17425"/>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US" sz="1200" dirty="0">
                <a:latin typeface="Segoe UI" panose="020B0502040204020203" pitchFamily="34" charset="0"/>
                <a:ea typeface="Quattrocento Sans"/>
                <a:cs typeface="Segoe UI" panose="020B0502040204020203" pitchFamily="34" charset="0"/>
                <a:sym typeface="Quattrocento Sans"/>
              </a:rPr>
              <a:t>1 </a:t>
            </a:r>
            <a:r>
              <a:rPr lang="en-US" sz="1200" dirty="0" err="1">
                <a:latin typeface="Segoe UI" panose="020B0502040204020203" pitchFamily="34" charset="0"/>
                <a:ea typeface="Quattrocento Sans"/>
                <a:cs typeface="Segoe UI" panose="020B0502040204020203" pitchFamily="34" charset="0"/>
                <a:sym typeface="Quattrocento Sans"/>
              </a:rPr>
              <a:t>Alber</a:t>
            </a:r>
            <a:r>
              <a:rPr lang="en-US" sz="1200" dirty="0">
                <a:latin typeface="Segoe UI" panose="020B0502040204020203" pitchFamily="34" charset="0"/>
                <a:ea typeface="Quattrocento Sans"/>
                <a:cs typeface="Segoe UI" panose="020B0502040204020203" pitchFamily="34" charset="0"/>
                <a:sym typeface="Quattrocento Sans"/>
              </a:rPr>
              <a:t>, G., and K. Kern. 2008. “Governing Climate Change in Cities: Modes of Urban Climate Governance in Multi-Level Systems.” OECD International Conference, Competitive Cities and Climate Change, 2nd Annual Meeting of the OECD Roundtable Strategy for Urban Development, Milan, October 9–10. </a:t>
            </a:r>
            <a:r>
              <a:rPr lang="en-US" sz="1200" dirty="0">
                <a:latin typeface="Segoe UI" panose="020B0502040204020203" pitchFamily="34" charset="0"/>
                <a:ea typeface="Quattrocento Sans"/>
                <a:cs typeface="Segoe UI" panose="020B0502040204020203" pitchFamily="34" charset="0"/>
                <a:sym typeface="Quattrocento Sans"/>
                <a:hlinkClick r:id="rId3"/>
              </a:rPr>
              <a:t>http://www.oecd.org/document/32/0,3343,en_21571361_41059646_41440096_1_1_1_1,00.html</a:t>
            </a:r>
            <a:r>
              <a:rPr lang="en-US" sz="1200" dirty="0">
                <a:latin typeface="Segoe UI" panose="020B0502040204020203" pitchFamily="34" charset="0"/>
                <a:ea typeface="Quattrocento Sans"/>
                <a:cs typeface="Segoe UI" panose="020B0502040204020203" pitchFamily="34" charset="0"/>
                <a:sym typeface="Quattrocento Sans"/>
              </a:rPr>
              <a:t>.</a:t>
            </a: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200" dirty="0">
                <a:latin typeface="Segoe UI" panose="020B0502040204020203" pitchFamily="34" charset="0"/>
                <a:ea typeface="Quattrocento Sans"/>
                <a:cs typeface="Segoe UI" panose="020B0502040204020203" pitchFamily="34" charset="0"/>
                <a:sym typeface="Quattrocento Sans"/>
              </a:rPr>
              <a:t>2 </a:t>
            </a:r>
            <a:r>
              <a:rPr lang="en-US" sz="1200" dirty="0" err="1">
                <a:latin typeface="Segoe UI" panose="020B0502040204020203" pitchFamily="34" charset="0"/>
                <a:ea typeface="Quattrocento Sans"/>
                <a:cs typeface="Segoe UI" panose="020B0502040204020203" pitchFamily="34" charset="0"/>
                <a:sym typeface="Quattrocento Sans"/>
              </a:rPr>
              <a:t>Arefi</a:t>
            </a:r>
            <a:r>
              <a:rPr lang="en-US" sz="1200" dirty="0">
                <a:latin typeface="Segoe UI" panose="020B0502040204020203" pitchFamily="34" charset="0"/>
                <a:ea typeface="Quattrocento Sans"/>
                <a:cs typeface="Segoe UI" panose="020B0502040204020203" pitchFamily="34" charset="0"/>
                <a:sym typeface="Quattrocento Sans"/>
              </a:rPr>
              <a:t>, Mahyar (2011) Design for Resilient Cities, reflections from a studio. In: Banerjee, </a:t>
            </a:r>
            <a:r>
              <a:rPr lang="en-US" sz="1200" dirty="0" err="1">
                <a:latin typeface="Segoe UI" panose="020B0502040204020203" pitchFamily="34" charset="0"/>
                <a:ea typeface="Quattrocento Sans"/>
                <a:cs typeface="Segoe UI" panose="020B0502040204020203" pitchFamily="34" charset="0"/>
                <a:sym typeface="Quattrocento Sans"/>
              </a:rPr>
              <a:t>Tidib</a:t>
            </a:r>
            <a:r>
              <a:rPr lang="en-US" sz="1200" dirty="0">
                <a:latin typeface="Segoe UI" panose="020B0502040204020203" pitchFamily="34" charset="0"/>
                <a:ea typeface="Quattrocento Sans"/>
                <a:cs typeface="Segoe UI" panose="020B0502040204020203" pitchFamily="34" charset="0"/>
                <a:sym typeface="Quattrocento Sans"/>
              </a:rPr>
              <a:t> &amp; </a:t>
            </a:r>
            <a:r>
              <a:rPr lang="en-US" sz="1200" dirty="0" err="1">
                <a:latin typeface="Segoe UI" panose="020B0502040204020203" pitchFamily="34" charset="0"/>
                <a:ea typeface="Quattrocento Sans"/>
                <a:cs typeface="Segoe UI" panose="020B0502040204020203" pitchFamily="34" charset="0"/>
                <a:sym typeface="Quattrocento Sans"/>
              </a:rPr>
              <a:t>Loukaitou</a:t>
            </a:r>
            <a:r>
              <a:rPr lang="en-US" sz="1200" dirty="0">
                <a:latin typeface="Segoe UI" panose="020B0502040204020203" pitchFamily="34" charset="0"/>
                <a:ea typeface="Quattrocento Sans"/>
                <a:cs typeface="Segoe UI" panose="020B0502040204020203" pitchFamily="34" charset="0"/>
                <a:sym typeface="Quattrocento Sans"/>
              </a:rPr>
              <a:t>-Sideris (ed) (2011) Companion to Urban Design. Routledge, Abingdon. (p. 674-685).</a:t>
            </a: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200" dirty="0">
                <a:latin typeface="Segoe UI" panose="020B0502040204020203" pitchFamily="34" charset="0"/>
                <a:ea typeface="Quattrocento Sans"/>
                <a:cs typeface="Segoe UI" panose="020B0502040204020203" pitchFamily="34" charset="0"/>
                <a:sym typeface="Quattrocento Sans"/>
              </a:rPr>
              <a:t>3 </a:t>
            </a:r>
            <a:r>
              <a:rPr lang="en-US" sz="1200" dirty="0" err="1">
                <a:latin typeface="Segoe UI" panose="020B0502040204020203" pitchFamily="34" charset="0"/>
                <a:ea typeface="Quattrocento Sans"/>
                <a:cs typeface="Segoe UI" panose="020B0502040204020203" pitchFamily="34" charset="0"/>
                <a:sym typeface="Quattrocento Sans"/>
              </a:rPr>
              <a:t>Hamin</a:t>
            </a:r>
            <a:r>
              <a:rPr lang="en-US" sz="1200" dirty="0">
                <a:latin typeface="Segoe UI" panose="020B0502040204020203" pitchFamily="34" charset="0"/>
                <a:ea typeface="Quattrocento Sans"/>
                <a:cs typeface="Segoe UI" panose="020B0502040204020203" pitchFamily="34" charset="0"/>
                <a:sym typeface="Quattrocento Sans"/>
              </a:rPr>
              <a:t>, Elisabeth M &amp; Gurran, Nicole (2009) Urban form and climate change: Balancing adaption and mitigation in the U.S and Australia. In: Habitat International, 33:3 p. 238-245</a:t>
            </a: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200" dirty="0"/>
              <a:t>4 UNEP (2007) </a:t>
            </a:r>
            <a:r>
              <a:rPr lang="en-US" sz="1200" dirty="0" err="1"/>
              <a:t>liveable</a:t>
            </a:r>
            <a:r>
              <a:rPr lang="en-US" sz="1200" dirty="0"/>
              <a:t> Cities; The Benefits of Urban Environmental Planning, Local Governments for Sustainability, Washington, D.C.</a:t>
            </a:r>
          </a:p>
          <a:p>
            <a:pPr lvl="1" algn="just">
              <a:lnSpc>
                <a:spcPct val="150000"/>
              </a:lnSpc>
              <a:buSzPts val="1600"/>
            </a:pPr>
            <a:endParaRPr lang="en-US" sz="1200" dirty="0"/>
          </a:p>
          <a:p>
            <a:pPr lvl="1" algn="just">
              <a:lnSpc>
                <a:spcPct val="150000"/>
              </a:lnSpc>
              <a:buSzPts val="1600"/>
            </a:pPr>
            <a:r>
              <a:rPr lang="en-US" sz="1200" dirty="0">
                <a:latin typeface="Segoe UI" panose="020B0502040204020203" pitchFamily="34" charset="0"/>
                <a:ea typeface="Quattrocento Sans"/>
                <a:cs typeface="Segoe UI" panose="020B0502040204020203" pitchFamily="34" charset="0"/>
                <a:sym typeface="Quattrocento Sans"/>
              </a:rPr>
              <a:t>5 United Nations Framework Convention on Climate Change (UNFCCC) 2007, CLIMATE CHANGE: IMPACTS, VULNERABILITIES AND ADAPTATION IN DEVELOPING COUNTRIES.</a:t>
            </a:r>
          </a:p>
        </p:txBody>
      </p:sp>
    </p:spTree>
    <p:extLst>
      <p:ext uri="{BB962C8B-B14F-4D97-AF65-F5344CB8AC3E}">
        <p14:creationId xmlns:p14="http://schemas.microsoft.com/office/powerpoint/2010/main" val="38070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06286"/>
            <a:ext cx="9488130" cy="44315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Understanding climate change impact on cities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5FEF3B90-00C9-0D57-433A-9D3F4462918F}"/>
              </a:ext>
            </a:extLst>
          </p:cNvPr>
          <p:cNvPicPr>
            <a:picLocks noChangeAspect="1"/>
          </p:cNvPicPr>
          <p:nvPr/>
        </p:nvPicPr>
        <p:blipFill>
          <a:blip r:embed="rId3"/>
          <a:stretch>
            <a:fillRect/>
          </a:stretch>
        </p:blipFill>
        <p:spPr>
          <a:xfrm>
            <a:off x="1130289" y="2174033"/>
            <a:ext cx="9213668" cy="2633545"/>
          </a:xfrm>
          <a:prstGeom prst="rect">
            <a:avLst/>
          </a:prstGeom>
        </p:spPr>
      </p:pic>
    </p:spTree>
    <p:extLst>
      <p:ext uri="{BB962C8B-B14F-4D97-AF65-F5344CB8AC3E}">
        <p14:creationId xmlns:p14="http://schemas.microsoft.com/office/powerpoint/2010/main" val="23418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Understanding climate change impact on cities</a:t>
            </a:r>
          </a:p>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91A082A-331A-2DC9-70CF-6338EA97A3D3}"/>
              </a:ext>
            </a:extLst>
          </p:cNvPr>
          <p:cNvPicPr>
            <a:picLocks noChangeAspect="1"/>
          </p:cNvPicPr>
          <p:nvPr/>
        </p:nvPicPr>
        <p:blipFill>
          <a:blip r:embed="rId3"/>
          <a:stretch>
            <a:fillRect/>
          </a:stretch>
        </p:blipFill>
        <p:spPr>
          <a:xfrm>
            <a:off x="1143351" y="1558267"/>
            <a:ext cx="9187543" cy="1870734"/>
          </a:xfrm>
          <a:prstGeom prst="rect">
            <a:avLst/>
          </a:prstGeom>
        </p:spPr>
      </p:pic>
      <p:pic>
        <p:nvPicPr>
          <p:cNvPr id="6" name="Picture 5">
            <a:extLst>
              <a:ext uri="{FF2B5EF4-FFF2-40B4-BE49-F238E27FC236}">
                <a16:creationId xmlns:a16="http://schemas.microsoft.com/office/drawing/2014/main" id="{6A54D2F4-530B-8195-1F3F-18CDB34FA802}"/>
              </a:ext>
            </a:extLst>
          </p:cNvPr>
          <p:cNvPicPr>
            <a:picLocks noChangeAspect="1"/>
          </p:cNvPicPr>
          <p:nvPr/>
        </p:nvPicPr>
        <p:blipFill>
          <a:blip r:embed="rId4"/>
          <a:stretch>
            <a:fillRect/>
          </a:stretch>
        </p:blipFill>
        <p:spPr>
          <a:xfrm>
            <a:off x="1143351" y="3517563"/>
            <a:ext cx="9263392" cy="1209844"/>
          </a:xfrm>
          <a:prstGeom prst="rect">
            <a:avLst/>
          </a:prstGeom>
        </p:spPr>
      </p:pic>
      <p:pic>
        <p:nvPicPr>
          <p:cNvPr id="8" name="Picture 7">
            <a:extLst>
              <a:ext uri="{FF2B5EF4-FFF2-40B4-BE49-F238E27FC236}">
                <a16:creationId xmlns:a16="http://schemas.microsoft.com/office/drawing/2014/main" id="{58F9E72F-AC4C-65B7-0053-EDBA6A56B676}"/>
              </a:ext>
            </a:extLst>
          </p:cNvPr>
          <p:cNvPicPr>
            <a:picLocks noChangeAspect="1"/>
          </p:cNvPicPr>
          <p:nvPr/>
        </p:nvPicPr>
        <p:blipFill>
          <a:blip r:embed="rId5"/>
          <a:stretch>
            <a:fillRect/>
          </a:stretch>
        </p:blipFill>
        <p:spPr>
          <a:xfrm>
            <a:off x="1068907" y="4685189"/>
            <a:ext cx="9187544" cy="1052659"/>
          </a:xfrm>
          <a:prstGeom prst="rect">
            <a:avLst/>
          </a:prstGeom>
        </p:spPr>
      </p:pic>
    </p:spTree>
    <p:extLst>
      <p:ext uri="{BB962C8B-B14F-4D97-AF65-F5344CB8AC3E}">
        <p14:creationId xmlns:p14="http://schemas.microsoft.com/office/powerpoint/2010/main" val="38341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Why some Places are more Vulnerable to Risks/ Disasters than Others?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The following will explain the relation between those three factors and its definitions in details.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864421CC-2073-E15C-C410-7B73399C0318}"/>
              </a:ext>
            </a:extLst>
          </p:cNvPr>
          <p:cNvPicPr>
            <a:picLocks noChangeAspect="1"/>
          </p:cNvPicPr>
          <p:nvPr/>
        </p:nvPicPr>
        <p:blipFill>
          <a:blip r:embed="rId3"/>
          <a:stretch>
            <a:fillRect/>
          </a:stretch>
        </p:blipFill>
        <p:spPr>
          <a:xfrm>
            <a:off x="1132107" y="1897533"/>
            <a:ext cx="9201030" cy="3724795"/>
          </a:xfrm>
          <a:prstGeom prst="rect">
            <a:avLst/>
          </a:prstGeom>
        </p:spPr>
      </p:pic>
    </p:spTree>
    <p:extLst>
      <p:ext uri="{BB962C8B-B14F-4D97-AF65-F5344CB8AC3E}">
        <p14:creationId xmlns:p14="http://schemas.microsoft.com/office/powerpoint/2010/main" val="21056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Why some Places are more Vulnerable to Risks/ Disasters than Others? </a:t>
            </a:r>
            <a:r>
              <a:rPr lang="en-US" sz="1600" dirty="0">
                <a:latin typeface="Segoe UI" panose="020B0502040204020203" pitchFamily="34" charset="0"/>
                <a:ea typeface="Quattrocento Sans"/>
                <a:cs typeface="Segoe UI" panose="020B0502040204020203" pitchFamily="34" charset="0"/>
                <a:sym typeface="Quattrocento Sans"/>
              </a:rPr>
              <a:t>The following will explain the relation between those three factors and its definitions in details.</a:t>
            </a:r>
          </a:p>
          <a:p>
            <a:pPr marL="285750" lvl="1" indent="-285750" algn="just">
              <a:lnSpc>
                <a:spcPct val="150000"/>
              </a:lnSpc>
              <a:buSzPts val="1600"/>
              <a:buFont typeface="Wingdings" panose="05000000000000000000" pitchFamily="2" charset="2"/>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Exposure: </a:t>
            </a:r>
            <a:r>
              <a:rPr lang="en-US" sz="1600" dirty="0">
                <a:latin typeface="Segoe UI" panose="020B0502040204020203" pitchFamily="34" charset="0"/>
                <a:ea typeface="Quattrocento Sans"/>
                <a:cs typeface="Segoe UI" panose="020B0502040204020203" pitchFamily="34" charset="0"/>
                <a:sym typeface="Quattrocento Sans"/>
              </a:rPr>
              <a:t>The nature and degree to which a system (People, property, or other elements present in hazard zones) is exposed to Disaster or significant climatic variations and subject to potential losses today and in the future for the city/region.</a:t>
            </a:r>
          </a:p>
          <a:p>
            <a:pPr marL="285750" lvl="1" indent="-285750" algn="just">
              <a:lnSpc>
                <a:spcPct val="150000"/>
              </a:lnSpc>
              <a:buSzPts val="1600"/>
              <a:buFont typeface="Wingdings" panose="05000000000000000000" pitchFamily="2" charset="2"/>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Sensitivity: </a:t>
            </a:r>
            <a:r>
              <a:rPr lang="en-US" sz="1600" dirty="0">
                <a:latin typeface="Segoe UI" panose="020B0502040204020203" pitchFamily="34" charset="0"/>
                <a:ea typeface="Quattrocento Sans"/>
                <a:cs typeface="Segoe UI" panose="020B0502040204020203" pitchFamily="34" charset="0"/>
                <a:sym typeface="Quattrocento Sans"/>
              </a:rPr>
              <a:t>The degree to which exposed people, places, institutions and sectors are impacted, either positively or negatively, by disaster today and the degree to which they could be impacted in the future. The sensitivity analysis is based on the socio-economic and physical realities, which represent the underlying causes for disaster impact.</a:t>
            </a:r>
          </a:p>
          <a:p>
            <a:pPr marL="285750" lvl="1" indent="-285750" algn="just">
              <a:lnSpc>
                <a:spcPct val="150000"/>
              </a:lnSpc>
              <a:buSzPts val="1600"/>
              <a:buFont typeface="Wingdings" panose="05000000000000000000" pitchFamily="2" charset="2"/>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Wingdings" panose="05000000000000000000" pitchFamily="2" charset="2"/>
              <a:buChar char="§"/>
            </a:pPr>
            <a:r>
              <a:rPr lang="en-US" sz="1600" b="1" dirty="0">
                <a:latin typeface="Segoe UI" panose="020B0502040204020203" pitchFamily="34" charset="0"/>
                <a:ea typeface="Quattrocento Sans"/>
                <a:cs typeface="Segoe UI" panose="020B0502040204020203" pitchFamily="34" charset="0"/>
                <a:sym typeface="Quattrocento Sans"/>
              </a:rPr>
              <a:t>Adaptive capacity: </a:t>
            </a:r>
            <a:r>
              <a:rPr lang="en-US" sz="1600" dirty="0">
                <a:latin typeface="Segoe UI" panose="020B0502040204020203" pitchFamily="34" charset="0"/>
                <a:ea typeface="Quattrocento Sans"/>
                <a:cs typeface="Segoe UI" panose="020B0502040204020203" pitchFamily="34" charset="0"/>
                <a:sym typeface="Quattrocento Sans"/>
              </a:rPr>
              <a:t>The degree to which people, places, institutions and sectors are able to adapt to disaster impacts. Adaptive capacity typically is indicated by socio-economic and environmental factors and local realities that enable a city or community to adjust its system in view of current and future risks. It may also include factors and conditions that leverage new climate conditions to become new opportunities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477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6" end="6"/>
                                            </p:txEl>
                                          </p:spTgt>
                                        </p:tgtEl>
                                        <p:attrNameLst>
                                          <p:attrName>style.visibility</p:attrName>
                                        </p:attrNameLst>
                                      </p:cBhvr>
                                      <p:to>
                                        <p:strVal val="visible"/>
                                      </p:to>
                                    </p:set>
                                    <p:animEffect transition="in" filter="fade">
                                      <p:cBhvr>
                                        <p:cTn id="2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DE8CE3F1-491E-105B-17A7-54D2085D1368}"/>
              </a:ext>
            </a:extLst>
          </p:cNvPr>
          <p:cNvPicPr>
            <a:picLocks noChangeAspect="1"/>
          </p:cNvPicPr>
          <p:nvPr/>
        </p:nvPicPr>
        <p:blipFill>
          <a:blip r:embed="rId3"/>
          <a:stretch>
            <a:fillRect/>
          </a:stretch>
        </p:blipFill>
        <p:spPr>
          <a:xfrm>
            <a:off x="1138937" y="1223004"/>
            <a:ext cx="9198137" cy="4406537"/>
          </a:xfrm>
          <a:prstGeom prst="rect">
            <a:avLst/>
          </a:prstGeom>
        </p:spPr>
      </p:pic>
    </p:spTree>
    <p:extLst>
      <p:ext uri="{BB962C8B-B14F-4D97-AF65-F5344CB8AC3E}">
        <p14:creationId xmlns:p14="http://schemas.microsoft.com/office/powerpoint/2010/main" val="282196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4B9A9372-C181-217F-57F8-1000ED5B53BC}"/>
              </a:ext>
            </a:extLst>
          </p:cNvPr>
          <p:cNvPicPr>
            <a:picLocks noChangeAspect="1"/>
          </p:cNvPicPr>
          <p:nvPr/>
        </p:nvPicPr>
        <p:blipFill>
          <a:blip r:embed="rId3"/>
          <a:stretch>
            <a:fillRect/>
          </a:stretch>
        </p:blipFill>
        <p:spPr>
          <a:xfrm>
            <a:off x="1260383" y="1750423"/>
            <a:ext cx="8953480" cy="2859568"/>
          </a:xfrm>
          <a:prstGeom prst="rect">
            <a:avLst/>
          </a:prstGeom>
        </p:spPr>
      </p:pic>
    </p:spTree>
    <p:extLst>
      <p:ext uri="{BB962C8B-B14F-4D97-AF65-F5344CB8AC3E}">
        <p14:creationId xmlns:p14="http://schemas.microsoft.com/office/powerpoint/2010/main" val="4818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Planification in Climate Change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14698"/>
            <a:ext cx="9488130" cy="462315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Planning for Climate Change (A step forward to livability)</a:t>
            </a:r>
          </a:p>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The importance of having Climate Change Action Plans is to translate - often vague - strategies for adaption and mitigation into concrete actions. Which mainly based on vulnerability assessment, mitigation and adaptation assessment and consider the (financial) constraints of the particular city. However many cities can apply no-regrets policies that work within the existing system. These can then be scaled-up when necessary. Such a future-proof approach prevents maladaptation and ensures appropriate action can be taken when certain changes in the conditions are reached. </a:t>
            </a:r>
          </a:p>
          <a:p>
            <a:pPr marL="285750" lvl="1" indent="-285750" algn="just">
              <a:lnSpc>
                <a:spcPct val="150000"/>
              </a:lnSpc>
              <a:buSzPts val="1600"/>
              <a:buFont typeface="Wingdings" panose="05000000000000000000" pitchFamily="2" charset="2"/>
              <a:buChar char="§"/>
            </a:pPr>
            <a:r>
              <a:rPr lang="en-US" sz="1600" dirty="0">
                <a:latin typeface="Segoe UI" panose="020B0502040204020203" pitchFamily="34" charset="0"/>
                <a:ea typeface="Quattrocento Sans"/>
                <a:cs typeface="Segoe UI" panose="020B0502040204020203" pitchFamily="34" charset="0"/>
                <a:sym typeface="Quattrocento Sans"/>
              </a:rPr>
              <a:t>Cities should mainstream adaptation/mitigation actions across all sectors of urban development; crucially this must occur in urban development and land-use planning. Importantly to make sure that, climate change mitigation and adaptation should not be treated as two separate goals. Planning priority should be given to actions that contribute to both adaptation and mitigation and its co-benefits and mainstream those actions with the development local/strategic plans.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678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TotalTime>
  <Words>1500</Words>
  <Application>Microsoft Office PowerPoint</Application>
  <PresentationFormat>Widescreen</PresentationFormat>
  <Paragraphs>95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Segoe UI</vt:lpstr>
      <vt:lpstr>Arial</vt:lpstr>
      <vt:lpstr>Century Gothic</vt:lpstr>
      <vt:lpstr>Wingdings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Plan for Climate Change Action Plan? Its development plan and its methodology are as follow in its most plans.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13</cp:revision>
  <dcterms:created xsi:type="dcterms:W3CDTF">2020-01-02T01:56:26Z</dcterms:created>
  <dcterms:modified xsi:type="dcterms:W3CDTF">2024-06-09T13:24:58Z</dcterms:modified>
</cp:coreProperties>
</file>