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8"/>
  </p:notesMasterIdLst>
  <p:sldIdLst>
    <p:sldId id="256" r:id="rId3"/>
    <p:sldId id="257" r:id="rId4"/>
    <p:sldId id="274" r:id="rId5"/>
    <p:sldId id="275" r:id="rId6"/>
    <p:sldId id="285" r:id="rId7"/>
  </p:sldIdLst>
  <p:sldSz cx="12192000" cy="6858000"/>
  <p:notesSz cx="6951663" cy="10082213"/>
  <p:embeddedFontLs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
      <p:font typeface="Segoe UI" panose="020B05020402040202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739"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font" Target="fonts/font11.fntdata"/><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53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141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430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137259"/>
          </a:xfrm>
          <a:prstGeom prst="rect">
            <a:avLst/>
          </a:prstGeom>
          <a:noFill/>
          <a:ln>
            <a:noFill/>
          </a:ln>
        </p:spPr>
        <p:txBody>
          <a:bodyPr spcFirstLastPara="1" wrap="square" lIns="91425" tIns="45700" rIns="91425" bIns="45700" anchor="t" anchorCtr="0">
            <a:spAutoFit/>
          </a:bodyPr>
          <a:lstStyle/>
          <a:p>
            <a:pPr lvl="0">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Subject title</a:t>
            </a:r>
            <a:r>
              <a:rPr lang="en-US" sz="2700" b="1" dirty="0">
                <a:solidFill>
                  <a:srgbClr val="003399"/>
                </a:solidFill>
                <a:latin typeface="Century Gothic"/>
                <a:ea typeface="Century Gothic"/>
                <a:cs typeface="Century Gothic"/>
                <a:sym typeface="Century Gothic"/>
              </a:rPr>
              <a:t>: Intergovernmental Panel on Climate Change (IPCC)  </a:t>
            </a:r>
            <a:r>
              <a:rPr lang="en-US" sz="2400" b="1" dirty="0">
                <a:solidFill>
                  <a:srgbClr val="003399"/>
                </a:solidFill>
                <a:latin typeface="Century Gothic"/>
                <a:ea typeface="Century Gothic"/>
                <a:cs typeface="Century Gothic"/>
                <a:sym typeface="Century Gothic"/>
              </a:rPr>
              <a:t>Instructor Name: Dr. Shashikala </a:t>
            </a:r>
            <a:r>
              <a:rPr lang="en-US" sz="2400" b="1" dirty="0" err="1">
                <a:solidFill>
                  <a:srgbClr val="003399"/>
                </a:solidFill>
                <a:latin typeface="Century Gothic"/>
                <a:ea typeface="Century Gothic"/>
                <a:cs typeface="Century Gothic"/>
                <a:sym typeface="Century Gothic"/>
              </a:rPr>
              <a:t>Gurpur</a:t>
            </a:r>
            <a:r>
              <a:rPr lang="en-US" sz="2400" b="1" dirty="0">
                <a:solidFill>
                  <a:srgbClr val="003399"/>
                </a:solidFill>
                <a:latin typeface="Century Gothic"/>
                <a:ea typeface="Century Gothic"/>
                <a:cs typeface="Century Gothic"/>
                <a:sym typeface="Century Gothic"/>
              </a:rPr>
              <a:t> and Dr. Vivek V. </a:t>
            </a:r>
            <a:r>
              <a:rPr lang="en-US" sz="2400" b="1" dirty="0" err="1">
                <a:solidFill>
                  <a:srgbClr val="003399"/>
                </a:solidFill>
                <a:latin typeface="Century Gothic"/>
                <a:ea typeface="Century Gothic"/>
                <a:cs typeface="Century Gothic"/>
                <a:sym typeface="Century Gothic"/>
              </a:rPr>
              <a:t>Nemane</a:t>
            </a:r>
            <a:endParaRPr sz="24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27702" y="468080"/>
            <a:ext cx="11238271" cy="523180"/>
          </a:xfrm>
          <a:prstGeom prst="rect">
            <a:avLst/>
          </a:prstGeom>
          <a:solidFill>
            <a:srgbClr val="003399"/>
          </a:solidFill>
          <a:ln>
            <a:noFill/>
          </a:ln>
        </p:spPr>
        <p:txBody>
          <a:bodyPr spcFirstLastPara="1" wrap="square" lIns="91425" tIns="45700" rIns="91425" bIns="45700" anchor="t" anchorCtr="0">
            <a:spAutoFit/>
          </a:bodyPr>
          <a:lstStyle/>
          <a:p>
            <a:pPr lvl="0">
              <a:buClr>
                <a:srgbClr val="FFFFFF"/>
              </a:buClr>
              <a:buSzPts val="2800"/>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Overview of the IPCC</a:t>
            </a:r>
          </a:p>
        </p:txBody>
      </p:sp>
      <p:sp>
        <p:nvSpPr>
          <p:cNvPr id="158" name="Google Shape;158;p46"/>
          <p:cNvSpPr txBox="1"/>
          <p:nvPr/>
        </p:nvSpPr>
        <p:spPr>
          <a:xfrm>
            <a:off x="427702" y="1224116"/>
            <a:ext cx="11238271" cy="451373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4" indent="-285750" algn="just">
              <a:lnSpc>
                <a:spcPct val="150000"/>
              </a:lnSpc>
              <a:buSzPts val="1600"/>
              <a:buFont typeface="Arial" panose="020B0604020202020204" pitchFamily="34" charset="0"/>
              <a:buChar char="•"/>
            </a:pPr>
            <a:endParaRPr lang="en-US" sz="1600" dirty="0">
              <a:latin typeface="Segoe UI" panose="020B0502040204020203" pitchFamily="34" charset="0"/>
              <a:ea typeface="Quattrocento Sans"/>
              <a:cs typeface="Segoe UI" panose="020B0502040204020203" pitchFamily="34" charset="0"/>
              <a:sym typeface="Quattrocento Sans"/>
            </a:endParaRPr>
          </a:p>
          <a:p>
            <a:pPr marL="457200" lvl="4" algn="just">
              <a:lnSpc>
                <a:spcPct val="150000"/>
              </a:lnSpc>
              <a:buSzPts val="1600"/>
            </a:pPr>
            <a:r>
              <a:rPr lang="en-US" sz="1800" b="1" dirty="0">
                <a:latin typeface="Segoe UI" panose="020B0502040204020203" pitchFamily="34" charset="0"/>
                <a:ea typeface="Quattrocento Sans"/>
                <a:cs typeface="Segoe UI" panose="020B0502040204020203" pitchFamily="34" charset="0"/>
                <a:sym typeface="Quattrocento Sans"/>
              </a:rPr>
              <a:t>IPCC</a:t>
            </a:r>
          </a:p>
          <a:p>
            <a:pPr marL="742950" lvl="4" indent="-285750" algn="just">
              <a:lnSpc>
                <a:spcPct val="150000"/>
              </a:lnSpc>
              <a:buSzPts val="1600"/>
              <a:buFont typeface="Arial" panose="020B0604020202020204" pitchFamily="34" charset="0"/>
              <a:buChar char="•"/>
            </a:pPr>
            <a:r>
              <a:rPr lang="en-US" sz="1800" dirty="0">
                <a:latin typeface="Segoe UI" panose="020B0502040204020203" pitchFamily="34" charset="0"/>
                <a:ea typeface="Quattrocento Sans"/>
                <a:cs typeface="Segoe UI" panose="020B0502040204020203" pitchFamily="34" charset="0"/>
                <a:sym typeface="Quattrocento Sans"/>
              </a:rPr>
              <a:t>Established in 1988 by the World Meteorological Organization (WMO) and the United Nations Environment Programme (UNEP).</a:t>
            </a:r>
          </a:p>
          <a:p>
            <a:pPr marL="742950" lvl="4" indent="-285750" algn="just">
              <a:lnSpc>
                <a:spcPct val="150000"/>
              </a:lnSpc>
              <a:buSzPts val="1600"/>
              <a:buFont typeface="Arial" panose="020B0604020202020204" pitchFamily="34" charset="0"/>
              <a:buChar char="•"/>
            </a:pPr>
            <a:r>
              <a:rPr lang="en-US" sz="1800" dirty="0">
                <a:latin typeface="Segoe UI" panose="020B0502040204020203" pitchFamily="34" charset="0"/>
                <a:ea typeface="Quattrocento Sans"/>
                <a:cs typeface="Segoe UI" panose="020B0502040204020203" pitchFamily="34" charset="0"/>
                <a:sym typeface="Quattrocento Sans"/>
              </a:rPr>
              <a:t>The leading international body for the assessment of climate change.</a:t>
            </a:r>
          </a:p>
          <a:p>
            <a:pPr marL="457200" lvl="4" algn="just">
              <a:lnSpc>
                <a:spcPct val="150000"/>
              </a:lnSpc>
              <a:buSzPts val="1600"/>
            </a:pPr>
            <a:r>
              <a:rPr lang="en-US" sz="1800" b="1" dirty="0">
                <a:latin typeface="Segoe UI" panose="020B0502040204020203" pitchFamily="34" charset="0"/>
                <a:ea typeface="Quattrocento Sans"/>
                <a:cs typeface="Segoe UI" panose="020B0502040204020203" pitchFamily="34" charset="0"/>
                <a:sym typeface="Quattrocento Sans"/>
              </a:rPr>
              <a:t>Main Functions</a:t>
            </a:r>
          </a:p>
          <a:p>
            <a:pPr marL="742950" lvl="4" indent="-285750" algn="just">
              <a:lnSpc>
                <a:spcPct val="150000"/>
              </a:lnSpc>
              <a:buSzPts val="1600"/>
              <a:buFont typeface="Arial" panose="020B0604020202020204" pitchFamily="34" charset="0"/>
              <a:buChar char="•"/>
            </a:pPr>
            <a:r>
              <a:rPr lang="en-US" sz="1800" dirty="0">
                <a:latin typeface="Segoe UI" panose="020B0502040204020203" pitchFamily="34" charset="0"/>
                <a:ea typeface="Quattrocento Sans"/>
                <a:cs typeface="Segoe UI" panose="020B0502040204020203" pitchFamily="34" charset="0"/>
                <a:sym typeface="Quattrocento Sans"/>
              </a:rPr>
              <a:t>Scientific Assessment: Provides comprehensive assessments of the current scientific knowledge on climate change.</a:t>
            </a:r>
          </a:p>
          <a:p>
            <a:pPr marL="742950" lvl="4" indent="-285750" algn="just">
              <a:lnSpc>
                <a:spcPct val="150000"/>
              </a:lnSpc>
              <a:buSzPts val="1600"/>
              <a:buFont typeface="Arial" panose="020B0604020202020204" pitchFamily="34" charset="0"/>
              <a:buChar char="•"/>
            </a:pPr>
            <a:r>
              <a:rPr lang="en-US" sz="1800" dirty="0">
                <a:latin typeface="Segoe UI" panose="020B0502040204020203" pitchFamily="34" charset="0"/>
                <a:ea typeface="Quattrocento Sans"/>
                <a:cs typeface="Segoe UI" panose="020B0502040204020203" pitchFamily="34" charset="0"/>
                <a:sym typeface="Quattrocento Sans"/>
              </a:rPr>
              <a:t>Special Reports: Produces special reports on specific climate change topics.</a:t>
            </a:r>
          </a:p>
          <a:p>
            <a:pPr marL="742950" lvl="4" indent="-285750" algn="just">
              <a:lnSpc>
                <a:spcPct val="150000"/>
              </a:lnSpc>
              <a:buSzPts val="1600"/>
              <a:buFont typeface="Arial" panose="020B0604020202020204" pitchFamily="34" charset="0"/>
              <a:buChar char="•"/>
            </a:pPr>
            <a:r>
              <a:rPr lang="en-US" sz="1800" dirty="0">
                <a:latin typeface="Segoe UI" panose="020B0502040204020203" pitchFamily="34" charset="0"/>
                <a:ea typeface="Quattrocento Sans"/>
                <a:cs typeface="Segoe UI" panose="020B0502040204020203" pitchFamily="34" charset="0"/>
                <a:sym typeface="Quattrocento Sans"/>
              </a:rPr>
              <a:t>Methodology Reports: Develops guidelines for calculating and reporting greenhouse gas emissions.</a:t>
            </a:r>
          </a:p>
          <a:p>
            <a:pPr marL="457200" lvl="1" algn="just">
              <a:lnSpc>
                <a:spcPct val="150000"/>
              </a:lnSpc>
              <a:buSzPts val="1600"/>
            </a:pPr>
            <a:endParaRPr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427702" y="468080"/>
            <a:ext cx="1123827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Overview of the IPCC</a:t>
            </a:r>
          </a:p>
        </p:txBody>
      </p:sp>
      <p:sp>
        <p:nvSpPr>
          <p:cNvPr id="158" name="Google Shape;158;p46"/>
          <p:cNvSpPr txBox="1"/>
          <p:nvPr/>
        </p:nvSpPr>
        <p:spPr>
          <a:xfrm>
            <a:off x="265471" y="1224115"/>
            <a:ext cx="11636477" cy="474898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742950" marR="0" lvl="4" indent="-285750" algn="just" defTabSz="914400" rtl="0" eaLnBrk="1" fontAlgn="auto" latinLnBrk="0" hangingPunct="1">
              <a:lnSpc>
                <a:spcPct val="150000"/>
              </a:lnSpc>
              <a:spcBef>
                <a:spcPts val="0"/>
              </a:spcBef>
              <a:spcAft>
                <a:spcPts val="0"/>
              </a:spcAft>
              <a:buClr>
                <a:srgbClr val="000000"/>
              </a:buClr>
              <a:buSzPts val="1600"/>
              <a:buFont typeface="Arial" panose="020B0604020202020204" pitchFamily="34" charset="0"/>
              <a:buChar char="•"/>
              <a:tabLst/>
              <a:defRPr/>
            </a:pPr>
            <a:endParaRPr kumimoji="0" lang="en-US" sz="16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a:p>
            <a:pPr marL="457200" lvl="1" algn="just">
              <a:lnSpc>
                <a:spcPct val="150000"/>
              </a:lnSpc>
              <a:buSzPts val="1600"/>
            </a:pPr>
            <a:r>
              <a:rPr lang="en-US" sz="2300" dirty="0">
                <a:latin typeface="Segoe UI" panose="020B0502040204020203" pitchFamily="34" charset="0"/>
                <a:ea typeface="Quattrocento Sans"/>
                <a:cs typeface="Segoe UI" panose="020B0502040204020203" pitchFamily="34" charset="0"/>
                <a:sym typeface="Quattrocento Sans"/>
              </a:rPr>
              <a:t>The IPCC is structured into three main Working Groups and a Task Force, each focusing on different aspects of climate change:</a:t>
            </a:r>
          </a:p>
          <a:p>
            <a:pPr marL="457200" lvl="1" algn="just">
              <a:lnSpc>
                <a:spcPct val="150000"/>
              </a:lnSpc>
              <a:buSzPts val="1600"/>
            </a:pPr>
            <a:r>
              <a:rPr lang="en-US" sz="2300" b="1" dirty="0">
                <a:latin typeface="Segoe UI" panose="020B0502040204020203" pitchFamily="34" charset="0"/>
                <a:ea typeface="Quattrocento Sans"/>
                <a:cs typeface="Segoe UI" panose="020B0502040204020203" pitchFamily="34" charset="0"/>
                <a:sym typeface="Quattrocento Sans"/>
              </a:rPr>
              <a:t>Working Group I (WGI): </a:t>
            </a:r>
            <a:r>
              <a:rPr lang="en-US" sz="2300" dirty="0">
                <a:latin typeface="Segoe UI" panose="020B0502040204020203" pitchFamily="34" charset="0"/>
                <a:ea typeface="Quattrocento Sans"/>
                <a:cs typeface="Segoe UI" panose="020B0502040204020203" pitchFamily="34" charset="0"/>
                <a:sym typeface="Quattrocento Sans"/>
              </a:rPr>
              <a:t>Assesses the physical scientific aspects of the climate system and climate change.</a:t>
            </a:r>
          </a:p>
          <a:p>
            <a:pPr marL="457200" lvl="1" algn="just">
              <a:lnSpc>
                <a:spcPct val="150000"/>
              </a:lnSpc>
              <a:buSzPts val="1600"/>
            </a:pPr>
            <a:r>
              <a:rPr lang="en-US" sz="2300" b="1" dirty="0">
                <a:latin typeface="Segoe UI" panose="020B0502040204020203" pitchFamily="34" charset="0"/>
                <a:ea typeface="Quattrocento Sans"/>
                <a:cs typeface="Segoe UI" panose="020B0502040204020203" pitchFamily="34" charset="0"/>
                <a:sym typeface="Quattrocento Sans"/>
              </a:rPr>
              <a:t>Working Group II (WGII): </a:t>
            </a:r>
            <a:r>
              <a:rPr lang="en-US" sz="2300" dirty="0">
                <a:latin typeface="Segoe UI" panose="020B0502040204020203" pitchFamily="34" charset="0"/>
                <a:ea typeface="Quattrocento Sans"/>
                <a:cs typeface="Segoe UI" panose="020B0502040204020203" pitchFamily="34" charset="0"/>
                <a:sym typeface="Quattrocento Sans"/>
              </a:rPr>
              <a:t>Evaluates the vulnerability of socio-economic and natural systems to climate change, negative and positive consequences, and options for adapting.</a:t>
            </a:r>
          </a:p>
          <a:p>
            <a:pPr marL="457200" lvl="1" algn="just">
              <a:lnSpc>
                <a:spcPct val="150000"/>
              </a:lnSpc>
              <a:buSzPts val="1600"/>
            </a:pPr>
            <a:r>
              <a:rPr lang="en-US" sz="2300" b="1" dirty="0">
                <a:latin typeface="Segoe UI" panose="020B0502040204020203" pitchFamily="34" charset="0"/>
                <a:ea typeface="Quattrocento Sans"/>
                <a:cs typeface="Segoe UI" panose="020B0502040204020203" pitchFamily="34" charset="0"/>
                <a:sym typeface="Quattrocento Sans"/>
              </a:rPr>
              <a:t>Working Group III (WGIII): </a:t>
            </a:r>
            <a:r>
              <a:rPr lang="en-US" sz="2300" dirty="0">
                <a:latin typeface="Segoe UI" panose="020B0502040204020203" pitchFamily="34" charset="0"/>
                <a:ea typeface="Quattrocento Sans"/>
                <a:cs typeface="Segoe UI" panose="020B0502040204020203" pitchFamily="34" charset="0"/>
                <a:sym typeface="Quattrocento Sans"/>
              </a:rPr>
              <a:t>Examines options for limiting greenhouse gas emissions and mitigating climate change.</a:t>
            </a:r>
          </a:p>
          <a:p>
            <a:pPr marL="457200" lvl="1" algn="just">
              <a:lnSpc>
                <a:spcPct val="150000"/>
              </a:lnSpc>
              <a:buSzPts val="1600"/>
            </a:pPr>
            <a:r>
              <a:rPr lang="en-US" sz="2300" b="1" dirty="0">
                <a:latin typeface="Segoe UI" panose="020B0502040204020203" pitchFamily="34" charset="0"/>
                <a:ea typeface="Quattrocento Sans"/>
                <a:cs typeface="Segoe UI" panose="020B0502040204020203" pitchFamily="34" charset="0"/>
                <a:sym typeface="Quattrocento Sans"/>
              </a:rPr>
              <a:t>Task Force on National Greenhouse Gas Inventories (TFI) : </a:t>
            </a:r>
            <a:r>
              <a:rPr lang="en-US" sz="2300" dirty="0">
                <a:latin typeface="Segoe UI" panose="020B0502040204020203" pitchFamily="34" charset="0"/>
                <a:ea typeface="Quattrocento Sans"/>
                <a:cs typeface="Segoe UI" panose="020B0502040204020203" pitchFamily="34" charset="0"/>
                <a:sym typeface="Quattrocento Sans"/>
              </a:rPr>
              <a:t>Develops and refines a methodology for the calculation and reporting of national greenhouse gas emissions and removals.</a:t>
            </a:r>
          </a:p>
          <a:p>
            <a:pPr marL="457200" lvl="1" algn="just">
              <a:lnSpc>
                <a:spcPct val="150000"/>
              </a:lnSpc>
              <a:buSzPts val="1600"/>
            </a:pPr>
            <a:r>
              <a:rPr lang="en-US" sz="2300" b="1" dirty="0">
                <a:latin typeface="Segoe UI" panose="020B0502040204020203" pitchFamily="34" charset="0"/>
                <a:ea typeface="Quattrocento Sans"/>
                <a:cs typeface="Segoe UI" panose="020B0502040204020203" pitchFamily="34" charset="0"/>
                <a:sym typeface="Quattrocento Sans"/>
              </a:rPr>
              <a:t>Supporting Bodies:</a:t>
            </a:r>
          </a:p>
          <a:p>
            <a:pPr marL="457200" lvl="1" algn="just">
              <a:lnSpc>
                <a:spcPct val="150000"/>
              </a:lnSpc>
              <a:buSzPts val="1600"/>
            </a:pPr>
            <a:r>
              <a:rPr lang="en-US" sz="2300" b="1" dirty="0">
                <a:latin typeface="Segoe UI" panose="020B0502040204020203" pitchFamily="34" charset="0"/>
                <a:ea typeface="Quattrocento Sans"/>
                <a:cs typeface="Segoe UI" panose="020B0502040204020203" pitchFamily="34" charset="0"/>
                <a:sym typeface="Quattrocento Sans"/>
              </a:rPr>
              <a:t>IPCC Bureau</a:t>
            </a:r>
            <a:r>
              <a:rPr lang="en-US" sz="2300" dirty="0">
                <a:latin typeface="Segoe UI" panose="020B0502040204020203" pitchFamily="34" charset="0"/>
                <a:ea typeface="Quattrocento Sans"/>
                <a:cs typeface="Segoe UI" panose="020B0502040204020203" pitchFamily="34" charset="0"/>
                <a:sym typeface="Quattrocento Sans"/>
              </a:rPr>
              <a:t>: Guides the IPCC on strategy, structure, and processes.</a:t>
            </a:r>
          </a:p>
          <a:p>
            <a:pPr marL="457200" lvl="1" algn="just">
              <a:lnSpc>
                <a:spcPct val="150000"/>
              </a:lnSpc>
              <a:buSzPts val="1600"/>
            </a:pPr>
            <a:r>
              <a:rPr lang="en-US" sz="2300" b="1" dirty="0">
                <a:latin typeface="Segoe UI" panose="020B0502040204020203" pitchFamily="34" charset="0"/>
                <a:ea typeface="Quattrocento Sans"/>
                <a:cs typeface="Segoe UI" panose="020B0502040204020203" pitchFamily="34" charset="0"/>
                <a:sym typeface="Quattrocento Sans"/>
              </a:rPr>
              <a:t>Secretariat</a:t>
            </a:r>
            <a:r>
              <a:rPr lang="en-US" sz="2300" dirty="0">
                <a:latin typeface="Segoe UI" panose="020B0502040204020203" pitchFamily="34" charset="0"/>
                <a:ea typeface="Quattrocento Sans"/>
                <a:cs typeface="Segoe UI" panose="020B0502040204020203" pitchFamily="34" charset="0"/>
                <a:sym typeface="Quattrocento Sans"/>
              </a:rPr>
              <a:t>: Manages the IPCC's daily operations, headquartered in Geneva, Switzerland.</a:t>
            </a:r>
          </a:p>
          <a:p>
            <a:pPr marL="457200" lvl="1" algn="just">
              <a:lnSpc>
                <a:spcPct val="150000"/>
              </a:lnSpc>
              <a:buSzPts val="1600"/>
            </a:pPr>
            <a:r>
              <a:rPr lang="en-US" sz="2300" b="1" dirty="0">
                <a:latin typeface="Segoe UI" panose="020B0502040204020203" pitchFamily="34" charset="0"/>
                <a:ea typeface="Quattrocento Sans"/>
                <a:cs typeface="Segoe UI" panose="020B0502040204020203" pitchFamily="34" charset="0"/>
                <a:sym typeface="Quattrocento Sans"/>
              </a:rPr>
              <a:t>Role and Impact</a:t>
            </a:r>
          </a:p>
          <a:p>
            <a:pPr marL="457200" lvl="1" algn="just">
              <a:lnSpc>
                <a:spcPct val="150000"/>
              </a:lnSpc>
              <a:buSzPts val="1600"/>
            </a:pPr>
            <a:r>
              <a:rPr lang="en-US" sz="2300" dirty="0">
                <a:latin typeface="Segoe UI" panose="020B0502040204020203" pitchFamily="34" charset="0"/>
                <a:ea typeface="Quattrocento Sans"/>
                <a:cs typeface="Segoe UI" panose="020B0502040204020203" pitchFamily="34" charset="0"/>
                <a:sym typeface="Quattrocento Sans"/>
              </a:rPr>
              <a:t>Coordinates and synthesizes scientific research on climate change to inform global policy and action.</a:t>
            </a:r>
            <a:endParaRPr kumimoji="0" sz="23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85844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265472" y="468080"/>
            <a:ext cx="11400502"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Functions and Objectives of the IPCC</a:t>
            </a:r>
          </a:p>
        </p:txBody>
      </p:sp>
      <p:sp>
        <p:nvSpPr>
          <p:cNvPr id="158" name="Google Shape;158;p46"/>
          <p:cNvSpPr txBox="1"/>
          <p:nvPr/>
        </p:nvSpPr>
        <p:spPr>
          <a:xfrm>
            <a:off x="265471" y="1224115"/>
            <a:ext cx="11636477" cy="474898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4" indent="-285750" algn="just">
              <a:lnSpc>
                <a:spcPct val="150000"/>
              </a:lnSpc>
              <a:buSzPts val="1600"/>
              <a:buFont typeface="Arial" panose="020B0604020202020204" pitchFamily="34" charset="0"/>
              <a:buChar char="•"/>
              <a:defRPr/>
            </a:pPr>
            <a:r>
              <a:rPr lang="en-US" sz="2800" dirty="0">
                <a:solidFill>
                  <a:srgbClr val="0D0D0D"/>
                </a:solidFill>
                <a:latin typeface="Söhne"/>
              </a:rPr>
              <a:t>The IPCC evaluates scientific research on climate change</a:t>
            </a:r>
          </a:p>
          <a:p>
            <a:pPr marL="742950" lvl="4" indent="-285750" algn="just">
              <a:lnSpc>
                <a:spcPct val="150000"/>
              </a:lnSpc>
              <a:buSzPts val="1600"/>
              <a:buFont typeface="Arial" panose="020B0604020202020204" pitchFamily="34" charset="0"/>
              <a:buChar char="•"/>
              <a:defRPr/>
            </a:pPr>
            <a:r>
              <a:rPr lang="en-US" sz="2800" dirty="0">
                <a:solidFill>
                  <a:srgbClr val="0D0D0D"/>
                </a:solidFill>
                <a:latin typeface="Söhne"/>
              </a:rPr>
              <a:t>The IPCC offers policymakers neutral, evidence-based information</a:t>
            </a:r>
          </a:p>
          <a:p>
            <a:pPr marL="742950" lvl="4" indent="-285750" algn="just">
              <a:lnSpc>
                <a:spcPct val="150000"/>
              </a:lnSpc>
              <a:buSzPts val="1600"/>
              <a:buFont typeface="Arial" panose="020B0604020202020204" pitchFamily="34" charset="0"/>
              <a:buChar char="•"/>
              <a:defRPr/>
            </a:pPr>
            <a:r>
              <a:rPr lang="en-US" sz="2800" dirty="0">
                <a:solidFill>
                  <a:srgbClr val="0D0D0D"/>
                </a:solidFill>
                <a:latin typeface="Söhne"/>
              </a:rPr>
              <a:t>The IPCC synthesizes global climate data, making it accessible and understandable to stakeholders</a:t>
            </a:r>
          </a:p>
          <a:p>
            <a:pPr marL="742950" lvl="4" indent="-285750" algn="just">
              <a:lnSpc>
                <a:spcPct val="150000"/>
              </a:lnSpc>
              <a:buSzPts val="1600"/>
              <a:buFont typeface="Arial" panose="020B0604020202020204" pitchFamily="34" charset="0"/>
              <a:buChar char="•"/>
              <a:defRPr/>
            </a:pPr>
            <a:r>
              <a:rPr lang="fr-FR" sz="2800" dirty="0">
                <a:solidFill>
                  <a:srgbClr val="0D0D0D"/>
                </a:solidFill>
                <a:latin typeface="Söhne"/>
              </a:rPr>
              <a:t>The IPCC fosters global dialogue on climate change</a:t>
            </a:r>
          </a:p>
          <a:p>
            <a:pPr marL="742950" lvl="4" indent="-285750" algn="just">
              <a:lnSpc>
                <a:spcPct val="150000"/>
              </a:lnSpc>
              <a:buSzPts val="1600"/>
              <a:buFont typeface="Arial" panose="020B0604020202020204" pitchFamily="34" charset="0"/>
              <a:buChar char="•"/>
              <a:defRPr/>
            </a:pPr>
            <a:r>
              <a:rPr lang="en-IN" sz="2800" dirty="0">
                <a:latin typeface="Segoe UI" panose="020B0502040204020203" pitchFamily="34" charset="0"/>
                <a:ea typeface="Quattrocento Sans"/>
                <a:cs typeface="Segoe UI" panose="020B0502040204020203" pitchFamily="34" charset="0"/>
                <a:sym typeface="Quattrocento Sans"/>
              </a:rPr>
              <a:t>IPCC Assessment Reports and Special Reports</a:t>
            </a:r>
          </a:p>
          <a:p>
            <a:pPr marL="742950" lvl="4" indent="-285750" algn="just">
              <a:lnSpc>
                <a:spcPct val="150000"/>
              </a:lnSpc>
              <a:buSzPts val="1600"/>
              <a:buFont typeface="Arial" panose="020B0604020202020204" pitchFamily="34" charset="0"/>
              <a:buChar char="•"/>
              <a:defRPr/>
            </a:pPr>
            <a:endParaRPr kumimoji="0" sz="28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50556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265470" y="361724"/>
            <a:ext cx="11636477"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 typeface="Arial"/>
              <a:buNone/>
              <a:tabLst/>
              <a:defRPr/>
            </a:pPr>
            <a:r>
              <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rPr>
              <a:t>IPCC –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Challenges and Criticisms</a:t>
            </a:r>
            <a:endParaRPr kumimoji="0" lang="en-US" sz="2800" b="0" i="0" u="none" strike="noStrike" kern="0" cap="none" spc="0" normalizeH="0" baseline="0" noProof="0" dirty="0">
              <a:ln>
                <a:noFill/>
              </a:ln>
              <a:solidFill>
                <a:srgbClr val="FFFFFF"/>
              </a:solidFill>
              <a:effectLst/>
              <a:uLnTx/>
              <a:uFillTx/>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265471" y="1224115"/>
            <a:ext cx="11636477" cy="474898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742950" lvl="4" indent="-285750" algn="just">
              <a:lnSpc>
                <a:spcPct val="150000"/>
              </a:lnSpc>
              <a:buSzPts val="1600"/>
              <a:buFont typeface="Arial" panose="020B0604020202020204" pitchFamily="34" charset="0"/>
              <a:buChar char="•"/>
              <a:defRPr/>
            </a:pPr>
            <a:r>
              <a:rPr lang="en-IN" sz="2400" b="1" dirty="0">
                <a:solidFill>
                  <a:srgbClr val="0D0D0D"/>
                </a:solidFill>
                <a:latin typeface="Söhne"/>
              </a:rPr>
              <a:t>Accuracy of the IPCC Reports</a:t>
            </a:r>
          </a:p>
          <a:p>
            <a:pPr marL="742950" lvl="4" indent="-285750" algn="just">
              <a:lnSpc>
                <a:spcPct val="150000"/>
              </a:lnSpc>
              <a:buSzPts val="1600"/>
              <a:buFont typeface="Arial" panose="020B0604020202020204" pitchFamily="34" charset="0"/>
              <a:buChar char="•"/>
              <a:defRPr/>
            </a:pPr>
            <a:r>
              <a:rPr lang="en-IN" sz="2400" b="1" dirty="0">
                <a:solidFill>
                  <a:srgbClr val="0D0D0D"/>
                </a:solidFill>
                <a:latin typeface="Söhne"/>
                <a:ea typeface="Quattrocento Sans"/>
                <a:cs typeface="Segoe UI" panose="020B0502040204020203" pitchFamily="34" charset="0"/>
                <a:sym typeface="Quattrocento Sans"/>
              </a:rPr>
              <a:t>Projections – clarity?</a:t>
            </a:r>
          </a:p>
          <a:p>
            <a:pPr marL="742950" lvl="4" indent="-285750" algn="just">
              <a:lnSpc>
                <a:spcPct val="150000"/>
              </a:lnSpc>
              <a:buSzPts val="1600"/>
              <a:buFont typeface="Arial" panose="020B0604020202020204" pitchFamily="34" charset="0"/>
              <a:buChar char="•"/>
              <a:defRPr/>
            </a:pPr>
            <a:r>
              <a:rPr kumimoji="0" lang="en-IN" sz="2400" b="1" i="0" u="none" strike="noStrike" kern="0" cap="none" spc="0" normalizeH="0" baseline="0" noProof="0" dirty="0">
                <a:ln>
                  <a:noFill/>
                </a:ln>
                <a:solidFill>
                  <a:srgbClr val="0D0D0D"/>
                </a:solidFill>
                <a:effectLst/>
                <a:uLnTx/>
                <a:uFillTx/>
                <a:latin typeface="Söhne"/>
                <a:ea typeface="Quattrocento Sans"/>
                <a:cs typeface="Segoe UI" panose="020B0502040204020203" pitchFamily="34" charset="0"/>
                <a:sym typeface="Quattrocento Sans"/>
              </a:rPr>
              <a:t>Transparency and Review Processes</a:t>
            </a:r>
            <a:endParaRPr kumimoji="0" sz="2300" b="0" i="0" u="none" strike="noStrike" kern="0" cap="none" spc="0" normalizeH="0" baseline="0" noProof="0" dirty="0">
              <a:ln>
                <a:noFill/>
              </a:ln>
              <a:solidFill>
                <a:srgbClr val="000000"/>
              </a:solidFill>
              <a:effectLst/>
              <a:uLnTx/>
              <a:uFillTx/>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57927289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6236</TotalTime>
  <Words>405</Words>
  <Application>Microsoft Office PowerPoint</Application>
  <PresentationFormat>Widescreen</PresentationFormat>
  <Paragraphs>37</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Calibri</vt:lpstr>
      <vt:lpstr>Segoe UI</vt:lpstr>
      <vt:lpstr>Arial</vt:lpstr>
      <vt:lpstr>Century Gothic</vt:lpstr>
      <vt:lpstr>Söhne</vt:lpstr>
      <vt:lpstr>Quattrocento Sans</vt:lpstr>
      <vt:lpstr>Office Theme</vt:lpstr>
      <vt:lpstr>Θέμα του Office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Nemane, Vivek</cp:lastModifiedBy>
  <cp:revision>32</cp:revision>
  <dcterms:created xsi:type="dcterms:W3CDTF">2020-01-02T01:56:26Z</dcterms:created>
  <dcterms:modified xsi:type="dcterms:W3CDTF">2024-05-26T06:37:10Z</dcterms:modified>
</cp:coreProperties>
</file>