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69" r:id="rId3"/>
    <p:sldId id="272" r:id="rId4"/>
    <p:sldId id="270" r:id="rId5"/>
    <p:sldId id="271" r:id="rId6"/>
    <p:sldId id="273"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4660"/>
  </p:normalViewPr>
  <p:slideViewPr>
    <p:cSldViewPr snapToGrid="0">
      <p:cViewPr>
        <p:scale>
          <a:sx n="100" d="100"/>
          <a:sy n="100" d="100"/>
        </p:scale>
        <p:origin x="-2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75E280-B145-42AB-BAC2-4391FD170411}" type="datetimeFigureOut">
              <a:rPr lang="en-MY" smtClean="0"/>
              <a:t>12/6/2024</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3D3BE-290F-4896-9CE6-49B7BAB5A7D4}" type="slidenum">
              <a:rPr lang="en-MY" smtClean="0"/>
              <a:t>‹#›</a:t>
            </a:fld>
            <a:endParaRPr lang="en-MY"/>
          </a:p>
        </p:txBody>
      </p:sp>
    </p:spTree>
    <p:extLst>
      <p:ext uri="{BB962C8B-B14F-4D97-AF65-F5344CB8AC3E}">
        <p14:creationId xmlns:p14="http://schemas.microsoft.com/office/powerpoint/2010/main" val="331804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D6FF-893E-AEBA-E71D-624A3030C5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3F26750C-9A4B-6171-8235-DE98C154A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E1DFCD11-47B8-3CDD-5831-895E47456DD2}"/>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B951F770-26E0-C588-4C98-F77FF6FF58C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4A7352E-99F0-3318-C5EF-4835CA795F19}"/>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99564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372-8323-25B0-865B-3E77DC917C9C}"/>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25F0CFA3-D1DF-676F-1CD3-8FD2BC1B9B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5B81964E-5944-0CBC-426A-F9B185BB5CDA}"/>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17F83E57-233B-1FD3-3E89-B4BA872D5107}"/>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19E27CBF-F6BA-3A4E-72E0-91431009EC47}"/>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113726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DED813-0954-91D2-86B5-FE46E29C14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240F0768-449D-4235-B426-E8ADEC7E2B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F0CC46CB-38C5-D818-F7D9-FBE8E668046A}"/>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E8D60567-26E1-0E0F-B52E-917F55194E5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74E98D5-960C-58D3-18E4-1F40EDCE09C1}"/>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52826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4247-BAED-A5D3-D272-AFFA42843D70}"/>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3D7295E3-FB54-5310-6E17-5A740163C6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FD9643A4-B26A-8891-028C-6CF0C31B9DD5}"/>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B6BD24C1-4691-563F-013E-4F558E6BE479}"/>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25933FC-39A0-7BE8-788C-0F84C064C394}"/>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427051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210C-0A1E-D82A-ECF4-5B25B14F0F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C8CB2A03-3EA8-A6B3-9B70-92093F7F58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4F2FD9-E330-C2FA-0982-33F098A7A6F5}"/>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D3A1987E-FA54-C92E-CD24-99D6768C36B2}"/>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00D5475-4040-099D-0AEB-2A01CF007147}"/>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144913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A00E6-329C-CDAF-F47E-7BA02FAC7359}"/>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A5AE03CB-55CE-098C-C15A-53F2C5E3D0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02139BCE-6FC9-8A70-5A8A-46C95DDC78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B8EB9261-E5AB-38E5-3F09-5DF3F317D4C3}"/>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6" name="Footer Placeholder 5">
            <a:extLst>
              <a:ext uri="{FF2B5EF4-FFF2-40B4-BE49-F238E27FC236}">
                <a16:creationId xmlns:a16="http://schemas.microsoft.com/office/drawing/2014/main" id="{70C9EF9A-DFBA-2C3F-6FF6-B965CB51AB4A}"/>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D092FD86-9B8A-70A0-35F1-E663AE5F1E02}"/>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378819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DCE2C-007C-ACE0-F9EF-5512166F28A6}"/>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C29961EC-E061-7C2A-1CA6-B936D350C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CE444-92B5-4E70-B77B-D79A2B1AEE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BC8250C5-2E61-7C25-8360-22343F6B59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659260-2CC1-CC0E-5DB8-9EFB87DEDE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F75885BD-B5EF-3FA7-2C4C-C79727E1B330}"/>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8" name="Footer Placeholder 7">
            <a:extLst>
              <a:ext uri="{FF2B5EF4-FFF2-40B4-BE49-F238E27FC236}">
                <a16:creationId xmlns:a16="http://schemas.microsoft.com/office/drawing/2014/main" id="{FFCC26B6-719B-65FB-F0B8-29BC32B5FF3C}"/>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32016B12-37EF-17D3-134C-6B8E4EEFA372}"/>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172542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AC83E-7675-B7A1-8A70-15615FF11CFC}"/>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4F0DDB27-3217-B55C-87AF-D5A6652A029E}"/>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4" name="Footer Placeholder 3">
            <a:extLst>
              <a:ext uri="{FF2B5EF4-FFF2-40B4-BE49-F238E27FC236}">
                <a16:creationId xmlns:a16="http://schemas.microsoft.com/office/drawing/2014/main" id="{E3BD4C0C-855A-F1E2-92F8-23EFB492521F}"/>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6662E112-D95A-CAD6-4FFD-8F5001E829CB}"/>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73095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4BCB1-3EB6-1401-2C34-3CFF65421D07}"/>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3" name="Footer Placeholder 2">
            <a:extLst>
              <a:ext uri="{FF2B5EF4-FFF2-40B4-BE49-F238E27FC236}">
                <a16:creationId xmlns:a16="http://schemas.microsoft.com/office/drawing/2014/main" id="{B6D53B15-D872-8FB9-9AAD-99D8119BFE9C}"/>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F17A747B-E929-54B6-6906-52294A1DD50D}"/>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89411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27C1-9CB4-876B-28D7-66BEEF8C6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FBE1726D-3FB7-BE7C-0C57-838083761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45917BFA-483B-04B8-C3EE-FDA9A3438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BED792-493A-3570-311B-5C3329E2C155}"/>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6" name="Footer Placeholder 5">
            <a:extLst>
              <a:ext uri="{FF2B5EF4-FFF2-40B4-BE49-F238E27FC236}">
                <a16:creationId xmlns:a16="http://schemas.microsoft.com/office/drawing/2014/main" id="{FBF41F38-0A63-2366-B952-5D819F5EA7C8}"/>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74E2B6DE-A354-1C1F-6DD7-218189A3FC86}"/>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23265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73F54-2009-49C2-7828-93B6DB239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5ED49BB5-2308-510A-D98D-D649D05421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33F33A00-1E9B-B867-C388-294738D3E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2E0A40-2461-8C1E-B76A-D855A32FD0DD}"/>
              </a:ext>
            </a:extLst>
          </p:cNvPr>
          <p:cNvSpPr>
            <a:spLocks noGrp="1"/>
          </p:cNvSpPr>
          <p:nvPr>
            <p:ph type="dt" sz="half" idx="10"/>
          </p:nvPr>
        </p:nvSpPr>
        <p:spPr/>
        <p:txBody>
          <a:bodyPr/>
          <a:lstStyle/>
          <a:p>
            <a:fld id="{991CA94B-2A2D-4E50-8973-CB5BBF50523F}" type="datetimeFigureOut">
              <a:rPr lang="en-MY" smtClean="0"/>
              <a:t>12/6/2024</a:t>
            </a:fld>
            <a:endParaRPr lang="en-MY"/>
          </a:p>
        </p:txBody>
      </p:sp>
      <p:sp>
        <p:nvSpPr>
          <p:cNvPr id="6" name="Footer Placeholder 5">
            <a:extLst>
              <a:ext uri="{FF2B5EF4-FFF2-40B4-BE49-F238E27FC236}">
                <a16:creationId xmlns:a16="http://schemas.microsoft.com/office/drawing/2014/main" id="{8DC353EB-3FCE-06BA-D08D-BF9960883997}"/>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58428B67-E874-6110-E22F-0984EED6A2DA}"/>
              </a:ext>
            </a:extLst>
          </p:cNvPr>
          <p:cNvSpPr>
            <a:spLocks noGrp="1"/>
          </p:cNvSpPr>
          <p:nvPr>
            <p:ph type="sldNum" sz="quarter" idx="12"/>
          </p:nvPr>
        </p:nvSpPr>
        <p:spPr/>
        <p:txBody>
          <a:bodyPr/>
          <a:lstStyle/>
          <a:p>
            <a:fld id="{28A40844-DE9C-4306-A90A-0013B7D8956C}" type="slidenum">
              <a:rPr lang="en-MY" smtClean="0"/>
              <a:t>‹#›</a:t>
            </a:fld>
            <a:endParaRPr lang="en-MY"/>
          </a:p>
        </p:txBody>
      </p:sp>
    </p:spTree>
    <p:extLst>
      <p:ext uri="{BB962C8B-B14F-4D97-AF65-F5344CB8AC3E}">
        <p14:creationId xmlns:p14="http://schemas.microsoft.com/office/powerpoint/2010/main" val="18011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1EDC61-D882-7617-2C1B-105CEA938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28259AAE-E877-E4FD-BCAC-7EA24F09F2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5213747C-ED5A-794D-1315-A8511089E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CA94B-2A2D-4E50-8973-CB5BBF50523F}" type="datetimeFigureOut">
              <a:rPr lang="en-MY" smtClean="0"/>
              <a:t>12/6/2024</a:t>
            </a:fld>
            <a:endParaRPr lang="en-MY"/>
          </a:p>
        </p:txBody>
      </p:sp>
      <p:sp>
        <p:nvSpPr>
          <p:cNvPr id="5" name="Footer Placeholder 4">
            <a:extLst>
              <a:ext uri="{FF2B5EF4-FFF2-40B4-BE49-F238E27FC236}">
                <a16:creationId xmlns:a16="http://schemas.microsoft.com/office/drawing/2014/main" id="{3A991E86-1A32-5695-B0B6-4027368C9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FF23435C-E1D8-D670-E401-123A6292DC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40844-DE9C-4306-A90A-0013B7D8956C}" type="slidenum">
              <a:rPr lang="en-MY" smtClean="0"/>
              <a:t>‹#›</a:t>
            </a:fld>
            <a:endParaRPr lang="en-MY"/>
          </a:p>
        </p:txBody>
      </p:sp>
    </p:spTree>
    <p:extLst>
      <p:ext uri="{BB962C8B-B14F-4D97-AF65-F5344CB8AC3E}">
        <p14:creationId xmlns:p14="http://schemas.microsoft.com/office/powerpoint/2010/main" val="5832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limate.ec.europa.eu/eu-action/transport/road-transport-reducing-co2-emissions-vehicles/co2-emission-performance-standards-cars-and-vans_en"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energy.ec.europa.eu/topics/renewable-energy/renewable-energy-directive-targets-and-rules/renewable-energy-directive_en"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c2es.org/content/cap-and-trade-basics/"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DzgrF4ECcI"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theedgemalaysia.com/node/685660"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494504" y="2818002"/>
            <a:ext cx="11150343" cy="2519111"/>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lvl="0" algn="ctr">
              <a:lnSpc>
                <a:spcPct val="107000"/>
              </a:lnSpc>
              <a:spcBef>
                <a:spcPts val="800"/>
              </a:spcBef>
              <a:spcAft>
                <a:spcPts val="800"/>
              </a:spcAft>
            </a:pPr>
            <a:r>
              <a:rPr lang="en-MY" sz="2800" kern="100" dirty="0">
                <a:effectLst/>
                <a:latin typeface="+mn-lt"/>
                <a:ea typeface="Calibri" panose="020F0502020204030204" pitchFamily="34" charset="0"/>
                <a:cs typeface="Times New Roman" panose="02020603050405020304" pitchFamily="18" charset="0"/>
              </a:rPr>
              <a:t> Topic 6: </a:t>
            </a:r>
            <a:br>
              <a:rPr lang="en-MY" sz="2800" kern="100" dirty="0">
                <a:effectLst/>
                <a:latin typeface="+mn-lt"/>
                <a:ea typeface="Calibri" panose="020F0502020204030204" pitchFamily="34" charset="0"/>
                <a:cs typeface="Times New Roman" panose="02020603050405020304" pitchFamily="18" charset="0"/>
              </a:rPr>
            </a:br>
            <a:r>
              <a:rPr lang="en-MY" sz="2800" kern="100" dirty="0">
                <a:cs typeface="Times New Roman" panose="02020603050405020304" pitchFamily="18" charset="0"/>
              </a:rPr>
              <a:t>Regulatory and Legal Tools for Mitigation and Adaptation (Interactive) </a:t>
            </a:r>
            <a:endParaRPr lang="en-US" sz="2800" kern="100" dirty="0">
              <a:cs typeface="Times New Roman" panose="02020603050405020304" pitchFamily="18" charset="0"/>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7BBC02-B9A6-DE7F-675D-991B63ECF453}"/>
              </a:ext>
            </a:extLst>
          </p:cNvPr>
          <p:cNvSpPr>
            <a:spLocks noGrp="1"/>
          </p:cNvSpPr>
          <p:nvPr>
            <p:ph type="title"/>
          </p:nvPr>
        </p:nvSpPr>
        <p:spPr/>
        <p:txBody>
          <a:bodyPr/>
          <a:lstStyle/>
          <a:p>
            <a:r>
              <a:rPr lang="en-US" dirty="0"/>
              <a:t>Mitigation Tools</a:t>
            </a:r>
            <a:endParaRPr lang="en-MY" dirty="0"/>
          </a:p>
        </p:txBody>
      </p:sp>
      <p:sp>
        <p:nvSpPr>
          <p:cNvPr id="5" name="Content Placeholder 4">
            <a:extLst>
              <a:ext uri="{FF2B5EF4-FFF2-40B4-BE49-F238E27FC236}">
                <a16:creationId xmlns:a16="http://schemas.microsoft.com/office/drawing/2014/main" id="{A92FA10D-711F-AB06-ADF8-DC4E6EE7CF80}"/>
              </a:ext>
            </a:extLst>
          </p:cNvPr>
          <p:cNvSpPr>
            <a:spLocks noGrp="1"/>
          </p:cNvSpPr>
          <p:nvPr>
            <p:ph type="body" idx="1"/>
          </p:nvPr>
        </p:nvSpPr>
        <p:spPr/>
        <p:txBody>
          <a:bodyPr/>
          <a:lstStyle/>
          <a:p>
            <a:endParaRPr lang="en-MY" dirty="0"/>
          </a:p>
        </p:txBody>
      </p:sp>
    </p:spTree>
    <p:extLst>
      <p:ext uri="{BB962C8B-B14F-4D97-AF65-F5344CB8AC3E}">
        <p14:creationId xmlns:p14="http://schemas.microsoft.com/office/powerpoint/2010/main" val="2373841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7898-30DC-7377-8405-268473173EA3}"/>
              </a:ext>
            </a:extLst>
          </p:cNvPr>
          <p:cNvSpPr>
            <a:spLocks noGrp="1"/>
          </p:cNvSpPr>
          <p:nvPr>
            <p:ph type="title"/>
          </p:nvPr>
        </p:nvSpPr>
        <p:spPr/>
        <p:txBody>
          <a:bodyPr/>
          <a:lstStyle/>
          <a:p>
            <a:r>
              <a:rPr lang="en-US" dirty="0"/>
              <a:t>1. Emission Standards and Regulations</a:t>
            </a:r>
            <a:endParaRPr lang="en-MY" dirty="0"/>
          </a:p>
        </p:txBody>
      </p:sp>
      <p:sp>
        <p:nvSpPr>
          <p:cNvPr id="4" name="Content Placeholder 3">
            <a:extLst>
              <a:ext uri="{FF2B5EF4-FFF2-40B4-BE49-F238E27FC236}">
                <a16:creationId xmlns:a16="http://schemas.microsoft.com/office/drawing/2014/main" id="{EE244E09-267B-30C0-EDF9-3CF4CCB8964F}"/>
              </a:ext>
            </a:extLst>
          </p:cNvPr>
          <p:cNvSpPr>
            <a:spLocks noGrp="1"/>
          </p:cNvSpPr>
          <p:nvPr>
            <p:ph sz="half" idx="1"/>
          </p:nvPr>
        </p:nvSpPr>
        <p:spPr/>
        <p:txBody>
          <a:bodyPr/>
          <a:lstStyle/>
          <a:p>
            <a:r>
              <a:rPr lang="en-MY" dirty="0">
                <a:hlinkClick r:id="rId2"/>
              </a:rPr>
              <a:t>https://climate.ec.europa.eu/eu-action/transport/road-transport-reducing-co2-emissions-vehicles/co2-emission-performance-standards-cars-and-vans_en</a:t>
            </a:r>
            <a:endParaRPr lang="en-MY" dirty="0"/>
          </a:p>
          <a:p>
            <a:endParaRPr lang="en-MY" dirty="0"/>
          </a:p>
        </p:txBody>
      </p:sp>
      <p:sp>
        <p:nvSpPr>
          <p:cNvPr id="5" name="Content Placeholder 4">
            <a:extLst>
              <a:ext uri="{FF2B5EF4-FFF2-40B4-BE49-F238E27FC236}">
                <a16:creationId xmlns:a16="http://schemas.microsoft.com/office/drawing/2014/main" id="{7BB0FE05-7251-3471-1D6A-9533020F7F39}"/>
              </a:ext>
            </a:extLst>
          </p:cNvPr>
          <p:cNvSpPr>
            <a:spLocks noGrp="1"/>
          </p:cNvSpPr>
          <p:nvPr>
            <p:ph sz="half" idx="2"/>
          </p:nvPr>
        </p:nvSpPr>
        <p:spPr/>
        <p:txBody>
          <a:bodyPr/>
          <a:lstStyle/>
          <a:p>
            <a:endParaRPr lang="en-MY"/>
          </a:p>
        </p:txBody>
      </p:sp>
    </p:spTree>
    <p:extLst>
      <p:ext uri="{BB962C8B-B14F-4D97-AF65-F5344CB8AC3E}">
        <p14:creationId xmlns:p14="http://schemas.microsoft.com/office/powerpoint/2010/main" val="180855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B3F9-1C96-EB1B-22C1-6E7225CD54E2}"/>
              </a:ext>
            </a:extLst>
          </p:cNvPr>
          <p:cNvSpPr>
            <a:spLocks noGrp="1"/>
          </p:cNvSpPr>
          <p:nvPr>
            <p:ph type="title"/>
          </p:nvPr>
        </p:nvSpPr>
        <p:spPr/>
        <p:txBody>
          <a:bodyPr/>
          <a:lstStyle/>
          <a:p>
            <a:r>
              <a:rPr lang="en-US" dirty="0"/>
              <a:t>2. Renewable Energy Standards</a:t>
            </a:r>
            <a:endParaRPr lang="en-MY" dirty="0"/>
          </a:p>
        </p:txBody>
      </p:sp>
      <p:sp>
        <p:nvSpPr>
          <p:cNvPr id="3" name="Content Placeholder 2">
            <a:extLst>
              <a:ext uri="{FF2B5EF4-FFF2-40B4-BE49-F238E27FC236}">
                <a16:creationId xmlns:a16="http://schemas.microsoft.com/office/drawing/2014/main" id="{2030683B-F1AD-AFEE-CAC7-A78767ACC1C7}"/>
              </a:ext>
            </a:extLst>
          </p:cNvPr>
          <p:cNvSpPr>
            <a:spLocks noGrp="1"/>
          </p:cNvSpPr>
          <p:nvPr>
            <p:ph sz="half" idx="1"/>
          </p:nvPr>
        </p:nvSpPr>
        <p:spPr/>
        <p:txBody>
          <a:bodyPr/>
          <a:lstStyle/>
          <a:p>
            <a:endParaRPr lang="en-US" b="1" dirty="0"/>
          </a:p>
          <a:p>
            <a:endParaRPr lang="en-MY" dirty="0"/>
          </a:p>
        </p:txBody>
      </p:sp>
      <p:sp>
        <p:nvSpPr>
          <p:cNvPr id="4" name="Content Placeholder 3">
            <a:extLst>
              <a:ext uri="{FF2B5EF4-FFF2-40B4-BE49-F238E27FC236}">
                <a16:creationId xmlns:a16="http://schemas.microsoft.com/office/drawing/2014/main" id="{84E5408B-539E-4840-D7AC-F03A46DC8D87}"/>
              </a:ext>
            </a:extLst>
          </p:cNvPr>
          <p:cNvSpPr>
            <a:spLocks noGrp="1"/>
          </p:cNvSpPr>
          <p:nvPr>
            <p:ph sz="half" idx="2"/>
          </p:nvPr>
        </p:nvSpPr>
        <p:spPr/>
        <p:txBody>
          <a:bodyPr/>
          <a:lstStyle/>
          <a:p>
            <a:r>
              <a:rPr lang="en-MY" dirty="0">
                <a:hlinkClick r:id="rId2"/>
              </a:rPr>
              <a:t>https://energy.ec.europa.eu/topics/renewable-energy/renewable-energy-directive-targets-and-rules/renewable-energy-directive_en</a:t>
            </a:r>
            <a:endParaRPr lang="en-MY" dirty="0"/>
          </a:p>
          <a:p>
            <a:endParaRPr lang="en-MY" dirty="0"/>
          </a:p>
        </p:txBody>
      </p:sp>
    </p:spTree>
    <p:extLst>
      <p:ext uri="{BB962C8B-B14F-4D97-AF65-F5344CB8AC3E}">
        <p14:creationId xmlns:p14="http://schemas.microsoft.com/office/powerpoint/2010/main" val="214102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7518-01C5-B95D-A8CD-EC6383F5D6A9}"/>
              </a:ext>
            </a:extLst>
          </p:cNvPr>
          <p:cNvSpPr>
            <a:spLocks noGrp="1"/>
          </p:cNvSpPr>
          <p:nvPr>
            <p:ph type="title"/>
          </p:nvPr>
        </p:nvSpPr>
        <p:spPr/>
        <p:txBody>
          <a:bodyPr/>
          <a:lstStyle/>
          <a:p>
            <a:r>
              <a:rPr lang="en-US" dirty="0"/>
              <a:t>3. Cap and Trade</a:t>
            </a:r>
            <a:endParaRPr lang="en-MY" dirty="0"/>
          </a:p>
        </p:txBody>
      </p:sp>
      <p:sp>
        <p:nvSpPr>
          <p:cNvPr id="3" name="Content Placeholder 2">
            <a:extLst>
              <a:ext uri="{FF2B5EF4-FFF2-40B4-BE49-F238E27FC236}">
                <a16:creationId xmlns:a16="http://schemas.microsoft.com/office/drawing/2014/main" id="{67A88073-E1D0-8048-DAF0-D8C06243B40A}"/>
              </a:ext>
            </a:extLst>
          </p:cNvPr>
          <p:cNvSpPr>
            <a:spLocks noGrp="1"/>
          </p:cNvSpPr>
          <p:nvPr>
            <p:ph sz="half" idx="1"/>
          </p:nvPr>
        </p:nvSpPr>
        <p:spPr/>
        <p:txBody>
          <a:bodyPr/>
          <a:lstStyle/>
          <a:p>
            <a:endParaRPr lang="en-MY" dirty="0"/>
          </a:p>
          <a:p>
            <a:r>
              <a:rPr lang="en-MY" dirty="0">
                <a:hlinkClick r:id="rId2"/>
              </a:rPr>
              <a:t>https://www.c2es.org/content/cap-and-trade-basics/</a:t>
            </a:r>
            <a:endParaRPr lang="en-MY" dirty="0"/>
          </a:p>
          <a:p>
            <a:endParaRPr lang="en-MY" dirty="0"/>
          </a:p>
        </p:txBody>
      </p:sp>
      <p:sp>
        <p:nvSpPr>
          <p:cNvPr id="4" name="Content Placeholder 3">
            <a:extLst>
              <a:ext uri="{FF2B5EF4-FFF2-40B4-BE49-F238E27FC236}">
                <a16:creationId xmlns:a16="http://schemas.microsoft.com/office/drawing/2014/main" id="{49741726-6E75-DF73-51B2-2BF060DC0501}"/>
              </a:ext>
            </a:extLst>
          </p:cNvPr>
          <p:cNvSpPr>
            <a:spLocks noGrp="1"/>
          </p:cNvSpPr>
          <p:nvPr>
            <p:ph sz="half" idx="2"/>
          </p:nvPr>
        </p:nvSpPr>
        <p:spPr/>
        <p:txBody>
          <a:bodyPr/>
          <a:lstStyle/>
          <a:p>
            <a:endParaRPr lang="en-MY"/>
          </a:p>
        </p:txBody>
      </p:sp>
    </p:spTree>
    <p:extLst>
      <p:ext uri="{BB962C8B-B14F-4D97-AF65-F5344CB8AC3E}">
        <p14:creationId xmlns:p14="http://schemas.microsoft.com/office/powerpoint/2010/main" val="124321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F496-AFDF-0317-56DA-E5A45E29059B}"/>
              </a:ext>
            </a:extLst>
          </p:cNvPr>
          <p:cNvSpPr>
            <a:spLocks noGrp="1"/>
          </p:cNvSpPr>
          <p:nvPr>
            <p:ph type="title"/>
          </p:nvPr>
        </p:nvSpPr>
        <p:spPr/>
        <p:txBody>
          <a:bodyPr/>
          <a:lstStyle/>
          <a:p>
            <a:r>
              <a:rPr lang="en-US" dirty="0"/>
              <a:t>5. Carbon Pricing Mechanisms</a:t>
            </a:r>
            <a:endParaRPr lang="en-MY" dirty="0"/>
          </a:p>
        </p:txBody>
      </p:sp>
      <p:sp>
        <p:nvSpPr>
          <p:cNvPr id="3" name="Content Placeholder 2">
            <a:extLst>
              <a:ext uri="{FF2B5EF4-FFF2-40B4-BE49-F238E27FC236}">
                <a16:creationId xmlns:a16="http://schemas.microsoft.com/office/drawing/2014/main" id="{5AFED955-E203-449B-B2AC-8FEF1AB5F698}"/>
              </a:ext>
            </a:extLst>
          </p:cNvPr>
          <p:cNvSpPr>
            <a:spLocks noGrp="1"/>
          </p:cNvSpPr>
          <p:nvPr>
            <p:ph sz="half" idx="1"/>
          </p:nvPr>
        </p:nvSpPr>
        <p:spPr/>
        <p:txBody>
          <a:bodyPr/>
          <a:lstStyle/>
          <a:p>
            <a:r>
              <a:rPr lang="en-US" dirty="0"/>
              <a:t>Watch the following video:</a:t>
            </a:r>
          </a:p>
          <a:p>
            <a:endParaRPr lang="en-US" dirty="0"/>
          </a:p>
          <a:p>
            <a:r>
              <a:rPr lang="en-MY" dirty="0">
                <a:hlinkClick r:id="rId2"/>
              </a:rPr>
              <a:t>https://www.youtube.com/watch?v=VDzgrF4ECcI</a:t>
            </a:r>
            <a:endParaRPr lang="en-MY" dirty="0"/>
          </a:p>
          <a:p>
            <a:endParaRPr lang="en-MY" dirty="0"/>
          </a:p>
        </p:txBody>
      </p:sp>
      <p:sp>
        <p:nvSpPr>
          <p:cNvPr id="4" name="Content Placeholder 3">
            <a:extLst>
              <a:ext uri="{FF2B5EF4-FFF2-40B4-BE49-F238E27FC236}">
                <a16:creationId xmlns:a16="http://schemas.microsoft.com/office/drawing/2014/main" id="{7EBB233A-C226-6B51-12FC-BBC9D8D9697A}"/>
              </a:ext>
            </a:extLst>
          </p:cNvPr>
          <p:cNvSpPr>
            <a:spLocks noGrp="1"/>
          </p:cNvSpPr>
          <p:nvPr>
            <p:ph sz="half" idx="2"/>
          </p:nvPr>
        </p:nvSpPr>
        <p:spPr/>
        <p:txBody>
          <a:bodyPr/>
          <a:lstStyle/>
          <a:p>
            <a:r>
              <a:rPr lang="en-US" dirty="0"/>
              <a:t>Review and discuss</a:t>
            </a:r>
            <a:endParaRPr lang="en-MY" dirty="0"/>
          </a:p>
        </p:txBody>
      </p:sp>
    </p:spTree>
    <p:extLst>
      <p:ext uri="{BB962C8B-B14F-4D97-AF65-F5344CB8AC3E}">
        <p14:creationId xmlns:p14="http://schemas.microsoft.com/office/powerpoint/2010/main" val="390298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C823-B8F5-4EF0-69F1-9201A1FD68B2}"/>
              </a:ext>
            </a:extLst>
          </p:cNvPr>
          <p:cNvSpPr>
            <a:spLocks noGrp="1"/>
          </p:cNvSpPr>
          <p:nvPr>
            <p:ph type="title"/>
          </p:nvPr>
        </p:nvSpPr>
        <p:spPr/>
        <p:txBody>
          <a:bodyPr/>
          <a:lstStyle/>
          <a:p>
            <a:r>
              <a:rPr lang="en-US" b="1" dirty="0"/>
              <a:t>6. Energy Efficiency Regulations</a:t>
            </a:r>
            <a:endParaRPr lang="en-MY" dirty="0"/>
          </a:p>
        </p:txBody>
      </p:sp>
      <p:sp>
        <p:nvSpPr>
          <p:cNvPr id="3" name="Content Placeholder 2">
            <a:extLst>
              <a:ext uri="{FF2B5EF4-FFF2-40B4-BE49-F238E27FC236}">
                <a16:creationId xmlns:a16="http://schemas.microsoft.com/office/drawing/2014/main" id="{98B62FA1-CAB6-91A4-618D-8CEB0FCEF8E1}"/>
              </a:ext>
            </a:extLst>
          </p:cNvPr>
          <p:cNvSpPr>
            <a:spLocks noGrp="1"/>
          </p:cNvSpPr>
          <p:nvPr>
            <p:ph sz="half" idx="1"/>
          </p:nvPr>
        </p:nvSpPr>
        <p:spPr/>
        <p:txBody>
          <a:bodyPr/>
          <a:lstStyle/>
          <a:p>
            <a:r>
              <a:rPr lang="en-MY" dirty="0">
                <a:hlinkClick r:id="rId2"/>
              </a:rPr>
              <a:t>https://theedgemalaysia.com/node/685660</a:t>
            </a:r>
            <a:endParaRPr lang="en-MY" dirty="0"/>
          </a:p>
          <a:p>
            <a:endParaRPr lang="en-MY" dirty="0"/>
          </a:p>
        </p:txBody>
      </p:sp>
      <p:sp>
        <p:nvSpPr>
          <p:cNvPr id="4" name="Content Placeholder 3">
            <a:extLst>
              <a:ext uri="{FF2B5EF4-FFF2-40B4-BE49-F238E27FC236}">
                <a16:creationId xmlns:a16="http://schemas.microsoft.com/office/drawing/2014/main" id="{3BAD58EA-9F09-0246-5F18-61A86F53C9A1}"/>
              </a:ext>
            </a:extLst>
          </p:cNvPr>
          <p:cNvSpPr>
            <a:spLocks noGrp="1"/>
          </p:cNvSpPr>
          <p:nvPr>
            <p:ph sz="half" idx="2"/>
          </p:nvPr>
        </p:nvSpPr>
        <p:spPr/>
        <p:txBody>
          <a:bodyPr/>
          <a:lstStyle/>
          <a:p>
            <a:r>
              <a:rPr lang="en-US" dirty="0"/>
              <a:t>What do you think of this news item?</a:t>
            </a:r>
          </a:p>
          <a:p>
            <a:r>
              <a:rPr lang="en-US" dirty="0" err="1"/>
              <a:t>Analyse</a:t>
            </a:r>
            <a:r>
              <a:rPr lang="en-US" dirty="0"/>
              <a:t> the Energy Efficiency and Conservation Act </a:t>
            </a:r>
            <a:r>
              <a:rPr lang="en-US"/>
              <a:t>(Malaysia) and </a:t>
            </a:r>
            <a:r>
              <a:rPr lang="en-US" dirty="0"/>
              <a:t>comment on </a:t>
            </a:r>
            <a:r>
              <a:rPr lang="en-US"/>
              <a:t>its features.</a:t>
            </a:r>
            <a:endParaRPr lang="en-MY" dirty="0"/>
          </a:p>
        </p:txBody>
      </p:sp>
    </p:spTree>
    <p:extLst>
      <p:ext uri="{BB962C8B-B14F-4D97-AF65-F5344CB8AC3E}">
        <p14:creationId xmlns:p14="http://schemas.microsoft.com/office/powerpoint/2010/main" val="1908603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217</Words>
  <Application>Microsoft Office PowerPoint</Application>
  <PresentationFormat>Widescreen</PresentationFormat>
  <Paragraphs>24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Times New Roman</vt:lpstr>
      <vt:lpstr>Office Theme</vt:lpstr>
      <vt:lpstr>PowerPoint Presentation</vt:lpstr>
      <vt:lpstr>Mitigation Tools</vt:lpstr>
      <vt:lpstr>1. Emission Standards and Regulations</vt:lpstr>
      <vt:lpstr>2. Renewable Energy Standards</vt:lpstr>
      <vt:lpstr>3. Cap and Trade</vt:lpstr>
      <vt:lpstr>5. Carbon Pricing Mechanisms</vt:lpstr>
      <vt:lpstr>6. Energy Efficiency Regulations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sharifah zubaidah syed abdul kader</dc:creator>
  <cp:lastModifiedBy>sharifah zubaidah syed abdul kader</cp:lastModifiedBy>
  <cp:revision>1</cp:revision>
  <dcterms:created xsi:type="dcterms:W3CDTF">2024-06-12T01:22:08Z</dcterms:created>
  <dcterms:modified xsi:type="dcterms:W3CDTF">2024-06-12T01:35:26Z</dcterms:modified>
</cp:coreProperties>
</file>