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7"/>
  </p:notesMasterIdLst>
  <p:sldIdLst>
    <p:sldId id="256"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951663" cy="10082213"/>
  <p:embeddedFontLst>
    <p:embeddedFont>
      <p:font typeface="Century Gothic" panose="020B050202020202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09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651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11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749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76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12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336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605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61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172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47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102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uncclearn.org/wp-content/uploads/library/planning_for_climate_change.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openknowledge.worldbank.org/entities/publication/ee8a5cd7-ed72-542d-918b-d72e07f96c79"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Further Reading </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CITIES AND CLIMATE CHANGE INITIATIVE TOOL SERIES, United Nations Human Settlements </a:t>
            </a:r>
            <a:r>
              <a:rPr lang="en-US" sz="1600" dirty="0" err="1">
                <a:latin typeface="Segoe UI" panose="020B0502040204020203" pitchFamily="34" charset="0"/>
                <a:ea typeface="Quattrocento Sans"/>
                <a:cs typeface="Segoe UI" panose="020B0502040204020203" pitchFamily="34" charset="0"/>
                <a:sym typeface="Quattrocento Sans"/>
              </a:rPr>
              <a:t>Programme</a:t>
            </a:r>
            <a:r>
              <a:rPr lang="en-US" sz="1600" dirty="0">
                <a:latin typeface="Segoe UI" panose="020B0502040204020203" pitchFamily="34" charset="0"/>
                <a:ea typeface="Quattrocento Sans"/>
                <a:cs typeface="Segoe UI" panose="020B0502040204020203" pitchFamily="34" charset="0"/>
                <a:sym typeface="Quattrocento Sans"/>
              </a:rPr>
              <a:t> (UN-Habitat), 2014 </a:t>
            </a:r>
          </a:p>
          <a:p>
            <a:pPr lvl="1" algn="just">
              <a:lnSpc>
                <a:spcPct val="150000"/>
              </a:lnSpc>
              <a:buSzPts val="1600"/>
            </a:pPr>
            <a:r>
              <a:rPr lang="en-IN" u="sng" dirty="0">
                <a:hlinkClick r:id="rId3"/>
              </a:rPr>
              <a:t>https://www.uncclearn.org/wp-content/uploads/library/planning_for_climate_change.pdf</a:t>
            </a:r>
            <a:r>
              <a:rPr lang="en-IN" dirty="0"/>
              <a:t>  </a:t>
            </a: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97540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Aligning Climate and Development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COUNTRY CLIMATE AND DEVELOPMENT DIAGNOSTICS, PLANNING, AND POLICIES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Climate Risks and Macroeconomic Policies</a:t>
            </a:r>
          </a:p>
          <a:p>
            <a:pPr marL="285750" lvl="1" indent="-285750" algn="just">
              <a:lnSpc>
                <a:spcPct val="150000"/>
              </a:lnSpc>
              <a:buSzPts val="1600"/>
              <a:buFont typeface="Arial" panose="020B0604020202020204" pitchFamily="34" charset="0"/>
              <a:buChar char="•"/>
            </a:pPr>
            <a:r>
              <a:rPr lang="en-US" b="1" dirty="0"/>
              <a:t>Physical risks </a:t>
            </a:r>
            <a:r>
              <a:rPr lang="en-US" dirty="0"/>
              <a:t>derive both from gradual changes in temperature, precipitation, and seasonal patterns that can affect crops and labor productivity, and from sudden-onset impacts, such as extreme weather events (droughts, forest fires, hurricanes, floods), which are becoming more frequent and severe and can directly affect consumption, investment, and trade. </a:t>
            </a:r>
          </a:p>
          <a:p>
            <a:pPr marL="285750" lvl="1" indent="-285750" algn="just">
              <a:lnSpc>
                <a:spcPct val="150000"/>
              </a:lnSpc>
              <a:buSzPts val="1600"/>
              <a:buFont typeface="Arial" panose="020B0604020202020204" pitchFamily="34" charset="0"/>
              <a:buChar char="•"/>
            </a:pPr>
            <a:r>
              <a:rPr lang="en-US" b="1" dirty="0"/>
              <a:t>Transition risks </a:t>
            </a:r>
            <a:r>
              <a:rPr lang="en-US" dirty="0"/>
              <a:t>result from the adjustment of asset prices in response to climate policies and technological changes during the transition to a low-carbon economy. Countries face transition challenges in managing the potential negative impacts of domestic and international mitigation policies on equity, labor markets, or external competitiveness. The introduction of global carbon prices and other mitigation efforts has adverse impacts on exporters of fossil fuels and high-carbon activities. </a:t>
            </a: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40467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Aligning Climate and Development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COUNTRY CLIMATE AND DEVELOPMENT DIAGNOSTICS, PLANNING, AND POLICIES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Climate Risks and Macroeconomic Policies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Mainstreaming climate considerations in key macroeconomic work and macro-projections via the development of national-level macro-models with a climate lens, to assess the impact of climate shocks and climate policies on macroeconomic outcomes and fiscal sustainability;</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Designing climate strategies that are fiscally sustainable by introducing tailored and politically viable environmental tax reforms that use revenues to maximize development co-benefits; and</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 Linking environmental tax reforms with public investment in adaptation and measures to maintain fiscal space and ease borrowing constraints.</a:t>
            </a:r>
          </a:p>
        </p:txBody>
      </p:sp>
    </p:spTree>
    <p:extLst>
      <p:ext uri="{BB962C8B-B14F-4D97-AF65-F5344CB8AC3E}">
        <p14:creationId xmlns:p14="http://schemas.microsoft.com/office/powerpoint/2010/main" val="187057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Aligning Climate and Development</a:t>
            </a:r>
            <a:endParaRPr lang="en-IN" sz="2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04598"/>
            <a:ext cx="9488130" cy="39008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World Bank Group (WBG) </a:t>
            </a:r>
          </a:p>
        </p:txBody>
      </p:sp>
      <p:pic>
        <p:nvPicPr>
          <p:cNvPr id="3" name="Picture 2">
            <a:extLst>
              <a:ext uri="{FF2B5EF4-FFF2-40B4-BE49-F238E27FC236}">
                <a16:creationId xmlns:a16="http://schemas.microsoft.com/office/drawing/2014/main" id="{8035B6C4-2D9A-5E55-D4D5-092A7DF8AD7E}"/>
              </a:ext>
            </a:extLst>
          </p:cNvPr>
          <p:cNvPicPr>
            <a:picLocks noChangeAspect="1"/>
          </p:cNvPicPr>
          <p:nvPr/>
        </p:nvPicPr>
        <p:blipFill>
          <a:blip r:embed="rId3"/>
          <a:stretch>
            <a:fillRect/>
          </a:stretch>
        </p:blipFill>
        <p:spPr>
          <a:xfrm>
            <a:off x="993058" y="1553554"/>
            <a:ext cx="4868090" cy="4164009"/>
          </a:xfrm>
          <a:prstGeom prst="rect">
            <a:avLst/>
          </a:prstGeom>
        </p:spPr>
      </p:pic>
      <p:pic>
        <p:nvPicPr>
          <p:cNvPr id="5" name="Picture 4">
            <a:extLst>
              <a:ext uri="{FF2B5EF4-FFF2-40B4-BE49-F238E27FC236}">
                <a16:creationId xmlns:a16="http://schemas.microsoft.com/office/drawing/2014/main" id="{031B9765-EAF1-028E-E5C7-EA832C29D2C0}"/>
              </a:ext>
            </a:extLst>
          </p:cNvPr>
          <p:cNvPicPr>
            <a:picLocks noChangeAspect="1"/>
          </p:cNvPicPr>
          <p:nvPr/>
        </p:nvPicPr>
        <p:blipFill>
          <a:blip r:embed="rId4"/>
          <a:stretch>
            <a:fillRect/>
          </a:stretch>
        </p:blipFill>
        <p:spPr>
          <a:xfrm>
            <a:off x="5861148" y="2036950"/>
            <a:ext cx="4715533" cy="2648261"/>
          </a:xfrm>
          <a:prstGeom prst="rect">
            <a:avLst/>
          </a:prstGeom>
        </p:spPr>
      </p:pic>
    </p:spTree>
    <p:extLst>
      <p:ext uri="{BB962C8B-B14F-4D97-AF65-F5344CB8AC3E}">
        <p14:creationId xmlns:p14="http://schemas.microsoft.com/office/powerpoint/2010/main" val="4136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Further Reading </a:t>
            </a:r>
            <a:endParaRPr lang="en-IN" sz="2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88571"/>
            <a:ext cx="9488130" cy="472439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b="1"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World Bank Group Climate Change Action Plan 2021–2025: Supporting Green, Resilient, and Inclusive Development</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hlinkClick r:id="rId3"/>
              </a:rPr>
              <a:t>https://openknowledge.worldbank.org/entities/publication/ee8a5cd7-ed72-542d-918b-d72e07f96c79</a:t>
            </a:r>
            <a:r>
              <a:rPr lang="en-US" sz="1600" dirty="0">
                <a:latin typeface="Segoe UI" panose="020B0502040204020203" pitchFamily="34" charset="0"/>
                <a:ea typeface="Quattrocento Sans"/>
                <a:cs typeface="Segoe UI" panose="020B0502040204020203" pitchFamily="34" charset="0"/>
                <a:sym typeface="Quattrocento Sans"/>
              </a:rPr>
              <a:t>  </a:t>
            </a:r>
          </a:p>
        </p:txBody>
      </p:sp>
    </p:spTree>
    <p:extLst>
      <p:ext uri="{BB962C8B-B14F-4D97-AF65-F5344CB8AC3E}">
        <p14:creationId xmlns:p14="http://schemas.microsoft.com/office/powerpoint/2010/main" val="83705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 strategic, values-based approach</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13980"/>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Adapting to new conditions brought by climate change will be challenging and will demand strategic</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and creative thinking from planners and others &amp; following are the four key planning themes </a:t>
            </a:r>
          </a:p>
          <a:p>
            <a:pPr lvl="1" algn="just">
              <a:lnSpc>
                <a:spcPct val="150000"/>
              </a:lnSpc>
              <a:buSzPts val="1600"/>
            </a:pPr>
            <a:r>
              <a:rPr lang="en-IN" b="1" dirty="0"/>
              <a:t>1. Strategic 2. Values-based 3. Participatory 4. Integrated</a:t>
            </a:r>
          </a:p>
          <a:p>
            <a:pPr lvl="1" algn="just">
              <a:lnSpc>
                <a:spcPct val="150000"/>
              </a:lnSpc>
              <a:buSzPts val="1600"/>
            </a:pPr>
            <a:endParaRPr lang="en-IN" b="1" dirty="0"/>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Climate change adaptation and mitigation</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Adaptation is a process through which communities prepare to cope with an uncertain future climate.</a:t>
            </a:r>
          </a:p>
          <a:p>
            <a:pPr marL="285750" lvl="1" indent="-285750" algn="just">
              <a:lnSpc>
                <a:spcPct val="150000"/>
              </a:lnSpc>
              <a:buSzPts val="1600"/>
              <a:buFont typeface="Arial" panose="020B0604020202020204" pitchFamily="34" charset="0"/>
              <a:buChar char="•"/>
            </a:pPr>
            <a:r>
              <a:rPr lang="en-US" sz="1600" b="1" dirty="0">
                <a:latin typeface="Segoe UI" panose="020B0502040204020203" pitchFamily="34" charset="0"/>
                <a:ea typeface="Quattrocento Sans"/>
                <a:cs typeface="Segoe UI" panose="020B0502040204020203" pitchFamily="34" charset="0"/>
                <a:sym typeface="Quattrocento Sans"/>
              </a:rPr>
              <a:t>Improving the adaptive capacity </a:t>
            </a:r>
            <a:r>
              <a:rPr lang="en-US" sz="1600" dirty="0">
                <a:latin typeface="Segoe UI" panose="020B0502040204020203" pitchFamily="34" charset="0"/>
                <a:ea typeface="Quattrocento Sans"/>
                <a:cs typeface="Segoe UI" panose="020B0502040204020203" pitchFamily="34" charset="0"/>
                <a:sym typeface="Quattrocento Sans"/>
              </a:rPr>
              <a:t>(awareness, knowledge, skills and resources) of planning institutions and stakeholders.</a:t>
            </a:r>
          </a:p>
          <a:p>
            <a:pPr marL="285750" lvl="1" indent="-285750" algn="just">
              <a:lnSpc>
                <a:spcPct val="150000"/>
              </a:lnSpc>
              <a:buSzPts val="1600"/>
              <a:buFont typeface="Arial" panose="020B0604020202020204" pitchFamily="34" charset="0"/>
              <a:buChar char="•"/>
            </a:pPr>
            <a:r>
              <a:rPr lang="en-US" sz="1600" b="1" dirty="0">
                <a:latin typeface="Segoe UI" panose="020B0502040204020203" pitchFamily="34" charset="0"/>
                <a:ea typeface="Quattrocento Sans"/>
                <a:cs typeface="Segoe UI" panose="020B0502040204020203" pitchFamily="34" charset="0"/>
                <a:sym typeface="Quattrocento Sans"/>
              </a:rPr>
              <a:t>Addressing and managing the socio-economic impacts of climate change, particularly their effect on vulnerable populations </a:t>
            </a:r>
            <a:r>
              <a:rPr lang="en-US" sz="1600" dirty="0">
                <a:latin typeface="Segoe UI" panose="020B0502040204020203" pitchFamily="34" charset="0"/>
                <a:ea typeface="Quattrocento Sans"/>
                <a:cs typeface="Segoe UI" panose="020B0502040204020203" pitchFamily="34" charset="0"/>
                <a:sym typeface="Quattrocento Sans"/>
              </a:rPr>
              <a:t>(e.g. managing rural-urban migration, supporting economic resilience, improving local food security issues, upgrading emergency response systems).</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6" end="6"/>
                                            </p:txEl>
                                          </p:spTgt>
                                        </p:tgtEl>
                                        <p:attrNameLst>
                                          <p:attrName>style.visibility</p:attrName>
                                        </p:attrNameLst>
                                      </p:cBhvr>
                                      <p:to>
                                        <p:strVal val="visible"/>
                                      </p:to>
                                    </p:set>
                                    <p:animEffect transition="in" filter="fade">
                                      <p:cBhvr>
                                        <p:cTn id="32" dur="1000"/>
                                        <p:tgtEl>
                                          <p:spTgt spid="15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 strategic, values-based approach, Aligning Climate and Development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Climate change adaptation and mitigation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Enhancing the opportunity for </a:t>
            </a:r>
            <a:r>
              <a:rPr lang="en-US" sz="1600" b="1" dirty="0">
                <a:latin typeface="Segoe UI" panose="020B0502040204020203" pitchFamily="34" charset="0"/>
                <a:ea typeface="Quattrocento Sans"/>
                <a:cs typeface="Segoe UI" panose="020B0502040204020203" pitchFamily="34" charset="0"/>
                <a:sym typeface="Quattrocento Sans"/>
              </a:rPr>
              <a:t>coordination and cooperation between and amongst climate stakeholders </a:t>
            </a:r>
            <a:r>
              <a:rPr lang="en-US" sz="1600" dirty="0">
                <a:latin typeface="Segoe UI" panose="020B0502040204020203" pitchFamily="34" charset="0"/>
                <a:ea typeface="Quattrocento Sans"/>
                <a:cs typeface="Segoe UI" panose="020B0502040204020203" pitchFamily="34" charset="0"/>
                <a:sym typeface="Quattrocento Sans"/>
              </a:rPr>
              <a:t>at the city-level and between the local, regional, state and national governments.</a:t>
            </a:r>
          </a:p>
          <a:p>
            <a:pPr marL="285750" lvl="1" indent="-285750" algn="just">
              <a:lnSpc>
                <a:spcPct val="150000"/>
              </a:lnSpc>
              <a:buSzPts val="1600"/>
              <a:buFont typeface="Arial" panose="020B0604020202020204" pitchFamily="34" charset="0"/>
              <a:buChar char="•"/>
            </a:pPr>
            <a:r>
              <a:rPr lang="en-US" sz="1600" b="1" dirty="0">
                <a:latin typeface="Segoe UI" panose="020B0502040204020203" pitchFamily="34" charset="0"/>
                <a:ea typeface="Quattrocento Sans"/>
                <a:cs typeface="Segoe UI" panose="020B0502040204020203" pitchFamily="34" charset="0"/>
                <a:sym typeface="Quattrocento Sans"/>
              </a:rPr>
              <a:t>Mainstreaming climate change adaptation </a:t>
            </a:r>
            <a:r>
              <a:rPr lang="en-US" sz="1600" dirty="0">
                <a:latin typeface="Segoe UI" panose="020B0502040204020203" pitchFamily="34" charset="0"/>
                <a:ea typeface="Quattrocento Sans"/>
                <a:cs typeface="Segoe UI" panose="020B0502040204020203" pitchFamily="34" charset="0"/>
                <a:sym typeface="Quattrocento Sans"/>
              </a:rPr>
              <a:t>(and mitigation) into existing city plans, policies, </a:t>
            </a:r>
            <a:r>
              <a:rPr lang="en-US" sz="1600" dirty="0" err="1">
                <a:latin typeface="Segoe UI" panose="020B0502040204020203" pitchFamily="34" charset="0"/>
                <a:ea typeface="Quattrocento Sans"/>
                <a:cs typeface="Segoe UI" panose="020B0502040204020203" pitchFamily="34" charset="0"/>
                <a:sym typeface="Quattrocento Sans"/>
              </a:rPr>
              <a:t>programmes</a:t>
            </a:r>
            <a:r>
              <a:rPr lang="en-US" sz="1600" dirty="0">
                <a:latin typeface="Segoe UI" panose="020B0502040204020203" pitchFamily="34" charset="0"/>
                <a:ea typeface="Quattrocento Sans"/>
                <a:cs typeface="Segoe UI" panose="020B0502040204020203" pitchFamily="34" charset="0"/>
                <a:sym typeface="Quattrocento Sans"/>
              </a:rPr>
              <a:t> and planning processes</a:t>
            </a:r>
          </a:p>
          <a:p>
            <a:pPr marL="285750" lvl="1" indent="-285750" algn="just">
              <a:lnSpc>
                <a:spcPct val="150000"/>
              </a:lnSpc>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Adaptation</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city with more adaptive capacity is also a more resilient city, able to better withstand, manage and reduce climate change vulnerabilities. Climate change resilience is often defined as the capacity of people, organizations and systems to prepare for, respond to, recover from and thrive in the face of hazards, and to adjust to continual change.</a:t>
            </a: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01084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 strategic, values-based approach, Aligning Climate and Development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Climate change adaptation and mitigation</a:t>
            </a:r>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Mitigation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Help to reduce the rate or magnitude of climate change by helping to reduce human-generated greenhouse gas emissions.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cities must be leaders in mitigating climate change, reducing greenhouse gases used in energy systems (e.g. the energy used for transportation, electricity, heating, industrial processes, and waste disposal) and containing urban areas to minimize land clearing.</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Supporting and leading more sustainable, compact urban design</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Encouraging and facilitating new green building technologies and development</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Improving transport networks with options that both reduce urban traffic congestion and support greener modes of transport</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Encouraging new technologies and development for the treatment of liquid and solid wastes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Supporting sustainable energy production and distribution systems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Supporting the conservation and rehabilitation of ecosystems for the mitigation services they provide</a:t>
            </a: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17177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 strategic, values-based approach, Aligning Climate and Development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FB4EB230-D8EF-10B2-CF52-399CF6C1302F}"/>
              </a:ext>
            </a:extLst>
          </p:cNvPr>
          <p:cNvPicPr>
            <a:picLocks noChangeAspect="1"/>
          </p:cNvPicPr>
          <p:nvPr/>
        </p:nvPicPr>
        <p:blipFill>
          <a:blip r:embed="rId3"/>
          <a:stretch>
            <a:fillRect/>
          </a:stretch>
        </p:blipFill>
        <p:spPr>
          <a:xfrm>
            <a:off x="1268963" y="1660849"/>
            <a:ext cx="8966719" cy="4173894"/>
          </a:xfrm>
          <a:prstGeom prst="rect">
            <a:avLst/>
          </a:prstGeom>
        </p:spPr>
      </p:pic>
    </p:spTree>
    <p:extLst>
      <p:ext uri="{BB962C8B-B14F-4D97-AF65-F5344CB8AC3E}">
        <p14:creationId xmlns:p14="http://schemas.microsoft.com/office/powerpoint/2010/main" val="8466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 strategic, values-based approach</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At the World Planners Congress in Vancouver, Canada in 2006, a position paper on urban planning was released called the Vancouver Declaration</a:t>
            </a:r>
          </a:p>
        </p:txBody>
      </p:sp>
      <p:sp>
        <p:nvSpPr>
          <p:cNvPr id="2" name="Rectangle: Rounded Corners 1">
            <a:extLst>
              <a:ext uri="{FF2B5EF4-FFF2-40B4-BE49-F238E27FC236}">
                <a16:creationId xmlns:a16="http://schemas.microsoft.com/office/drawing/2014/main" id="{8806CBC3-2EFF-E84D-9E2A-0B9D53E23A2E}"/>
              </a:ext>
            </a:extLst>
          </p:cNvPr>
          <p:cNvSpPr/>
          <p:nvPr/>
        </p:nvSpPr>
        <p:spPr>
          <a:xfrm>
            <a:off x="1114697" y="2490650"/>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dirty="0">
                <a:latin typeface="Segoe UI" panose="020B0502040204020203" pitchFamily="34" charset="0"/>
                <a:cs typeface="Segoe UI" panose="020B0502040204020203" pitchFamily="34" charset="0"/>
              </a:rPr>
              <a:t>Sustainability</a:t>
            </a:r>
            <a:endParaRPr lang="en-IN" dirty="0">
              <a:latin typeface="Segoe UI" panose="020B0502040204020203" pitchFamily="34" charset="0"/>
              <a:cs typeface="Segoe UI" panose="020B0502040204020203" pitchFamily="34" charset="0"/>
            </a:endParaRPr>
          </a:p>
        </p:txBody>
      </p:sp>
      <p:sp>
        <p:nvSpPr>
          <p:cNvPr id="4" name="Rectangle: Rounded Corners 3">
            <a:extLst>
              <a:ext uri="{FF2B5EF4-FFF2-40B4-BE49-F238E27FC236}">
                <a16:creationId xmlns:a16="http://schemas.microsoft.com/office/drawing/2014/main" id="{F60EB636-CD6F-707C-8B80-E79D74371387}"/>
              </a:ext>
            </a:extLst>
          </p:cNvPr>
          <p:cNvSpPr/>
          <p:nvPr/>
        </p:nvSpPr>
        <p:spPr>
          <a:xfrm>
            <a:off x="3469942" y="4525408"/>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a:latin typeface="Segoe UI" panose="020B0502040204020203" pitchFamily="34" charset="0"/>
                <a:cs typeface="Segoe UI" panose="020B0502040204020203" pitchFamily="34" charset="0"/>
              </a:rPr>
              <a:t>Market responsive</a:t>
            </a:r>
            <a:endParaRPr lang="en-IN">
              <a:latin typeface="Segoe UI" panose="020B0502040204020203" pitchFamily="34" charset="0"/>
              <a:cs typeface="Segoe UI" panose="020B0502040204020203" pitchFamily="34" charset="0"/>
            </a:endParaRPr>
          </a:p>
        </p:txBody>
      </p:sp>
      <p:sp>
        <p:nvSpPr>
          <p:cNvPr id="5" name="Rectangle: Rounded Corners 4">
            <a:extLst>
              <a:ext uri="{FF2B5EF4-FFF2-40B4-BE49-F238E27FC236}">
                <a16:creationId xmlns:a16="http://schemas.microsoft.com/office/drawing/2014/main" id="{23DEC27C-DDCE-D167-C8D3-518916E8F980}"/>
              </a:ext>
            </a:extLst>
          </p:cNvPr>
          <p:cNvSpPr/>
          <p:nvPr/>
        </p:nvSpPr>
        <p:spPr>
          <a:xfrm>
            <a:off x="1216740" y="4525409"/>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dirty="0">
                <a:latin typeface="Segoe UI" panose="020B0502040204020203" pitchFamily="34" charset="0"/>
                <a:cs typeface="Segoe UI" panose="020B0502040204020203" pitchFamily="34" charset="0"/>
              </a:rPr>
              <a:t>Integrated with budgets</a:t>
            </a:r>
            <a:endParaRPr lang="en-IN" dirty="0">
              <a:latin typeface="Segoe UI" panose="020B0502040204020203" pitchFamily="34" charset="0"/>
              <a:cs typeface="Segoe UI" panose="020B0502040204020203" pitchFamily="34" charset="0"/>
            </a:endParaRPr>
          </a:p>
        </p:txBody>
      </p:sp>
      <p:sp>
        <p:nvSpPr>
          <p:cNvPr id="6" name="Rectangle: Rounded Corners 5">
            <a:extLst>
              <a:ext uri="{FF2B5EF4-FFF2-40B4-BE49-F238E27FC236}">
                <a16:creationId xmlns:a16="http://schemas.microsoft.com/office/drawing/2014/main" id="{56154487-8084-00FC-BBDC-CA1E686ECA97}"/>
              </a:ext>
            </a:extLst>
          </p:cNvPr>
          <p:cNvSpPr/>
          <p:nvPr/>
        </p:nvSpPr>
        <p:spPr>
          <a:xfrm>
            <a:off x="1136469" y="3548741"/>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a:latin typeface="Segoe UI" panose="020B0502040204020203" pitchFamily="34" charset="0"/>
                <a:cs typeface="Segoe UI" panose="020B0502040204020203" pitchFamily="34" charset="0"/>
              </a:rPr>
              <a:t>Integrated</a:t>
            </a:r>
            <a:endParaRPr lang="en-IN">
              <a:latin typeface="Segoe UI" panose="020B0502040204020203" pitchFamily="34" charset="0"/>
              <a:cs typeface="Segoe UI" panose="020B0502040204020203" pitchFamily="34" charset="0"/>
            </a:endParaRPr>
          </a:p>
        </p:txBody>
      </p:sp>
      <p:sp>
        <p:nvSpPr>
          <p:cNvPr id="7" name="Rectangle: Rounded Corners 6">
            <a:extLst>
              <a:ext uri="{FF2B5EF4-FFF2-40B4-BE49-F238E27FC236}">
                <a16:creationId xmlns:a16="http://schemas.microsoft.com/office/drawing/2014/main" id="{E6537239-8DC0-D948-3925-513DD33F9427}"/>
              </a:ext>
            </a:extLst>
          </p:cNvPr>
          <p:cNvSpPr/>
          <p:nvPr/>
        </p:nvSpPr>
        <p:spPr>
          <a:xfrm>
            <a:off x="5998061" y="4504938"/>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a:latin typeface="Segoe UI" panose="020B0502040204020203" pitchFamily="34" charset="0"/>
                <a:cs typeface="Segoe UI" panose="020B0502040204020203" pitchFamily="34" charset="0"/>
              </a:rPr>
              <a:t>Pro-poor and inclusive</a:t>
            </a:r>
            <a:endParaRPr lang="en-IN">
              <a:latin typeface="Segoe UI" panose="020B0502040204020203" pitchFamily="34" charset="0"/>
              <a:cs typeface="Segoe UI" panose="020B0502040204020203" pitchFamily="34" charset="0"/>
            </a:endParaRPr>
          </a:p>
        </p:txBody>
      </p:sp>
      <p:sp>
        <p:nvSpPr>
          <p:cNvPr id="8" name="Rectangle: Rounded Corners 7">
            <a:extLst>
              <a:ext uri="{FF2B5EF4-FFF2-40B4-BE49-F238E27FC236}">
                <a16:creationId xmlns:a16="http://schemas.microsoft.com/office/drawing/2014/main" id="{9568DA80-2FC8-2E75-3624-F89470461DA2}"/>
              </a:ext>
            </a:extLst>
          </p:cNvPr>
          <p:cNvSpPr/>
          <p:nvPr/>
        </p:nvSpPr>
        <p:spPr>
          <a:xfrm>
            <a:off x="3469942" y="3508029"/>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a:latin typeface="Segoe UI" panose="020B0502040204020203" pitchFamily="34" charset="0"/>
                <a:cs typeface="Segoe UI" panose="020B0502040204020203" pitchFamily="34" charset="0"/>
              </a:rPr>
              <a:t>Subsidiarity</a:t>
            </a:r>
            <a:endParaRPr lang="en-IN">
              <a:latin typeface="Segoe UI" panose="020B05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01F901D0-8823-BE76-3431-201FB702C58C}"/>
              </a:ext>
            </a:extLst>
          </p:cNvPr>
          <p:cNvSpPr/>
          <p:nvPr/>
        </p:nvSpPr>
        <p:spPr>
          <a:xfrm>
            <a:off x="3433072" y="2490649"/>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a:latin typeface="Segoe UI" panose="020B0502040204020203" pitchFamily="34" charset="0"/>
                <a:cs typeface="Segoe UI" panose="020B0502040204020203" pitchFamily="34" charset="0"/>
              </a:rPr>
              <a:t>Planning with partners</a:t>
            </a:r>
            <a:endParaRPr lang="en-IN">
              <a:latin typeface="Segoe UI" panose="020B0502040204020203" pitchFamily="34" charset="0"/>
              <a:cs typeface="Segoe UI" panose="020B0502040204020203" pitchFamily="34" charset="0"/>
            </a:endParaRPr>
          </a:p>
        </p:txBody>
      </p:sp>
      <p:sp>
        <p:nvSpPr>
          <p:cNvPr id="10" name="Rectangle: Rounded Corners 9">
            <a:extLst>
              <a:ext uri="{FF2B5EF4-FFF2-40B4-BE49-F238E27FC236}">
                <a16:creationId xmlns:a16="http://schemas.microsoft.com/office/drawing/2014/main" id="{A48349C2-449D-D1F6-3624-C04D0ACA303A}"/>
              </a:ext>
            </a:extLst>
          </p:cNvPr>
          <p:cNvSpPr/>
          <p:nvPr/>
        </p:nvSpPr>
        <p:spPr>
          <a:xfrm>
            <a:off x="8226617" y="2490647"/>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a:latin typeface="Segoe UI" panose="020B0502040204020203" pitchFamily="34" charset="0"/>
                <a:cs typeface="Segoe UI" panose="020B0502040204020203" pitchFamily="34" charset="0"/>
              </a:rPr>
              <a:t>Cultural variation:</a:t>
            </a:r>
            <a:endParaRPr lang="en-IN">
              <a:latin typeface="Segoe UI" panose="020B0502040204020203" pitchFamily="34" charset="0"/>
              <a:cs typeface="Segoe UI" panose="020B0502040204020203" pitchFamily="34" charset="0"/>
            </a:endParaRPr>
          </a:p>
        </p:txBody>
      </p:sp>
      <p:sp>
        <p:nvSpPr>
          <p:cNvPr id="11" name="Rectangle: Rounded Corners 10">
            <a:extLst>
              <a:ext uri="{FF2B5EF4-FFF2-40B4-BE49-F238E27FC236}">
                <a16:creationId xmlns:a16="http://schemas.microsoft.com/office/drawing/2014/main" id="{C9A08B67-E237-DA81-C685-50108F5536A8}"/>
              </a:ext>
            </a:extLst>
          </p:cNvPr>
          <p:cNvSpPr/>
          <p:nvPr/>
        </p:nvSpPr>
        <p:spPr>
          <a:xfrm>
            <a:off x="5981770" y="3497793"/>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a:latin typeface="Segoe UI" panose="020B0502040204020203" pitchFamily="34" charset="0"/>
                <a:cs typeface="Segoe UI" panose="020B0502040204020203" pitchFamily="34" charset="0"/>
              </a:rPr>
              <a:t>Appropriate tools</a:t>
            </a:r>
            <a:endParaRPr lang="en-IN">
              <a:latin typeface="Segoe UI" panose="020B0502040204020203" pitchFamily="34" charset="0"/>
              <a:cs typeface="Segoe UI" panose="020B0502040204020203" pitchFamily="34" charset="0"/>
            </a:endParaRPr>
          </a:p>
        </p:txBody>
      </p:sp>
      <p:sp>
        <p:nvSpPr>
          <p:cNvPr id="12" name="Rectangle: Rounded Corners 11">
            <a:extLst>
              <a:ext uri="{FF2B5EF4-FFF2-40B4-BE49-F238E27FC236}">
                <a16:creationId xmlns:a16="http://schemas.microsoft.com/office/drawing/2014/main" id="{BD9767CE-7205-E639-204C-B9D9EE1D16F3}"/>
              </a:ext>
            </a:extLst>
          </p:cNvPr>
          <p:cNvSpPr/>
          <p:nvPr/>
        </p:nvSpPr>
        <p:spPr>
          <a:xfrm>
            <a:off x="5981770" y="2490648"/>
            <a:ext cx="1706880" cy="714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800" b="1" i="0" u="none" strike="noStrike" baseline="0">
                <a:latin typeface="Segoe UI" panose="020B0502040204020203" pitchFamily="34" charset="0"/>
                <a:cs typeface="Segoe UI" panose="020B0502040204020203" pitchFamily="34" charset="0"/>
              </a:rPr>
              <a:t>Access to land</a:t>
            </a:r>
            <a:endParaRPr lang="en-IN">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793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 strategic, values-based approach</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The planning framework</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Fundamentally, good city planning practices are, by their nature, also climate smart planning practices.</a:t>
            </a:r>
          </a:p>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This is because most climate change planning actions are consistent with planners’ responsibilities, including:</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Minimizing risk</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Improving infrastructure</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Protecting ecosystems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Improving disaster risk reduction</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Supporting local economic development</a:t>
            </a:r>
          </a:p>
        </p:txBody>
      </p:sp>
      <p:pic>
        <p:nvPicPr>
          <p:cNvPr id="4" name="Picture 3">
            <a:extLst>
              <a:ext uri="{FF2B5EF4-FFF2-40B4-BE49-F238E27FC236}">
                <a16:creationId xmlns:a16="http://schemas.microsoft.com/office/drawing/2014/main" id="{815A894C-80F6-AE41-9262-DFDB1E69A831}"/>
              </a:ext>
            </a:extLst>
          </p:cNvPr>
          <p:cNvPicPr>
            <a:picLocks noChangeAspect="1"/>
          </p:cNvPicPr>
          <p:nvPr/>
        </p:nvPicPr>
        <p:blipFill>
          <a:blip r:embed="rId3"/>
          <a:stretch>
            <a:fillRect/>
          </a:stretch>
        </p:blipFill>
        <p:spPr>
          <a:xfrm>
            <a:off x="6574972" y="2734769"/>
            <a:ext cx="3082652" cy="2951162"/>
          </a:xfrm>
          <a:prstGeom prst="rect">
            <a:avLst/>
          </a:prstGeom>
        </p:spPr>
      </p:pic>
    </p:spTree>
    <p:extLst>
      <p:ext uri="{BB962C8B-B14F-4D97-AF65-F5344CB8AC3E}">
        <p14:creationId xmlns:p14="http://schemas.microsoft.com/office/powerpoint/2010/main" val="19566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 strategic, values-based approach, Aligning Climate and Development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0D75B42D-F2B4-EB19-05AD-4CD5F82C025B}"/>
              </a:ext>
            </a:extLst>
          </p:cNvPr>
          <p:cNvPicPr>
            <a:picLocks noChangeAspect="1"/>
          </p:cNvPicPr>
          <p:nvPr/>
        </p:nvPicPr>
        <p:blipFill>
          <a:blip r:embed="rId3"/>
          <a:stretch>
            <a:fillRect/>
          </a:stretch>
        </p:blipFill>
        <p:spPr>
          <a:xfrm>
            <a:off x="2034073" y="1592357"/>
            <a:ext cx="6718041" cy="4242386"/>
          </a:xfrm>
          <a:prstGeom prst="rect">
            <a:avLst/>
          </a:prstGeom>
        </p:spPr>
      </p:pic>
    </p:spTree>
    <p:extLst>
      <p:ext uri="{BB962C8B-B14F-4D97-AF65-F5344CB8AC3E}">
        <p14:creationId xmlns:p14="http://schemas.microsoft.com/office/powerpoint/2010/main" val="29124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Planning for Climate Change: a strategic, values-based approach, Aligning Climate and Development</a:t>
            </a:r>
            <a:endPar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7"/>
            <a:ext cx="9488130" cy="424238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dirty="0">
                <a:latin typeface="Segoe UI" panose="020B0502040204020203" pitchFamily="34" charset="0"/>
                <a:ea typeface="Quattrocento Sans"/>
                <a:cs typeface="Segoe UI" panose="020B0502040204020203" pitchFamily="34" charset="0"/>
                <a:sym typeface="Quattrocento Sans"/>
              </a:rPr>
              <a:t>Time requirements of climate change planning</a:t>
            </a: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CB308EC5-5E39-AEE1-5B5C-FEF365B920E7}"/>
              </a:ext>
            </a:extLst>
          </p:cNvPr>
          <p:cNvPicPr>
            <a:picLocks noChangeAspect="1"/>
          </p:cNvPicPr>
          <p:nvPr/>
        </p:nvPicPr>
        <p:blipFill>
          <a:blip r:embed="rId3"/>
          <a:stretch>
            <a:fillRect/>
          </a:stretch>
        </p:blipFill>
        <p:spPr>
          <a:xfrm>
            <a:off x="2090058" y="2090056"/>
            <a:ext cx="7001692" cy="3663367"/>
          </a:xfrm>
          <a:prstGeom prst="rect">
            <a:avLst/>
          </a:prstGeom>
        </p:spPr>
      </p:pic>
    </p:spTree>
    <p:extLst>
      <p:ext uri="{BB962C8B-B14F-4D97-AF65-F5344CB8AC3E}">
        <p14:creationId xmlns:p14="http://schemas.microsoft.com/office/powerpoint/2010/main" val="188307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5686</TotalTime>
  <Words>1017</Words>
  <Application>Microsoft Office PowerPoint</Application>
  <PresentationFormat>Widescreen</PresentationFormat>
  <Paragraphs>79</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15</cp:revision>
  <dcterms:created xsi:type="dcterms:W3CDTF">2020-01-02T01:56:26Z</dcterms:created>
  <dcterms:modified xsi:type="dcterms:W3CDTF">2024-06-09T13:28:25Z</dcterms:modified>
</cp:coreProperties>
</file>