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6858000" cx="12192000"/>
  <p:notesSz cx="6951650" cy="10082200"/>
  <p:embeddedFontLst>
    <p:embeddedFont>
      <p:font typeface="Quattrocento Sans"/>
      <p:regular r:id="rId21"/>
      <p:bold r:id="rId22"/>
      <p:italic r:id="rId23"/>
      <p:boldItalic r:id="rId24"/>
    </p:embeddedFont>
    <p:embeddedFont>
      <p:font typeface="Open Sans ExtraBold"/>
      <p:bold r:id="rId25"/>
      <p:boldItalic r:id="rId26"/>
    </p:embeddedFont>
    <p:embeddedFont>
      <p:font typeface="Open Sans Light"/>
      <p:regular r:id="rId27"/>
      <p:bold r:id="rId28"/>
      <p:italic r:id="rId29"/>
      <p:boldItalic r:id="rId30"/>
    </p:embeddedFont>
    <p:embeddedFont>
      <p:font typeface="Century Gothic"/>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9" roundtripDataSignature="AMtx7mg1GOdIQ2iS5WhOwb7lRRWIbAy1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FF6F46-51CF-4785-81D5-B6532FE42B13}">
  <a:tblStyle styleId="{12FF6F46-51CF-4785-81D5-B6532FE42B1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QuattrocentoSans-bold.fntdata"/><Relationship Id="rId21" Type="http://schemas.openxmlformats.org/officeDocument/2006/relationships/font" Target="fonts/QuattrocentoSans-regular.fntdata"/><Relationship Id="rId24" Type="http://schemas.openxmlformats.org/officeDocument/2006/relationships/font" Target="fonts/QuattrocentoSans-boldItalic.fntdata"/><Relationship Id="rId23" Type="http://schemas.openxmlformats.org/officeDocument/2006/relationships/font" Target="fonts/Quattrocento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OpenSansExtraBold-boldItalic.fntdata"/><Relationship Id="rId25" Type="http://schemas.openxmlformats.org/officeDocument/2006/relationships/font" Target="fonts/OpenSansExtraBold-bold.fntdata"/><Relationship Id="rId28" Type="http://schemas.openxmlformats.org/officeDocument/2006/relationships/font" Target="fonts/OpenSansLight-bold.fntdata"/><Relationship Id="rId27" Type="http://schemas.openxmlformats.org/officeDocument/2006/relationships/font" Target="fonts/OpenSans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penSansLight-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Gothic-regular.fntdata"/><Relationship Id="rId30" Type="http://schemas.openxmlformats.org/officeDocument/2006/relationships/font" Target="fonts/OpenSansLight-boldItalic.fntdata"/><Relationship Id="rId11" Type="http://schemas.openxmlformats.org/officeDocument/2006/relationships/slide" Target="slides/slide4.xml"/><Relationship Id="rId33" Type="http://schemas.openxmlformats.org/officeDocument/2006/relationships/font" Target="fonts/CenturyGothic-italic.fntdata"/><Relationship Id="rId10" Type="http://schemas.openxmlformats.org/officeDocument/2006/relationships/slide" Target="slides/slide3.xml"/><Relationship Id="rId32" Type="http://schemas.openxmlformats.org/officeDocument/2006/relationships/font" Target="fonts/CenturyGothic-bold.fntdata"/><Relationship Id="rId13" Type="http://schemas.openxmlformats.org/officeDocument/2006/relationships/slide" Target="slides/slide6.xml"/><Relationship Id="rId35" Type="http://schemas.openxmlformats.org/officeDocument/2006/relationships/font" Target="fonts/OpenSans-regular.fntdata"/><Relationship Id="rId12" Type="http://schemas.openxmlformats.org/officeDocument/2006/relationships/slide" Target="slides/slide5.xml"/><Relationship Id="rId34" Type="http://schemas.openxmlformats.org/officeDocument/2006/relationships/font" Target="fonts/CenturyGothic-boldItalic.fntdata"/><Relationship Id="rId15" Type="http://schemas.openxmlformats.org/officeDocument/2006/relationships/slide" Target="slides/slide8.xml"/><Relationship Id="rId37" Type="http://schemas.openxmlformats.org/officeDocument/2006/relationships/font" Target="fonts/OpenSans-italic.fntdata"/><Relationship Id="rId14" Type="http://schemas.openxmlformats.org/officeDocument/2006/relationships/slide" Target="slides/slide7.xml"/><Relationship Id="rId36" Type="http://schemas.openxmlformats.org/officeDocument/2006/relationships/font" Target="fonts/OpenSans-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OpenSans-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58825" y="756150"/>
            <a:ext cx="4634650" cy="37808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1: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9: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10: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1: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2: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6: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46: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2: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3: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4: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5: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6: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7: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95150" y="4789025"/>
            <a:ext cx="5561300" cy="453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8: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 name="Shape 24"/>
        <p:cNvGrpSpPr/>
        <p:nvPr/>
      </p:nvGrpSpPr>
      <p:grpSpPr>
        <a:xfrm>
          <a:off x="0" y="0"/>
          <a:ext cx="0" cy="0"/>
          <a:chOff x="0" y="0"/>
          <a:chExt cx="0" cy="0"/>
        </a:xfrm>
      </p:grpSpPr>
      <p:sp>
        <p:nvSpPr>
          <p:cNvPr id="25" name="Google Shape;25;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p:nvPr>
            <p:ph idx="2" type="pic"/>
          </p:nvPr>
        </p:nvSpPr>
        <p:spPr>
          <a:xfrm>
            <a:off x="5183188" y="987425"/>
            <a:ext cx="6172200" cy="4873625"/>
          </a:xfrm>
          <a:prstGeom prst="rect">
            <a:avLst/>
          </a:prstGeom>
          <a:noFill/>
          <a:ln>
            <a:noFill/>
          </a:ln>
        </p:spPr>
      </p:sp>
      <p:sp>
        <p:nvSpPr>
          <p:cNvPr id="27" name="Google Shape;27;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 name="Google Shape;2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 name="Google Shape;4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 name="Shape 51"/>
        <p:cNvGrpSpPr/>
        <p:nvPr/>
      </p:nvGrpSpPr>
      <p:grpSpPr>
        <a:xfrm>
          <a:off x="0" y="0"/>
          <a:ext cx="0" cy="0"/>
          <a:chOff x="0" y="0"/>
          <a:chExt cx="0" cy="0"/>
        </a:xfrm>
      </p:grpSpPr>
      <p:sp>
        <p:nvSpPr>
          <p:cNvPr id="52" name="Google Shape;5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7" name="Shape 57"/>
        <p:cNvGrpSpPr/>
        <p:nvPr/>
      </p:nvGrpSpPr>
      <p:grpSpPr>
        <a:xfrm>
          <a:off x="0" y="0"/>
          <a:ext cx="0" cy="0"/>
          <a:chOff x="0" y="0"/>
          <a:chExt cx="0" cy="0"/>
        </a:xfrm>
      </p:grpSpPr>
      <p:sp>
        <p:nvSpPr>
          <p:cNvPr id="58" name="Google Shape;58;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66"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3000000" cy="3000000"/>
        </p:xfrm>
        <a:graphic>
          <a:graphicData uri="http://schemas.openxmlformats.org/drawingml/2006/table">
            <a:tbl>
              <a:tblPr>
                <a:noFill/>
                <a:tableStyleId>{12FF6F46-51CF-4785-81D5-B6532FE42B13}</a:tableStyleId>
              </a:tblPr>
              <a:tblGrid>
                <a:gridCol w="717225"/>
                <a:gridCol w="3419475"/>
              </a:tblGrid>
              <a:tr h="114300">
                <a:tc>
                  <a:txBody>
                    <a:bodyPr/>
                    <a:lstStyle/>
                    <a:p>
                      <a:pPr indent="0" lvl="0" marL="0" marR="0" rtl="0" algn="l">
                        <a:lnSpc>
                          <a:spcPct val="107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900"/>
                        <a:buFont typeface="Arial"/>
                        <a:buNone/>
                      </a:pPr>
                      <a:r>
                        <a:rPr b="0" lang="en-US" sz="900" u="none" cap="none" strike="noStrike">
                          <a:solidFill>
                            <a:srgbClr val="003399"/>
                          </a:solidFill>
                          <a:latin typeface="Century Gothic"/>
                          <a:ea typeface="Century Gothic"/>
                          <a:cs typeface="Century Gothic"/>
                          <a:sym typeface="Century Gothic"/>
                        </a:rPr>
                        <a:t>CCP-LAW |</a:t>
                      </a:r>
                      <a:r>
                        <a:rPr b="0" lang="en-US" sz="900" u="none" cap="none" strike="noStrike">
                          <a:solidFill>
                            <a:srgbClr val="2683C6"/>
                          </a:solidFill>
                          <a:latin typeface="Century Gothic"/>
                          <a:ea typeface="Century Gothic"/>
                          <a:cs typeface="Century Gothic"/>
                          <a:sym typeface="Century Gothic"/>
                        </a:rPr>
                        <a:t>Curricula development on Climate Change Policy and Law</a:t>
                      </a:r>
                      <a:endParaRPr b="0" sz="900" u="none" cap="none" strike="noStrike">
                        <a:latin typeface="Calibri"/>
                        <a:ea typeface="Calibri"/>
                        <a:cs typeface="Calibri"/>
                        <a:sym typeface="Calibri"/>
                      </a:endParaRPr>
                    </a:p>
                    <a:p>
                      <a:pPr indent="0" lvl="0" marL="0" marR="0" rtl="0" algn="l">
                        <a:lnSpc>
                          <a:spcPct val="107000"/>
                        </a:lnSpc>
                        <a:spcBef>
                          <a:spcPts val="300"/>
                        </a:spcBef>
                        <a:spcAft>
                          <a:spcPts val="0"/>
                        </a:spcAft>
                        <a:buClr>
                          <a:srgbClr val="000000"/>
                        </a:buClr>
                        <a:buSzPts val="900"/>
                        <a:buFont typeface="Arial"/>
                        <a:buNone/>
                      </a:pPr>
                      <a:r>
                        <a:rPr lang="en-US" sz="900" u="none" cap="none" strike="noStrike">
                          <a:solidFill>
                            <a:srgbClr val="3B3838"/>
                          </a:solidFill>
                          <a:latin typeface="Calibri"/>
                          <a:ea typeface="Calibri"/>
                          <a:cs typeface="Calibri"/>
                          <a:sym typeface="Calibri"/>
                        </a:rPr>
                        <a:t>Project No of Reference: 618874-EPP-1-2020-1-VN-EPPKA2-CBHE-JP</a:t>
                      </a:r>
                      <a:endParaRPr sz="1100" u="none" cap="none" strike="noStrike">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69" name="Google Shape;69;p48"/>
          <p:cNvPicPr preferRelativeResize="0"/>
          <p:nvPr/>
        </p:nvPicPr>
        <p:blipFill rotWithShape="1">
          <a:blip r:embed="rId2">
            <a:alphaModFix/>
          </a:blip>
          <a:srcRect b="0" l="0" r="0" t="0"/>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b="0" l="0" r="0" t="0"/>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3.png"/><Relationship Id="rId13" Type="http://schemas.openxmlformats.org/officeDocument/2006/relationships/image" Target="../media/image5.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4.png"/><Relationship Id="rId9" Type="http://schemas.openxmlformats.org/officeDocument/2006/relationships/image" Target="../media/image17.png"/><Relationship Id="rId1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2.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drishtiias.com/daily-updates/daily-news-analysis/risk-of-moving-from-fossils-to-clean-energy" TargetMode="External"/><Relationship Id="rId4" Type="http://schemas.openxmlformats.org/officeDocument/2006/relationships/hyperlink" Target="https://www.drishtiias.com/daily-updates/daily-news-analysis/climat-fina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s://www.drishtiias.com/daily-updates/daily-news-analysis/loss-and-damage-fund-1" TargetMode="External"/><Relationship Id="rId4" Type="http://schemas.openxmlformats.org/officeDocument/2006/relationships/hyperlink" Target="https://www.drishtiias.com/daily-updates/daily-news-analysis/unep-actionplan-for-cooling-secto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p:nvPr/>
        </p:nvSpPr>
        <p:spPr>
          <a:xfrm>
            <a:off x="0" y="0"/>
            <a:ext cx="12192000" cy="325120"/>
          </a:xfrm>
          <a:prstGeom prst="rect">
            <a:avLst/>
          </a:prstGeom>
          <a:solidFill>
            <a:srgbClr val="0033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b="0" l="0" r="0" t="0"/>
          <a:stretch/>
        </p:blipFill>
        <p:spPr>
          <a:xfrm>
            <a:off x="0" y="451804"/>
            <a:ext cx="3495675" cy="951865"/>
          </a:xfrm>
          <a:prstGeom prst="rect">
            <a:avLst/>
          </a:prstGeom>
          <a:noFill/>
          <a:ln>
            <a:noFill/>
          </a:ln>
        </p:spPr>
      </p:pic>
      <p:sp>
        <p:nvSpPr>
          <p:cNvPr id="77" name="Google Shape;77;p1"/>
          <p:cNvSpPr txBox="1"/>
          <p:nvPr/>
        </p:nvSpPr>
        <p:spPr>
          <a:xfrm>
            <a:off x="186689" y="1516385"/>
            <a:ext cx="11150343" cy="158565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700"/>
              <a:buFont typeface="Arial"/>
              <a:buNone/>
            </a:pPr>
            <a:r>
              <a:rPr b="1" i="0" lang="en-US" sz="2700" u="none" cap="none" strike="noStrike">
                <a:solidFill>
                  <a:srgbClr val="003399"/>
                </a:solidFill>
                <a:latin typeface="Century Gothic"/>
                <a:ea typeface="Century Gothic"/>
                <a:cs typeface="Century Gothic"/>
                <a:sym typeface="Century Gothic"/>
              </a:rPr>
              <a:t>CCP-LAW</a:t>
            </a:r>
            <a:endParaRPr b="0" i="0" sz="2700" u="none" cap="none" strike="noStrike">
              <a:solidFill>
                <a:srgbClr val="000000"/>
              </a:solidFill>
              <a:latin typeface="Century Gothic"/>
              <a:ea typeface="Century Gothic"/>
              <a:cs typeface="Century Gothic"/>
              <a:sym typeface="Century Gothic"/>
            </a:endParaRPr>
          </a:p>
          <a:p>
            <a:pPr indent="0" lvl="0" marL="0" marR="0" rtl="0" algn="ctr">
              <a:lnSpc>
                <a:spcPct val="107000"/>
              </a:lnSpc>
              <a:spcBef>
                <a:spcPts val="800"/>
              </a:spcBef>
              <a:spcAft>
                <a:spcPts val="0"/>
              </a:spcAft>
              <a:buClr>
                <a:srgbClr val="000000"/>
              </a:buClr>
              <a:buSzPts val="2700"/>
              <a:buFont typeface="Arial"/>
              <a:buNone/>
            </a:pPr>
            <a:r>
              <a:rPr b="1" i="0" lang="en-US" sz="2700" u="none" cap="none" strike="noStrike">
                <a:solidFill>
                  <a:srgbClr val="2683C6"/>
                </a:solidFill>
                <a:latin typeface="Century Gothic"/>
                <a:ea typeface="Century Gothic"/>
                <a:cs typeface="Century Gothic"/>
                <a:sym typeface="Century Gothic"/>
              </a:rPr>
              <a:t>Curricula development on Climate Change Policy and Law</a:t>
            </a:r>
            <a:endParaRPr b="0" i="0" sz="2700" u="none" cap="none" strike="noStrike">
              <a:solidFill>
                <a:srgbClr val="000000"/>
              </a:solidFill>
              <a:latin typeface="Century Gothic"/>
              <a:ea typeface="Century Gothic"/>
              <a:cs typeface="Century Gothic"/>
              <a:sym typeface="Century Gothic"/>
            </a:endParaRPr>
          </a:p>
          <a:p>
            <a:pPr indent="0" lvl="0" marL="0" marR="0" rtl="0" algn="l">
              <a:lnSpc>
                <a:spcPct val="107000"/>
              </a:lnSpc>
              <a:spcBef>
                <a:spcPts val="800"/>
              </a:spcBef>
              <a:spcAft>
                <a:spcPts val="80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78" name="Google Shape;78;p1"/>
          <p:cNvPicPr preferRelativeResize="0"/>
          <p:nvPr/>
        </p:nvPicPr>
        <p:blipFill rotWithShape="1">
          <a:blip r:embed="rId4">
            <a:alphaModFix/>
          </a:blip>
          <a:srcRect b="27095" l="26643" r="39273" t="10967"/>
          <a:stretch/>
        </p:blipFill>
        <p:spPr>
          <a:xfrm>
            <a:off x="10737335" y="339087"/>
            <a:ext cx="1305303" cy="1266981"/>
          </a:xfrm>
          <a:prstGeom prst="rect">
            <a:avLst/>
          </a:prstGeom>
          <a:noFill/>
          <a:ln>
            <a:noFill/>
          </a:ln>
        </p:spPr>
      </p:pic>
      <p:sp>
        <p:nvSpPr>
          <p:cNvPr id="79" name="Google Shape;79;p1"/>
          <p:cNvSpPr/>
          <p:nvPr/>
        </p:nvSpPr>
        <p:spPr>
          <a:xfrm>
            <a:off x="0" y="5902960"/>
            <a:ext cx="12192000" cy="955041"/>
          </a:xfrm>
          <a:prstGeom prst="rect">
            <a:avLst/>
          </a:prstGeom>
          <a:solidFill>
            <a:srgbClr val="BBCC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Project No of Reference: 618874-EPP-1-2020-1-VN-EPPKA2-CBHE-JP:</a:t>
            </a:r>
            <a:r>
              <a:rPr b="0" i="0" lang="en-US" sz="12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000" u="none" cap="none" strike="noStrike">
              <a:solidFill>
                <a:srgbClr val="FFFFFF"/>
              </a:solidFill>
              <a:latin typeface="Calibri"/>
              <a:ea typeface="Calibri"/>
              <a:cs typeface="Calibri"/>
              <a:sym typeface="Calibri"/>
            </a:endParaRPr>
          </a:p>
        </p:txBody>
      </p:sp>
      <p:sp>
        <p:nvSpPr>
          <p:cNvPr id="80" name="Google Shape;80;p1"/>
          <p:cNvSpPr txBox="1"/>
          <p:nvPr/>
        </p:nvSpPr>
        <p:spPr>
          <a:xfrm>
            <a:off x="239643" y="2908665"/>
            <a:ext cx="11150343" cy="195934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2700"/>
              <a:buFont typeface="Arial"/>
              <a:buNone/>
            </a:pPr>
            <a:r>
              <a:rPr b="1" i="0" lang="en-US" sz="2700" u="none" cap="none" strike="noStrike">
                <a:solidFill>
                  <a:srgbClr val="003399"/>
                </a:solidFill>
                <a:latin typeface="Century Gothic"/>
                <a:ea typeface="Century Gothic"/>
                <a:cs typeface="Century Gothic"/>
                <a:sym typeface="Century Gothic"/>
              </a:rPr>
              <a:t>Subject title: Climate Justice: Mitigation and Adaptation </a:t>
            </a:r>
            <a:endParaRPr b="1" i="0" sz="2700" u="none" cap="none" strike="noStrike">
              <a:solidFill>
                <a:srgbClr val="003399"/>
              </a:solidFill>
              <a:latin typeface="Century Gothic"/>
              <a:ea typeface="Century Gothic"/>
              <a:cs typeface="Century Gothic"/>
              <a:sym typeface="Century Gothic"/>
            </a:endParaRPr>
          </a:p>
          <a:p>
            <a:pPr indent="0" lvl="0" marL="0" marR="0" rtl="0" algn="l">
              <a:lnSpc>
                <a:spcPct val="107000"/>
              </a:lnSpc>
              <a:spcBef>
                <a:spcPts val="1600"/>
              </a:spcBef>
              <a:spcAft>
                <a:spcPts val="0"/>
              </a:spcAft>
              <a:buClr>
                <a:srgbClr val="000000"/>
              </a:buClr>
              <a:buSzPts val="2700"/>
              <a:buFont typeface="Arial"/>
              <a:buNone/>
            </a:pPr>
            <a:r>
              <a:t/>
            </a:r>
            <a:endParaRPr b="1" i="0" sz="2700" u="none" cap="none" strike="noStrike">
              <a:solidFill>
                <a:srgbClr val="003399"/>
              </a:solidFill>
              <a:latin typeface="Century Gothic"/>
              <a:ea typeface="Century Gothic"/>
              <a:cs typeface="Century Gothic"/>
              <a:sym typeface="Century Gothic"/>
            </a:endParaRPr>
          </a:p>
          <a:p>
            <a:pPr indent="0" lvl="0" marL="0" marR="0" rtl="0" algn="l">
              <a:lnSpc>
                <a:spcPct val="107000"/>
              </a:lnSpc>
              <a:spcBef>
                <a:spcPts val="1600"/>
              </a:spcBef>
              <a:spcAft>
                <a:spcPts val="800"/>
              </a:spcAft>
              <a:buClr>
                <a:srgbClr val="000000"/>
              </a:buClr>
              <a:buSzPts val="2200"/>
              <a:buFont typeface="Arial"/>
              <a:buNone/>
            </a:pPr>
            <a:r>
              <a:rPr b="1" i="0" lang="en-US" sz="2200" u="none" cap="none" strike="noStrike">
                <a:solidFill>
                  <a:srgbClr val="003399"/>
                </a:solidFill>
                <a:latin typeface="Century Gothic"/>
                <a:ea typeface="Century Gothic"/>
                <a:cs typeface="Century Gothic"/>
                <a:sym typeface="Century Gothic"/>
              </a:rPr>
              <a:t>Instructor Name: Dr. Shashikala Gurpur, Dr.  Sujata Arya</a:t>
            </a:r>
            <a:endParaRPr b="0" i="0" sz="2200" u="none" cap="none" strike="noStrike">
              <a:solidFill>
                <a:srgbClr val="000000"/>
              </a:solidFill>
              <a:latin typeface="Century Gothic"/>
              <a:ea typeface="Century Gothic"/>
              <a:cs typeface="Century Gothic"/>
              <a:sym typeface="Century Gothic"/>
            </a:endParaRPr>
          </a:p>
        </p:txBody>
      </p:sp>
      <p:pic>
        <p:nvPicPr>
          <p:cNvPr id="81" name="Google Shape;81;p1"/>
          <p:cNvPicPr preferRelativeResize="0"/>
          <p:nvPr/>
        </p:nvPicPr>
        <p:blipFill rotWithShape="1">
          <a:blip r:embed="rId5">
            <a:alphaModFix/>
          </a:blip>
          <a:srcRect b="0" l="0" r="0" t="0"/>
          <a:stretch/>
        </p:blipFill>
        <p:spPr>
          <a:xfrm>
            <a:off x="2259248" y="5288834"/>
            <a:ext cx="1448292" cy="404478"/>
          </a:xfrm>
          <a:prstGeom prst="rect">
            <a:avLst/>
          </a:prstGeom>
          <a:noFill/>
          <a:ln>
            <a:noFill/>
          </a:ln>
        </p:spPr>
      </p:pic>
      <p:pic>
        <p:nvPicPr>
          <p:cNvPr id="82" name="Google Shape;82;p1"/>
          <p:cNvPicPr preferRelativeResize="0"/>
          <p:nvPr/>
        </p:nvPicPr>
        <p:blipFill rotWithShape="1">
          <a:blip r:embed="rId6">
            <a:alphaModFix/>
          </a:blip>
          <a:srcRect b="0" l="0" r="20177" t="0"/>
          <a:stretch/>
        </p:blipFill>
        <p:spPr>
          <a:xfrm>
            <a:off x="10603618" y="5288834"/>
            <a:ext cx="1533649" cy="419377"/>
          </a:xfrm>
          <a:prstGeom prst="rect">
            <a:avLst/>
          </a:prstGeom>
          <a:noFill/>
          <a:ln>
            <a:noFill/>
          </a:ln>
        </p:spPr>
      </p:pic>
      <p:pic>
        <p:nvPicPr>
          <p:cNvPr id="83" name="Google Shape;83;p1"/>
          <p:cNvPicPr preferRelativeResize="0"/>
          <p:nvPr/>
        </p:nvPicPr>
        <p:blipFill rotWithShape="1">
          <a:blip r:embed="rId7">
            <a:alphaModFix/>
          </a:blip>
          <a:srcRect b="0" l="0" r="0" t="0"/>
          <a:stretch/>
        </p:blipFill>
        <p:spPr>
          <a:xfrm>
            <a:off x="7460330" y="5245638"/>
            <a:ext cx="485416" cy="490870"/>
          </a:xfrm>
          <a:prstGeom prst="rect">
            <a:avLst/>
          </a:prstGeom>
          <a:noFill/>
          <a:ln>
            <a:noFill/>
          </a:ln>
        </p:spPr>
      </p:pic>
      <p:pic>
        <p:nvPicPr>
          <p:cNvPr id="84" name="Google Shape;84;p1"/>
          <p:cNvPicPr preferRelativeResize="0"/>
          <p:nvPr/>
        </p:nvPicPr>
        <p:blipFill rotWithShape="1">
          <a:blip r:embed="rId8">
            <a:alphaModFix/>
          </a:blip>
          <a:srcRect b="0" l="0" r="0" t="0"/>
          <a:stretch/>
        </p:blipFill>
        <p:spPr>
          <a:xfrm>
            <a:off x="54733" y="5223940"/>
            <a:ext cx="485417" cy="509388"/>
          </a:xfrm>
          <a:prstGeom prst="rect">
            <a:avLst/>
          </a:prstGeom>
          <a:noFill/>
          <a:ln>
            <a:noFill/>
          </a:ln>
        </p:spPr>
      </p:pic>
      <p:pic>
        <p:nvPicPr>
          <p:cNvPr id="85" name="Google Shape;85;p1"/>
          <p:cNvPicPr preferRelativeResize="0"/>
          <p:nvPr/>
        </p:nvPicPr>
        <p:blipFill rotWithShape="1">
          <a:blip r:embed="rId9">
            <a:alphaModFix/>
          </a:blip>
          <a:srcRect b="0" l="0" r="0" t="0"/>
          <a:stretch/>
        </p:blipFill>
        <p:spPr>
          <a:xfrm>
            <a:off x="540150" y="5259686"/>
            <a:ext cx="1638414" cy="419377"/>
          </a:xfrm>
          <a:prstGeom prst="rect">
            <a:avLst/>
          </a:prstGeom>
          <a:noFill/>
          <a:ln>
            <a:noFill/>
          </a:ln>
        </p:spPr>
      </p:pic>
      <p:pic>
        <p:nvPicPr>
          <p:cNvPr id="86" name="Google Shape;86;p1"/>
          <p:cNvPicPr preferRelativeResize="0"/>
          <p:nvPr/>
        </p:nvPicPr>
        <p:blipFill rotWithShape="1">
          <a:blip r:embed="rId10">
            <a:alphaModFix/>
          </a:blip>
          <a:srcRect b="0" l="0" r="0" t="0"/>
          <a:stretch/>
        </p:blipFill>
        <p:spPr>
          <a:xfrm>
            <a:off x="4914914" y="5357692"/>
            <a:ext cx="1489026" cy="367595"/>
          </a:xfrm>
          <a:prstGeom prst="rect">
            <a:avLst/>
          </a:prstGeom>
          <a:noFill/>
          <a:ln>
            <a:noFill/>
          </a:ln>
        </p:spPr>
      </p:pic>
      <p:pic>
        <p:nvPicPr>
          <p:cNvPr id="87" name="Google Shape;87;p1"/>
          <p:cNvPicPr preferRelativeResize="0"/>
          <p:nvPr/>
        </p:nvPicPr>
        <p:blipFill rotWithShape="1">
          <a:blip r:embed="rId11">
            <a:alphaModFix/>
          </a:blip>
          <a:srcRect b="8448" l="0" r="10406" t="0"/>
          <a:stretch/>
        </p:blipFill>
        <p:spPr>
          <a:xfrm>
            <a:off x="8705701" y="5233834"/>
            <a:ext cx="1795277" cy="489486"/>
          </a:xfrm>
          <a:prstGeom prst="rect">
            <a:avLst/>
          </a:prstGeom>
          <a:noFill/>
          <a:ln>
            <a:noFill/>
          </a:ln>
        </p:spPr>
      </p:pic>
      <p:pic>
        <p:nvPicPr>
          <p:cNvPr id="88" name="Google Shape;88;p1"/>
          <p:cNvPicPr preferRelativeResize="0"/>
          <p:nvPr/>
        </p:nvPicPr>
        <p:blipFill rotWithShape="1">
          <a:blip r:embed="rId12">
            <a:alphaModFix/>
          </a:blip>
          <a:srcRect b="0" l="0" r="0" t="0"/>
          <a:stretch/>
        </p:blipFill>
        <p:spPr>
          <a:xfrm>
            <a:off x="6451188" y="5331800"/>
            <a:ext cx="980435" cy="419377"/>
          </a:xfrm>
          <a:prstGeom prst="rect">
            <a:avLst/>
          </a:prstGeom>
          <a:noFill/>
          <a:ln>
            <a:noFill/>
          </a:ln>
        </p:spPr>
      </p:pic>
      <p:pic>
        <p:nvPicPr>
          <p:cNvPr id="89" name="Google Shape;89;p1"/>
          <p:cNvPicPr preferRelativeResize="0"/>
          <p:nvPr/>
        </p:nvPicPr>
        <p:blipFill rotWithShape="1">
          <a:blip r:embed="rId13">
            <a:alphaModFix/>
          </a:blip>
          <a:srcRect b="0" l="0" r="0" t="0"/>
          <a:stretch/>
        </p:blipFill>
        <p:spPr>
          <a:xfrm>
            <a:off x="8018929" y="5259686"/>
            <a:ext cx="719168" cy="489486"/>
          </a:xfrm>
          <a:prstGeom prst="rect">
            <a:avLst/>
          </a:prstGeom>
          <a:noFill/>
          <a:ln>
            <a:noFill/>
          </a:ln>
        </p:spPr>
      </p:pic>
      <p:pic>
        <p:nvPicPr>
          <p:cNvPr id="90" name="Google Shape;90;p1"/>
          <p:cNvPicPr preferRelativeResize="0"/>
          <p:nvPr/>
        </p:nvPicPr>
        <p:blipFill rotWithShape="1">
          <a:blip r:embed="rId14">
            <a:alphaModFix/>
          </a:blip>
          <a:srcRect b="0" l="0" r="0" t="0"/>
          <a:stretch/>
        </p:blipFill>
        <p:spPr>
          <a:xfrm>
            <a:off x="3774016" y="5265789"/>
            <a:ext cx="1131082" cy="502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p:nvPr/>
        </p:nvSpPr>
        <p:spPr>
          <a:xfrm>
            <a:off x="993058" y="468080"/>
            <a:ext cx="9488131" cy="830956"/>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FFFFFF"/>
                </a:solidFill>
                <a:latin typeface="Open Sans ExtraBold"/>
                <a:ea typeface="Open Sans ExtraBold"/>
                <a:cs typeface="Open Sans ExtraBold"/>
                <a:sym typeface="Open Sans ExtraBold"/>
              </a:rPr>
              <a:t>Climate Financing and Other Innovative Approaches to Tackle Climate Change.</a:t>
            </a:r>
            <a:endParaRPr/>
          </a:p>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 </a:t>
            </a:r>
            <a:endParaRPr b="0" i="0" sz="2800" u="none" cap="none" strike="noStrike">
              <a:solidFill>
                <a:srgbClr val="FFFFFF"/>
              </a:solidFill>
              <a:latin typeface="Quattrocento Sans"/>
              <a:ea typeface="Quattrocento Sans"/>
              <a:cs typeface="Quattrocento Sans"/>
              <a:sym typeface="Quattrocento Sans"/>
            </a:endParaRPr>
          </a:p>
        </p:txBody>
      </p:sp>
      <p:sp>
        <p:nvSpPr>
          <p:cNvPr id="154" name="Google Shape;154;p9"/>
          <p:cNvSpPr txBox="1"/>
          <p:nvPr>
            <p:ph idx="1" type="body"/>
          </p:nvPr>
        </p:nvSpPr>
        <p:spPr>
          <a:xfrm>
            <a:off x="975360" y="1561693"/>
            <a:ext cx="4107628" cy="3978496"/>
          </a:xfrm>
          <a:prstGeom prst="rect">
            <a:avLst/>
          </a:prstGeom>
          <a:solidFill>
            <a:schemeClr val="lt1"/>
          </a:solidFill>
          <a:ln cap="flat" cmpd="sng" w="25400">
            <a:solidFill>
              <a:srgbClr val="A8D08C"/>
            </a:solidFill>
            <a:prstDash val="solid"/>
            <a:round/>
            <a:headEnd len="sm" w="sm" type="none"/>
            <a:tailEnd len="sm" w="sm" type="none"/>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600"/>
              <a:buNone/>
            </a:pPr>
            <a:r>
              <a:rPr lang="en-US">
                <a:solidFill>
                  <a:srgbClr val="000000"/>
                </a:solidFill>
                <a:latin typeface="Arial"/>
                <a:ea typeface="Arial"/>
                <a:cs typeface="Arial"/>
                <a:sym typeface="Arial"/>
              </a:rPr>
              <a:t>India noted that climate finance cannot continue at the levels decided in 2009 ($100 billion), and emphasised that it should be at least $1 trillion to meet the goals of addressing climate change.</a:t>
            </a:r>
            <a:endParaRPr>
              <a:latin typeface="Arial"/>
              <a:ea typeface="Arial"/>
              <a:cs typeface="Arial"/>
              <a:sym typeface="Arial"/>
            </a:endParaRPr>
          </a:p>
        </p:txBody>
      </p:sp>
      <p:pic>
        <p:nvPicPr>
          <p:cNvPr id="155" name="Google Shape;155;p9"/>
          <p:cNvPicPr preferRelativeResize="0"/>
          <p:nvPr/>
        </p:nvPicPr>
        <p:blipFill rotWithShape="1">
          <a:blip r:embed="rId3">
            <a:alphaModFix/>
          </a:blip>
          <a:srcRect b="5476" l="31333" r="16915" t="85035"/>
          <a:stretch/>
        </p:blipFill>
        <p:spPr>
          <a:xfrm>
            <a:off x="1120875" y="5894278"/>
            <a:ext cx="9950250" cy="957942"/>
          </a:xfrm>
          <a:prstGeom prst="rect">
            <a:avLst/>
          </a:prstGeom>
          <a:noFill/>
          <a:ln>
            <a:noFill/>
          </a:ln>
        </p:spPr>
      </p:pic>
      <p:sp>
        <p:nvSpPr>
          <p:cNvPr id="156" name="Google Shape;156;p9"/>
          <p:cNvSpPr/>
          <p:nvPr>
            <p:ph idx="2" type="pic"/>
          </p:nvPr>
        </p:nvSpPr>
        <p:spPr>
          <a:xfrm>
            <a:off x="5288890" y="1561693"/>
            <a:ext cx="4922679" cy="3983569"/>
          </a:xfrm>
          <a:prstGeom prst="rect">
            <a:avLst/>
          </a:prstGeom>
          <a:noFill/>
          <a:ln>
            <a:noFill/>
          </a:ln>
        </p:spPr>
      </p:sp>
      <p:pic>
        <p:nvPicPr>
          <p:cNvPr id="157" name="Google Shape;157;p9"/>
          <p:cNvPicPr preferRelativeResize="0"/>
          <p:nvPr/>
        </p:nvPicPr>
        <p:blipFill rotWithShape="1">
          <a:blip r:embed="rId4">
            <a:alphaModFix/>
          </a:blip>
          <a:srcRect b="0" l="757" r="758" t="0"/>
          <a:stretch/>
        </p:blipFill>
        <p:spPr>
          <a:xfrm>
            <a:off x="5262283" y="1561693"/>
            <a:ext cx="4922678" cy="40604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p:nvPr/>
        </p:nvSpPr>
        <p:spPr>
          <a:xfrm>
            <a:off x="993059" y="512903"/>
            <a:ext cx="9488131" cy="954067"/>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FFFFFF"/>
                </a:solidFill>
                <a:latin typeface="Open Sans ExtraBold"/>
                <a:ea typeface="Open Sans ExtraBold"/>
                <a:cs typeface="Open Sans ExtraBold"/>
                <a:sym typeface="Open Sans ExtraBold"/>
              </a:rPr>
              <a:t>Climate Financing</a:t>
            </a:r>
            <a:endParaRPr/>
          </a:p>
          <a:p>
            <a:pPr indent="0" lvl="0" marL="0" marR="0" rtl="0" algn="ctr">
              <a:lnSpc>
                <a:spcPct val="100000"/>
              </a:lnSpc>
              <a:spcBef>
                <a:spcPts val="0"/>
              </a:spcBef>
              <a:spcAft>
                <a:spcPts val="0"/>
              </a:spcAft>
              <a:buClr>
                <a:srgbClr val="FFFFFF"/>
              </a:buClr>
              <a:buSzPts val="2800"/>
              <a:buFont typeface="Arial"/>
              <a:buNone/>
            </a:pPr>
            <a:r>
              <a:t/>
            </a:r>
            <a:endParaRPr b="0" i="0" sz="2800" u="none" cap="none" strike="noStrike">
              <a:solidFill>
                <a:srgbClr val="FFFFFF"/>
              </a:solidFill>
              <a:latin typeface="Quattrocento Sans"/>
              <a:ea typeface="Quattrocento Sans"/>
              <a:cs typeface="Quattrocento Sans"/>
              <a:sym typeface="Quattrocento Sans"/>
            </a:endParaRPr>
          </a:p>
        </p:txBody>
      </p:sp>
      <p:sp>
        <p:nvSpPr>
          <p:cNvPr id="163" name="Google Shape;163;p10"/>
          <p:cNvSpPr txBox="1"/>
          <p:nvPr/>
        </p:nvSpPr>
        <p:spPr>
          <a:xfrm>
            <a:off x="993059" y="1255060"/>
            <a:ext cx="9488130" cy="44827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70000"/>
              </a:lnSpc>
              <a:spcBef>
                <a:spcPts val="0"/>
              </a:spcBef>
              <a:spcAft>
                <a:spcPts val="0"/>
              </a:spcAft>
              <a:buNone/>
            </a:pPr>
            <a:r>
              <a:rPr b="0" i="0" lang="en-US" sz="1200" u="none" cap="none" strike="noStrike">
                <a:solidFill>
                  <a:srgbClr val="000000"/>
                </a:solidFill>
                <a:latin typeface="Arial"/>
                <a:ea typeface="Arial"/>
                <a:cs typeface="Arial"/>
                <a:sym typeface="Arial"/>
              </a:rPr>
              <a:t>To help finance the same, the following recommendations with regards to Multilateral Development Banks (MDBs) need to see implementation:</a:t>
            </a:r>
            <a:endParaRPr/>
          </a:p>
          <a:p>
            <a:pPr indent="-302260" lvl="1" marL="604523" marR="0" rtl="0" algn="just">
              <a:lnSpc>
                <a:spcPct val="17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Under India’s G20 watch, the governing boards of the MDBs must adopt the G20 working party recommendations on capital adequacy, especially the call to shift from ultra-risk-averse ratios while preserving existing capital and ratings;</a:t>
            </a:r>
            <a:endParaRPr/>
          </a:p>
          <a:p>
            <a:pPr indent="-302260" lvl="1" marL="604523" marR="0" rtl="0" algn="just">
              <a:lnSpc>
                <a:spcPct val="17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The IMF Board must allow the MDBs to hold special drawing rights (SDRs) as part of their capital, and current SDR holders should rechannel less than one-fifth of the over $500 billion of unused SDRs; and,</a:t>
            </a:r>
            <a:endParaRPr/>
          </a:p>
          <a:p>
            <a:pPr indent="-302260" lvl="1" marL="604523" marR="0" rtl="0" algn="just">
              <a:lnSpc>
                <a:spcPct val="17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A Global Climate Mitigation Trust needs to be established, backed by a new $650 billion issuance of SDRs, activating a fraction of the value of $12.7 trillion of reserves set aside for a rainy day by the central banks of IMF members. With the UNFCCC’s Green Climate Fund as one of the trustees, countries would rechannel their unused SDRs to the trust, which would use them as quality collateral to borrow cheaply in the capital markets. These borrowed funds would then be on-lent or invested in an auction won by the sponsors of projects that have the biggest and the fastest impact on global warming anywhere in the world.</a:t>
            </a:r>
            <a:endParaRPr/>
          </a:p>
          <a:p>
            <a:pPr indent="0" lvl="1" marL="457200" marR="0" rtl="0" algn="l">
              <a:lnSpc>
                <a:spcPct val="17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10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10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1000"/>
                                        <p:tgtEl>
                                          <p:spTgt spid="1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p:nvPr/>
        </p:nvSpPr>
        <p:spPr>
          <a:xfrm>
            <a:off x="993059" y="512903"/>
            <a:ext cx="9488131" cy="954067"/>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FFFFFF"/>
                </a:solidFill>
                <a:latin typeface="Open Sans ExtraBold"/>
                <a:ea typeface="Open Sans ExtraBold"/>
                <a:cs typeface="Open Sans ExtraBold"/>
                <a:sym typeface="Open Sans ExtraBold"/>
              </a:rPr>
              <a:t>Dismantling Fossil Fuel Regimes</a:t>
            </a:r>
            <a:endParaRPr/>
          </a:p>
          <a:p>
            <a:pPr indent="0" lvl="0" marL="0" marR="0" rtl="0" algn="ctr">
              <a:lnSpc>
                <a:spcPct val="100000"/>
              </a:lnSpc>
              <a:spcBef>
                <a:spcPts val="0"/>
              </a:spcBef>
              <a:spcAft>
                <a:spcPts val="0"/>
              </a:spcAft>
              <a:buClr>
                <a:srgbClr val="FFFFFF"/>
              </a:buClr>
              <a:buSzPts val="2800"/>
              <a:buFont typeface="Arial"/>
              <a:buNone/>
            </a:pPr>
            <a:r>
              <a:t/>
            </a:r>
            <a:endParaRPr b="0" i="0" sz="2800" u="none" cap="none" strike="noStrike">
              <a:solidFill>
                <a:srgbClr val="FFFFFF"/>
              </a:solidFill>
              <a:latin typeface="Quattrocento Sans"/>
              <a:ea typeface="Quattrocento Sans"/>
              <a:cs typeface="Quattrocento Sans"/>
              <a:sym typeface="Quattrocento Sans"/>
            </a:endParaRPr>
          </a:p>
        </p:txBody>
      </p:sp>
      <p:sp>
        <p:nvSpPr>
          <p:cNvPr id="169" name="Google Shape;169;p11"/>
          <p:cNvSpPr txBox="1"/>
          <p:nvPr/>
        </p:nvSpPr>
        <p:spPr>
          <a:xfrm>
            <a:off x="993059" y="1255060"/>
            <a:ext cx="9488130" cy="44827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 study using a Computable General Equilibrium (CGE) model focuses specifically on ancillary benefits of limiting carbon dioxide emissions. Ancillary benefits are defined in terms of reduced mortality and morbidity due to reduced particulate concentrations and are estimated at 334 lives saved per million tonnes of carbon abated. </a:t>
            </a:r>
            <a:endParaRPr/>
          </a:p>
          <a:p>
            <a:pPr indent="-302260" lvl="1" marL="604523"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CO2 cuts would result in a decreased demand for fossil fuel, whereafter developing countries can benefit from the Clean Development Mechanism (CDM);</a:t>
            </a:r>
            <a:endParaRPr/>
          </a:p>
          <a:p>
            <a:pPr indent="-302260" lvl="1" marL="604523"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Policies that remove price distortions (namely, marginal cost pricing and elimination of subsidy to producers) combined with freer imports of high quality coal, could reduce carbon emissions, and lower coal consumption could allow states to focus more on social welfare too; and,</a:t>
            </a:r>
            <a:endParaRPr/>
          </a:p>
          <a:p>
            <a:pPr indent="-302260" lvl="1" marL="604523"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Dismantling of the Administered Price Mechanism (APM) for petroleum products would facilitate the reduction of the energy intensity of economies around the globe through continued economic reforms and the use of tried and tested methods such as emissions trading for local pollutants (as shown by the sulphur dioxide trading programme) would more effectively aid climate change mitigation.</a:t>
            </a:r>
            <a:endParaRPr/>
          </a:p>
          <a:p>
            <a:pPr indent="0" lvl="1" marL="45720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000"/>
                                        <p:tgtEl>
                                          <p:spTgt spid="16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p:nvPr/>
        </p:nvSpPr>
        <p:spPr>
          <a:xfrm>
            <a:off x="993059" y="512903"/>
            <a:ext cx="9488131" cy="52318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FFFFFF"/>
                </a:solidFill>
                <a:latin typeface="Open Sans ExtraBold"/>
                <a:ea typeface="Open Sans ExtraBold"/>
                <a:cs typeface="Open Sans ExtraBold"/>
                <a:sym typeface="Open Sans ExtraBold"/>
              </a:rPr>
              <a:t>Conclusion</a:t>
            </a:r>
            <a:endParaRPr/>
          </a:p>
        </p:txBody>
      </p:sp>
      <p:sp>
        <p:nvSpPr>
          <p:cNvPr id="175" name="Google Shape;175;p12"/>
          <p:cNvSpPr txBox="1"/>
          <p:nvPr/>
        </p:nvSpPr>
        <p:spPr>
          <a:xfrm>
            <a:off x="993059" y="1255060"/>
            <a:ext cx="9488130" cy="44827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0" lvl="1" marL="45720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i="0" lang="en-US" sz="1400" u="none" cap="none" strike="noStrike">
                <a:solidFill>
                  <a:schemeClr val="dk1"/>
                </a:solidFill>
                <a:latin typeface="Open Sans"/>
                <a:ea typeface="Open Sans"/>
                <a:cs typeface="Open Sans"/>
                <a:sym typeface="Open Sans"/>
              </a:rPr>
              <a:t>“Vidya dadati vinayam” is an ancient Sanskrit phrase which literally translates as "Knowledge leads to Happiness". </a:t>
            </a:r>
            <a:endParaRPr/>
          </a:p>
          <a:p>
            <a:pPr indent="0" lvl="0" marL="0" marR="0" rtl="0" algn="l">
              <a:lnSpc>
                <a:spcPct val="150000"/>
              </a:lnSpc>
              <a:spcBef>
                <a:spcPts val="0"/>
              </a:spcBef>
              <a:spcAft>
                <a:spcPts val="0"/>
              </a:spcAft>
              <a:buNone/>
            </a:pPr>
            <a:r>
              <a:rPr i="0" lang="en-US" sz="1400" u="none" cap="none" strike="noStrike">
                <a:solidFill>
                  <a:schemeClr val="dk1"/>
                </a:solidFill>
                <a:latin typeface="Open Sans"/>
                <a:ea typeface="Open Sans"/>
                <a:cs typeface="Open Sans"/>
                <a:sym typeface="Open Sans"/>
              </a:rPr>
              <a:t> India is an important piece in the global climate puzzle. It houses close to twenty percent of the world’s population, 2.4% of the world’s land area, 7%–8% of all recorded species, including over 45,000 species of plants and 91,000 species of animals. Over 650 million Indian people depend on climate-sensitive sectors like agriculture and forestry for their livelihood. The minimum and maximum temperatures are projected to increase by two to four degrees Celsius during the 2050s in the northern part of the country and by over four degrees Celsius in the southern part of the country.</a:t>
            </a:r>
            <a:r>
              <a:rPr i="0" lang="en-US" sz="1400" u="none" cap="none" strike="noStrike">
                <a:solidFill>
                  <a:schemeClr val="dk1"/>
                </a:solidFill>
                <a:latin typeface="Open Sans Light"/>
                <a:ea typeface="Open Sans Light"/>
                <a:cs typeface="Open Sans Light"/>
                <a:sym typeface="Open Sans Light"/>
              </a:rPr>
              <a:t> </a:t>
            </a:r>
            <a:endParaRPr/>
          </a:p>
          <a:p>
            <a:pPr indent="0" lvl="0" marL="0" marR="0" rtl="0" algn="l">
              <a:lnSpc>
                <a:spcPct val="150000"/>
              </a:lnSpc>
              <a:spcBef>
                <a:spcPts val="0"/>
              </a:spcBef>
              <a:spcAft>
                <a:spcPts val="0"/>
              </a:spcAft>
              <a:buNone/>
            </a:pPr>
            <a:r>
              <a:rPr i="0" lang="en-US" sz="1400" u="none" cap="none" strike="noStrike">
                <a:solidFill>
                  <a:schemeClr val="dk1"/>
                </a:solidFill>
                <a:latin typeface="Open Sans"/>
                <a:ea typeface="Open Sans"/>
                <a:cs typeface="Open Sans"/>
                <a:sym typeface="Open Sans"/>
              </a:rPr>
              <a:t>Therefore, addressing Climate Change with the right knowledge is key at this juncture in time. The future of our planet rests in the hands of the present generation, and action must therefore be taken before it is too late to address these pressing problems.</a:t>
            </a:r>
            <a:endParaRPr/>
          </a:p>
          <a:p>
            <a:pPr indent="0" lvl="0" marL="0" marR="0" rtl="0" algn="l">
              <a:lnSpc>
                <a:spcPct val="150000"/>
              </a:lnSpc>
              <a:spcBef>
                <a:spcPts val="0"/>
              </a:spcBef>
              <a:spcAft>
                <a:spcPts val="0"/>
              </a:spcAft>
              <a:buNone/>
            </a:pPr>
            <a:r>
              <a:t/>
            </a:r>
            <a:endParaRPr b="1" i="0" sz="1400" u="none" cap="none" strike="noStrike">
              <a:solidFill>
                <a:schemeClr val="dk1"/>
              </a:solidFill>
              <a:latin typeface="Open Sans"/>
              <a:ea typeface="Open Sans"/>
              <a:cs typeface="Open Sans"/>
              <a:sym typeface="Open Sans"/>
            </a:endParaRPr>
          </a:p>
          <a:p>
            <a:pPr indent="0" lvl="1" marL="45720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6"/>
          <p:cNvSpPr/>
          <p:nvPr/>
        </p:nvSpPr>
        <p:spPr>
          <a:xfrm>
            <a:off x="993058" y="468080"/>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Mitigation and Adaptation </a:t>
            </a:r>
            <a:endParaRPr b="0" i="0" sz="2800" u="none" cap="none" strike="noStrike">
              <a:solidFill>
                <a:srgbClr val="FFFFFF"/>
              </a:solidFill>
              <a:latin typeface="Quattrocento Sans"/>
              <a:ea typeface="Quattrocento Sans"/>
              <a:cs typeface="Quattrocento Sans"/>
              <a:sym typeface="Quattrocento Sans"/>
            </a:endParaRPr>
          </a:p>
        </p:txBody>
      </p:sp>
      <p:sp>
        <p:nvSpPr>
          <p:cNvPr id="96" name="Google Shape;96;p46"/>
          <p:cNvSpPr txBox="1"/>
          <p:nvPr/>
        </p:nvSpPr>
        <p:spPr>
          <a:xfrm>
            <a:off x="993059" y="1255060"/>
            <a:ext cx="9488130" cy="44827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a:bodyPr>
          <a:lstStyle/>
          <a:p>
            <a:pPr indent="0" lvl="1" marL="457200" marR="0" rtl="0" algn="l">
              <a:lnSpc>
                <a:spcPct val="150000"/>
              </a:lnSpc>
              <a:spcBef>
                <a:spcPts val="0"/>
              </a:spcBef>
              <a:spcAft>
                <a:spcPts val="0"/>
              </a:spcAft>
              <a:buNone/>
            </a:pPr>
            <a:r>
              <a:rPr b="0" i="0" lang="en-US" sz="1600" u="none" cap="none" strike="noStrike">
                <a:solidFill>
                  <a:srgbClr val="000000"/>
                </a:solidFill>
                <a:latin typeface="Arial"/>
                <a:ea typeface="Arial"/>
                <a:cs typeface="Arial"/>
                <a:sym typeface="Arial"/>
              </a:rPr>
              <a:t>Mitigation and adaptation are two complementary ways people can respond to climate change—one of the most complex challenges the world faces today. </a:t>
            </a:r>
            <a:r>
              <a:rPr b="0" i="1" lang="en-US" sz="1600" u="none" cap="none" strike="noStrike">
                <a:solidFill>
                  <a:srgbClr val="000000"/>
                </a:solidFill>
                <a:latin typeface="Arial"/>
                <a:ea typeface="Arial"/>
                <a:cs typeface="Arial"/>
                <a:sym typeface="Arial"/>
              </a:rPr>
              <a:t>Mitigation</a:t>
            </a:r>
            <a:r>
              <a:rPr b="0" i="0" lang="en-US" sz="1600" u="none" cap="none" strike="noStrike">
                <a:solidFill>
                  <a:srgbClr val="000000"/>
                </a:solidFill>
                <a:latin typeface="Arial"/>
                <a:ea typeface="Arial"/>
                <a:cs typeface="Arial"/>
                <a:sym typeface="Arial"/>
              </a:rPr>
              <a:t> is action to reduce greenhouse gas emissions and limit the amount of warming our planet will experience. </a:t>
            </a:r>
            <a:r>
              <a:rPr b="0" i="1" lang="en-US" sz="1600" u="none" cap="none" strike="noStrike">
                <a:solidFill>
                  <a:srgbClr val="000000"/>
                </a:solidFill>
                <a:latin typeface="Arial"/>
                <a:ea typeface="Arial"/>
                <a:cs typeface="Arial"/>
                <a:sym typeface="Arial"/>
              </a:rPr>
              <a:t>Adaptation</a:t>
            </a:r>
            <a:r>
              <a:rPr b="0" i="0" lang="en-US" sz="1600" u="none" cap="none" strike="noStrike">
                <a:solidFill>
                  <a:srgbClr val="000000"/>
                </a:solidFill>
                <a:latin typeface="Arial"/>
                <a:ea typeface="Arial"/>
                <a:cs typeface="Arial"/>
                <a:sym typeface="Arial"/>
              </a:rPr>
              <a:t> is action to help people adjust to the current and future effects of climate change.</a:t>
            </a:r>
            <a:r>
              <a:rPr b="0" baseline="30000" i="0" lang="en-US" sz="1600" u="none" cap="none" strike="noStrike">
                <a:solidFill>
                  <a:srgbClr val="000000"/>
                </a:solidFill>
                <a:latin typeface="Arial"/>
                <a:ea typeface="Arial"/>
                <a:cs typeface="Arial"/>
                <a:sym typeface="Arial"/>
              </a:rPr>
              <a:t>1</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 </a:t>
            </a:r>
            <a:br>
              <a:rPr b="0" i="0" lang="en-US" sz="1600" u="none" cap="none" strike="noStrike">
                <a:solidFill>
                  <a:srgbClr val="000000"/>
                </a:solidFill>
                <a:latin typeface="Arial"/>
                <a:ea typeface="Arial"/>
                <a:cs typeface="Arial"/>
                <a:sym typeface="Arial"/>
              </a:rPr>
            </a:br>
            <a:r>
              <a:rPr b="0" i="0" lang="en-US" sz="1600" u="none" cap="none" strike="noStrike">
                <a:solidFill>
                  <a:srgbClr val="000000"/>
                </a:solidFill>
                <a:latin typeface="Arial"/>
                <a:ea typeface="Arial"/>
                <a:cs typeface="Arial"/>
                <a:sym typeface="Arial"/>
              </a:rPr>
              <a:t>These two prongs of climate action work together to protect people from the harms of climate change: one to make future climate change as mild and manageable as possible, and the other to deal with the climate change we fail to prevent.</a:t>
            </a:r>
            <a:endParaRPr b="0" i="0" sz="16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p:nvPr/>
        </p:nvSpPr>
        <p:spPr>
          <a:xfrm>
            <a:off x="993058" y="468080"/>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Mitigation and Adaptation </a:t>
            </a:r>
            <a:endParaRPr b="0" i="0" sz="2800" u="none" cap="none" strike="noStrike">
              <a:solidFill>
                <a:srgbClr val="FFFFFF"/>
              </a:solidFill>
              <a:latin typeface="Quattrocento Sans"/>
              <a:ea typeface="Quattrocento Sans"/>
              <a:cs typeface="Quattrocento Sans"/>
              <a:sym typeface="Quattrocento Sans"/>
            </a:endParaRPr>
          </a:p>
        </p:txBody>
      </p:sp>
      <p:sp>
        <p:nvSpPr>
          <p:cNvPr id="102" name="Google Shape;102;p2"/>
          <p:cNvSpPr txBox="1"/>
          <p:nvPr>
            <p:ph idx="1" type="body"/>
          </p:nvPr>
        </p:nvSpPr>
        <p:spPr>
          <a:xfrm>
            <a:off x="993058" y="1267719"/>
            <a:ext cx="4737182" cy="4350761"/>
          </a:xfrm>
          <a:prstGeom prst="rect">
            <a:avLst/>
          </a:prstGeom>
          <a:solidFill>
            <a:schemeClr val="lt1"/>
          </a:solidFill>
          <a:ln cap="flat" cmpd="sng" w="25400">
            <a:solidFill>
              <a:srgbClr val="A8D08C"/>
            </a:solidFill>
            <a:prstDash val="solid"/>
            <a:round/>
            <a:headEnd len="sm" w="sm" type="none"/>
            <a:tailEnd len="sm" w="sm" type="none"/>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b="0" i="0" lang="en-US" sz="1200">
                <a:solidFill>
                  <a:srgbClr val="000000"/>
                </a:solidFill>
                <a:latin typeface="Arial"/>
                <a:ea typeface="Arial"/>
                <a:cs typeface="Arial"/>
                <a:sym typeface="Arial"/>
              </a:rPr>
              <a:t>Mitigation: Focus on greenhouse gases</a:t>
            </a:r>
            <a:endParaRPr/>
          </a:p>
          <a:p>
            <a:pPr indent="0" lvl="0" marL="114300" rtl="0" algn="l">
              <a:lnSpc>
                <a:spcPct val="90000"/>
              </a:lnSpc>
              <a:spcBef>
                <a:spcPts val="1000"/>
              </a:spcBef>
              <a:spcAft>
                <a:spcPts val="0"/>
              </a:spcAft>
              <a:buSzPts val="1800"/>
              <a:buNone/>
            </a:pPr>
            <a:r>
              <a:rPr b="0" i="0" lang="en-US" sz="1200">
                <a:solidFill>
                  <a:schemeClr val="dk1"/>
                </a:solidFill>
                <a:latin typeface="Arial"/>
                <a:ea typeface="Arial"/>
                <a:cs typeface="Arial"/>
                <a:sym typeface="Arial"/>
              </a:rPr>
              <a:t>Mitigation centers on the root cause of climate change: the heat-trapping greenhouse gases humans are adding to the atmosphere faster than our planet can absorb them. These can be addressed by reducing the sources of greenhouse gas emissions, or enhancing “sinks” of greenhouse gases that remove them from the atmosphere.</a:t>
            </a:r>
            <a:br>
              <a:rPr b="0" i="0" lang="en-US" sz="1200">
                <a:solidFill>
                  <a:schemeClr val="dk1"/>
                </a:solidFill>
                <a:latin typeface="Arial"/>
                <a:ea typeface="Arial"/>
                <a:cs typeface="Arial"/>
                <a:sym typeface="Arial"/>
              </a:rPr>
            </a:br>
            <a:r>
              <a:rPr b="0" i="0" lang="en-US" sz="1200">
                <a:solidFill>
                  <a:schemeClr val="dk1"/>
                </a:solidFill>
                <a:latin typeface="Arial"/>
                <a:ea typeface="Arial"/>
                <a:cs typeface="Arial"/>
                <a:sym typeface="Arial"/>
              </a:rPr>
              <a:t> </a:t>
            </a:r>
            <a:br>
              <a:rPr b="0" i="0" lang="en-US" sz="1200">
                <a:solidFill>
                  <a:schemeClr val="dk1"/>
                </a:solidFill>
                <a:latin typeface="Arial"/>
                <a:ea typeface="Arial"/>
                <a:cs typeface="Arial"/>
                <a:sym typeface="Arial"/>
              </a:rPr>
            </a:br>
            <a:r>
              <a:rPr b="1" i="0" lang="en-US" sz="1200">
                <a:solidFill>
                  <a:schemeClr val="dk1"/>
                </a:solidFill>
                <a:latin typeface="Arial"/>
                <a:ea typeface="Arial"/>
                <a:cs typeface="Arial"/>
                <a:sym typeface="Arial"/>
              </a:rPr>
              <a:t>Reducing sources:</a:t>
            </a:r>
            <a:r>
              <a:rPr b="0" i="0" lang="en-US" sz="1200">
                <a:solidFill>
                  <a:schemeClr val="dk1"/>
                </a:solidFill>
                <a:latin typeface="Arial"/>
                <a:ea typeface="Arial"/>
                <a:cs typeface="Arial"/>
                <a:sym typeface="Arial"/>
              </a:rPr>
              <a:t> Almost three-quarters of humans’ greenhouse gas emissions come from burning fossil fuels like coal, oil and natural gas,</a:t>
            </a:r>
            <a:r>
              <a:rPr baseline="30000" lang="en-US" sz="1200">
                <a:solidFill>
                  <a:schemeClr val="dk1"/>
                </a:solidFill>
                <a:latin typeface="Arial"/>
                <a:ea typeface="Arial"/>
                <a:cs typeface="Arial"/>
                <a:sym typeface="Arial"/>
              </a:rPr>
              <a:t> </a:t>
            </a:r>
            <a:r>
              <a:rPr b="0" i="0" lang="en-US" sz="1200">
                <a:solidFill>
                  <a:schemeClr val="dk1"/>
                </a:solidFill>
                <a:latin typeface="Arial"/>
                <a:ea typeface="Arial"/>
                <a:cs typeface="Arial"/>
                <a:sym typeface="Arial"/>
              </a:rPr>
              <a:t>so mitigation often focuses on replacing those fuels with other sources of energy, like renewables and nuclear power. Mitigation can also tackle other sources of greenhouse gases: protecting forests from being cut down, for instance, or collecting methane from landfills.</a:t>
            </a:r>
            <a:br>
              <a:rPr b="0" i="0" lang="en-US" sz="1200">
                <a:solidFill>
                  <a:schemeClr val="dk1"/>
                </a:solidFill>
                <a:latin typeface="Arial"/>
                <a:ea typeface="Arial"/>
                <a:cs typeface="Arial"/>
                <a:sym typeface="Arial"/>
              </a:rPr>
            </a:br>
            <a:r>
              <a:rPr b="0" i="0" lang="en-US" sz="1200">
                <a:solidFill>
                  <a:schemeClr val="dk1"/>
                </a:solidFill>
                <a:latin typeface="Arial"/>
                <a:ea typeface="Arial"/>
                <a:cs typeface="Arial"/>
                <a:sym typeface="Arial"/>
              </a:rPr>
              <a:t> </a:t>
            </a:r>
            <a:br>
              <a:rPr b="0" i="0" lang="en-US" sz="1200">
                <a:solidFill>
                  <a:schemeClr val="dk1"/>
                </a:solidFill>
                <a:latin typeface="Arial"/>
                <a:ea typeface="Arial"/>
                <a:cs typeface="Arial"/>
                <a:sym typeface="Arial"/>
              </a:rPr>
            </a:br>
            <a:r>
              <a:rPr b="1" i="0" lang="en-US" sz="1200">
                <a:solidFill>
                  <a:schemeClr val="dk1"/>
                </a:solidFill>
                <a:latin typeface="Arial"/>
                <a:ea typeface="Arial"/>
                <a:cs typeface="Arial"/>
                <a:sym typeface="Arial"/>
              </a:rPr>
              <a:t>Enhancing sinks:</a:t>
            </a:r>
            <a:r>
              <a:rPr b="0" i="0" lang="en-US" sz="1200">
                <a:solidFill>
                  <a:schemeClr val="dk1"/>
                </a:solidFill>
                <a:latin typeface="Arial"/>
                <a:ea typeface="Arial"/>
                <a:cs typeface="Arial"/>
                <a:sym typeface="Arial"/>
              </a:rPr>
              <a:t> Other forms of mitigation, like growing new forests and designing and building “direct air capture” systems, work by taking greenhouse gases out of the atmosphere—sometimes called “carbon removal.” These approaches are challenging to do at a very large scale, and they do not eliminate the need to drastically lower our emissions. Still, authorities like the Intergovernmental Panel on Climate Change agree that some carbon removal will be needed to head off the worst climate change scenarios.</a:t>
            </a:r>
            <a:endParaRPr/>
          </a:p>
          <a:p>
            <a:pPr indent="-228600" lvl="0" marL="4572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
        <p:nvSpPr>
          <p:cNvPr id="103" name="Google Shape;103;p2"/>
          <p:cNvSpPr txBox="1"/>
          <p:nvPr>
            <p:ph idx="2" type="body"/>
          </p:nvPr>
        </p:nvSpPr>
        <p:spPr>
          <a:xfrm>
            <a:off x="5811521" y="1267719"/>
            <a:ext cx="4669668" cy="4350762"/>
          </a:xfrm>
          <a:prstGeom prst="rect">
            <a:avLst/>
          </a:prstGeom>
          <a:solidFill>
            <a:schemeClr val="lt1"/>
          </a:solidFill>
          <a:ln cap="flat" cmpd="sng" w="25400">
            <a:solidFill>
              <a:srgbClr val="A8D08C"/>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b="0" i="0" lang="en-US" sz="1200">
                <a:solidFill>
                  <a:srgbClr val="000000"/>
                </a:solidFill>
                <a:latin typeface="Arial"/>
                <a:ea typeface="Arial"/>
                <a:cs typeface="Arial"/>
                <a:sym typeface="Arial"/>
              </a:rPr>
              <a:t>Adaptation: Focus on climate impacts</a:t>
            </a:r>
            <a:endParaRPr/>
          </a:p>
          <a:p>
            <a:pPr indent="0" lvl="0" marL="114300" rtl="0" algn="l">
              <a:lnSpc>
                <a:spcPct val="90000"/>
              </a:lnSpc>
              <a:spcBef>
                <a:spcPts val="1000"/>
              </a:spcBef>
              <a:spcAft>
                <a:spcPts val="0"/>
              </a:spcAft>
              <a:buSzPts val="1800"/>
              <a:buNone/>
            </a:pPr>
            <a:r>
              <a:rPr b="0" i="0" lang="en-US" sz="1200">
                <a:solidFill>
                  <a:srgbClr val="0D0D0D"/>
                </a:solidFill>
                <a:latin typeface="Arial"/>
                <a:ea typeface="Arial"/>
                <a:cs typeface="Arial"/>
                <a:sym typeface="Arial"/>
              </a:rPr>
              <a:t>Successful worldwide mitigation efforts will eventually halt the accumulation of greenhouse gases in the atmosphere, gradually ceasing global warming. </a:t>
            </a:r>
            <a:endParaRPr/>
          </a:p>
          <a:p>
            <a:pPr indent="0" lvl="0" marL="114300" rtl="0" algn="l">
              <a:lnSpc>
                <a:spcPct val="90000"/>
              </a:lnSpc>
              <a:spcBef>
                <a:spcPts val="1000"/>
              </a:spcBef>
              <a:spcAft>
                <a:spcPts val="0"/>
              </a:spcAft>
              <a:buSzPts val="1800"/>
              <a:buNone/>
            </a:pPr>
            <a:r>
              <a:rPr b="0" i="0" lang="en-US" sz="1200">
                <a:solidFill>
                  <a:srgbClr val="0D0D0D"/>
                </a:solidFill>
                <a:latin typeface="Arial"/>
                <a:ea typeface="Arial"/>
                <a:cs typeface="Arial"/>
                <a:sym typeface="Arial"/>
              </a:rPr>
              <a:t>However, the world will still face the consequences of a warmer climate, including altered weather patterns and "locked in" changes like sea level rise, which may persist for centuries.</a:t>
            </a:r>
            <a:endParaRPr/>
          </a:p>
          <a:p>
            <a:pPr indent="0" lvl="0" marL="114300" rtl="0" algn="l">
              <a:lnSpc>
                <a:spcPct val="90000"/>
              </a:lnSpc>
              <a:spcBef>
                <a:spcPts val="1000"/>
              </a:spcBef>
              <a:spcAft>
                <a:spcPts val="0"/>
              </a:spcAft>
              <a:buSzPts val="1800"/>
              <a:buNone/>
            </a:pPr>
            <a:r>
              <a:rPr b="0" i="0" lang="en-US" sz="1200">
                <a:solidFill>
                  <a:srgbClr val="0D0D0D"/>
                </a:solidFill>
                <a:latin typeface="Arial"/>
                <a:ea typeface="Arial"/>
                <a:cs typeface="Arial"/>
                <a:sym typeface="Arial"/>
              </a:rPr>
              <a:t> Adaptation strategies will vary regionally, encompassing infrastructure enhancements such as improved storm drainage systems, natural solutions like wetland restoration for hurricane resilience, and behavioral and policy shifts like cultivating more resilient crops. Proactive adaptation involves fortifying systems to withstand current and future climate challenges. </a:t>
            </a:r>
            <a:endParaRPr/>
          </a:p>
          <a:p>
            <a:pPr indent="0" lvl="0" marL="114300" rtl="0" algn="l">
              <a:lnSpc>
                <a:spcPct val="90000"/>
              </a:lnSpc>
              <a:spcBef>
                <a:spcPts val="1000"/>
              </a:spcBef>
              <a:spcAft>
                <a:spcPts val="0"/>
              </a:spcAft>
              <a:buSzPts val="1800"/>
              <a:buNone/>
            </a:pPr>
            <a:r>
              <a:rPr b="0" i="0" lang="en-US" sz="1200">
                <a:solidFill>
                  <a:srgbClr val="0D0D0D"/>
                </a:solidFill>
                <a:latin typeface="Arial"/>
                <a:ea typeface="Arial"/>
                <a:cs typeface="Arial"/>
                <a:sym typeface="Arial"/>
              </a:rPr>
              <a:t>For instance, in Bangladesh's vulnerable coastal areas, proactive measures like building embankments, flood-control structures, and economic development initiatives are being pursued in anticipation of rising sea levels. </a:t>
            </a:r>
            <a:endParaRPr/>
          </a:p>
          <a:p>
            <a:pPr indent="0" lvl="0" marL="114300" rtl="0" algn="l">
              <a:lnSpc>
                <a:spcPct val="90000"/>
              </a:lnSpc>
              <a:spcBef>
                <a:spcPts val="1000"/>
              </a:spcBef>
              <a:spcAft>
                <a:spcPts val="0"/>
              </a:spcAft>
              <a:buSzPts val="1800"/>
              <a:buNone/>
            </a:pPr>
            <a:r>
              <a:rPr b="0" i="0" lang="en-US" sz="1200">
                <a:solidFill>
                  <a:srgbClr val="0D0D0D"/>
                </a:solidFill>
                <a:latin typeface="Arial"/>
                <a:ea typeface="Arial"/>
                <a:cs typeface="Arial"/>
                <a:sym typeface="Arial"/>
              </a:rPr>
              <a:t>Regions that fail to take proactive steps will resort to reactive adaptation, rebuilding after climate-related disasters have already struck, displacing communities, and disrupting livelihoods.</a:t>
            </a:r>
            <a:endParaRPr sz="1800">
              <a:latin typeface="Arial"/>
              <a:ea typeface="Arial"/>
              <a:cs typeface="Arial"/>
              <a:sym typeface="Arial"/>
            </a:endParaRPr>
          </a:p>
        </p:txBody>
      </p:sp>
      <p:pic>
        <p:nvPicPr>
          <p:cNvPr id="104" name="Google Shape;104;p2"/>
          <p:cNvPicPr preferRelativeResize="0"/>
          <p:nvPr/>
        </p:nvPicPr>
        <p:blipFill rotWithShape="1">
          <a:blip r:embed="rId3">
            <a:alphaModFix/>
          </a:blip>
          <a:srcRect b="5476" l="31333" r="16915" t="85035"/>
          <a:stretch/>
        </p:blipFill>
        <p:spPr>
          <a:xfrm>
            <a:off x="1094084" y="5894900"/>
            <a:ext cx="10003831" cy="96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p:nvPr/>
        </p:nvSpPr>
        <p:spPr>
          <a:xfrm>
            <a:off x="993058" y="468080"/>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International Approach </a:t>
            </a:r>
            <a:endParaRPr b="0" i="0" sz="2800" u="none" cap="none" strike="noStrike">
              <a:solidFill>
                <a:srgbClr val="FFFFFF"/>
              </a:solidFill>
              <a:latin typeface="Quattrocento Sans"/>
              <a:ea typeface="Quattrocento Sans"/>
              <a:cs typeface="Quattrocento Sans"/>
              <a:sym typeface="Quattrocento Sans"/>
            </a:endParaRPr>
          </a:p>
        </p:txBody>
      </p:sp>
      <p:sp>
        <p:nvSpPr>
          <p:cNvPr id="110" name="Google Shape;110;p3"/>
          <p:cNvSpPr txBox="1"/>
          <p:nvPr>
            <p:ph type="title"/>
          </p:nvPr>
        </p:nvSpPr>
        <p:spPr>
          <a:xfrm>
            <a:off x="993057" y="1143001"/>
            <a:ext cx="5730471" cy="523220"/>
          </a:xfrm>
          <a:prstGeom prst="rect">
            <a:avLst/>
          </a:prstGeom>
          <a:solidFill>
            <a:schemeClr val="lt1"/>
          </a:solidFill>
          <a:ln cap="flat" cmpd="sng" w="25400">
            <a:solidFill>
              <a:srgbClr val="A8D08C"/>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2400">
                <a:solidFill>
                  <a:schemeClr val="dk1"/>
                </a:solidFill>
                <a:latin typeface="Quattrocento Sans"/>
                <a:ea typeface="Quattrocento Sans"/>
                <a:cs typeface="Quattrocento Sans"/>
                <a:sym typeface="Quattrocento Sans"/>
              </a:rPr>
              <a:t>Paris Agreement</a:t>
            </a:r>
            <a:endParaRPr sz="2400">
              <a:latin typeface="Quattrocento Sans"/>
              <a:ea typeface="Quattrocento Sans"/>
              <a:cs typeface="Quattrocento Sans"/>
              <a:sym typeface="Quattrocento Sans"/>
            </a:endParaRPr>
          </a:p>
        </p:txBody>
      </p:sp>
      <p:pic>
        <p:nvPicPr>
          <p:cNvPr id="111" name="Google Shape;111;p3"/>
          <p:cNvPicPr preferRelativeResize="0"/>
          <p:nvPr>
            <p:ph idx="2" type="pic"/>
          </p:nvPr>
        </p:nvPicPr>
        <p:blipFill rotWithShape="1">
          <a:blip r:embed="rId3">
            <a:alphaModFix/>
          </a:blip>
          <a:srcRect b="0" l="25333" r="25333" t="0"/>
          <a:stretch/>
        </p:blipFill>
        <p:spPr>
          <a:xfrm>
            <a:off x="7073340" y="1502929"/>
            <a:ext cx="3325720" cy="3852142"/>
          </a:xfrm>
          <a:prstGeom prst="rect">
            <a:avLst/>
          </a:prstGeom>
          <a:solidFill>
            <a:schemeClr val="lt1"/>
          </a:solidFill>
          <a:ln>
            <a:noFill/>
          </a:ln>
        </p:spPr>
      </p:pic>
      <p:sp>
        <p:nvSpPr>
          <p:cNvPr id="112" name="Google Shape;112;p3"/>
          <p:cNvSpPr txBox="1"/>
          <p:nvPr>
            <p:ph idx="1" type="body"/>
          </p:nvPr>
        </p:nvSpPr>
        <p:spPr>
          <a:xfrm>
            <a:off x="975360" y="1942019"/>
            <a:ext cx="5658522" cy="3676461"/>
          </a:xfrm>
          <a:prstGeom prst="rect">
            <a:avLst/>
          </a:prstGeom>
          <a:solidFill>
            <a:schemeClr val="lt1"/>
          </a:solidFill>
          <a:ln cap="flat" cmpd="sng" w="25400">
            <a:solidFill>
              <a:srgbClr val="A8D08C"/>
            </a:solidFill>
            <a:prstDash val="solid"/>
            <a:round/>
            <a:headEnd len="sm" w="sm" type="none"/>
            <a:tailEnd len="sm" w="sm" type="none"/>
          </a:ln>
        </p:spPr>
        <p:txBody>
          <a:bodyPr anchorCtr="0" anchor="t" bIns="45700" lIns="91425" spcFirstLastPara="1" rIns="91425" wrap="square" tIns="45700">
            <a:normAutofit fontScale="85000" lnSpcReduction="10000"/>
          </a:bodyPr>
          <a:lstStyle/>
          <a:p>
            <a:pPr indent="0" lvl="1" marL="302262" rtl="0" algn="l">
              <a:lnSpc>
                <a:spcPct val="120000"/>
              </a:lnSpc>
              <a:spcBef>
                <a:spcPts val="500"/>
              </a:spcBef>
              <a:spcAft>
                <a:spcPts val="0"/>
              </a:spcAft>
              <a:buSzPct val="91503"/>
              <a:buNone/>
            </a:pPr>
            <a:r>
              <a:rPr lang="en-US" sz="1800">
                <a:solidFill>
                  <a:srgbClr val="000000"/>
                </a:solidFill>
                <a:latin typeface="Arial"/>
                <a:ea typeface="Arial"/>
                <a:cs typeface="Arial"/>
                <a:sym typeface="Arial"/>
              </a:rPr>
              <a:t>The Paris Agreement is a binding international treaty on climate change adopted by 196 Parties at COP21, on 12 December 2015 and entered into force on 4 November 2016.</a:t>
            </a:r>
            <a:endParaRPr/>
          </a:p>
          <a:p>
            <a:pPr indent="0" lvl="1" marL="302262" rtl="0" algn="l">
              <a:lnSpc>
                <a:spcPct val="120000"/>
              </a:lnSpc>
              <a:spcBef>
                <a:spcPts val="500"/>
              </a:spcBef>
              <a:spcAft>
                <a:spcPts val="0"/>
              </a:spcAft>
              <a:buSzPct val="91503"/>
              <a:buNone/>
            </a:pPr>
            <a:r>
              <a:rPr lang="en-US" sz="1800">
                <a:solidFill>
                  <a:srgbClr val="000000"/>
                </a:solidFill>
                <a:latin typeface="Arial"/>
                <a:ea typeface="Arial"/>
                <a:cs typeface="Arial"/>
                <a:sym typeface="Arial"/>
              </a:rPr>
              <a:t>Its goal is to limit global warming to well below 2 degrees, preferably to 1.5 degrees Celsius, compared to pre-industrial levels.</a:t>
            </a:r>
            <a:endParaRPr/>
          </a:p>
          <a:p>
            <a:pPr indent="0" lvl="1" marL="302262" rtl="0" algn="l">
              <a:lnSpc>
                <a:spcPct val="120000"/>
              </a:lnSpc>
              <a:spcBef>
                <a:spcPts val="500"/>
              </a:spcBef>
              <a:spcAft>
                <a:spcPts val="0"/>
              </a:spcAft>
              <a:buSzPct val="91503"/>
              <a:buNone/>
            </a:pPr>
            <a:r>
              <a:rPr lang="en-US" sz="1800">
                <a:solidFill>
                  <a:srgbClr val="000000"/>
                </a:solidFill>
                <a:latin typeface="Arial"/>
                <a:ea typeface="Arial"/>
                <a:cs typeface="Arial"/>
                <a:sym typeface="Arial"/>
              </a:rPr>
              <a:t>To achieve long-term goals, countries aim to reach global peaking of greenhouse emissions as soon as possible to achieve a climate neutral world by mid-century.</a:t>
            </a:r>
            <a:endParaRPr/>
          </a:p>
          <a:p>
            <a:pPr indent="0" lvl="1" marL="302262" rtl="0" algn="l">
              <a:lnSpc>
                <a:spcPct val="120000"/>
              </a:lnSpc>
              <a:spcBef>
                <a:spcPts val="500"/>
              </a:spcBef>
              <a:spcAft>
                <a:spcPts val="0"/>
              </a:spcAft>
              <a:buSzPct val="91503"/>
              <a:buNone/>
            </a:pPr>
            <a:r>
              <a:rPr lang="en-US" sz="1800">
                <a:solidFill>
                  <a:srgbClr val="000000"/>
                </a:solidFill>
                <a:latin typeface="Arial"/>
                <a:ea typeface="Arial"/>
                <a:cs typeface="Arial"/>
                <a:sym typeface="Arial"/>
              </a:rPr>
              <a:t>The Paris Agreement provides a framework for financial, technical and capacity building support to those countries who need it.</a:t>
            </a:r>
            <a:endParaRPr/>
          </a:p>
          <a:p>
            <a:pPr indent="-228600" lvl="0" marL="457200" rtl="0" algn="l">
              <a:lnSpc>
                <a:spcPct val="90000"/>
              </a:lnSpc>
              <a:spcBef>
                <a:spcPts val="1000"/>
              </a:spcBef>
              <a:spcAft>
                <a:spcPts val="0"/>
              </a:spcAft>
              <a:buClr>
                <a:schemeClr val="dk1"/>
              </a:buClr>
              <a:buSzPct val="104575"/>
              <a:buNone/>
            </a:pPr>
            <a:r>
              <a:t/>
            </a:r>
            <a:endParaRPr sz="1800">
              <a:latin typeface="Arial"/>
              <a:ea typeface="Arial"/>
              <a:cs typeface="Arial"/>
              <a:sym typeface="Arial"/>
            </a:endParaRPr>
          </a:p>
        </p:txBody>
      </p:sp>
      <p:pic>
        <p:nvPicPr>
          <p:cNvPr id="113" name="Google Shape;113;p3"/>
          <p:cNvPicPr preferRelativeResize="0"/>
          <p:nvPr/>
        </p:nvPicPr>
        <p:blipFill rotWithShape="1">
          <a:blip r:embed="rId4">
            <a:alphaModFix/>
          </a:blip>
          <a:srcRect b="5476" l="31333" r="16915" t="85035"/>
          <a:stretch/>
        </p:blipFill>
        <p:spPr>
          <a:xfrm>
            <a:off x="1120875" y="5894278"/>
            <a:ext cx="9950250" cy="9579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p:nvPr/>
        </p:nvSpPr>
        <p:spPr>
          <a:xfrm>
            <a:off x="993059" y="512903"/>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COP26 and Enhanced Commitments  </a:t>
            </a:r>
            <a:endParaRPr b="0" i="0" sz="2800" u="none" cap="none" strike="noStrike">
              <a:solidFill>
                <a:srgbClr val="FFFFFF"/>
              </a:solidFill>
              <a:latin typeface="Quattrocento Sans"/>
              <a:ea typeface="Quattrocento Sans"/>
              <a:cs typeface="Quattrocento Sans"/>
              <a:sym typeface="Quattrocento Sans"/>
            </a:endParaRPr>
          </a:p>
        </p:txBody>
      </p:sp>
      <p:sp>
        <p:nvSpPr>
          <p:cNvPr id="119" name="Google Shape;119;p4"/>
          <p:cNvSpPr txBox="1"/>
          <p:nvPr/>
        </p:nvSpPr>
        <p:spPr>
          <a:xfrm>
            <a:off x="993059" y="1255060"/>
            <a:ext cx="9488130" cy="44827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a:bodyPr>
          <a:lstStyle/>
          <a:p>
            <a:pPr indent="-302260" lvl="1" marL="604523"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Held in Glasgow, Scotland the COP26 resulted in the Glasgow Climate Pact, negotiated through consensus of the representatives of the 197 attending parties, providing for enhanced global commitments to prevent the predicted rise in temperature which was set to reach nearly +3°C by the end of the century.</a:t>
            </a:r>
            <a:endParaRPr/>
          </a:p>
          <a:p>
            <a:pPr indent="-302260" lvl="1" marL="604523"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India also made major strides at COP26, declaring its net-zero target of 2070.</a:t>
            </a:r>
            <a:endParaRPr/>
          </a:p>
          <a:p>
            <a:pPr indent="-302260" lvl="1" marL="604523"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Adoption of the Glasgow Breakthrough Agenda and the Commitment for the Phasing Down of Coal Consumption further cemented the commitment to develop clean energy resources and sustainable technological solutions.</a:t>
            </a:r>
            <a:endParaRPr/>
          </a:p>
          <a:p>
            <a:pPr indent="0" lvl="1" marL="457200" marR="0" rtl="0" algn="l">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10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10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1000"/>
                                        <p:tgtEl>
                                          <p:spTgt spid="1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Effect filter="fade" transition="in">
                                      <p:cBhvr>
                                        <p:cTn dur="1000"/>
                                        <p:tgtEl>
                                          <p:spTgt spid="11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p:nvPr/>
        </p:nvSpPr>
        <p:spPr>
          <a:xfrm>
            <a:off x="993058" y="468080"/>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International Approach </a:t>
            </a:r>
            <a:endParaRPr b="0" i="0" sz="2800" u="none" cap="none" strike="noStrike">
              <a:solidFill>
                <a:srgbClr val="FFFFFF"/>
              </a:solidFill>
              <a:latin typeface="Quattrocento Sans"/>
              <a:ea typeface="Quattrocento Sans"/>
              <a:cs typeface="Quattrocento Sans"/>
              <a:sym typeface="Quattrocento Sans"/>
            </a:endParaRPr>
          </a:p>
        </p:txBody>
      </p:sp>
      <p:sp>
        <p:nvSpPr>
          <p:cNvPr id="125" name="Google Shape;125;p5"/>
          <p:cNvSpPr txBox="1"/>
          <p:nvPr>
            <p:ph type="title"/>
          </p:nvPr>
        </p:nvSpPr>
        <p:spPr>
          <a:xfrm>
            <a:off x="993057" y="1143001"/>
            <a:ext cx="5730471" cy="523220"/>
          </a:xfrm>
          <a:prstGeom prst="rect">
            <a:avLst/>
          </a:prstGeom>
          <a:solidFill>
            <a:schemeClr val="lt1"/>
          </a:solidFill>
          <a:ln cap="flat" cmpd="sng" w="25400">
            <a:solidFill>
              <a:srgbClr val="A8D08C"/>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2400">
                <a:solidFill>
                  <a:schemeClr val="dk1"/>
                </a:solidFill>
                <a:latin typeface="Quattrocento Sans"/>
                <a:ea typeface="Quattrocento Sans"/>
                <a:cs typeface="Quattrocento Sans"/>
                <a:sym typeface="Quattrocento Sans"/>
              </a:rPr>
              <a:t>COP 28 and Way Forward </a:t>
            </a:r>
            <a:endParaRPr sz="2400">
              <a:latin typeface="Quattrocento Sans"/>
              <a:ea typeface="Quattrocento Sans"/>
              <a:cs typeface="Quattrocento Sans"/>
              <a:sym typeface="Quattrocento Sans"/>
            </a:endParaRPr>
          </a:p>
        </p:txBody>
      </p:sp>
      <p:pic>
        <p:nvPicPr>
          <p:cNvPr id="126" name="Google Shape;126;p5"/>
          <p:cNvPicPr preferRelativeResize="0"/>
          <p:nvPr>
            <p:ph idx="2" type="pic"/>
          </p:nvPr>
        </p:nvPicPr>
        <p:blipFill rotWithShape="1">
          <a:blip r:embed="rId3">
            <a:alphaModFix/>
          </a:blip>
          <a:srcRect b="0" l="21221" r="21222" t="0"/>
          <a:stretch/>
        </p:blipFill>
        <p:spPr>
          <a:xfrm>
            <a:off x="7073340" y="1502929"/>
            <a:ext cx="3325720" cy="3852142"/>
          </a:xfrm>
          <a:prstGeom prst="rect">
            <a:avLst/>
          </a:prstGeom>
          <a:solidFill>
            <a:schemeClr val="lt1"/>
          </a:solidFill>
          <a:ln>
            <a:noFill/>
          </a:ln>
        </p:spPr>
      </p:pic>
      <p:sp>
        <p:nvSpPr>
          <p:cNvPr id="127" name="Google Shape;127;p5"/>
          <p:cNvSpPr txBox="1"/>
          <p:nvPr>
            <p:ph idx="1" type="body"/>
          </p:nvPr>
        </p:nvSpPr>
        <p:spPr>
          <a:xfrm>
            <a:off x="975360" y="1766339"/>
            <a:ext cx="5658522" cy="3852142"/>
          </a:xfrm>
          <a:prstGeom prst="rect">
            <a:avLst/>
          </a:prstGeom>
          <a:solidFill>
            <a:schemeClr val="lt1"/>
          </a:solidFill>
          <a:ln cap="flat" cmpd="sng" w="25400">
            <a:solidFill>
              <a:srgbClr val="A8D08C"/>
            </a:solidFill>
            <a:prstDash val="solid"/>
            <a:round/>
            <a:headEnd len="sm" w="sm" type="none"/>
            <a:tailEnd len="sm" w="sm" type="none"/>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600"/>
              <a:buNone/>
            </a:pPr>
            <a:r>
              <a:rPr lang="en-US">
                <a:solidFill>
                  <a:schemeClr val="dk1"/>
                </a:solidFill>
                <a:latin typeface="Arial"/>
                <a:ea typeface="Arial"/>
                <a:cs typeface="Arial"/>
                <a:sym typeface="Arial"/>
              </a:rPr>
              <a:t>COP 28 is historic in its recognition for the first time of the need for rapid and drastic reductions in greenhouse gas emissions and the “transition away” from fossil fuels. It actually points to a future without fossil fuels, which is very ambitious politically. In addition, the recommendation for tripling renewable energy capacity and doubling energy efficiency capacity is crucial and very welcome. However, for COP28 to be truly seen as a step forward, action should be taken immediately, and a lot of work needs to be done. In fact, the ultimate cost for continued inaction will be the general decrease of our quality of life, and tragically, the loss of life. </a:t>
            </a:r>
            <a:endParaRPr>
              <a:latin typeface="Arial"/>
              <a:ea typeface="Arial"/>
              <a:cs typeface="Arial"/>
              <a:sym typeface="Arial"/>
            </a:endParaRPr>
          </a:p>
        </p:txBody>
      </p:sp>
      <p:pic>
        <p:nvPicPr>
          <p:cNvPr id="128" name="Google Shape;128;p5"/>
          <p:cNvPicPr preferRelativeResize="0"/>
          <p:nvPr/>
        </p:nvPicPr>
        <p:blipFill rotWithShape="1">
          <a:blip r:embed="rId4">
            <a:alphaModFix/>
          </a:blip>
          <a:srcRect b="5476" l="31333" r="16915" t="85035"/>
          <a:stretch/>
        </p:blipFill>
        <p:spPr>
          <a:xfrm>
            <a:off x="1120875" y="5894278"/>
            <a:ext cx="9950250" cy="9579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p:nvPr/>
        </p:nvSpPr>
        <p:spPr>
          <a:xfrm>
            <a:off x="993059" y="512903"/>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COP28 Key Outcomes  </a:t>
            </a:r>
            <a:endParaRPr b="0" i="0" sz="2800" u="none" cap="none" strike="noStrike">
              <a:solidFill>
                <a:srgbClr val="FFFFFF"/>
              </a:solidFill>
              <a:latin typeface="Quattrocento Sans"/>
              <a:ea typeface="Quattrocento Sans"/>
              <a:cs typeface="Quattrocento Sans"/>
              <a:sym typeface="Quattrocento Sans"/>
            </a:endParaRPr>
          </a:p>
        </p:txBody>
      </p:sp>
      <p:sp>
        <p:nvSpPr>
          <p:cNvPr id="134" name="Google Shape;134;p6"/>
          <p:cNvSpPr txBox="1"/>
          <p:nvPr/>
        </p:nvSpPr>
        <p:spPr>
          <a:xfrm>
            <a:off x="993059" y="1255060"/>
            <a:ext cx="9488130" cy="44827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Global Stocktake Text:</a:t>
            </a:r>
            <a:r>
              <a:rPr b="0" i="0" lang="en-US" sz="1400" u="none" cap="none" strike="noStrike">
                <a:solidFill>
                  <a:schemeClr val="dk1"/>
                </a:solidFill>
                <a:latin typeface="Arial"/>
                <a:ea typeface="Arial"/>
                <a:cs typeface="Arial"/>
                <a:sym typeface="Arial"/>
              </a:rPr>
              <a:t> The </a:t>
            </a:r>
            <a:r>
              <a:rPr b="1" i="0" lang="en-US" sz="1400" u="none" cap="none" strike="noStrike">
                <a:solidFill>
                  <a:schemeClr val="dk1"/>
                </a:solidFill>
                <a:latin typeface="Arial"/>
                <a:ea typeface="Arial"/>
                <a:cs typeface="Arial"/>
                <a:sym typeface="Arial"/>
              </a:rPr>
              <a:t>Global Stocktake (GST)</a:t>
            </a:r>
            <a:r>
              <a:rPr b="0" i="0" lang="en-US" sz="1400" u="none" cap="none" strike="noStrike">
                <a:solidFill>
                  <a:schemeClr val="dk1"/>
                </a:solidFill>
                <a:latin typeface="Arial"/>
                <a:ea typeface="Arial"/>
                <a:cs typeface="Arial"/>
                <a:sym typeface="Arial"/>
              </a:rPr>
              <a:t> is a </a:t>
            </a:r>
            <a:r>
              <a:rPr b="1" i="0" lang="en-US" sz="1400" u="none" cap="none" strike="noStrike">
                <a:solidFill>
                  <a:schemeClr val="dk1"/>
                </a:solidFill>
                <a:latin typeface="Arial"/>
                <a:ea typeface="Arial"/>
                <a:cs typeface="Arial"/>
                <a:sym typeface="Arial"/>
              </a:rPr>
              <a:t>periodic review mechanism</a:t>
            </a:r>
            <a:r>
              <a:rPr b="0" i="0" lang="en-US" sz="1400" u="none" cap="none" strike="noStrike">
                <a:solidFill>
                  <a:schemeClr val="dk1"/>
                </a:solidFill>
                <a:latin typeface="Arial"/>
                <a:ea typeface="Arial"/>
                <a:cs typeface="Arial"/>
                <a:sym typeface="Arial"/>
              </a:rPr>
              <a:t> established under the Paris Agreement in 2015. The text proposes eight steps to keep the global temperature rise within the ambit of 1.5 degrees Celsius. It calls for tripling </a:t>
            </a:r>
            <a:r>
              <a:rPr b="1" i="0" lang="en-US" sz="1400" u="none" cap="none" strike="noStrike">
                <a:solidFill>
                  <a:schemeClr val="dk1"/>
                </a:solidFill>
                <a:latin typeface="Arial"/>
                <a:ea typeface="Arial"/>
                <a:cs typeface="Arial"/>
                <a:sym typeface="Arial"/>
              </a:rPr>
              <a:t>renewable energy</a:t>
            </a:r>
            <a:r>
              <a:rPr b="0" i="0" lang="en-US" sz="1400" u="none" cap="none" strike="noStrike">
                <a:solidFill>
                  <a:schemeClr val="dk1"/>
                </a:solidFill>
                <a:latin typeface="Arial"/>
                <a:ea typeface="Arial"/>
                <a:cs typeface="Arial"/>
                <a:sym typeface="Arial"/>
              </a:rPr>
              <a:t> capacity globally and doubling the global average annual rate of energy efficiency improvements by 2030. It calls for substantially reducing non-CO2 emissions, including, in particular, methane emissions globally by 2030.</a:t>
            </a:r>
            <a:endParaRPr/>
          </a:p>
          <a:p>
            <a:pPr indent="0" lvl="1"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Transitioning Away from Fossil Fuels :</a:t>
            </a:r>
            <a:r>
              <a:rPr b="0" i="0" lang="en-US" sz="1400" u="none" cap="none" strike="noStrike">
                <a:solidFill>
                  <a:schemeClr val="dk1"/>
                </a:solidFill>
                <a:latin typeface="Arial"/>
                <a:ea typeface="Arial"/>
                <a:cs typeface="Arial"/>
                <a:sym typeface="Arial"/>
              </a:rPr>
              <a:t>COP28 calls for transitioning away from</a:t>
            </a:r>
            <a:r>
              <a:rPr b="1" i="0"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 </a:t>
            </a:r>
            <a:r>
              <a:rPr b="1" i="0" lang="en-US" sz="1400" u="none" cap="none" strike="noStrike">
                <a:solidFill>
                  <a:schemeClr val="dk1"/>
                </a:solidFill>
                <a:latin typeface="Arial"/>
                <a:ea typeface="Arial"/>
                <a:cs typeface="Arial"/>
                <a:sym typeface="Arial"/>
              </a:rPr>
              <a:t>fossil fuels</a:t>
            </a:r>
            <a:r>
              <a:rPr b="0" i="0" lang="en-US" sz="1400" u="none" cap="none" strike="noStrike">
                <a:solidFill>
                  <a:schemeClr val="dk1"/>
                </a:solidFill>
                <a:latin typeface="Arial"/>
                <a:ea typeface="Arial"/>
                <a:cs typeface="Arial"/>
                <a:sym typeface="Arial"/>
              </a:rPr>
              <a:t> in energy systems, in a just, orderly, and equitable manner, accelerating action in this critical decade, to achieve net zero by 2050.</a:t>
            </a:r>
            <a:endParaRPr/>
          </a:p>
          <a:p>
            <a:pPr indent="0" lvl="1"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Global Goal on Adaptation (GGA):</a:t>
            </a:r>
            <a:r>
              <a:rPr b="0" i="0" lang="en-US" sz="1400" u="none" cap="none" strike="noStrike">
                <a:solidFill>
                  <a:schemeClr val="dk1"/>
                </a:solidFill>
                <a:latin typeface="Arial"/>
                <a:ea typeface="Arial"/>
                <a:cs typeface="Arial"/>
                <a:sym typeface="Arial"/>
              </a:rPr>
              <a:t> Global adaptation goal focuses on enhancing adaptive capabilities, and minimizing vulnerability for sustainable development.At COP28, this text calls for a doubling in adaptation finance and plans for assessments and monitoring of adaptation needs in the coming years.</a:t>
            </a:r>
            <a:endParaRPr/>
          </a:p>
          <a:p>
            <a:pPr indent="0" lvl="1"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Climate Finance:</a:t>
            </a:r>
            <a:r>
              <a:rPr b="0" i="0" lang="en-US" sz="1400" u="none" cap="none" strike="noStrike">
                <a:solidFill>
                  <a:schemeClr val="dk1"/>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The United Nations Conference on Trade and Development (UNCTAD)</a:t>
            </a:r>
            <a:r>
              <a:rPr b="0" i="0" lang="en-US" sz="1400" u="none" cap="none" strike="noStrike">
                <a:solidFill>
                  <a:schemeClr val="dk1"/>
                </a:solidFill>
                <a:latin typeface="Arial"/>
                <a:ea typeface="Arial"/>
                <a:cs typeface="Arial"/>
                <a:sym typeface="Arial"/>
              </a:rPr>
              <a:t> estimates that wealthy nations owe developing countries USD 500 billion in 2025 under the </a:t>
            </a:r>
            <a:r>
              <a:rPr b="1" i="0" lang="en-US" sz="1400" u="none" cap="none" strike="noStrike">
                <a:solidFill>
                  <a:schemeClr val="dk1"/>
                </a:solidFill>
                <a:latin typeface="Arial"/>
                <a:ea typeface="Arial"/>
                <a:cs typeface="Arial"/>
                <a:sym typeface="Arial"/>
              </a:rPr>
              <a:t>New Collective Quantified Goal (NCQG) for climate finance</a:t>
            </a:r>
            <a:r>
              <a:rPr b="1"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a:t>
            </a:r>
            <a:r>
              <a:rPr b="1" i="0" lang="en-US" sz="14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The goal is to set a new collective quantified goal before 2025. The goal will start from a floor of USD 100 billion per year. This includes USD 250 billion for mitigation, USD 100 billion for adaptation, and USD 150 billion for loss and damage.</a:t>
            </a:r>
            <a:endParaRPr/>
          </a:p>
          <a:p>
            <a:pPr indent="0" lvl="1"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1" marL="457200" marR="0" rtl="0" algn="l">
              <a:lnSpc>
                <a:spcPct val="150000"/>
              </a:lnSpc>
              <a:spcBef>
                <a:spcPts val="0"/>
              </a:spcBef>
              <a:spcAft>
                <a:spcPts val="0"/>
              </a:spcAft>
              <a:buNone/>
            </a:pPr>
            <a:r>
              <a:t/>
            </a:r>
            <a:endParaRPr b="0" i="0" sz="1600" u="none" cap="none" strike="noStrike">
              <a:solidFill>
                <a:srgbClr val="000000"/>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Effect filter="fade" transition="in">
                                      <p:cBhvr>
                                        <p:cTn dur="1000"/>
                                        <p:tgtEl>
                                          <p:spTgt spid="1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Effect filter="fade" transition="in">
                                      <p:cBhvr>
                                        <p:cTn dur="1000"/>
                                        <p:tgtEl>
                                          <p:spTgt spid="1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Effect filter="fade" transition="in">
                                      <p:cBhvr>
                                        <p:cTn dur="1000"/>
                                        <p:tgtEl>
                                          <p:spTgt spid="1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Effect filter="fade" transition="in">
                                      <p:cBhvr>
                                        <p:cTn dur="1000"/>
                                        <p:tgtEl>
                                          <p:spTgt spid="1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Effect filter="fade" transition="in">
                                      <p:cBhvr>
                                        <p:cTn dur="1000"/>
                                        <p:tgtEl>
                                          <p:spTgt spid="1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Effect filter="fade" transition="in">
                                      <p:cBhvr>
                                        <p:cTn dur="1000"/>
                                        <p:tgtEl>
                                          <p:spTgt spid="1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animEffect filter="fade" transition="in">
                                      <p:cBhvr>
                                        <p:cTn dur="1000"/>
                                        <p:tgtEl>
                                          <p:spTgt spid="1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animEffect filter="fade" transition="in">
                                      <p:cBhvr>
                                        <p:cTn dur="1000"/>
                                        <p:tgtEl>
                                          <p:spTgt spid="1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animEffect filter="fade" transition="in">
                                      <p:cBhvr>
                                        <p:cTn dur="1000"/>
                                        <p:tgtEl>
                                          <p:spTgt spid="134">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p:nvPr/>
        </p:nvSpPr>
        <p:spPr>
          <a:xfrm>
            <a:off x="993059" y="512903"/>
            <a:ext cx="948813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COP28 Key Outcomes </a:t>
            </a:r>
            <a:endParaRPr b="0" i="0" sz="2800" u="none" cap="none" strike="noStrike">
              <a:solidFill>
                <a:srgbClr val="FFFFFF"/>
              </a:solidFill>
              <a:latin typeface="Quattrocento Sans"/>
              <a:ea typeface="Quattrocento Sans"/>
              <a:cs typeface="Quattrocento Sans"/>
              <a:sym typeface="Quattrocento Sans"/>
            </a:endParaRPr>
          </a:p>
        </p:txBody>
      </p:sp>
      <p:sp>
        <p:nvSpPr>
          <p:cNvPr id="140" name="Google Shape;140;p7"/>
          <p:cNvSpPr txBox="1"/>
          <p:nvPr/>
        </p:nvSpPr>
        <p:spPr>
          <a:xfrm>
            <a:off x="993059" y="1255060"/>
            <a:ext cx="9488130" cy="448278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Loss and Damage Fund :</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Member countries reached an agreement to operationalize the</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 </a:t>
            </a:r>
            <a:r>
              <a:rPr b="0" i="0" lang="en-US" sz="1400" u="none" cap="none" strike="noStrike">
                <a:solidFill>
                  <a:srgbClr val="000000"/>
                </a:solidFill>
                <a:latin typeface="Arial"/>
                <a:ea typeface="Arial"/>
                <a:cs typeface="Arial"/>
                <a:sym typeface="Arial"/>
              </a:rPr>
              <a:t>Loss and Damage (L&amp;D) fund aimed at compensating countries grappling with climate change impacts.</a:t>
            </a:r>
            <a:endParaRPr/>
          </a:p>
          <a:p>
            <a:pPr indent="0" lvl="1"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 specific percentage is earmarked for Least Developed Countries and Small Island Developing States.</a:t>
            </a:r>
            <a:endParaRPr/>
          </a:p>
          <a:p>
            <a:pPr indent="0" lvl="1"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World Bank will oversee the loss and damage fund in the beginning.</a:t>
            </a:r>
            <a:endParaRPr/>
          </a:p>
          <a:p>
            <a:pPr indent="0" lvl="1"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Global Renewables and Energy Efficiency Pledge:</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Pledge stipulates that signatories commit to work together to triple the world’s installed renewable energy generation capacity to at least 11,000 GW by 2030.</a:t>
            </a:r>
            <a:endParaRPr/>
          </a:p>
          <a:p>
            <a:pPr indent="0" lvl="1"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It also calls for collectively double the global average annual rate of energy efficiency improvements from around 2% to over 4% every year until 2030.</a:t>
            </a:r>
            <a:endParaRPr/>
          </a:p>
          <a:p>
            <a:pPr indent="0" lvl="1"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The Global Cooling Pledge for COP 28:</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It includes 66 national government signatories committed to working together to reduce cooling-related</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 </a:t>
            </a:r>
            <a:r>
              <a:rPr b="0" i="0" lang="en-US" sz="1400" u="none" cap="none" strike="noStrike">
                <a:solidFill>
                  <a:srgbClr val="000000"/>
                </a:solidFill>
                <a:latin typeface="Arial"/>
                <a:ea typeface="Arial"/>
                <a:cs typeface="Arial"/>
                <a:sym typeface="Arial"/>
              </a:rPr>
              <a:t>emissions across all sectors by at least 68% globally relative to 2022 levels by 2050.</a:t>
            </a:r>
            <a:endParaRPr/>
          </a:p>
          <a:p>
            <a:pPr indent="0" lvl="1" marL="457200" marR="0" rtl="0" algn="l">
              <a:lnSpc>
                <a:spcPct val="15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1000"/>
                                        <p:tgtEl>
                                          <p:spTgt spid="1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Effect filter="fade" transition="in">
                                      <p:cBhvr>
                                        <p:cTn dur="1000"/>
                                        <p:tgtEl>
                                          <p:spTgt spid="1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Effect filter="fade" transition="in">
                                      <p:cBhvr>
                                        <p:cTn dur="1000"/>
                                        <p:tgtEl>
                                          <p:spTgt spid="1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7" st="7"/>
                                            </p:txEl>
                                          </p:spTgt>
                                        </p:tgtEl>
                                        <p:attrNameLst>
                                          <p:attrName>style.visibility</p:attrName>
                                        </p:attrNameLst>
                                      </p:cBhvr>
                                      <p:to>
                                        <p:strVal val="visible"/>
                                      </p:to>
                                    </p:set>
                                    <p:animEffect filter="fade" transition="in">
                                      <p:cBhvr>
                                        <p:cTn dur="1000"/>
                                        <p:tgtEl>
                                          <p:spTgt spid="14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8" st="8"/>
                                            </p:txEl>
                                          </p:spTgt>
                                        </p:tgtEl>
                                        <p:attrNameLst>
                                          <p:attrName>style.visibility</p:attrName>
                                        </p:attrNameLst>
                                      </p:cBhvr>
                                      <p:to>
                                        <p:strVal val="visible"/>
                                      </p:to>
                                    </p:set>
                                    <p:animEffect filter="fade" transition="in">
                                      <p:cBhvr>
                                        <p:cTn dur="1000"/>
                                        <p:tgtEl>
                                          <p:spTgt spid="14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9" st="9"/>
                                            </p:txEl>
                                          </p:spTgt>
                                        </p:tgtEl>
                                        <p:attrNameLst>
                                          <p:attrName>style.visibility</p:attrName>
                                        </p:attrNameLst>
                                      </p:cBhvr>
                                      <p:to>
                                        <p:strVal val="visible"/>
                                      </p:to>
                                    </p:set>
                                    <p:animEffect filter="fade" transition="in">
                                      <p:cBhvr>
                                        <p:cTn dur="1000"/>
                                        <p:tgtEl>
                                          <p:spTgt spid="14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0" st="10"/>
                                            </p:txEl>
                                          </p:spTgt>
                                        </p:tgtEl>
                                        <p:attrNameLst>
                                          <p:attrName>style.visibility</p:attrName>
                                        </p:attrNameLst>
                                      </p:cBhvr>
                                      <p:to>
                                        <p:strVal val="visible"/>
                                      </p:to>
                                    </p:set>
                                    <p:animEffect filter="fade" transition="in">
                                      <p:cBhvr>
                                        <p:cTn dur="1000"/>
                                        <p:tgtEl>
                                          <p:spTgt spid="14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1" st="11"/>
                                            </p:txEl>
                                          </p:spTgt>
                                        </p:tgtEl>
                                        <p:attrNameLst>
                                          <p:attrName>style.visibility</p:attrName>
                                        </p:attrNameLst>
                                      </p:cBhvr>
                                      <p:to>
                                        <p:strVal val="visible"/>
                                      </p:to>
                                    </p:set>
                                    <p:animEffect filter="fade" transition="in">
                                      <p:cBhvr>
                                        <p:cTn dur="1000"/>
                                        <p:tgtEl>
                                          <p:spTgt spid="140">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p:nvPr/>
        </p:nvSpPr>
        <p:spPr>
          <a:xfrm>
            <a:off x="993058" y="468080"/>
            <a:ext cx="9488131" cy="584735"/>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chemeClr val="lt1"/>
                </a:solidFill>
                <a:latin typeface="Open Sans ExtraBold"/>
                <a:ea typeface="Open Sans ExtraBold"/>
                <a:cs typeface="Open Sans ExtraBold"/>
                <a:sym typeface="Open Sans ExtraBold"/>
              </a:rPr>
              <a:t>International Approaches to Climate Change Governance</a:t>
            </a:r>
            <a:endParaRPr/>
          </a:p>
          <a:p>
            <a:pPr indent="0" lvl="0" marL="0" marR="0" rtl="0" algn="ctr">
              <a:lnSpc>
                <a:spcPct val="100000"/>
              </a:lnSpc>
              <a:spcBef>
                <a:spcPts val="0"/>
              </a:spcBef>
              <a:spcAft>
                <a:spcPts val="0"/>
              </a:spcAft>
              <a:buClr>
                <a:srgbClr val="FFFFFF"/>
              </a:buClr>
              <a:buSzPts val="2800"/>
              <a:buFont typeface="Arial"/>
              <a:buNone/>
            </a:pPr>
            <a:r>
              <a:t/>
            </a:r>
            <a:endParaRPr b="0" i="0" sz="1600" u="none" cap="none" strike="noStrike">
              <a:solidFill>
                <a:srgbClr val="FFFFFF"/>
              </a:solidFill>
              <a:latin typeface="Quattrocento Sans"/>
              <a:ea typeface="Quattrocento Sans"/>
              <a:cs typeface="Quattrocento Sans"/>
              <a:sym typeface="Quattrocento Sans"/>
            </a:endParaRPr>
          </a:p>
        </p:txBody>
      </p:sp>
      <p:sp>
        <p:nvSpPr>
          <p:cNvPr id="146" name="Google Shape;146;p8"/>
          <p:cNvSpPr txBox="1"/>
          <p:nvPr>
            <p:ph idx="1" type="body"/>
          </p:nvPr>
        </p:nvSpPr>
        <p:spPr>
          <a:xfrm>
            <a:off x="993058" y="1267719"/>
            <a:ext cx="4737300" cy="4350900"/>
          </a:xfrm>
          <a:prstGeom prst="rect">
            <a:avLst/>
          </a:prstGeom>
          <a:solidFill>
            <a:schemeClr val="lt1"/>
          </a:solidFill>
          <a:ln cap="flat" cmpd="sng" w="25400">
            <a:solidFill>
              <a:srgbClr val="A8D08C"/>
            </a:solidFill>
            <a:prstDash val="solid"/>
            <a:round/>
            <a:headEnd len="sm" w="sm" type="none"/>
            <a:tailEnd len="sm" w="sm" type="none"/>
          </a:ln>
        </p:spPr>
        <p:txBody>
          <a:bodyPr anchorCtr="0" anchor="t" bIns="45700" lIns="91425" spcFirstLastPara="1" rIns="91425" wrap="square" tIns="45700">
            <a:normAutofit/>
          </a:bodyPr>
          <a:lstStyle/>
          <a:p>
            <a:pPr indent="0" lvl="1" marL="302262" rtl="0" algn="ctr">
              <a:lnSpc>
                <a:spcPct val="110000"/>
              </a:lnSpc>
              <a:spcBef>
                <a:spcPts val="500"/>
              </a:spcBef>
              <a:spcAft>
                <a:spcPts val="0"/>
              </a:spcAft>
              <a:buSzPts val="1800"/>
              <a:buNone/>
            </a:pPr>
            <a:r>
              <a:rPr b="1" lang="en-US" sz="1100">
                <a:solidFill>
                  <a:schemeClr val="dk1"/>
                </a:solidFill>
                <a:latin typeface="Arial"/>
                <a:ea typeface="Arial"/>
                <a:cs typeface="Arial"/>
                <a:sym typeface="Arial"/>
              </a:rPr>
              <a:t>Intended Nationally Determined Contributions (INDCs)</a:t>
            </a:r>
            <a:endParaRPr/>
          </a:p>
          <a:p>
            <a:pPr indent="-57150" lvl="1" marL="473711" rtl="0" algn="just">
              <a:lnSpc>
                <a:spcPct val="110000"/>
              </a:lnSpc>
              <a:spcBef>
                <a:spcPts val="500"/>
              </a:spcBef>
              <a:spcAft>
                <a:spcPts val="0"/>
              </a:spcAft>
              <a:buSzPts val="1800"/>
              <a:buNone/>
            </a:pPr>
            <a:r>
              <a:t/>
            </a:r>
            <a:endParaRPr sz="1100">
              <a:solidFill>
                <a:schemeClr val="dk1"/>
              </a:solidFill>
              <a:latin typeface="Arial"/>
              <a:ea typeface="Arial"/>
              <a:cs typeface="Arial"/>
              <a:sym typeface="Arial"/>
            </a:endParaRPr>
          </a:p>
          <a:p>
            <a:pPr indent="-171450" lvl="1" marL="473711" rtl="0" algn="just">
              <a:lnSpc>
                <a:spcPct val="110000"/>
              </a:lnSpc>
              <a:spcBef>
                <a:spcPts val="500"/>
              </a:spcBef>
              <a:spcAft>
                <a:spcPts val="0"/>
              </a:spcAft>
              <a:buSzPts val="1800"/>
              <a:buChar char="•"/>
            </a:pPr>
            <a:r>
              <a:rPr lang="en-US" sz="1100">
                <a:solidFill>
                  <a:schemeClr val="dk1"/>
                </a:solidFill>
                <a:latin typeface="Arial"/>
                <a:ea typeface="Arial"/>
                <a:cs typeface="Arial"/>
                <a:sym typeface="Arial"/>
              </a:rPr>
              <a:t>In their NDCs, countries communicate actions they will take to reduce their Greenhouse Gas emissions in order to reach the goals of the Paris Agreement. Countries also communicate in the NDCs actions they will take to build resilience to adapt to the impacts of rising temperatures</a:t>
            </a:r>
            <a:endParaRPr/>
          </a:p>
          <a:p>
            <a:pPr indent="-171450" lvl="1" marL="473711" rtl="0" algn="just">
              <a:lnSpc>
                <a:spcPct val="110000"/>
              </a:lnSpc>
              <a:spcBef>
                <a:spcPts val="500"/>
              </a:spcBef>
              <a:spcAft>
                <a:spcPts val="0"/>
              </a:spcAft>
              <a:buSzPts val="1800"/>
              <a:buChar char="•"/>
            </a:pPr>
            <a:r>
              <a:rPr lang="en-US" sz="1100">
                <a:solidFill>
                  <a:schemeClr val="dk1"/>
                </a:solidFill>
                <a:latin typeface="Arial"/>
                <a:ea typeface="Arial"/>
                <a:cs typeface="Arial"/>
                <a:sym typeface="Arial"/>
              </a:rPr>
              <a:t>However, due to their nature as low-cost solutions, INDCs tend to grossly underestimated cost considering the ambitious targets, failing to consider  geographical limand resultant transmission costs, which would eat up investments in other parts of the economy.</a:t>
            </a:r>
            <a:endParaRPr/>
          </a:p>
          <a:p>
            <a:pPr indent="-171450" lvl="1" marL="473711" rtl="0" algn="just">
              <a:lnSpc>
                <a:spcPct val="110000"/>
              </a:lnSpc>
              <a:spcBef>
                <a:spcPts val="500"/>
              </a:spcBef>
              <a:spcAft>
                <a:spcPts val="0"/>
              </a:spcAft>
              <a:buSzPts val="1800"/>
              <a:buChar char="•"/>
            </a:pPr>
            <a:r>
              <a:rPr lang="en-US" sz="1100">
                <a:solidFill>
                  <a:schemeClr val="dk1"/>
                </a:solidFill>
                <a:latin typeface="Arial"/>
                <a:ea typeface="Arial"/>
                <a:cs typeface="Arial"/>
                <a:sym typeface="Arial"/>
              </a:rPr>
              <a:t>To better frame the efforts towards the long-term goal, the Paris Agreement invited countries to formulate and submit by 2020 long-term low greenhouse gas emission development strategies (LT-LEDS).</a:t>
            </a:r>
            <a:endParaRPr/>
          </a:p>
          <a:p>
            <a:pPr indent="-171450" lvl="1" marL="473711" rtl="0" algn="just">
              <a:lnSpc>
                <a:spcPct val="110000"/>
              </a:lnSpc>
              <a:spcBef>
                <a:spcPts val="500"/>
              </a:spcBef>
              <a:spcAft>
                <a:spcPts val="0"/>
              </a:spcAft>
              <a:buSzPts val="1800"/>
              <a:buChar char="•"/>
            </a:pPr>
            <a:r>
              <a:rPr lang="en-US" sz="1100">
                <a:solidFill>
                  <a:schemeClr val="dk1"/>
                </a:solidFill>
                <a:latin typeface="Arial"/>
                <a:ea typeface="Arial"/>
                <a:cs typeface="Arial"/>
                <a:sym typeface="Arial"/>
              </a:rPr>
              <a:t>LT-LEDS provide the long-term horizon to the NDCs. Unlike NDCs, they are not mandatory. Nevertheless, they place the NDCs into the context of countries’ long-term planning and development priorities, providing a vision and direction for future development. and direction for future development</a:t>
            </a:r>
            <a:r>
              <a:rPr lang="en-US" sz="1100">
                <a:solidFill>
                  <a:srgbClr val="FFFFFF"/>
                </a:solidFill>
                <a:latin typeface="Arial"/>
                <a:ea typeface="Arial"/>
                <a:cs typeface="Arial"/>
                <a:sym typeface="Arial"/>
              </a:rPr>
              <a:t>.</a:t>
            </a:r>
            <a:endParaRPr/>
          </a:p>
          <a:p>
            <a:pPr indent="-187961" lvl="1" marL="604523" rtl="0" algn="just">
              <a:lnSpc>
                <a:spcPct val="110000"/>
              </a:lnSpc>
              <a:spcBef>
                <a:spcPts val="500"/>
              </a:spcBef>
              <a:spcAft>
                <a:spcPts val="0"/>
              </a:spcAft>
              <a:buSzPts val="1800"/>
              <a:buFont typeface="Arial"/>
              <a:buNone/>
            </a:pPr>
            <a:r>
              <a:t/>
            </a:r>
            <a:endParaRPr sz="1100">
              <a:solidFill>
                <a:schemeClr val="dk1"/>
              </a:solidFill>
              <a:latin typeface="Arial"/>
              <a:ea typeface="Arial"/>
              <a:cs typeface="Arial"/>
              <a:sym typeface="Arial"/>
            </a:endParaRPr>
          </a:p>
        </p:txBody>
      </p:sp>
      <p:sp>
        <p:nvSpPr>
          <p:cNvPr id="147" name="Google Shape;147;p8"/>
          <p:cNvSpPr txBox="1"/>
          <p:nvPr>
            <p:ph idx="2" type="body"/>
          </p:nvPr>
        </p:nvSpPr>
        <p:spPr>
          <a:xfrm>
            <a:off x="5811521" y="1267719"/>
            <a:ext cx="4669668" cy="4350762"/>
          </a:xfrm>
          <a:prstGeom prst="rect">
            <a:avLst/>
          </a:prstGeom>
          <a:solidFill>
            <a:schemeClr val="lt1"/>
          </a:solidFill>
          <a:ln cap="flat" cmpd="sng" w="25400">
            <a:solidFill>
              <a:srgbClr val="A8D08C"/>
            </a:solidFill>
            <a:prstDash val="solid"/>
            <a:round/>
            <a:headEnd len="sm" w="sm" type="none"/>
            <a:tailEnd len="sm" w="sm" type="none"/>
          </a:ln>
        </p:spPr>
        <p:txBody>
          <a:bodyPr anchorCtr="0" anchor="t" bIns="45700" lIns="91425" spcFirstLastPara="1" rIns="91425" wrap="square" tIns="45700">
            <a:noAutofit/>
          </a:bodyPr>
          <a:lstStyle/>
          <a:p>
            <a:pPr indent="0" lvl="0" marL="114300" rtl="0" algn="ctr">
              <a:lnSpc>
                <a:spcPct val="110000"/>
              </a:lnSpc>
              <a:spcBef>
                <a:spcPts val="1000"/>
              </a:spcBef>
              <a:spcAft>
                <a:spcPts val="0"/>
              </a:spcAft>
              <a:buSzPts val="1800"/>
              <a:buNone/>
            </a:pPr>
            <a:r>
              <a:rPr b="1" lang="en-US" sz="1100">
                <a:solidFill>
                  <a:schemeClr val="dk1"/>
                </a:solidFill>
                <a:latin typeface="Arial"/>
                <a:ea typeface="Arial"/>
                <a:cs typeface="Arial"/>
                <a:sym typeface="Arial"/>
              </a:rPr>
              <a:t>Global Pledges Post-2020</a:t>
            </a:r>
            <a:endParaRPr/>
          </a:p>
          <a:p>
            <a:pPr indent="-342900" lvl="0" marL="457200" rtl="0" algn="l">
              <a:lnSpc>
                <a:spcPct val="110000"/>
              </a:lnSpc>
              <a:spcBef>
                <a:spcPts val="1000"/>
              </a:spcBef>
              <a:spcAft>
                <a:spcPts val="0"/>
              </a:spcAft>
              <a:buSzPts val="1800"/>
              <a:buChar char="•"/>
            </a:pPr>
            <a:r>
              <a:rPr lang="en-US" sz="1100">
                <a:solidFill>
                  <a:schemeClr val="dk1"/>
                </a:solidFill>
                <a:latin typeface="Arial"/>
                <a:ea typeface="Arial"/>
                <a:cs typeface="Arial"/>
                <a:sym typeface="Arial"/>
              </a:rPr>
              <a:t>Global Methane Pledge - The pledge was first announced in September by the US and EU, and is essentially an agreement to reduce global methane emissions. One of the central aims of this agreement is to cut down methane emissions by up to 30% from 2020 levels by the year 2030. China, Russia and India - have not signed up, while Australia has said it will not back the pledge. The rationale behind India not signing the pledge is that the country still requires methane to carry essential industrial and developmental activities and a complete ban of methane will hamper the progress of becoming an industrialised and developed country.</a:t>
            </a:r>
            <a:endParaRPr/>
          </a:p>
          <a:p>
            <a:pPr indent="-342900" lvl="0" marL="457200" rtl="0" algn="l">
              <a:lnSpc>
                <a:spcPct val="110000"/>
              </a:lnSpc>
              <a:spcBef>
                <a:spcPts val="1000"/>
              </a:spcBef>
              <a:spcAft>
                <a:spcPts val="0"/>
              </a:spcAft>
              <a:buSzPts val="1800"/>
              <a:buChar char="•"/>
            </a:pPr>
            <a:r>
              <a:rPr lang="en-US" sz="1100">
                <a:solidFill>
                  <a:schemeClr val="dk1"/>
                </a:solidFill>
                <a:latin typeface="Arial"/>
                <a:ea typeface="Arial"/>
                <a:cs typeface="Arial"/>
                <a:sym typeface="Arial"/>
              </a:rPr>
              <a:t>Deforestation Pledge - More than 100 national leaders pledged to halt and reverse deforestation and land degradation by the end of the decade. The agreement vastly expands a commitment made by 40 countries as part of the 2014 New York Declaration of Forests, and promises more resources. Major finacial pledges include USD 19 billion and 14 billion Euros in public and private funds to invest in protecting and restoring forests.</a:t>
            </a:r>
            <a:endParaRPr/>
          </a:p>
          <a:p>
            <a:pPr indent="-228600" lvl="0" marL="457200" rtl="0" algn="l">
              <a:lnSpc>
                <a:spcPct val="110000"/>
              </a:lnSpc>
              <a:spcBef>
                <a:spcPts val="1000"/>
              </a:spcBef>
              <a:spcAft>
                <a:spcPts val="0"/>
              </a:spcAft>
              <a:buSzPts val="1800"/>
              <a:buNone/>
            </a:pPr>
            <a:r>
              <a:t/>
            </a:r>
            <a:endParaRPr sz="1100">
              <a:solidFill>
                <a:schemeClr val="dk1"/>
              </a:solidFill>
              <a:latin typeface="Arial"/>
              <a:ea typeface="Arial"/>
              <a:cs typeface="Arial"/>
              <a:sym typeface="Arial"/>
            </a:endParaRPr>
          </a:p>
        </p:txBody>
      </p:sp>
      <p:pic>
        <p:nvPicPr>
          <p:cNvPr id="148" name="Google Shape;148;p8"/>
          <p:cNvPicPr preferRelativeResize="0"/>
          <p:nvPr/>
        </p:nvPicPr>
        <p:blipFill rotWithShape="1">
          <a:blip r:embed="rId3">
            <a:alphaModFix/>
          </a:blip>
          <a:srcRect b="5476" l="31333" r="16915" t="85035"/>
          <a:stretch/>
        </p:blipFill>
        <p:spPr>
          <a:xfrm>
            <a:off x="1094084" y="5894900"/>
            <a:ext cx="10003831" cy="963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2020-01-02T01:56:26Z</dcterms:created>
  <dc:creator>WIN</dc:creator>
</cp:coreProperties>
</file>