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6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12192000" cy="6858000"/>
  <p:notesSz cx="6951663" cy="10082213"/>
  <p:embeddedFontLst>
    <p:embeddedFont>
      <p:font typeface="Calibri" panose="020F0502020204030204" pitchFamily="34" charset="0"/>
      <p:regular r:id="rId65"/>
      <p:bold r:id="rId66"/>
      <p:italic r:id="rId67"/>
      <p:boldItalic r:id="rId68"/>
    </p:embeddedFont>
    <p:embeddedFont>
      <p:font typeface="Century Gothic" panose="020B0502020202020204" pitchFamily="34" charset="0"/>
      <p:regular r:id="rId69"/>
      <p:bold r:id="rId70"/>
      <p:italic r:id="rId71"/>
      <p:boldItalic r:id="rId72"/>
    </p:embeddedFont>
    <p:embeddedFont>
      <p:font typeface="Quattrocento Sans"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hBapK0TZ+4bkKCdR8PsyO1nyl3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5122D6-A81F-4573-BB90-63F24197E85C}">
  <a:tblStyle styleId="{D55122D6-A81F-4573-BB90-63F24197E85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0.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5.fntdata"/><Relationship Id="rId77"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73a1783f5_0_25: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2c73a1783f5_0_2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73a1783f5_0_20: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2c73a1783f5_0_2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c73a1783f5_0_12: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c73a1783f5_0_1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1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1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1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270" name="Google Shape;270;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0: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279" name="Google Shape;279;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2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2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2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71fb54ddb9_0_0: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71fb54ddb9_0_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2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2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8: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p2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2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1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1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1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3" name="Google Shape;373;p5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6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p7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8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9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9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9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9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9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9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9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9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9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9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98: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p9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1fb54ddb9_0_6: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g271fb54ddb9_0_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9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9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00: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10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0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10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0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10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0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3" name="Google Shape;463;p10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0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9" name="Google Shape;469;p10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0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10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0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p10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0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p10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8: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10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0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7" name="Google Shape;497;p10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71fb54ddb9_0_14: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g271fb54ddb9_0_1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73a1783f5_1_0: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2c73a1783f5_1_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73a1783f5_1_6: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g2c73a1783f5_1_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73a1783f5_1_12: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2c73a1783f5_1_1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88"/>
          <p:cNvSpPr txBox="1">
            <a:spLocks noGrp="1"/>
          </p:cNvSpPr>
          <p:nvPr>
            <p:ph type="title"/>
          </p:nvPr>
        </p:nvSpPr>
        <p:spPr>
          <a:xfrm>
            <a:off x="838199" y="566928"/>
            <a:ext cx="10537683" cy="8734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8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8"/>
          <p:cNvSpPr txBox="1">
            <a:spLocks noGrp="1"/>
          </p:cNvSpPr>
          <p:nvPr>
            <p:ph type="body" idx="1"/>
          </p:nvPr>
        </p:nvSpPr>
        <p:spPr>
          <a:xfrm>
            <a:off x="838199" y="1780031"/>
            <a:ext cx="10537683" cy="4576318"/>
          </a:xfrm>
          <a:prstGeom prst="rect">
            <a:avLst/>
          </a:prstGeom>
          <a:solidFill>
            <a:schemeClr val="accent1"/>
          </a:solidFill>
          <a:ln>
            <a:noFill/>
          </a:ln>
        </p:spPr>
        <p:txBody>
          <a:bodyPr spcFirstLastPara="1" wrap="square" lIns="91425" tIns="45700" rIns="91425" bIns="45700" anchor="ctr" anchorCtr="0">
            <a:normAutofit/>
          </a:bodyPr>
          <a:lstStyle>
            <a:lvl1pPr marL="457200" lvl="0" indent="-406400" algn="ctr">
              <a:lnSpc>
                <a:spcPct val="90000"/>
              </a:lnSpc>
              <a:spcBef>
                <a:spcPts val="1000"/>
              </a:spcBef>
              <a:spcAft>
                <a:spcPts val="0"/>
              </a:spcAft>
              <a:buSzPts val="2800"/>
              <a:buChar char="•"/>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4" name="Google Shape;74;p8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5"/>
        <p:cNvGrpSpPr/>
        <p:nvPr/>
      </p:nvGrpSpPr>
      <p:grpSpPr>
        <a:xfrm>
          <a:off x="0" y="0"/>
          <a:ext cx="0" cy="0"/>
          <a:chOff x="0" y="0"/>
          <a:chExt cx="0" cy="0"/>
        </a:xfrm>
      </p:grpSpPr>
      <p:sp>
        <p:nvSpPr>
          <p:cNvPr id="76" name="Google Shape;76;p90"/>
          <p:cNvSpPr/>
          <p:nvPr/>
        </p:nvSpPr>
        <p:spPr>
          <a:xfrm>
            <a:off x="0" y="4917989"/>
            <a:ext cx="12192000" cy="194001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90"/>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sz="6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0"/>
          <p:cNvSpPr txBox="1">
            <a:spLocks noGrp="1"/>
          </p:cNvSpPr>
          <p:nvPr>
            <p:ph type="body" idx="1"/>
          </p:nvPr>
        </p:nvSpPr>
        <p:spPr>
          <a:xfrm>
            <a:off x="2165773"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b="0">
                <a:solidFill>
                  <a:srgbClr val="1F3864"/>
                </a:solidFill>
              </a:defRPr>
            </a:lvl1pPr>
            <a:lvl2pPr marL="914400" lvl="1" indent="-228600" algn="l">
              <a:lnSpc>
                <a:spcPct val="90000"/>
              </a:lnSpc>
              <a:spcBef>
                <a:spcPts val="500"/>
              </a:spcBef>
              <a:spcAft>
                <a:spcPts val="0"/>
              </a:spcAft>
              <a:buSzPts val="2400"/>
              <a:buNone/>
              <a:defRPr sz="1800">
                <a:solidFill>
                  <a:srgbClr val="888888"/>
                </a:solidFill>
              </a:defRPr>
            </a:lvl2pPr>
            <a:lvl3pPr marL="1371600" lvl="2" indent="-228600" algn="l">
              <a:lnSpc>
                <a:spcPct val="90000"/>
              </a:lnSpc>
              <a:spcBef>
                <a:spcPts val="500"/>
              </a:spcBef>
              <a:spcAft>
                <a:spcPts val="0"/>
              </a:spcAft>
              <a:buSzPts val="2000"/>
              <a:buNone/>
              <a:defRPr sz="1600">
                <a:solidFill>
                  <a:srgbClr val="888888"/>
                </a:solidFill>
              </a:defRPr>
            </a:lvl3pPr>
            <a:lvl4pPr marL="1828800" lvl="3" indent="-228600" algn="l">
              <a:lnSpc>
                <a:spcPct val="90000"/>
              </a:lnSpc>
              <a:spcBef>
                <a:spcPts val="500"/>
              </a:spcBef>
              <a:spcAft>
                <a:spcPts val="0"/>
              </a:spcAft>
              <a:buSzPts val="1800"/>
              <a:buNone/>
              <a:defRPr sz="1400">
                <a:solidFill>
                  <a:srgbClr val="888888"/>
                </a:solidFill>
              </a:defRPr>
            </a:lvl4pPr>
            <a:lvl5pPr marL="2286000" lvl="4" indent="-228600" algn="l">
              <a:lnSpc>
                <a:spcPct val="90000"/>
              </a:lnSpc>
              <a:spcBef>
                <a:spcPts val="500"/>
              </a:spcBef>
              <a:spcAft>
                <a:spcPts val="0"/>
              </a:spcAft>
              <a:buSzPts val="1800"/>
              <a:buNone/>
              <a:defRPr sz="1400">
                <a:solidFill>
                  <a:srgbClr val="888888"/>
                </a:solidFill>
              </a:defRPr>
            </a:lvl5pPr>
            <a:lvl6pPr marL="2743200" lvl="5" indent="-228600" algn="l">
              <a:lnSpc>
                <a:spcPct val="90000"/>
              </a:lnSpc>
              <a:spcBef>
                <a:spcPts val="500"/>
              </a:spcBef>
              <a:spcAft>
                <a:spcPts val="0"/>
              </a:spcAft>
              <a:buSzPts val="1800"/>
              <a:buNone/>
              <a:defRPr sz="1400">
                <a:solidFill>
                  <a:srgbClr val="888888"/>
                </a:solidFill>
              </a:defRPr>
            </a:lvl6pPr>
            <a:lvl7pPr marL="3200400" lvl="6" indent="-228600" algn="l">
              <a:lnSpc>
                <a:spcPct val="90000"/>
              </a:lnSpc>
              <a:spcBef>
                <a:spcPts val="500"/>
              </a:spcBef>
              <a:spcAft>
                <a:spcPts val="0"/>
              </a:spcAft>
              <a:buSzPts val="1800"/>
              <a:buNone/>
              <a:defRPr sz="1400">
                <a:solidFill>
                  <a:srgbClr val="888888"/>
                </a:solidFill>
              </a:defRPr>
            </a:lvl7pPr>
            <a:lvl8pPr marL="3657600" lvl="7" indent="-228600" algn="l">
              <a:lnSpc>
                <a:spcPct val="90000"/>
              </a:lnSpc>
              <a:spcBef>
                <a:spcPts val="500"/>
              </a:spcBef>
              <a:spcAft>
                <a:spcPts val="0"/>
              </a:spcAft>
              <a:buSzPts val="1800"/>
              <a:buNone/>
              <a:defRPr sz="1400">
                <a:solidFill>
                  <a:srgbClr val="888888"/>
                </a:solidFill>
              </a:defRPr>
            </a:lvl8pPr>
            <a:lvl9pPr marL="4114800" lvl="8" indent="-228600" algn="l">
              <a:lnSpc>
                <a:spcPct val="90000"/>
              </a:lnSpc>
              <a:spcBef>
                <a:spcPts val="500"/>
              </a:spcBef>
              <a:spcAft>
                <a:spcPts val="0"/>
              </a:spcAft>
              <a:buSzPts val="1800"/>
              <a:buNone/>
              <a:defRPr sz="1400">
                <a:solidFill>
                  <a:srgbClr val="888888"/>
                </a:solidFill>
              </a:defRPr>
            </a:lvl9pPr>
          </a:lstStyle>
          <a:p>
            <a:endParaRPr/>
          </a:p>
        </p:txBody>
      </p:sp>
      <p:sp>
        <p:nvSpPr>
          <p:cNvPr id="79" name="Google Shape;79;p90"/>
          <p:cNvSpPr txBox="1">
            <a:spLocks noGrp="1"/>
          </p:cNvSpPr>
          <p:nvPr>
            <p:ph type="dt" idx="10"/>
          </p:nvPr>
        </p:nvSpPr>
        <p:spPr>
          <a:xfrm>
            <a:off x="8593668" y="6272786"/>
            <a:ext cx="264430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90"/>
          <p:cNvSpPr txBox="1">
            <a:spLocks noGrp="1"/>
          </p:cNvSpPr>
          <p:nvPr>
            <p:ph type="ftr" idx="11"/>
          </p:nvPr>
        </p:nvSpPr>
        <p:spPr>
          <a:xfrm>
            <a:off x="2181465" y="6272785"/>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81" name="Google Shape;81;p90"/>
          <p:cNvGrpSpPr/>
          <p:nvPr/>
        </p:nvGrpSpPr>
        <p:grpSpPr>
          <a:xfrm>
            <a:off x="845149" y="2430623"/>
            <a:ext cx="1219200" cy="914400"/>
            <a:chOff x="9685338" y="4460675"/>
            <a:chExt cx="1080904" cy="1080902"/>
          </a:xfrm>
        </p:grpSpPr>
        <p:sp>
          <p:nvSpPr>
            <p:cNvPr id="82" name="Google Shape;82;p90"/>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90"/>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90"/>
          <p:cNvSpPr txBox="1">
            <a:spLocks noGrp="1"/>
          </p:cNvSpPr>
          <p:nvPr>
            <p:ph type="sldNum" idx="12"/>
          </p:nvPr>
        </p:nvSpPr>
        <p:spPr>
          <a:xfrm>
            <a:off x="860600" y="2508607"/>
            <a:ext cx="1188299" cy="72033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5"/>
        <p:cNvGrpSpPr/>
        <p:nvPr/>
      </p:nvGrpSpPr>
      <p:grpSpPr>
        <a:xfrm>
          <a:off x="0" y="0"/>
          <a:ext cx="0" cy="0"/>
          <a:chOff x="0" y="0"/>
          <a:chExt cx="0" cy="0"/>
        </a:xfrm>
      </p:grpSpPr>
      <p:sp>
        <p:nvSpPr>
          <p:cNvPr id="86" name="Google Shape;86;p91"/>
          <p:cNvSpPr/>
          <p:nvPr/>
        </p:nvSpPr>
        <p:spPr>
          <a:xfrm>
            <a:off x="914400" y="1346948"/>
            <a:ext cx="10363200" cy="80683"/>
          </a:xfrm>
          <a:prstGeom prst="rect">
            <a:avLst/>
          </a:prstGeom>
          <a:blipFill rotWithShape="1">
            <a:blip r:embed="rId2">
              <a:alphaModFix amt="80000"/>
            </a:blip>
            <a:tile tx="0" ty="-76200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91"/>
          <p:cNvSpPr/>
          <p:nvPr/>
        </p:nvSpPr>
        <p:spPr>
          <a:xfrm>
            <a:off x="914400" y="4282764"/>
            <a:ext cx="10363200" cy="80683"/>
          </a:xfrm>
          <a:prstGeom prst="rect">
            <a:avLst/>
          </a:prstGeom>
          <a:blipFill rotWithShape="1">
            <a:blip r:embed="rId2">
              <a:alphaModFix amt="80000"/>
            </a:blip>
            <a:tile tx="0" ty="-7175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91"/>
          <p:cNvSpPr/>
          <p:nvPr/>
        </p:nvSpPr>
        <p:spPr>
          <a:xfrm>
            <a:off x="914400" y="1484779"/>
            <a:ext cx="10363200" cy="274320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 name="Google Shape;89;p91"/>
          <p:cNvGrpSpPr/>
          <p:nvPr/>
        </p:nvGrpSpPr>
        <p:grpSpPr>
          <a:xfrm>
            <a:off x="9646373" y="4107023"/>
            <a:ext cx="1219200" cy="914400"/>
            <a:chOff x="9685338" y="4460675"/>
            <a:chExt cx="1080904" cy="1080902"/>
          </a:xfrm>
        </p:grpSpPr>
        <p:sp>
          <p:nvSpPr>
            <p:cNvPr id="90" name="Google Shape;90;p9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9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 name="Google Shape;92;p91"/>
          <p:cNvSpPr txBox="1">
            <a:spLocks noGrp="1"/>
          </p:cNvSpPr>
          <p:nvPr>
            <p:ph type="ctrTitle"/>
          </p:nvPr>
        </p:nvSpPr>
        <p:spPr>
          <a:xfrm>
            <a:off x="1051560" y="1432223"/>
            <a:ext cx="1012444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400"/>
              <a:buNone/>
              <a:defRPr sz="6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1"/>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1800" b="0">
                <a:solidFill>
                  <a:schemeClr val="dk1"/>
                </a:solidFill>
              </a:defRPr>
            </a:lvl1pPr>
            <a:lvl2pPr lvl="1" algn="ctr">
              <a:lnSpc>
                <a:spcPct val="90000"/>
              </a:lnSpc>
              <a:spcBef>
                <a:spcPts val="500"/>
              </a:spcBef>
              <a:spcAft>
                <a:spcPts val="0"/>
              </a:spcAft>
              <a:buSzPts val="2400"/>
              <a:buNone/>
              <a:defRPr sz="18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800"/>
            </a:lvl4pPr>
            <a:lvl5pPr lvl="4" algn="ctr">
              <a:lnSpc>
                <a:spcPct val="90000"/>
              </a:lnSpc>
              <a:spcBef>
                <a:spcPts val="500"/>
              </a:spcBef>
              <a:spcAft>
                <a:spcPts val="0"/>
              </a:spcAft>
              <a:buSzPts val="1800"/>
              <a:buNone/>
              <a:defRPr sz="1800"/>
            </a:lvl5pPr>
            <a:lvl6pPr lvl="5" algn="ctr">
              <a:lnSpc>
                <a:spcPct val="90000"/>
              </a:lnSpc>
              <a:spcBef>
                <a:spcPts val="500"/>
              </a:spcBef>
              <a:spcAft>
                <a:spcPts val="0"/>
              </a:spcAft>
              <a:buSzPts val="1800"/>
              <a:buNone/>
              <a:defRPr sz="1800"/>
            </a:lvl6pPr>
            <a:lvl7pPr lvl="6" algn="ctr">
              <a:lnSpc>
                <a:spcPct val="90000"/>
              </a:lnSpc>
              <a:spcBef>
                <a:spcPts val="500"/>
              </a:spcBef>
              <a:spcAft>
                <a:spcPts val="0"/>
              </a:spcAft>
              <a:buSzPts val="1800"/>
              <a:buNone/>
              <a:defRPr sz="1800"/>
            </a:lvl7pPr>
            <a:lvl8pPr lvl="7" algn="ctr">
              <a:lnSpc>
                <a:spcPct val="90000"/>
              </a:lnSpc>
              <a:spcBef>
                <a:spcPts val="500"/>
              </a:spcBef>
              <a:spcAft>
                <a:spcPts val="0"/>
              </a:spcAft>
              <a:buSzPts val="1800"/>
              <a:buNone/>
              <a:defRPr sz="1800"/>
            </a:lvl8pPr>
            <a:lvl9pPr lvl="8" algn="ctr">
              <a:lnSpc>
                <a:spcPct val="90000"/>
              </a:lnSpc>
              <a:spcBef>
                <a:spcPts val="500"/>
              </a:spcBef>
              <a:spcAft>
                <a:spcPts val="0"/>
              </a:spcAft>
              <a:buSzPts val="1800"/>
              <a:buNone/>
              <a:defRPr sz="1800"/>
            </a:lvl9pPr>
          </a:lstStyle>
          <a:p>
            <a:endParaRPr/>
          </a:p>
        </p:txBody>
      </p:sp>
      <p:sp>
        <p:nvSpPr>
          <p:cNvPr id="94" name="Google Shape;94;p9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91"/>
          <p:cNvSpPr txBox="1">
            <a:spLocks noGrp="1"/>
          </p:cNvSpPr>
          <p:nvPr>
            <p:ph type="ftr" idx="11"/>
          </p:nvPr>
        </p:nvSpPr>
        <p:spPr>
          <a:xfrm>
            <a:off x="1083740" y="6272786"/>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91"/>
          <p:cNvSpPr txBox="1">
            <a:spLocks noGrp="1"/>
          </p:cNvSpPr>
          <p:nvPr>
            <p:ph type="sldNum" idx="12"/>
          </p:nvPr>
        </p:nvSpPr>
        <p:spPr>
          <a:xfrm>
            <a:off x="9659041" y="4227195"/>
            <a:ext cx="1193868" cy="64008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
        <p:cNvGrpSpPr/>
        <p:nvPr/>
      </p:nvGrpSpPr>
      <p:grpSpPr>
        <a:xfrm>
          <a:off x="0" y="0"/>
          <a:ext cx="0" cy="0"/>
          <a:chOff x="0" y="0"/>
          <a:chExt cx="0" cy="0"/>
        </a:xfrm>
      </p:grpSpPr>
      <p:sp>
        <p:nvSpPr>
          <p:cNvPr id="25" name="Google Shape;2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3"/>
          <p:cNvSpPr>
            <a:spLocks noGrp="1"/>
          </p:cNvSpPr>
          <p:nvPr>
            <p:ph type="pic" idx="2"/>
          </p:nvPr>
        </p:nvSpPr>
        <p:spPr>
          <a:xfrm>
            <a:off x="5183188" y="987425"/>
            <a:ext cx="6172200" cy="4873625"/>
          </a:xfrm>
          <a:prstGeom prst="rect">
            <a:avLst/>
          </a:prstGeom>
          <a:noFill/>
          <a:ln>
            <a:noFill/>
          </a:ln>
        </p:spPr>
      </p:sp>
      <p:sp>
        <p:nvSpPr>
          <p:cNvPr id="27" name="Google Shape;2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{D55122D6-A81F-4573-BB90-63F24197E85C}</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unfccc.int/essential_background/convention/items/2627.php"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www.biodiv.org/convention/articles.asp" TargetMode="External"/><Relationship Id="rId4" Type="http://schemas.openxmlformats.org/officeDocument/2006/relationships/hyperlink" Target="http://www.unep.org/documents/default.asp?documentid=7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unccd.int/" TargetMode="External"/><Relationship Id="rId3" Type="http://schemas.openxmlformats.org/officeDocument/2006/relationships/hyperlink" Target="http://www.unece.org/env/lrtap/lrtap_h1.html" TargetMode="External"/><Relationship Id="rId7" Type="http://schemas.openxmlformats.org/officeDocument/2006/relationships/hyperlink" Target="http://whc.unesco.org/en/conventiontext/"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www.basel.int/text/documents.html" TargetMode="External"/><Relationship Id="rId5" Type="http://schemas.openxmlformats.org/officeDocument/2006/relationships/hyperlink" Target="http://www.cites.org/eng/disc/text.php" TargetMode="External"/><Relationship Id="rId4" Type="http://schemas.openxmlformats.org/officeDocument/2006/relationships/hyperlink" Target="http://www.imo.org/OurWork/Environment/SpecialProgrammesAndInitiatives/Pages/Lo%20nd%20on-Convention-and-Protocol.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hyperlink" Target="https://www.britannica.com/topic/high-seas" TargetMode="External"/><Relationship Id="rId3" Type="http://schemas.openxmlformats.org/officeDocument/2006/relationships/hyperlink" Target="https://www.britannica.com/animal/seal-mammal" TargetMode="External"/><Relationship Id="rId7" Type="http://schemas.openxmlformats.org/officeDocument/2006/relationships/hyperlink" Target="https://www.britannica.com/place/Pari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www.britannica.com/dictionary/dominion" TargetMode="External"/><Relationship Id="rId5" Type="http://schemas.openxmlformats.org/officeDocument/2006/relationships/hyperlink" Target="https://www.britannica.com/place/British-Columbia" TargetMode="External"/><Relationship Id="rId4" Type="http://schemas.openxmlformats.org/officeDocument/2006/relationships/hyperlink" Target="https://www.britannica.com/sports/hunting-sport" TargetMode="External"/><Relationship Id="rId9" Type="http://schemas.openxmlformats.org/officeDocument/2006/relationships/hyperlink" Target="https://www.britannica.com/place/Pribilof-Island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cILJWIemUY"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2" name="Google Shape;102;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3" name="Google Shape;103;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104" name="Google Shape;104;p1"/>
          <p:cNvPicPr preferRelativeResize="0"/>
          <p:nvPr/>
        </p:nvPicPr>
        <p:blipFill rotWithShape="1">
          <a:blip r:embed="rId4">
            <a:alphaModFix/>
          </a:blip>
          <a:srcRect l="26643" t="10966" r="39273" b="27094"/>
          <a:stretch/>
        </p:blipFill>
        <p:spPr>
          <a:xfrm>
            <a:off x="10737335" y="339087"/>
            <a:ext cx="1305303" cy="1266981"/>
          </a:xfrm>
          <a:prstGeom prst="rect">
            <a:avLst/>
          </a:prstGeom>
          <a:noFill/>
          <a:ln>
            <a:noFill/>
          </a:ln>
        </p:spPr>
      </p:pic>
      <p:sp>
        <p:nvSpPr>
          <p:cNvPr id="105" name="Google Shape;105;p1"/>
          <p:cNvSpPr txBox="1"/>
          <p:nvPr/>
        </p:nvSpPr>
        <p:spPr>
          <a:xfrm>
            <a:off x="239643" y="2908665"/>
            <a:ext cx="11150343" cy="175415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Subject title: International Environmental and Climate Change Law</a:t>
            </a:r>
            <a:endParaRPr sz="2700" b="1" i="0" u="none" strike="noStrike" cap="none">
              <a:solidFill>
                <a:srgbClr val="003399"/>
              </a:solidFill>
              <a:latin typeface="Century Gothic"/>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a:solidFill>
                  <a:srgbClr val="003399"/>
                </a:solidFill>
                <a:latin typeface="Century Gothic"/>
                <a:ea typeface="Century Gothic"/>
                <a:cs typeface="Century Gothic"/>
                <a:sym typeface="Century Gothic"/>
              </a:rPr>
              <a:t>Instructor Name: Dr. Shashikala Gurpur</a:t>
            </a:r>
            <a:endParaRPr sz="2200" b="0" i="0" u="none" strike="noStrike" cap="none">
              <a:solidFill>
                <a:srgbClr val="000000"/>
              </a:solidFill>
              <a:latin typeface="Century Gothic"/>
              <a:ea typeface="Century Gothic"/>
              <a:cs typeface="Century Gothic"/>
              <a:sym typeface="Century Gothic"/>
            </a:endParaRPr>
          </a:p>
        </p:txBody>
      </p:sp>
      <p:grpSp>
        <p:nvGrpSpPr>
          <p:cNvPr id="106" name="Google Shape;106;p1"/>
          <p:cNvGrpSpPr/>
          <p:nvPr/>
        </p:nvGrpSpPr>
        <p:grpSpPr>
          <a:xfrm>
            <a:off x="0" y="5223940"/>
            <a:ext cx="12192000" cy="1634061"/>
            <a:chOff x="0" y="5223940"/>
            <a:chExt cx="12192000" cy="1634061"/>
          </a:xfrm>
        </p:grpSpPr>
        <p:sp>
          <p:nvSpPr>
            <p:cNvPr id="107" name="Google Shape;107;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09" name="Google Shape;109;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0" name="Google Shape;110;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1" name="Google Shape;111;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2" name="Google Shape;112;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3" name="Google Shape;113;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14" name="Google Shape;114;p1"/>
            <p:cNvPicPr preferRelativeResize="0"/>
            <p:nvPr/>
          </p:nvPicPr>
          <p:blipFill rotWithShape="1">
            <a:blip r:embed="rId11">
              <a:alphaModFix/>
            </a:blip>
            <a:srcRect r="10406" b="8446"/>
            <a:stretch/>
          </p:blipFill>
          <p:spPr>
            <a:xfrm>
              <a:off x="8705701" y="5233834"/>
              <a:ext cx="1795277" cy="489486"/>
            </a:xfrm>
            <a:prstGeom prst="rect">
              <a:avLst/>
            </a:prstGeom>
            <a:noFill/>
            <a:ln>
              <a:noFill/>
            </a:ln>
          </p:spPr>
        </p:pic>
        <p:pic>
          <p:nvPicPr>
            <p:cNvPr id="115" name="Google Shape;115;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16" name="Google Shape;116;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17" name="Google Shape;117;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Historical Development of International Environmental Law</a:t>
            </a:r>
            <a:endParaRPr sz="1400" b="0" i="0" u="none" strike="noStrike" cap="none">
              <a:solidFill>
                <a:srgbClr val="000000"/>
              </a:solidFill>
              <a:latin typeface="Arial"/>
              <a:ea typeface="Arial"/>
              <a:cs typeface="Arial"/>
              <a:sym typeface="Arial"/>
            </a:endParaRPr>
          </a:p>
        </p:txBody>
      </p:sp>
      <p:sp>
        <p:nvSpPr>
          <p:cNvPr id="174" name="Google Shape;174;p5"/>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marR="0" lvl="1"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In 1968, UN General Assembly convoked a world conference on human development.</a:t>
            </a:r>
            <a:endParaRPr sz="1400" b="0" i="0" u="none" strike="noStrike" cap="none">
              <a:solidFill>
                <a:schemeClr val="dk1"/>
              </a:solidFill>
              <a:latin typeface="Calibri"/>
              <a:ea typeface="Calibri"/>
              <a:cs typeface="Calibri"/>
              <a:sym typeface="Calibri"/>
            </a:endParaRPr>
          </a:p>
          <a:p>
            <a:pPr marL="914400" marR="0" lvl="1"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The United Nations Conference on the Human Environment was held in Stockholm, Sweden from 5–16 June in 1972.</a:t>
            </a:r>
            <a:endParaRPr sz="1400" b="0" i="0" u="none" strike="noStrike" cap="none">
              <a:solidFill>
                <a:schemeClr val="dk1"/>
              </a:solidFill>
              <a:latin typeface="Calibri"/>
              <a:ea typeface="Calibri"/>
              <a:cs typeface="Calibri"/>
              <a:sym typeface="Calibri"/>
            </a:endParaRPr>
          </a:p>
          <a:p>
            <a:pPr marL="914400" marR="0" lvl="1"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This conference took place with-</a:t>
            </a:r>
            <a:endParaRPr sz="1400" b="0" i="0" u="none" strike="noStrike" cap="none">
              <a:solidFill>
                <a:schemeClr val="dk1"/>
              </a:solidFill>
              <a:latin typeface="Calibri"/>
              <a:ea typeface="Calibri"/>
              <a:cs typeface="Calibri"/>
              <a:sym typeface="Calibri"/>
            </a:endParaRPr>
          </a:p>
          <a:p>
            <a:pPr marL="2743200" marR="0" lvl="5"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113 States</a:t>
            </a:r>
            <a:endParaRPr sz="1400" b="0" i="0" u="none" strike="noStrike" cap="none">
              <a:solidFill>
                <a:schemeClr val="dk1"/>
              </a:solidFill>
              <a:latin typeface="Calibri"/>
              <a:ea typeface="Calibri"/>
              <a:cs typeface="Calibri"/>
              <a:sym typeface="Calibri"/>
            </a:endParaRPr>
          </a:p>
          <a:p>
            <a:pPr marL="2743200" marR="0" lvl="5"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400 NGOs</a:t>
            </a:r>
            <a:endParaRPr sz="1400" b="0" i="0" u="none" strike="noStrike" cap="none">
              <a:solidFill>
                <a:schemeClr val="dk1"/>
              </a:solidFill>
              <a:latin typeface="Calibri"/>
              <a:ea typeface="Calibri"/>
              <a:cs typeface="Calibri"/>
              <a:sym typeface="Calibri"/>
            </a:endParaRPr>
          </a:p>
          <a:p>
            <a:pPr marL="2743200" marR="0" lvl="5"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1500 Journalists</a:t>
            </a:r>
            <a:endParaRPr sz="1400" b="0" i="0" u="none" strike="noStrike" cap="none">
              <a:solidFill>
                <a:schemeClr val="dk1"/>
              </a:solidFill>
              <a:latin typeface="Calibri"/>
              <a:ea typeface="Calibri"/>
              <a:cs typeface="Calibri"/>
              <a:sym typeface="Calibri"/>
            </a:endParaRPr>
          </a:p>
          <a:p>
            <a:pPr marL="2743200" marR="0" lvl="5"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6000 People</a:t>
            </a:r>
            <a:endParaRPr sz="1400" b="0" i="0" u="none" strike="noStrike" cap="none">
              <a:solidFill>
                <a:schemeClr val="dk1"/>
              </a:solidFill>
              <a:latin typeface="Calibri"/>
              <a:ea typeface="Calibri"/>
              <a:cs typeface="Calibri"/>
              <a:sym typeface="Calibri"/>
            </a:endParaRPr>
          </a:p>
          <a:p>
            <a:pPr marL="2743200" marR="0" lvl="5"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19 Inter-governmental Agencies  </a:t>
            </a:r>
            <a:endParaRPr sz="1600" b="0" i="0" u="none" strike="noStrike" cap="none">
              <a:solidFill>
                <a:srgbClr val="000000"/>
              </a:solidFill>
              <a:latin typeface="Calibri"/>
              <a:ea typeface="Calibri"/>
              <a:cs typeface="Calibri"/>
              <a:sym typeface="Calibri"/>
            </a:endParaRPr>
          </a:p>
          <a:p>
            <a:pPr marL="457200" marR="0" lvl="7" indent="0" algn="just" rtl="0">
              <a:lnSpc>
                <a:spcPct val="15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1000"/>
                                        <p:tgtEl>
                                          <p:spTgt spid="1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6" end="6"/>
                                            </p:txEl>
                                          </p:spTgt>
                                        </p:tgtEl>
                                        <p:attrNameLst>
                                          <p:attrName>style.visibility</p:attrName>
                                        </p:attrNameLst>
                                      </p:cBhvr>
                                      <p:to>
                                        <p:strVal val="visible"/>
                                      </p:to>
                                    </p:set>
                                    <p:animEffect transition="in" filter="fade">
                                      <p:cBhvr>
                                        <p:cTn id="37" dur="1000"/>
                                        <p:tgtEl>
                                          <p:spTgt spid="1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xEl>
                                              <p:pRg st="7" end="7"/>
                                            </p:txEl>
                                          </p:spTgt>
                                        </p:tgtEl>
                                        <p:attrNameLst>
                                          <p:attrName>style.visibility</p:attrName>
                                        </p:attrNameLst>
                                      </p:cBhvr>
                                      <p:to>
                                        <p:strVal val="visible"/>
                                      </p:to>
                                    </p:set>
                                    <p:animEffect transition="in" filter="fade">
                                      <p:cBhvr>
                                        <p:cTn id="42" dur="1000"/>
                                        <p:tgtEl>
                                          <p:spTgt spid="17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
                                            <p:txEl>
                                              <p:pRg st="8" end="8"/>
                                            </p:txEl>
                                          </p:spTgt>
                                        </p:tgtEl>
                                        <p:attrNameLst>
                                          <p:attrName>style.visibility</p:attrName>
                                        </p:attrNameLst>
                                      </p:cBhvr>
                                      <p:to>
                                        <p:strVal val="visible"/>
                                      </p:to>
                                    </p:set>
                                    <p:animEffect transition="in" filter="fade">
                                      <p:cBhvr>
                                        <p:cTn id="47" dur="1000"/>
                                        <p:tgtEl>
                                          <p:spTgt spid="1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c73a1783f5_0_25"/>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Historical Development of International Environmental Law</a:t>
            </a:r>
            <a:endParaRPr sz="1400" b="0" i="0" u="none" strike="noStrike" cap="none">
              <a:solidFill>
                <a:srgbClr val="000000"/>
              </a:solidFill>
              <a:latin typeface="Arial"/>
              <a:ea typeface="Arial"/>
              <a:cs typeface="Arial"/>
              <a:sym typeface="Arial"/>
            </a:endParaRPr>
          </a:p>
        </p:txBody>
      </p:sp>
      <p:sp>
        <p:nvSpPr>
          <p:cNvPr id="180" name="Google Shape;180;g2c73a1783f5_0_25"/>
          <p:cNvSpPr txBox="1"/>
          <p:nvPr/>
        </p:nvSpPr>
        <p:spPr>
          <a:xfrm>
            <a:off x="993059" y="1592356"/>
            <a:ext cx="9488100" cy="41454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marR="0" lvl="1"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000000"/>
                </a:solidFill>
                <a:latin typeface="Quattrocento Sans"/>
                <a:ea typeface="Quattrocento Sans"/>
                <a:cs typeface="Quattrocento Sans"/>
                <a:sym typeface="Quattrocento Sans"/>
              </a:rPr>
              <a:t>Until the late 1960s, most international agreements aimed at protecting the environment served narrowly defined utilitarian purposes.</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1972 - Stockholm Declaration of the United Nations Conference on the Human Environment</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International environmental law encompasses a diverse group of topics</a:t>
            </a:r>
            <a:endParaRPr sz="1400" b="0" i="0" u="none" strike="noStrike" cap="none">
              <a:solidFill>
                <a:srgbClr val="000000"/>
              </a:solidFill>
              <a:latin typeface="Arial"/>
              <a:ea typeface="Arial"/>
              <a:cs typeface="Arial"/>
              <a:sym typeface="Arial"/>
            </a:endParaRPr>
          </a:p>
          <a:p>
            <a:pPr marL="742950" marR="0" lvl="7"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Climate</a:t>
            </a:r>
            <a:r>
              <a:rPr lang="en-US" sz="1600" b="0" i="0" u="none" strike="noStrike" cap="none">
                <a:solidFill>
                  <a:srgbClr val="000000"/>
                </a:solidFill>
                <a:latin typeface="Arial"/>
                <a:ea typeface="Arial"/>
                <a:cs typeface="Arial"/>
                <a:sym typeface="Arial"/>
              </a:rPr>
              <a:t> </a:t>
            </a:r>
            <a:r>
              <a:rPr lang="en-US" sz="1600" b="1" i="0" u="none" strike="noStrike" cap="none">
                <a:solidFill>
                  <a:srgbClr val="000000"/>
                </a:solidFill>
                <a:latin typeface="Arial"/>
                <a:ea typeface="Arial"/>
                <a:cs typeface="Arial"/>
                <a:sym typeface="Arial"/>
              </a:rPr>
              <a:t>Change</a:t>
            </a:r>
            <a:r>
              <a:rPr lang="en-US" sz="1600" b="0" i="0" u="none" strike="noStrike" cap="none">
                <a:solidFill>
                  <a:srgbClr val="000000"/>
                </a:solidFill>
                <a:latin typeface="Arial"/>
                <a:ea typeface="Arial"/>
                <a:cs typeface="Arial"/>
                <a:sym typeface="Arial"/>
              </a:rPr>
              <a:t> (United Nations Framework Convention on Climate Change and the Kyoto Protocol on Global Warming (</a:t>
            </a:r>
            <a:r>
              <a:rPr lang="en-US"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http://unfccc.int/essential_background/convention/items/2627.php</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7"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Sustainable</a:t>
            </a:r>
            <a:r>
              <a:rPr lang="en-US" sz="1600" b="0" i="0" u="none" strike="noStrike" cap="none">
                <a:solidFill>
                  <a:srgbClr val="000000"/>
                </a:solidFill>
                <a:latin typeface="Arial"/>
                <a:ea typeface="Arial"/>
                <a:cs typeface="Arial"/>
                <a:sym typeface="Arial"/>
              </a:rPr>
              <a:t> </a:t>
            </a:r>
            <a:r>
              <a:rPr lang="en-US" sz="1600" b="1" i="0" u="none" strike="noStrike" cap="none">
                <a:solidFill>
                  <a:srgbClr val="000000"/>
                </a:solidFill>
                <a:latin typeface="Arial"/>
                <a:ea typeface="Arial"/>
                <a:cs typeface="Arial"/>
                <a:sym typeface="Arial"/>
              </a:rPr>
              <a:t>Development</a:t>
            </a:r>
            <a:r>
              <a:rPr lang="en-US" sz="1600" b="0" i="0" u="none" strike="noStrike" cap="none">
                <a:solidFill>
                  <a:srgbClr val="000000"/>
                </a:solidFill>
                <a:latin typeface="Arial"/>
                <a:ea typeface="Arial"/>
                <a:cs typeface="Arial"/>
                <a:sym typeface="Arial"/>
              </a:rPr>
              <a:t> (The Rio Declaration on Environment and Development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http://www.unep.org/documents/default.asp?documentid=78</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7"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Biodiversity</a:t>
            </a:r>
            <a:r>
              <a:rPr lang="en-US" sz="1600" b="0" i="0" u="none" strike="noStrike" cap="none">
                <a:solidFill>
                  <a:srgbClr val="000000"/>
                </a:solidFill>
                <a:latin typeface="Arial"/>
                <a:ea typeface="Arial"/>
                <a:cs typeface="Arial"/>
                <a:sym typeface="Arial"/>
              </a:rPr>
              <a:t> (Convention on Biological Diversity </a:t>
            </a:r>
            <a:r>
              <a:rPr lang="en-US" sz="16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http://www.biodiv.org/convention/articles.asp</a:t>
            </a:r>
            <a:endParaRPr sz="1600" b="0" i="0" u="none" strike="noStrike" cap="none">
              <a:solidFill>
                <a:srgbClr val="000000"/>
              </a:solidFill>
              <a:latin typeface="Arial"/>
              <a:ea typeface="Arial"/>
              <a:cs typeface="Arial"/>
              <a:sym typeface="Arial"/>
            </a:endParaRPr>
          </a:p>
          <a:p>
            <a:pPr marL="457200" marR="0" lvl="7" indent="0" algn="just"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0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1000"/>
                                        <p:tgtEl>
                                          <p:spTgt spid="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xEl>
                                              <p:pRg st="5" end="5"/>
                                            </p:txEl>
                                          </p:spTgt>
                                        </p:tgtEl>
                                        <p:attrNameLst>
                                          <p:attrName>style.visibility</p:attrName>
                                        </p:attrNameLst>
                                      </p:cBhvr>
                                      <p:to>
                                        <p:strVal val="visible"/>
                                      </p:to>
                                    </p:set>
                                    <p:animEffect transition="in" filter="fade">
                                      <p:cBhvr>
                                        <p:cTn id="32" dur="1000"/>
                                        <p:tgtEl>
                                          <p:spTgt spid="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0">
                                            <p:txEl>
                                              <p:pRg st="6" end="6"/>
                                            </p:txEl>
                                          </p:spTgt>
                                        </p:tgtEl>
                                        <p:attrNameLst>
                                          <p:attrName>style.visibility</p:attrName>
                                        </p:attrNameLst>
                                      </p:cBhvr>
                                      <p:to>
                                        <p:strVal val="visible"/>
                                      </p:to>
                                    </p:set>
                                    <p:animEffect transition="in" filter="fade">
                                      <p:cBhvr>
                                        <p:cTn id="37" dur="1000"/>
                                        <p:tgtEl>
                                          <p:spTgt spid="1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Historical Development of International Environmental Law</a:t>
            </a: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742950" marR="0" lvl="6"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Arial"/>
                <a:ea typeface="Arial"/>
                <a:cs typeface="Arial"/>
                <a:sym typeface="Arial"/>
              </a:rPr>
              <a:t>Transfrontier pollution </a:t>
            </a:r>
            <a:r>
              <a:rPr lang="en-US" sz="1600" b="0" i="0" u="none" strike="noStrike" cap="none">
                <a:solidFill>
                  <a:srgbClr val="000000"/>
                </a:solidFill>
                <a:latin typeface="Arial"/>
                <a:ea typeface="Arial"/>
                <a:cs typeface="Arial"/>
                <a:sym typeface="Arial"/>
              </a:rPr>
              <a:t>(Convention on Long-Range Transboundary Air Pollution </a:t>
            </a:r>
            <a:r>
              <a:rPr lang="en-US"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http://www.unece.org/env/lrtap/lrtap_h1.html</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6"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Arial"/>
                <a:ea typeface="Arial"/>
                <a:cs typeface="Arial"/>
                <a:sym typeface="Arial"/>
              </a:rPr>
              <a:t>Marine pollution </a:t>
            </a:r>
            <a:r>
              <a:rPr lang="en-US" sz="1600" b="0" i="0" u="none" strike="noStrike" cap="none">
                <a:solidFill>
                  <a:srgbClr val="000000"/>
                </a:solidFill>
                <a:latin typeface="Arial"/>
                <a:ea typeface="Arial"/>
                <a:cs typeface="Arial"/>
                <a:sym typeface="Arial"/>
              </a:rPr>
              <a:t>(Convention on the Prevention of Marine Pollution by Dumping of Wastes and Other Matter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http://www.imo.org/OurWork/Environment/SpecialProgrammesAndInitiatives/Pages/Lo nd on-Convention-and-Protocol.aspx</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6"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Arial"/>
                <a:ea typeface="Arial"/>
                <a:cs typeface="Arial"/>
                <a:sym typeface="Arial"/>
              </a:rPr>
              <a:t>Endangered species </a:t>
            </a:r>
            <a:r>
              <a:rPr lang="en-US" sz="1600" b="0" i="0" u="none" strike="noStrike" cap="none">
                <a:solidFill>
                  <a:srgbClr val="000000"/>
                </a:solidFill>
                <a:latin typeface="Arial"/>
                <a:ea typeface="Arial"/>
                <a:cs typeface="Arial"/>
                <a:sym typeface="Arial"/>
              </a:rPr>
              <a:t>(Convention on International Trade in Endangered Species (CITES)) </a:t>
            </a:r>
            <a:r>
              <a:rPr lang="en-US" sz="16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http://www.cites.org/eng/disc/text.php</a:t>
            </a:r>
            <a:endParaRPr sz="1600" b="0" i="0" u="none" strike="noStrike" cap="none">
              <a:solidFill>
                <a:srgbClr val="000000"/>
              </a:solidFill>
              <a:latin typeface="Arial"/>
              <a:ea typeface="Arial"/>
              <a:cs typeface="Arial"/>
              <a:sym typeface="Arial"/>
            </a:endParaRPr>
          </a:p>
          <a:p>
            <a:pPr marL="742950" marR="0" lvl="6"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Arial"/>
                <a:ea typeface="Arial"/>
                <a:cs typeface="Arial"/>
                <a:sym typeface="Arial"/>
              </a:rPr>
              <a:t>Hazardous materials and activities </a:t>
            </a:r>
            <a:r>
              <a:rPr lang="en-US" sz="1600" b="0" i="0" u="none" strike="noStrike" cap="none">
                <a:solidFill>
                  <a:srgbClr val="000000"/>
                </a:solidFill>
                <a:latin typeface="Arial"/>
                <a:ea typeface="Arial"/>
                <a:cs typeface="Arial"/>
                <a:sym typeface="Arial"/>
              </a:rPr>
              <a:t>(Basel Convention on the Control of Transboundary Movements of Hazardous Wastes and Their Disposal </a:t>
            </a:r>
            <a:r>
              <a:rPr lang="en-US" sz="1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http://www.basel.int/text/documents.html</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6"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Arial"/>
                <a:ea typeface="Arial"/>
                <a:cs typeface="Arial"/>
                <a:sym typeface="Arial"/>
              </a:rPr>
              <a:t>Cultural preservation </a:t>
            </a:r>
            <a:r>
              <a:rPr lang="en-US" sz="1600" b="0" i="0" u="none" strike="noStrike" cap="none">
                <a:solidFill>
                  <a:srgbClr val="000000"/>
                </a:solidFill>
                <a:latin typeface="Arial"/>
                <a:ea typeface="Arial"/>
                <a:cs typeface="Arial"/>
                <a:sym typeface="Arial"/>
              </a:rPr>
              <a:t>(Convention Concerning the Protection of the World Cultural &amp; Natural Heritage, </a:t>
            </a:r>
            <a:r>
              <a:rPr lang="en-US" sz="16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http://whc.unesco.org/en/conventiontext/</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6"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Arial"/>
                <a:ea typeface="Arial"/>
                <a:cs typeface="Arial"/>
                <a:sym typeface="Arial"/>
              </a:rPr>
              <a:t>Desertification</a:t>
            </a:r>
            <a:r>
              <a:rPr lang="en-US" sz="1600" b="0" i="0" u="none" strike="noStrike" cap="none">
                <a:solidFill>
                  <a:srgbClr val="000000"/>
                </a:solidFill>
                <a:latin typeface="Arial"/>
                <a:ea typeface="Arial"/>
                <a:cs typeface="Arial"/>
                <a:sym typeface="Arial"/>
              </a:rPr>
              <a:t> (United Nations Convention to Combat Desertification </a:t>
            </a:r>
            <a:r>
              <a:rPr lang="en-US" sz="16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http://www.unccd.int/</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6"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Arial"/>
                <a:ea typeface="Arial"/>
                <a:cs typeface="Arial"/>
                <a:sym typeface="Arial"/>
              </a:rPr>
              <a:t>Uses of the seas </a:t>
            </a:r>
            <a:r>
              <a:rPr lang="en-US" sz="1600" b="0" i="0" u="none" strike="noStrike" cap="none">
                <a:solidFill>
                  <a:srgbClr val="000000"/>
                </a:solidFill>
                <a:latin typeface="Arial"/>
                <a:ea typeface="Arial"/>
                <a:cs typeface="Arial"/>
                <a:sym typeface="Arial"/>
              </a:rPr>
              <a:t>(United Nations Convention on Law of the Sea (UNCLOS)</a:t>
            </a: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000"/>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000"/>
                                        <p:tgtEl>
                                          <p:spTgt spid="1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5" end="5"/>
                                            </p:txEl>
                                          </p:spTgt>
                                        </p:tgtEl>
                                        <p:attrNameLst>
                                          <p:attrName>style.visibility</p:attrName>
                                        </p:attrNameLst>
                                      </p:cBhvr>
                                      <p:to>
                                        <p:strVal val="visible"/>
                                      </p:to>
                                    </p:set>
                                    <p:animEffect transition="in" filter="fade">
                                      <p:cBhvr>
                                        <p:cTn id="32" dur="1000"/>
                                        <p:tgtEl>
                                          <p:spTgt spid="1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
                                            <p:txEl>
                                              <p:pRg st="6" end="6"/>
                                            </p:txEl>
                                          </p:spTgt>
                                        </p:tgtEl>
                                        <p:attrNameLst>
                                          <p:attrName>style.visibility</p:attrName>
                                        </p:attrNameLst>
                                      </p:cBhvr>
                                      <p:to>
                                        <p:strVal val="visible"/>
                                      </p:to>
                                    </p:set>
                                    <p:animEffect transition="in" filter="fade">
                                      <p:cBhvr>
                                        <p:cTn id="37" dur="1000"/>
                                        <p:tgtEl>
                                          <p:spTgt spid="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Historical Development of International Environmental Law</a:t>
            </a:r>
            <a:endParaRPr sz="1400" b="0" i="0" u="none" strike="noStrike" cap="none">
              <a:solidFill>
                <a:srgbClr val="000000"/>
              </a:solidFill>
              <a:latin typeface="Arial"/>
              <a:ea typeface="Arial"/>
              <a:cs typeface="Arial"/>
              <a:sym typeface="Arial"/>
            </a:endParaRPr>
          </a:p>
        </p:txBody>
      </p:sp>
      <p:sp>
        <p:nvSpPr>
          <p:cNvPr id="192" name="Google Shape;192;p7"/>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742950" marR="0" lvl="1"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Quattrocento Sans"/>
                <a:ea typeface="Quattrocento Sans"/>
                <a:cs typeface="Quattrocento Sans"/>
                <a:sym typeface="Quattrocento Sans"/>
              </a:rPr>
              <a:t>The Gabcíkovo-Nagymaros Case 1997 </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ct val="123552"/>
              <a:buFont typeface="Arial"/>
              <a:buChar char="-"/>
            </a:pPr>
            <a:r>
              <a:rPr lang="en-US" sz="1400" b="0" i="0" u="none" strike="noStrike" cap="none">
                <a:solidFill>
                  <a:srgbClr val="000000"/>
                </a:solidFill>
                <a:latin typeface="Quattrocento Sans"/>
                <a:ea typeface="Quattrocento Sans"/>
                <a:cs typeface="Quattrocento Sans"/>
                <a:sym typeface="Quattrocento Sans"/>
              </a:rPr>
              <a:t>implementation and the termination of the Budapest Treaty of 16 September 1977 on the Construction and Operation of the Gabčíkovo-Nagymaros Barrage System</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ct val="123552"/>
              <a:buFont typeface="Arial"/>
              <a:buChar char="-"/>
            </a:pPr>
            <a:r>
              <a:rPr lang="en-US" sz="1400" b="0" i="0" u="none" strike="noStrike" cap="none">
                <a:solidFill>
                  <a:srgbClr val="000000"/>
                </a:solidFill>
                <a:latin typeface="Quattrocento Sans"/>
                <a:ea typeface="Quattrocento Sans"/>
                <a:cs typeface="Quattrocento Sans"/>
                <a:sym typeface="Quattrocento Sans"/>
              </a:rPr>
              <a:t>1989 Suspension and abandonment of the works on the Nagymaros project </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Quattrocento Sans"/>
                <a:ea typeface="Quattrocento Sans"/>
                <a:cs typeface="Quattrocento Sans"/>
                <a:sym typeface="Quattrocento Sans"/>
              </a:rPr>
              <a:t>Pulp Mills on the River Uruguay ( Argentina v Uruguay  2010) </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ct val="123552"/>
              <a:buFont typeface="Arial"/>
              <a:buChar char="-"/>
            </a:pPr>
            <a:r>
              <a:rPr lang="en-US" sz="1400" b="0" i="0" u="none" strike="noStrike" cap="none">
                <a:solidFill>
                  <a:srgbClr val="000000"/>
                </a:solidFill>
                <a:latin typeface="Quattrocento Sans"/>
                <a:ea typeface="Quattrocento Sans"/>
                <a:cs typeface="Quattrocento Sans"/>
                <a:sym typeface="Quattrocento Sans"/>
              </a:rPr>
              <a:t>Breaches by Uruguay of obligations incumbent upon it under the Statute of the River Uruguay</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ct val="123552"/>
              <a:buFont typeface="Arial"/>
              <a:buChar char="-"/>
            </a:pPr>
            <a:r>
              <a:rPr lang="en-US" sz="1400" b="0" i="0" u="none" strike="noStrike" cap="none">
                <a:solidFill>
                  <a:srgbClr val="000000"/>
                </a:solidFill>
                <a:latin typeface="Quattrocento Sans"/>
                <a:ea typeface="Quattrocento Sans"/>
                <a:cs typeface="Quattrocento Sans"/>
                <a:sym typeface="Quattrocento Sans"/>
              </a:rPr>
              <a:t>Argentina claimed that those mills posed a threat to the river and its environment and were likely to impair the quality of the river’s waters</a:t>
            </a:r>
            <a:endParaRPr sz="1400" b="0" i="0" u="none" strike="noStrike" cap="none">
              <a:solidFill>
                <a:srgbClr val="000000"/>
              </a:solidFill>
              <a:latin typeface="Arial"/>
              <a:ea typeface="Arial"/>
              <a:cs typeface="Arial"/>
              <a:sym typeface="Arial"/>
            </a:endParaRPr>
          </a:p>
          <a:p>
            <a:pPr marL="742950" marR="0" lvl="1" indent="-285750" algn="just" rtl="0">
              <a:lnSpc>
                <a:spcPct val="150000"/>
              </a:lnSpc>
              <a:spcBef>
                <a:spcPts val="0"/>
              </a:spcBef>
              <a:spcAft>
                <a:spcPts val="0"/>
              </a:spcAft>
              <a:buClr>
                <a:srgbClr val="000000"/>
              </a:buClr>
              <a:buSzPct val="108106"/>
              <a:buFont typeface="Arial"/>
              <a:buChar char="•"/>
            </a:pPr>
            <a:r>
              <a:rPr lang="en-US" sz="1600" b="1" i="0" u="none" strike="noStrike" cap="none">
                <a:solidFill>
                  <a:srgbClr val="000000"/>
                </a:solidFill>
                <a:latin typeface="Quattrocento Sans"/>
                <a:ea typeface="Quattrocento Sans"/>
                <a:cs typeface="Quattrocento Sans"/>
                <a:sym typeface="Quattrocento Sans"/>
              </a:rPr>
              <a:t>Whaling in the Antarctic (Australia v. Japan: New Zealand intervening) 2014</a:t>
            </a:r>
            <a:endParaRPr sz="1400" b="0" i="0" u="none" strike="noStrike" cap="none">
              <a:solidFill>
                <a:srgbClr val="000000"/>
              </a:solidFill>
              <a:latin typeface="Arial"/>
              <a:ea typeface="Arial"/>
              <a:cs typeface="Arial"/>
              <a:sym typeface="Arial"/>
            </a:endParaRPr>
          </a:p>
          <a:p>
            <a:pPr marL="742950" marR="0" lvl="1" indent="-285822" algn="just" rtl="0">
              <a:lnSpc>
                <a:spcPct val="150000"/>
              </a:lnSpc>
              <a:spcBef>
                <a:spcPts val="0"/>
              </a:spcBef>
              <a:spcAft>
                <a:spcPts val="0"/>
              </a:spcAft>
              <a:buClr>
                <a:srgbClr val="000000"/>
              </a:buClr>
              <a:buSzPct val="115315"/>
              <a:buFont typeface="Arial"/>
              <a:buChar char="-"/>
            </a:pPr>
            <a:r>
              <a:rPr lang="en-US" sz="1500" b="0" i="0" u="none" strike="noStrike" cap="none">
                <a:solidFill>
                  <a:srgbClr val="000000"/>
                </a:solidFill>
                <a:latin typeface="Quattrocento Sans"/>
                <a:ea typeface="Quattrocento Sans"/>
                <a:cs typeface="Quattrocento Sans"/>
                <a:sym typeface="Quattrocento Sans"/>
              </a:rPr>
              <a:t>breach of obligations assumed by Japan under the International Convention for the Regulation of Whaling</a:t>
            </a:r>
            <a:endParaRPr sz="1400" b="0" i="0" u="none" strike="noStrike" cap="none">
              <a:solidFill>
                <a:srgbClr val="000000"/>
              </a:solidFill>
              <a:latin typeface="Arial"/>
              <a:ea typeface="Arial"/>
              <a:cs typeface="Arial"/>
              <a:sym typeface="Arial"/>
            </a:endParaRPr>
          </a:p>
          <a:p>
            <a:pPr marL="742950" marR="0" lvl="1" indent="-285822" algn="just" rtl="0">
              <a:lnSpc>
                <a:spcPct val="150000"/>
              </a:lnSpc>
              <a:spcBef>
                <a:spcPts val="0"/>
              </a:spcBef>
              <a:spcAft>
                <a:spcPts val="0"/>
              </a:spcAft>
              <a:buClr>
                <a:srgbClr val="000000"/>
              </a:buClr>
              <a:buSzPct val="115315"/>
              <a:buFont typeface="Arial"/>
              <a:buChar char="-"/>
            </a:pPr>
            <a:r>
              <a:rPr lang="en-US" sz="1500" b="0" i="0" u="none" strike="noStrike" cap="none">
                <a:solidFill>
                  <a:srgbClr val="000000"/>
                </a:solidFill>
                <a:latin typeface="Quattrocento Sans"/>
                <a:ea typeface="Quattrocento Sans"/>
                <a:cs typeface="Quattrocento Sans"/>
                <a:sym typeface="Quattrocento Sans"/>
              </a:rPr>
              <a:t>ordered Japan to revoke any extant authorization, permit or licence to kill, or take or treat whales in relation to it, and to refrain from granting any further permits under Article VIII, paragraph 1, of the Convention, in pursuance of that programme</a:t>
            </a:r>
            <a:endParaRPr sz="1500" b="0" i="0" u="none" strike="noStrike" cap="none">
              <a:solidFill>
                <a:srgbClr val="000000"/>
              </a:solidFill>
              <a:latin typeface="Quattrocento Sans"/>
              <a:ea typeface="Quattrocento Sans"/>
              <a:cs typeface="Quattrocento Sans"/>
              <a:sym typeface="Quattrocento Sans"/>
            </a:endParaRPr>
          </a:p>
          <a:p>
            <a:pPr marL="742950" marR="0" lvl="1" indent="-184150" algn="just" rtl="0">
              <a:lnSpc>
                <a:spcPct val="150000"/>
              </a:lnSpc>
              <a:spcBef>
                <a:spcPts val="0"/>
              </a:spcBef>
              <a:spcAft>
                <a:spcPts val="0"/>
              </a:spcAft>
              <a:buClr>
                <a:srgbClr val="000000"/>
              </a:buClr>
              <a:buSzPct val="108106"/>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10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10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fade">
                                      <p:cBhvr>
                                        <p:cTn id="22" dur="1000"/>
                                        <p:tgtEl>
                                          <p:spTgt spid="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4" end="4"/>
                                            </p:txEl>
                                          </p:spTgt>
                                        </p:tgtEl>
                                        <p:attrNameLst>
                                          <p:attrName>style.visibility</p:attrName>
                                        </p:attrNameLst>
                                      </p:cBhvr>
                                      <p:to>
                                        <p:strVal val="visible"/>
                                      </p:to>
                                    </p:set>
                                    <p:animEffect transition="in" filter="fade">
                                      <p:cBhvr>
                                        <p:cTn id="27" dur="1000"/>
                                        <p:tgtEl>
                                          <p:spTgt spid="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xEl>
                                              <p:pRg st="5" end="5"/>
                                            </p:txEl>
                                          </p:spTgt>
                                        </p:tgtEl>
                                        <p:attrNameLst>
                                          <p:attrName>style.visibility</p:attrName>
                                        </p:attrNameLst>
                                      </p:cBhvr>
                                      <p:to>
                                        <p:strVal val="visible"/>
                                      </p:to>
                                    </p:set>
                                    <p:animEffect transition="in" filter="fade">
                                      <p:cBhvr>
                                        <p:cTn id="32" dur="1000"/>
                                        <p:tgtEl>
                                          <p:spTgt spid="1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2">
                                            <p:txEl>
                                              <p:pRg st="6" end="6"/>
                                            </p:txEl>
                                          </p:spTgt>
                                        </p:tgtEl>
                                        <p:attrNameLst>
                                          <p:attrName>style.visibility</p:attrName>
                                        </p:attrNameLst>
                                      </p:cBhvr>
                                      <p:to>
                                        <p:strVal val="visible"/>
                                      </p:to>
                                    </p:set>
                                    <p:animEffect transition="in" filter="fade">
                                      <p:cBhvr>
                                        <p:cTn id="37" dur="1000"/>
                                        <p:tgtEl>
                                          <p:spTgt spid="1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2">
                                            <p:txEl>
                                              <p:pRg st="7" end="7"/>
                                            </p:txEl>
                                          </p:spTgt>
                                        </p:tgtEl>
                                        <p:attrNameLst>
                                          <p:attrName>style.visibility</p:attrName>
                                        </p:attrNameLst>
                                      </p:cBhvr>
                                      <p:to>
                                        <p:strVal val="visible"/>
                                      </p:to>
                                    </p:set>
                                    <p:animEffect transition="in" filter="fade">
                                      <p:cBhvr>
                                        <p:cTn id="42" dur="1000"/>
                                        <p:tgtEl>
                                          <p:spTgt spid="19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2">
                                            <p:txEl>
                                              <p:pRg st="8" end="8"/>
                                            </p:txEl>
                                          </p:spTgt>
                                        </p:tgtEl>
                                        <p:attrNameLst>
                                          <p:attrName>style.visibility</p:attrName>
                                        </p:attrNameLst>
                                      </p:cBhvr>
                                      <p:to>
                                        <p:strVal val="visible"/>
                                      </p:to>
                                    </p:set>
                                    <p:animEffect transition="in" filter="fade">
                                      <p:cBhvr>
                                        <p:cTn id="47" dur="1000"/>
                                        <p:tgtEl>
                                          <p:spTgt spid="19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2">
                                            <p:txEl>
                                              <p:pRg st="9" end="9"/>
                                            </p:txEl>
                                          </p:spTgt>
                                        </p:tgtEl>
                                        <p:attrNameLst>
                                          <p:attrName>style.visibility</p:attrName>
                                        </p:attrNameLst>
                                      </p:cBhvr>
                                      <p:to>
                                        <p:strVal val="visible"/>
                                      </p:to>
                                    </p:set>
                                    <p:animEffect transition="in" filter="fade">
                                      <p:cBhvr>
                                        <p:cTn id="52" dur="1000"/>
                                        <p:tgtEl>
                                          <p:spTgt spid="19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Relevance of General International Law concepts</a:t>
            </a:r>
            <a:endParaRPr sz="2800" b="0" i="0" u="none" strike="noStrike" cap="none">
              <a:solidFill>
                <a:srgbClr val="FFFFFF"/>
              </a:solidFill>
              <a:latin typeface="Quattrocento Sans"/>
              <a:ea typeface="Quattrocento Sans"/>
              <a:cs typeface="Quattrocento Sans"/>
              <a:sym typeface="Quattrocento Sans"/>
            </a:endParaRPr>
          </a:p>
        </p:txBody>
      </p:sp>
      <p:sp>
        <p:nvSpPr>
          <p:cNvPr id="198" name="Google Shape;198;p8"/>
          <p:cNvSpPr txBox="1">
            <a:spLocks noGrp="1"/>
          </p:cNvSpPr>
          <p:nvPr>
            <p:ph type="title"/>
          </p:nvPr>
        </p:nvSpPr>
        <p:spPr>
          <a:xfrm>
            <a:off x="993050" y="1120897"/>
            <a:ext cx="9488100" cy="598800"/>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20"/>
              <a:buNone/>
            </a:pPr>
            <a:r>
              <a:rPr lang="en-US" sz="2860">
                <a:solidFill>
                  <a:schemeClr val="dk1"/>
                </a:solidFill>
                <a:latin typeface="Arial"/>
                <a:ea typeface="Arial"/>
                <a:cs typeface="Arial"/>
                <a:sym typeface="Arial"/>
              </a:rPr>
              <a:t>Sovereignty and territory</a:t>
            </a:r>
            <a:endParaRPr sz="1060">
              <a:latin typeface="Quattrocento Sans"/>
              <a:ea typeface="Quattrocento Sans"/>
              <a:cs typeface="Quattrocento Sans"/>
              <a:sym typeface="Quattrocento Sans"/>
            </a:endParaRPr>
          </a:p>
        </p:txBody>
      </p:sp>
      <p:sp>
        <p:nvSpPr>
          <p:cNvPr id="199" name="Google Shape;199;p8"/>
          <p:cNvSpPr txBox="1">
            <a:spLocks noGrp="1"/>
          </p:cNvSpPr>
          <p:nvPr>
            <p:ph type="body" idx="1"/>
          </p:nvPr>
        </p:nvSpPr>
        <p:spPr>
          <a:xfrm>
            <a:off x="1048250" y="1922700"/>
            <a:ext cx="9377700" cy="3769200"/>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chemeClr val="dk1"/>
              </a:buClr>
              <a:buSzPts val="1800"/>
              <a:buNone/>
            </a:pPr>
            <a:r>
              <a:rPr lang="en-US" sz="1900">
                <a:solidFill>
                  <a:srgbClr val="040C28"/>
                </a:solidFill>
                <a:highlight>
                  <a:srgbClr val="D3E3FD"/>
                </a:highlight>
              </a:rPr>
              <a:t>The principle of sovereignty tells that every state has sovereign rights over its natural resources</a:t>
            </a:r>
            <a:endParaRPr sz="1900">
              <a:solidFill>
                <a:srgbClr val="040C28"/>
              </a:solidFill>
              <a:highlight>
                <a:srgbClr val="D3E3FD"/>
              </a:highlight>
            </a:endParaRPr>
          </a:p>
          <a:p>
            <a:pPr marL="0" lvl="0" indent="0" algn="just" rtl="0">
              <a:lnSpc>
                <a:spcPct val="115000"/>
              </a:lnSpc>
              <a:spcBef>
                <a:spcPts val="1200"/>
              </a:spcBef>
              <a:spcAft>
                <a:spcPts val="0"/>
              </a:spcAft>
              <a:buClr>
                <a:schemeClr val="dk1"/>
              </a:buClr>
              <a:buSzPts val="1100"/>
              <a:buFont typeface="Arial"/>
              <a:buNone/>
            </a:pPr>
            <a:r>
              <a:rPr lang="en-US" sz="1500" i="1"/>
              <a:t>The Island of Palmas Case </a:t>
            </a:r>
            <a:r>
              <a:rPr lang="en-US" sz="1500"/>
              <a:t>(United States </a:t>
            </a:r>
            <a:r>
              <a:rPr lang="en-US" sz="1500" i="1"/>
              <a:t>v</a:t>
            </a:r>
            <a:r>
              <a:rPr lang="en-US" sz="1500"/>
              <a:t>. The Netherlands, award in 1928)</a:t>
            </a:r>
            <a:endParaRPr sz="1500"/>
          </a:p>
          <a:p>
            <a:pPr marL="0" lvl="0" indent="0" algn="just" rtl="0">
              <a:lnSpc>
                <a:spcPct val="115000"/>
              </a:lnSpc>
              <a:spcBef>
                <a:spcPts val="1200"/>
              </a:spcBef>
              <a:spcAft>
                <a:spcPts val="0"/>
              </a:spcAft>
              <a:buClr>
                <a:schemeClr val="dk1"/>
              </a:buClr>
              <a:buSzPts val="1100"/>
              <a:buNone/>
            </a:pPr>
            <a:r>
              <a:rPr lang="en-US" sz="1400"/>
              <a:t>Territorial sovereignty involves the exclusive right to display the activities of a State. This right has as corollary a duty: the obligation to protect within the territory the rights of other States, in particular their right to integrity and inviolability in peace and war, together with the rights which each State may claim for its nationals in foreign territory</a:t>
            </a:r>
            <a:endParaRPr sz="1400"/>
          </a:p>
          <a:p>
            <a:pPr marL="0" lvl="0" indent="0" algn="just" rtl="0">
              <a:lnSpc>
                <a:spcPct val="115000"/>
              </a:lnSpc>
              <a:spcBef>
                <a:spcPts val="1200"/>
              </a:spcBef>
              <a:spcAft>
                <a:spcPts val="0"/>
              </a:spcAft>
              <a:buClr>
                <a:schemeClr val="dk1"/>
              </a:buClr>
              <a:buSzPts val="1100"/>
              <a:buNone/>
            </a:pPr>
            <a:r>
              <a:rPr lang="en-US" sz="1500" i="1"/>
              <a:t>Trail Smelter Case </a:t>
            </a:r>
            <a:r>
              <a:rPr lang="en-US" sz="1500"/>
              <a:t>(United States </a:t>
            </a:r>
            <a:r>
              <a:rPr lang="en-US" sz="1500" i="1"/>
              <a:t>v</a:t>
            </a:r>
            <a:r>
              <a:rPr lang="en-US" sz="1500"/>
              <a:t>. Canada, awards in 1938 and 1941)</a:t>
            </a:r>
            <a:endParaRPr sz="1500"/>
          </a:p>
          <a:p>
            <a:pPr marL="0" lvl="0" indent="0" algn="just" rtl="0">
              <a:lnSpc>
                <a:spcPct val="115000"/>
              </a:lnSpc>
              <a:spcBef>
                <a:spcPts val="1200"/>
              </a:spcBef>
              <a:spcAft>
                <a:spcPts val="0"/>
              </a:spcAft>
              <a:buClr>
                <a:schemeClr val="dk1"/>
              </a:buClr>
              <a:buSzPts val="1100"/>
              <a:buNone/>
            </a:pPr>
            <a:r>
              <a:rPr lang="en-US" sz="1400"/>
              <a:t>State has the right to use or permit the use of its territory in such a manner as to cause injury by fumes in or to the territory of another or the properties or persons therein, when the case is of serious consequence and the injury is established by clear and convincing evidence</a:t>
            </a:r>
            <a:endParaRPr sz="1400"/>
          </a:p>
          <a:p>
            <a:pPr marL="0" lvl="0" indent="0" algn="l" rtl="0">
              <a:lnSpc>
                <a:spcPct val="115000"/>
              </a:lnSpc>
              <a:spcBef>
                <a:spcPts val="1200"/>
              </a:spcBef>
              <a:spcAft>
                <a:spcPts val="0"/>
              </a:spcAft>
              <a:buClr>
                <a:schemeClr val="dk1"/>
              </a:buClr>
              <a:buSzPts val="1100"/>
              <a:buFont typeface="Arial"/>
              <a:buNone/>
            </a:pPr>
            <a:endParaRPr sz="1000">
              <a:latin typeface="Arial"/>
              <a:ea typeface="Arial"/>
              <a:cs typeface="Arial"/>
              <a:sym typeface="Arial"/>
            </a:endParaRPr>
          </a:p>
          <a:p>
            <a:pPr marL="457200" lvl="0" indent="-228600" algn="l" rtl="0">
              <a:lnSpc>
                <a:spcPct val="90000"/>
              </a:lnSpc>
              <a:spcBef>
                <a:spcPts val="1200"/>
              </a:spcBef>
              <a:spcAft>
                <a:spcPts val="0"/>
              </a:spcAft>
              <a:buClr>
                <a:schemeClr val="dk1"/>
              </a:buClr>
              <a:buSzPts val="1800"/>
              <a:buNone/>
            </a:pPr>
            <a:endParaRPr sz="1500">
              <a:solidFill>
                <a:srgbClr val="040C28"/>
              </a:solidFill>
              <a:highlight>
                <a:srgbClr val="D3E3FD"/>
              </a:highlight>
              <a:latin typeface="Arial"/>
              <a:ea typeface="Arial"/>
              <a:cs typeface="Arial"/>
              <a:sym typeface="Arial"/>
            </a:endParaRPr>
          </a:p>
        </p:txBody>
      </p:sp>
      <p:pic>
        <p:nvPicPr>
          <p:cNvPr id="200" name="Google Shape;200;p8"/>
          <p:cNvPicPr preferRelativeResize="0"/>
          <p:nvPr/>
        </p:nvPicPr>
        <p:blipFill rotWithShape="1">
          <a:blip r:embed="rId3">
            <a:alphaModFix/>
          </a:blip>
          <a:srcRect l="31333" t="85035" r="16915" b="5476"/>
          <a:stretch/>
        </p:blipFill>
        <p:spPr>
          <a:xfrm>
            <a:off x="1094084" y="5894900"/>
            <a:ext cx="10003831" cy="96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c73a1783f5_0_20"/>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Sources of General International Environmental Law</a:t>
            </a:r>
            <a:endParaRPr sz="1400" b="0" i="0" u="none" strike="noStrike" cap="none">
              <a:solidFill>
                <a:srgbClr val="000000"/>
              </a:solidFill>
              <a:latin typeface="Arial"/>
              <a:ea typeface="Arial"/>
              <a:cs typeface="Arial"/>
              <a:sym typeface="Arial"/>
            </a:endParaRPr>
          </a:p>
        </p:txBody>
      </p:sp>
      <p:sp>
        <p:nvSpPr>
          <p:cNvPr id="206" name="Google Shape;206;g2c73a1783f5_0_20"/>
          <p:cNvSpPr txBox="1"/>
          <p:nvPr/>
        </p:nvSpPr>
        <p:spPr>
          <a:xfrm>
            <a:off x="993050" y="1186400"/>
            <a:ext cx="9488100" cy="45756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55600" algn="just" rtl="0">
              <a:lnSpc>
                <a:spcPct val="140000"/>
              </a:lnSpc>
              <a:spcBef>
                <a:spcPts val="0"/>
              </a:spcBef>
              <a:spcAft>
                <a:spcPts val="0"/>
              </a:spcAft>
              <a:buClr>
                <a:srgbClr val="000000"/>
              </a:buClr>
              <a:buSzPts val="2000"/>
              <a:buFont typeface="Quattrocento Sans"/>
              <a:buChar char="●"/>
            </a:pPr>
            <a:r>
              <a:rPr lang="en-US" sz="1879" b="1" i="0" u="none" strike="noStrike" cap="none">
                <a:solidFill>
                  <a:srgbClr val="000000"/>
                </a:solidFill>
                <a:latin typeface="Quattrocento Sans"/>
                <a:ea typeface="Quattrocento Sans"/>
                <a:cs typeface="Quattrocento Sans"/>
                <a:sym typeface="Quattrocento Sans"/>
              </a:rPr>
              <a:t>Treaties</a:t>
            </a:r>
            <a:endParaRPr sz="1879"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Vienna Convention, 1985</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Montreal Protocol, 1987</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Amendments</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Basel Convention, 1989</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Ban Amendment </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United Nations Framework Convention on Climate Change, 1992 (UNFCCC)</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Institutions Responsible</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Kyoto Protocol, 1997</a:t>
            </a:r>
            <a:endParaRPr sz="1580" b="1" i="0" u="none" strike="noStrike" cap="none">
              <a:solidFill>
                <a:srgbClr val="000000"/>
              </a:solidFill>
              <a:latin typeface="Quattrocento Sans"/>
              <a:ea typeface="Quattrocento Sans"/>
              <a:cs typeface="Quattrocento Sans"/>
              <a:sym typeface="Quattrocento Sans"/>
            </a:endParaRPr>
          </a:p>
          <a:p>
            <a:pPr marL="457200" marR="0" lvl="0" indent="-355600" algn="just" rtl="0">
              <a:lnSpc>
                <a:spcPct val="140000"/>
              </a:lnSpc>
              <a:spcBef>
                <a:spcPts val="0"/>
              </a:spcBef>
              <a:spcAft>
                <a:spcPts val="0"/>
              </a:spcAft>
              <a:buClr>
                <a:srgbClr val="000000"/>
              </a:buClr>
              <a:buSzPts val="2000"/>
              <a:buFont typeface="Quattrocento Sans"/>
              <a:buChar char="●"/>
            </a:pPr>
            <a:r>
              <a:rPr lang="en-US" sz="1879" b="1" i="0" u="none" strike="noStrike" cap="none">
                <a:solidFill>
                  <a:srgbClr val="000000"/>
                </a:solidFill>
                <a:latin typeface="Quattrocento Sans"/>
                <a:ea typeface="Quattrocento Sans"/>
                <a:cs typeface="Quattrocento Sans"/>
                <a:sym typeface="Quattrocento Sans"/>
              </a:rPr>
              <a:t>Declarations</a:t>
            </a:r>
            <a:endParaRPr sz="1879"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Stockholm Declaration, 1972</a:t>
            </a:r>
            <a:endParaRPr sz="1580" b="1" i="0" u="none" strike="noStrike" cap="none">
              <a:solidFill>
                <a:srgbClr val="000000"/>
              </a:solidFill>
              <a:latin typeface="Quattrocento Sans"/>
              <a:ea typeface="Quattrocento Sans"/>
              <a:cs typeface="Quattrocento Sans"/>
              <a:sym typeface="Quattrocento Sans"/>
            </a:endParaRPr>
          </a:p>
          <a:p>
            <a:pPr marL="914400" marR="0" lvl="1" indent="-336550" algn="just" rtl="0">
              <a:lnSpc>
                <a:spcPct val="140000"/>
              </a:lnSpc>
              <a:spcBef>
                <a:spcPts val="0"/>
              </a:spcBef>
              <a:spcAft>
                <a:spcPts val="0"/>
              </a:spcAft>
              <a:buClr>
                <a:srgbClr val="000000"/>
              </a:buClr>
              <a:buSzPts val="1700"/>
              <a:buFont typeface="Quattrocento Sans"/>
              <a:buChar char="○"/>
            </a:pPr>
            <a:r>
              <a:rPr lang="en-US" sz="1580" b="1" i="0" u="none" strike="noStrike" cap="none">
                <a:solidFill>
                  <a:srgbClr val="000000"/>
                </a:solidFill>
                <a:latin typeface="Quattrocento Sans"/>
                <a:ea typeface="Quattrocento Sans"/>
                <a:cs typeface="Quattrocento Sans"/>
                <a:sym typeface="Quattrocento Sans"/>
              </a:rPr>
              <a:t>Rio Declaration, 1992</a:t>
            </a:r>
            <a:endParaRPr sz="158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1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10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10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1000"/>
                                        <p:tgtEl>
                                          <p:spTgt spid="2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xEl>
                                              <p:pRg st="5" end="5"/>
                                            </p:txEl>
                                          </p:spTgt>
                                        </p:tgtEl>
                                        <p:attrNameLst>
                                          <p:attrName>style.visibility</p:attrName>
                                        </p:attrNameLst>
                                      </p:cBhvr>
                                      <p:to>
                                        <p:strVal val="visible"/>
                                      </p:to>
                                    </p:set>
                                    <p:animEffect transition="in" filter="fade">
                                      <p:cBhvr>
                                        <p:cTn id="32" dur="1000"/>
                                        <p:tgtEl>
                                          <p:spTgt spid="2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xEl>
                                              <p:pRg st="6" end="6"/>
                                            </p:txEl>
                                          </p:spTgt>
                                        </p:tgtEl>
                                        <p:attrNameLst>
                                          <p:attrName>style.visibility</p:attrName>
                                        </p:attrNameLst>
                                      </p:cBhvr>
                                      <p:to>
                                        <p:strVal val="visible"/>
                                      </p:to>
                                    </p:set>
                                    <p:animEffect transition="in" filter="fade">
                                      <p:cBhvr>
                                        <p:cTn id="37" dur="1000"/>
                                        <p:tgtEl>
                                          <p:spTgt spid="2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
                                            <p:txEl>
                                              <p:pRg st="7" end="7"/>
                                            </p:txEl>
                                          </p:spTgt>
                                        </p:tgtEl>
                                        <p:attrNameLst>
                                          <p:attrName>style.visibility</p:attrName>
                                        </p:attrNameLst>
                                      </p:cBhvr>
                                      <p:to>
                                        <p:strVal val="visible"/>
                                      </p:to>
                                    </p:set>
                                    <p:animEffect transition="in" filter="fade">
                                      <p:cBhvr>
                                        <p:cTn id="42" dur="1000"/>
                                        <p:tgtEl>
                                          <p:spTgt spid="2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6">
                                            <p:txEl>
                                              <p:pRg st="8" end="8"/>
                                            </p:txEl>
                                          </p:spTgt>
                                        </p:tgtEl>
                                        <p:attrNameLst>
                                          <p:attrName>style.visibility</p:attrName>
                                        </p:attrNameLst>
                                      </p:cBhvr>
                                      <p:to>
                                        <p:strVal val="visible"/>
                                      </p:to>
                                    </p:set>
                                    <p:animEffect transition="in" filter="fade">
                                      <p:cBhvr>
                                        <p:cTn id="47" dur="1000"/>
                                        <p:tgtEl>
                                          <p:spTgt spid="20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6">
                                            <p:txEl>
                                              <p:pRg st="9" end="9"/>
                                            </p:txEl>
                                          </p:spTgt>
                                        </p:tgtEl>
                                        <p:attrNameLst>
                                          <p:attrName>style.visibility</p:attrName>
                                        </p:attrNameLst>
                                      </p:cBhvr>
                                      <p:to>
                                        <p:strVal val="visible"/>
                                      </p:to>
                                    </p:set>
                                    <p:animEffect transition="in" filter="fade">
                                      <p:cBhvr>
                                        <p:cTn id="52" dur="1000"/>
                                        <p:tgtEl>
                                          <p:spTgt spid="20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6">
                                            <p:txEl>
                                              <p:pRg st="10" end="10"/>
                                            </p:txEl>
                                          </p:spTgt>
                                        </p:tgtEl>
                                        <p:attrNameLst>
                                          <p:attrName>style.visibility</p:attrName>
                                        </p:attrNameLst>
                                      </p:cBhvr>
                                      <p:to>
                                        <p:strVal val="visible"/>
                                      </p:to>
                                    </p:set>
                                    <p:animEffect transition="in" filter="fade">
                                      <p:cBhvr>
                                        <p:cTn id="57" dur="1000"/>
                                        <p:tgtEl>
                                          <p:spTgt spid="20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6">
                                            <p:txEl>
                                              <p:pRg st="11" end="11"/>
                                            </p:txEl>
                                          </p:spTgt>
                                        </p:tgtEl>
                                        <p:attrNameLst>
                                          <p:attrName>style.visibility</p:attrName>
                                        </p:attrNameLst>
                                      </p:cBhvr>
                                      <p:to>
                                        <p:strVal val="visible"/>
                                      </p:to>
                                    </p:set>
                                    <p:animEffect transition="in" filter="fade">
                                      <p:cBhvr>
                                        <p:cTn id="62" dur="1000"/>
                                        <p:tgtEl>
                                          <p:spTgt spid="20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Relevance of General International Law concepts</a:t>
            </a:r>
            <a:endParaRPr sz="2800" b="0" i="0" u="none" strike="noStrike" cap="none">
              <a:solidFill>
                <a:srgbClr val="FFFFFF"/>
              </a:solidFill>
              <a:latin typeface="Quattrocento Sans"/>
              <a:ea typeface="Quattrocento Sans"/>
              <a:cs typeface="Quattrocento Sans"/>
              <a:sym typeface="Quattrocento Sans"/>
            </a:endParaRPr>
          </a:p>
        </p:txBody>
      </p:sp>
      <p:sp>
        <p:nvSpPr>
          <p:cNvPr id="212" name="Google Shape;212;p9"/>
          <p:cNvSpPr txBox="1">
            <a:spLocks noGrp="1"/>
          </p:cNvSpPr>
          <p:nvPr>
            <p:ph type="title"/>
          </p:nvPr>
        </p:nvSpPr>
        <p:spPr>
          <a:xfrm>
            <a:off x="993058" y="1162843"/>
            <a:ext cx="9488131" cy="1082517"/>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100">
                <a:solidFill>
                  <a:schemeClr val="dk1"/>
                </a:solidFill>
                <a:latin typeface="Arial"/>
                <a:ea typeface="Arial"/>
                <a:cs typeface="Arial"/>
                <a:sym typeface="Arial"/>
              </a:rPr>
              <a:t>Sources of General International Environmental Law</a:t>
            </a:r>
            <a:endParaRPr sz="1700">
              <a:latin typeface="Quattrocento Sans"/>
              <a:ea typeface="Quattrocento Sans"/>
              <a:cs typeface="Quattrocento Sans"/>
              <a:sym typeface="Quattrocento Sans"/>
            </a:endParaRPr>
          </a:p>
        </p:txBody>
      </p:sp>
      <p:sp>
        <p:nvSpPr>
          <p:cNvPr id="213" name="Google Shape;213;p9"/>
          <p:cNvSpPr txBox="1">
            <a:spLocks noGrp="1"/>
          </p:cNvSpPr>
          <p:nvPr>
            <p:ph type="body" idx="1"/>
          </p:nvPr>
        </p:nvSpPr>
        <p:spPr>
          <a:xfrm>
            <a:off x="993058" y="2436046"/>
            <a:ext cx="9488130" cy="3182434"/>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t" anchorCtr="0">
            <a:normAutofit/>
          </a:bodyPr>
          <a:lstStyle/>
          <a:p>
            <a:pPr marL="457200" lvl="0" indent="-336550" algn="l" rtl="0">
              <a:lnSpc>
                <a:spcPct val="90000"/>
              </a:lnSpc>
              <a:spcBef>
                <a:spcPts val="1000"/>
              </a:spcBef>
              <a:spcAft>
                <a:spcPts val="0"/>
              </a:spcAft>
              <a:buClr>
                <a:schemeClr val="dk1"/>
              </a:buClr>
              <a:buSzPts val="1700"/>
              <a:buChar char="•"/>
            </a:pPr>
            <a:r>
              <a:rPr lang="en-US" sz="2700">
                <a:solidFill>
                  <a:schemeClr val="dk1"/>
                </a:solidFill>
                <a:latin typeface="Arial"/>
                <a:ea typeface="Arial"/>
                <a:cs typeface="Arial"/>
                <a:sym typeface="Arial"/>
              </a:rPr>
              <a:t>Article 38(1) of the Statute of the International Court of Justice </a:t>
            </a:r>
            <a:endParaRPr sz="3900"/>
          </a:p>
          <a:p>
            <a:pPr marL="914400" lvl="1" indent="-336550" algn="l" rtl="0">
              <a:lnSpc>
                <a:spcPct val="90000"/>
              </a:lnSpc>
              <a:spcBef>
                <a:spcPts val="500"/>
              </a:spcBef>
              <a:spcAft>
                <a:spcPts val="0"/>
              </a:spcAft>
              <a:buSzPts val="1700"/>
              <a:buChar char="•"/>
            </a:pPr>
            <a:r>
              <a:rPr lang="en-US" sz="1900">
                <a:solidFill>
                  <a:schemeClr val="dk1"/>
                </a:solidFill>
                <a:latin typeface="Arial"/>
                <a:ea typeface="Arial"/>
                <a:cs typeface="Arial"/>
                <a:sym typeface="Arial"/>
              </a:rPr>
              <a:t>International Convention</a:t>
            </a:r>
            <a:endParaRPr sz="3500"/>
          </a:p>
          <a:p>
            <a:pPr marL="914400" lvl="1" indent="-336550" algn="l" rtl="0">
              <a:lnSpc>
                <a:spcPct val="90000"/>
              </a:lnSpc>
              <a:spcBef>
                <a:spcPts val="500"/>
              </a:spcBef>
              <a:spcAft>
                <a:spcPts val="0"/>
              </a:spcAft>
              <a:buSzPts val="1700"/>
              <a:buChar char="•"/>
            </a:pPr>
            <a:r>
              <a:rPr lang="en-US" sz="1900">
                <a:solidFill>
                  <a:schemeClr val="dk1"/>
                </a:solidFill>
                <a:latin typeface="Arial"/>
                <a:ea typeface="Arial"/>
                <a:cs typeface="Arial"/>
                <a:sym typeface="Arial"/>
              </a:rPr>
              <a:t>International Customary Law </a:t>
            </a:r>
            <a:endParaRPr sz="3500"/>
          </a:p>
          <a:p>
            <a:pPr marL="914400" lvl="1" indent="-336550" algn="l" rtl="0">
              <a:lnSpc>
                <a:spcPct val="90000"/>
              </a:lnSpc>
              <a:spcBef>
                <a:spcPts val="500"/>
              </a:spcBef>
              <a:spcAft>
                <a:spcPts val="0"/>
              </a:spcAft>
              <a:buSzPts val="1700"/>
              <a:buChar char="•"/>
            </a:pPr>
            <a:r>
              <a:rPr lang="en-US" sz="1900">
                <a:solidFill>
                  <a:schemeClr val="dk1"/>
                </a:solidFill>
                <a:latin typeface="Arial"/>
                <a:ea typeface="Arial"/>
                <a:cs typeface="Arial"/>
                <a:sym typeface="Arial"/>
              </a:rPr>
              <a:t>General Principles </a:t>
            </a:r>
            <a:endParaRPr sz="3500"/>
          </a:p>
          <a:p>
            <a:pPr marL="914400" lvl="1" indent="-336550" algn="l" rtl="0">
              <a:lnSpc>
                <a:spcPct val="90000"/>
              </a:lnSpc>
              <a:spcBef>
                <a:spcPts val="500"/>
              </a:spcBef>
              <a:spcAft>
                <a:spcPts val="0"/>
              </a:spcAft>
              <a:buSzPts val="1700"/>
              <a:buChar char="•"/>
            </a:pPr>
            <a:r>
              <a:rPr lang="en-US" sz="1900">
                <a:solidFill>
                  <a:schemeClr val="dk1"/>
                </a:solidFill>
                <a:latin typeface="Arial"/>
                <a:ea typeface="Arial"/>
                <a:cs typeface="Arial"/>
                <a:sym typeface="Arial"/>
              </a:rPr>
              <a:t>Judicial Decisions </a:t>
            </a:r>
            <a:endParaRPr sz="3500"/>
          </a:p>
          <a:p>
            <a:pPr marL="914400" lvl="1" indent="-336550" algn="l" rtl="0">
              <a:lnSpc>
                <a:spcPct val="90000"/>
              </a:lnSpc>
              <a:spcBef>
                <a:spcPts val="500"/>
              </a:spcBef>
              <a:spcAft>
                <a:spcPts val="0"/>
              </a:spcAft>
              <a:buSzPts val="1700"/>
              <a:buChar char="•"/>
            </a:pPr>
            <a:r>
              <a:rPr lang="en-US" sz="1900">
                <a:solidFill>
                  <a:schemeClr val="dk1"/>
                </a:solidFill>
                <a:latin typeface="Arial"/>
                <a:ea typeface="Arial"/>
                <a:cs typeface="Arial"/>
                <a:sym typeface="Arial"/>
              </a:rPr>
              <a:t>Juristic Writings</a:t>
            </a:r>
            <a:endParaRPr sz="3500"/>
          </a:p>
          <a:p>
            <a:pPr marL="457200" lvl="0" indent="-228600" algn="l" rtl="0">
              <a:lnSpc>
                <a:spcPct val="90000"/>
              </a:lnSpc>
              <a:spcBef>
                <a:spcPts val="1000"/>
              </a:spcBef>
              <a:spcAft>
                <a:spcPts val="0"/>
              </a:spcAft>
              <a:buClr>
                <a:schemeClr val="dk1"/>
              </a:buClr>
              <a:buSzPts val="1800"/>
              <a:buNone/>
            </a:pPr>
            <a:endParaRPr sz="1800">
              <a:latin typeface="Quattrocento Sans"/>
              <a:ea typeface="Quattrocento Sans"/>
              <a:cs typeface="Quattrocento Sans"/>
              <a:sym typeface="Quattrocento Sans"/>
            </a:endParaRPr>
          </a:p>
        </p:txBody>
      </p:sp>
      <p:pic>
        <p:nvPicPr>
          <p:cNvPr id="214" name="Google Shape;214;p9"/>
          <p:cNvPicPr preferRelativeResize="0"/>
          <p:nvPr/>
        </p:nvPicPr>
        <p:blipFill rotWithShape="1">
          <a:blip r:embed="rId3">
            <a:alphaModFix/>
          </a:blip>
          <a:srcRect l="31333" t="85035" r="16915" b="5476"/>
          <a:stretch/>
        </p:blipFill>
        <p:spPr>
          <a:xfrm>
            <a:off x="1094084" y="5894900"/>
            <a:ext cx="10003831" cy="96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c73a1783f5_0_12"/>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Principles of International Environmental Law</a:t>
            </a:r>
            <a:endParaRPr sz="2800" b="0" i="0" u="none" strike="noStrike" cap="none">
              <a:solidFill>
                <a:srgbClr val="FFFFFF"/>
              </a:solidFill>
              <a:latin typeface="Quattrocento Sans"/>
              <a:ea typeface="Quattrocento Sans"/>
              <a:cs typeface="Quattrocento Sans"/>
              <a:sym typeface="Quattrocento Sans"/>
            </a:endParaRPr>
          </a:p>
        </p:txBody>
      </p:sp>
      <p:sp>
        <p:nvSpPr>
          <p:cNvPr id="220" name="Google Shape;220;g2c73a1783f5_0_12"/>
          <p:cNvSpPr txBox="1">
            <a:spLocks noGrp="1"/>
          </p:cNvSpPr>
          <p:nvPr>
            <p:ph type="title"/>
          </p:nvPr>
        </p:nvSpPr>
        <p:spPr>
          <a:xfrm>
            <a:off x="993058" y="1162843"/>
            <a:ext cx="9488100" cy="1082400"/>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200">
                <a:latin typeface="Arial"/>
                <a:ea typeface="Arial"/>
                <a:cs typeface="Arial"/>
                <a:sym typeface="Arial"/>
              </a:rPr>
              <a:t>Group Discussion and Seminar Presentations </a:t>
            </a:r>
            <a:endParaRPr sz="1800">
              <a:latin typeface="Quattrocento Sans"/>
              <a:ea typeface="Quattrocento Sans"/>
              <a:cs typeface="Quattrocento Sans"/>
              <a:sym typeface="Quattrocento Sans"/>
            </a:endParaRPr>
          </a:p>
        </p:txBody>
      </p:sp>
      <p:sp>
        <p:nvSpPr>
          <p:cNvPr id="221" name="Google Shape;221;g2c73a1783f5_0_12"/>
          <p:cNvSpPr txBox="1">
            <a:spLocks noGrp="1"/>
          </p:cNvSpPr>
          <p:nvPr>
            <p:ph type="body" idx="1"/>
          </p:nvPr>
        </p:nvSpPr>
        <p:spPr>
          <a:xfrm>
            <a:off x="993058" y="2436046"/>
            <a:ext cx="4737300" cy="3182400"/>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t" anchorCtr="0">
            <a:normAutofit/>
          </a:bodyPr>
          <a:lstStyle/>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No harm rule</a:t>
            </a:r>
            <a:endParaRPr sz="16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Public Trust Doctrine</a:t>
            </a:r>
            <a:endParaRPr sz="16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Principle of Integration</a:t>
            </a:r>
            <a:endParaRPr sz="16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Principle of equity and differentiation</a:t>
            </a:r>
            <a:endParaRPr sz="16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Polluter Pays Principle</a:t>
            </a:r>
            <a:endParaRPr sz="1600"/>
          </a:p>
          <a:p>
            <a:pPr marL="457200" lvl="0" indent="-228600" algn="l" rtl="0">
              <a:lnSpc>
                <a:spcPct val="90000"/>
              </a:lnSpc>
              <a:spcBef>
                <a:spcPts val="1000"/>
              </a:spcBef>
              <a:spcAft>
                <a:spcPts val="0"/>
              </a:spcAft>
              <a:buClr>
                <a:schemeClr val="dk1"/>
              </a:buClr>
              <a:buSzPts val="1800"/>
              <a:buNone/>
            </a:pPr>
            <a:endParaRPr sz="1600">
              <a:latin typeface="Arial"/>
              <a:ea typeface="Arial"/>
              <a:cs typeface="Arial"/>
              <a:sym typeface="Arial"/>
            </a:endParaRPr>
          </a:p>
        </p:txBody>
      </p:sp>
      <p:sp>
        <p:nvSpPr>
          <p:cNvPr id="222" name="Google Shape;222;g2c73a1783f5_0_12"/>
          <p:cNvSpPr txBox="1">
            <a:spLocks noGrp="1"/>
          </p:cNvSpPr>
          <p:nvPr>
            <p:ph type="body" idx="2"/>
          </p:nvPr>
        </p:nvSpPr>
        <p:spPr>
          <a:xfrm>
            <a:off x="5811521" y="2436047"/>
            <a:ext cx="4669800" cy="3182400"/>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t" anchorCtr="0">
            <a:normAutofit/>
          </a:bodyPr>
          <a:lstStyle/>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Precautionary Principle</a:t>
            </a:r>
            <a:endParaRPr sz="16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Environmental Impact Assessment</a:t>
            </a:r>
            <a:endParaRPr sz="18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Inter and Intra-generational equity</a:t>
            </a:r>
            <a:endParaRPr sz="16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Environmental Justice</a:t>
            </a:r>
            <a:endParaRPr sz="1600"/>
          </a:p>
          <a:p>
            <a:pPr marL="457200" lvl="0" indent="-338437" algn="l" rtl="0">
              <a:lnSpc>
                <a:spcPct val="90000"/>
              </a:lnSpc>
              <a:spcBef>
                <a:spcPts val="1000"/>
              </a:spcBef>
              <a:spcAft>
                <a:spcPts val="0"/>
              </a:spcAft>
              <a:buSzPts val="1730"/>
              <a:buChar char="•"/>
            </a:pPr>
            <a:r>
              <a:rPr lang="en-US" sz="1600">
                <a:latin typeface="Arial"/>
                <a:ea typeface="Arial"/>
                <a:cs typeface="Arial"/>
                <a:sym typeface="Arial"/>
              </a:rPr>
              <a:t>Climate Justice</a:t>
            </a:r>
            <a:endParaRPr sz="1800">
              <a:latin typeface="Quattrocento Sans"/>
              <a:ea typeface="Quattrocento Sans"/>
              <a:cs typeface="Quattrocento Sans"/>
              <a:sym typeface="Quattrocento Sans"/>
            </a:endParaRPr>
          </a:p>
        </p:txBody>
      </p:sp>
      <p:pic>
        <p:nvPicPr>
          <p:cNvPr id="223" name="Google Shape;223;g2c73a1783f5_0_12"/>
          <p:cNvPicPr preferRelativeResize="0"/>
          <p:nvPr/>
        </p:nvPicPr>
        <p:blipFill rotWithShape="1">
          <a:blip r:embed="rId3">
            <a:alphaModFix/>
          </a:blip>
          <a:srcRect l="31330" t="85033" r="16917" b="5476"/>
          <a:stretch/>
        </p:blipFill>
        <p:spPr>
          <a:xfrm>
            <a:off x="1094084" y="5894900"/>
            <a:ext cx="10003829" cy="9631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lt1"/>
                </a:solidFill>
                <a:latin typeface="Quattrocento Sans"/>
                <a:ea typeface="Quattrocento Sans"/>
                <a:cs typeface="Quattrocento Sans"/>
                <a:sym typeface="Quattrocento Sans"/>
              </a:rPr>
              <a:t>Overview of multilateral environmental agreements and treaty regimes</a:t>
            </a:r>
            <a:endParaRPr sz="2800" b="0" i="0" u="none" strike="noStrike" cap="none">
              <a:solidFill>
                <a:srgbClr val="FFFFFF"/>
              </a:solidFill>
              <a:latin typeface="Quattrocento Sans"/>
              <a:ea typeface="Quattrocento Sans"/>
              <a:cs typeface="Quattrocento Sans"/>
              <a:sym typeface="Quattrocento Sans"/>
            </a:endParaRPr>
          </a:p>
        </p:txBody>
      </p:sp>
      <p:sp>
        <p:nvSpPr>
          <p:cNvPr id="229" name="Google Shape;229;p10"/>
          <p:cNvSpPr txBox="1">
            <a:spLocks noGrp="1"/>
          </p:cNvSpPr>
          <p:nvPr>
            <p:ph type="title"/>
          </p:nvPr>
        </p:nvSpPr>
        <p:spPr>
          <a:xfrm>
            <a:off x="993058" y="1143001"/>
            <a:ext cx="3894628" cy="957942"/>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520"/>
              <a:buFont typeface="Arial"/>
              <a:buNone/>
            </a:pPr>
            <a:r>
              <a:rPr lang="en-US" sz="2220">
                <a:latin typeface="Quattrocento Sans"/>
                <a:ea typeface="Quattrocento Sans"/>
                <a:cs typeface="Quattrocento Sans"/>
                <a:sym typeface="Quattrocento Sans"/>
              </a:rPr>
              <a:t>Instructions on the Fish-Bowl method of discussion</a:t>
            </a:r>
            <a:endParaRPr sz="1860">
              <a:latin typeface="Quattrocento Sans"/>
              <a:ea typeface="Quattrocento Sans"/>
              <a:cs typeface="Quattrocento Sans"/>
              <a:sym typeface="Quattrocento Sans"/>
            </a:endParaRPr>
          </a:p>
        </p:txBody>
      </p:sp>
      <p:pic>
        <p:nvPicPr>
          <p:cNvPr id="230" name="Google Shape;230;p10"/>
          <p:cNvPicPr preferRelativeResize="0">
            <a:picLocks noGrp="1"/>
          </p:cNvPicPr>
          <p:nvPr>
            <p:ph type="pic" idx="2"/>
          </p:nvPr>
        </p:nvPicPr>
        <p:blipFill rotWithShape="1">
          <a:blip r:embed="rId3">
            <a:alphaModFix/>
          </a:blip>
          <a:srcRect l="6420" r="6422"/>
          <a:stretch/>
        </p:blipFill>
        <p:spPr>
          <a:xfrm>
            <a:off x="5183188" y="1143000"/>
            <a:ext cx="5297487" cy="4475163"/>
          </a:xfrm>
          <a:prstGeom prst="rect">
            <a:avLst/>
          </a:prstGeom>
          <a:solidFill>
            <a:schemeClr val="lt1"/>
          </a:solidFill>
          <a:ln>
            <a:noFill/>
          </a:ln>
        </p:spPr>
      </p:pic>
      <p:sp>
        <p:nvSpPr>
          <p:cNvPr id="231" name="Google Shape;231;p10"/>
          <p:cNvSpPr txBox="1">
            <a:spLocks noGrp="1"/>
          </p:cNvSpPr>
          <p:nvPr>
            <p:ph type="body" idx="1"/>
          </p:nvPr>
        </p:nvSpPr>
        <p:spPr>
          <a:xfrm>
            <a:off x="975360" y="2225040"/>
            <a:ext cx="3915690" cy="3393440"/>
          </a:xfrm>
          <a:prstGeom prst="rect">
            <a:avLst/>
          </a:prstGeom>
          <a:solidFill>
            <a:schemeClr val="lt1"/>
          </a:solidFill>
          <a:ln w="25400" cap="flat" cmpd="sng">
            <a:solidFill>
              <a:srgbClr val="A8D08C"/>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457200" lvl="0" indent="-346075" algn="l" rtl="0">
              <a:lnSpc>
                <a:spcPct val="100000"/>
              </a:lnSpc>
              <a:spcBef>
                <a:spcPts val="0"/>
              </a:spcBef>
              <a:spcAft>
                <a:spcPts val="0"/>
              </a:spcAft>
              <a:buSzPct val="100000"/>
              <a:buFont typeface="Calibri"/>
              <a:buChar char="•"/>
            </a:pPr>
            <a:r>
              <a:rPr lang="en-US" sz="2000"/>
              <a:t>The discussion will consist of a core team of 10 students</a:t>
            </a:r>
            <a:endParaRPr sz="2000"/>
          </a:p>
          <a:p>
            <a:pPr marL="457200" lvl="0" indent="-346075" algn="l" rtl="0">
              <a:lnSpc>
                <a:spcPct val="100000"/>
              </a:lnSpc>
              <a:spcBef>
                <a:spcPts val="0"/>
              </a:spcBef>
              <a:spcAft>
                <a:spcPts val="0"/>
              </a:spcAft>
              <a:buSzPct val="100000"/>
              <a:buFont typeface="Calibri"/>
              <a:buChar char="•"/>
            </a:pPr>
            <a:r>
              <a:rPr lang="en-US" sz="2000"/>
              <a:t>The class gathers around the team </a:t>
            </a:r>
            <a:endParaRPr sz="2000"/>
          </a:p>
          <a:p>
            <a:pPr marL="457200" lvl="0" indent="-346075" algn="l" rtl="0">
              <a:lnSpc>
                <a:spcPct val="100000"/>
              </a:lnSpc>
              <a:spcBef>
                <a:spcPts val="0"/>
              </a:spcBef>
              <a:spcAft>
                <a:spcPts val="0"/>
              </a:spcAft>
              <a:buSzPct val="100000"/>
              <a:buFont typeface="Calibri"/>
              <a:buChar char="•"/>
            </a:pPr>
            <a:r>
              <a:rPr lang="en-US" sz="2000"/>
              <a:t>The goals of the team are to:</a:t>
            </a:r>
            <a:endParaRPr sz="2000"/>
          </a:p>
          <a:p>
            <a:pPr marL="914400" lvl="1" indent="-228600" algn="l" rtl="0">
              <a:lnSpc>
                <a:spcPct val="100000"/>
              </a:lnSpc>
              <a:spcBef>
                <a:spcPts val="0"/>
              </a:spcBef>
              <a:spcAft>
                <a:spcPts val="0"/>
              </a:spcAft>
              <a:buSzPct val="100000"/>
              <a:buFont typeface="Calibri"/>
              <a:buNone/>
            </a:pPr>
            <a:r>
              <a:rPr lang="en-US" sz="1800"/>
              <a:t>begin the conversation in a fair way. </a:t>
            </a:r>
            <a:endParaRPr sz="1800"/>
          </a:p>
          <a:p>
            <a:pPr marL="914400" lvl="1" indent="-228600" algn="l" rtl="0">
              <a:lnSpc>
                <a:spcPct val="100000"/>
              </a:lnSpc>
              <a:spcBef>
                <a:spcPts val="0"/>
              </a:spcBef>
              <a:spcAft>
                <a:spcPts val="0"/>
              </a:spcAft>
              <a:buSzPct val="100000"/>
              <a:buFont typeface="Calibri"/>
              <a:buNone/>
            </a:pPr>
            <a:r>
              <a:rPr lang="en-US" sz="1800"/>
              <a:t>make sure all students get to speak. </a:t>
            </a:r>
            <a:endParaRPr sz="1800"/>
          </a:p>
          <a:p>
            <a:pPr marL="914400" lvl="1" indent="-228600" algn="l" rtl="0">
              <a:lnSpc>
                <a:spcPct val="100000"/>
              </a:lnSpc>
              <a:spcBef>
                <a:spcPts val="0"/>
              </a:spcBef>
              <a:spcAft>
                <a:spcPts val="0"/>
              </a:spcAft>
              <a:buSzPct val="100000"/>
              <a:buFont typeface="Calibri"/>
              <a:buNone/>
            </a:pPr>
            <a:r>
              <a:rPr lang="en-US" sz="2000"/>
              <a:t>ask open-ended questions. </a:t>
            </a:r>
            <a:endParaRPr sz="2000"/>
          </a:p>
          <a:p>
            <a:pPr marL="914400" lvl="1" indent="-228600" algn="l" rtl="0">
              <a:lnSpc>
                <a:spcPct val="100000"/>
              </a:lnSpc>
              <a:spcBef>
                <a:spcPts val="0"/>
              </a:spcBef>
              <a:spcAft>
                <a:spcPts val="0"/>
              </a:spcAft>
              <a:buSzPct val="100000"/>
              <a:buFont typeface="Calibri"/>
              <a:buNone/>
            </a:pPr>
            <a:r>
              <a:rPr lang="en-US" sz="2000"/>
              <a:t>invite team members into the conversation</a:t>
            </a:r>
            <a:endParaRPr sz="2000"/>
          </a:p>
          <a:p>
            <a:pPr marL="457200" lvl="0" indent="-346075" algn="l" rtl="0">
              <a:lnSpc>
                <a:spcPct val="100000"/>
              </a:lnSpc>
              <a:spcBef>
                <a:spcPts val="0"/>
              </a:spcBef>
              <a:spcAft>
                <a:spcPts val="0"/>
              </a:spcAft>
              <a:buSzPct val="100000"/>
              <a:buFont typeface="Calibri"/>
              <a:buChar char="•"/>
            </a:pPr>
            <a:r>
              <a:rPr lang="en-US" sz="2000"/>
              <a:t>After the discussion, students will be asked to reflect on how they think the discussion went and what they learned from it</a:t>
            </a:r>
            <a:endParaRPr/>
          </a:p>
        </p:txBody>
      </p:sp>
      <p:pic>
        <p:nvPicPr>
          <p:cNvPr id="232" name="Google Shape;232;p10"/>
          <p:cNvPicPr preferRelativeResize="0"/>
          <p:nvPr/>
        </p:nvPicPr>
        <p:blipFill rotWithShape="1">
          <a:blip r:embed="rId4">
            <a:alphaModFix/>
          </a:blip>
          <a:srcRect l="31333" t="85035" r="16915" b="5476"/>
          <a:stretch/>
        </p:blipFill>
        <p:spPr>
          <a:xfrm>
            <a:off x="1120875" y="5894278"/>
            <a:ext cx="9950250" cy="9579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Overview of multilateral environmental agreements and treaty regimes</a:t>
            </a:r>
            <a:endParaRPr sz="1400" b="0" i="0" u="none" strike="noStrike" cap="none">
              <a:solidFill>
                <a:srgbClr val="000000"/>
              </a:solidFill>
              <a:latin typeface="Arial"/>
              <a:ea typeface="Arial"/>
              <a:cs typeface="Arial"/>
              <a:sym typeface="Arial"/>
            </a:endParaRPr>
          </a:p>
        </p:txBody>
      </p:sp>
      <p:sp>
        <p:nvSpPr>
          <p:cNvPr id="238" name="Google Shape;238;p11"/>
          <p:cNvSpPr txBox="1"/>
          <p:nvPr/>
        </p:nvSpPr>
        <p:spPr>
          <a:xfrm>
            <a:off x="993059" y="1592356"/>
            <a:ext cx="9488130" cy="414549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Stockholm Conference</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Bruntland Commission Report</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Nairobi Declaration</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Rio Declaration (Agenda 21) </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Earth Summit Plus Five </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Kyoto Protocol   </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Copenhagen Conference  </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Cancun Conference</a:t>
            </a:r>
            <a:endParaRPr sz="2400" b="1"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Calibri"/>
              <a:buChar char="●"/>
            </a:pPr>
            <a:r>
              <a:rPr lang="en-US" sz="2400" b="1" i="0" u="none" strike="noStrike" cap="none">
                <a:solidFill>
                  <a:schemeClr val="dk1"/>
                </a:solidFill>
                <a:latin typeface="Times New Roman"/>
                <a:ea typeface="Times New Roman"/>
                <a:cs typeface="Times New Roman"/>
                <a:sym typeface="Times New Roman"/>
              </a:rPr>
              <a:t>Durban Conference </a:t>
            </a:r>
            <a:endParaRPr sz="32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10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10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xEl>
                                              <p:pRg st="2" end="2"/>
                                            </p:txEl>
                                          </p:spTgt>
                                        </p:tgtEl>
                                        <p:attrNameLst>
                                          <p:attrName>style.visibility</p:attrName>
                                        </p:attrNameLst>
                                      </p:cBhvr>
                                      <p:to>
                                        <p:strVal val="visible"/>
                                      </p:to>
                                    </p:set>
                                    <p:animEffect transition="in" filter="fade">
                                      <p:cBhvr>
                                        <p:cTn id="17" dur="1000"/>
                                        <p:tgtEl>
                                          <p:spTgt spid="2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8">
                                            <p:txEl>
                                              <p:pRg st="3" end="3"/>
                                            </p:txEl>
                                          </p:spTgt>
                                        </p:tgtEl>
                                        <p:attrNameLst>
                                          <p:attrName>style.visibility</p:attrName>
                                        </p:attrNameLst>
                                      </p:cBhvr>
                                      <p:to>
                                        <p:strVal val="visible"/>
                                      </p:to>
                                    </p:set>
                                    <p:animEffect transition="in" filter="fade">
                                      <p:cBhvr>
                                        <p:cTn id="22" dur="1000"/>
                                        <p:tgtEl>
                                          <p:spTgt spid="2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
                                            <p:txEl>
                                              <p:pRg st="4" end="4"/>
                                            </p:txEl>
                                          </p:spTgt>
                                        </p:tgtEl>
                                        <p:attrNameLst>
                                          <p:attrName>style.visibility</p:attrName>
                                        </p:attrNameLst>
                                      </p:cBhvr>
                                      <p:to>
                                        <p:strVal val="visible"/>
                                      </p:to>
                                    </p:set>
                                    <p:animEffect transition="in" filter="fade">
                                      <p:cBhvr>
                                        <p:cTn id="27" dur="1000"/>
                                        <p:tgtEl>
                                          <p:spTgt spid="2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8">
                                            <p:txEl>
                                              <p:pRg st="5" end="5"/>
                                            </p:txEl>
                                          </p:spTgt>
                                        </p:tgtEl>
                                        <p:attrNameLst>
                                          <p:attrName>style.visibility</p:attrName>
                                        </p:attrNameLst>
                                      </p:cBhvr>
                                      <p:to>
                                        <p:strVal val="visible"/>
                                      </p:to>
                                    </p:set>
                                    <p:animEffect transition="in" filter="fade">
                                      <p:cBhvr>
                                        <p:cTn id="32" dur="1000"/>
                                        <p:tgtEl>
                                          <p:spTgt spid="2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8">
                                            <p:txEl>
                                              <p:pRg st="6" end="6"/>
                                            </p:txEl>
                                          </p:spTgt>
                                        </p:tgtEl>
                                        <p:attrNameLst>
                                          <p:attrName>style.visibility</p:attrName>
                                        </p:attrNameLst>
                                      </p:cBhvr>
                                      <p:to>
                                        <p:strVal val="visible"/>
                                      </p:to>
                                    </p:set>
                                    <p:animEffect transition="in" filter="fade">
                                      <p:cBhvr>
                                        <p:cTn id="37" dur="1000"/>
                                        <p:tgtEl>
                                          <p:spTgt spid="2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8">
                                            <p:txEl>
                                              <p:pRg st="7" end="7"/>
                                            </p:txEl>
                                          </p:spTgt>
                                        </p:tgtEl>
                                        <p:attrNameLst>
                                          <p:attrName>style.visibility</p:attrName>
                                        </p:attrNameLst>
                                      </p:cBhvr>
                                      <p:to>
                                        <p:strVal val="visible"/>
                                      </p:to>
                                    </p:set>
                                    <p:animEffect transition="in" filter="fade">
                                      <p:cBhvr>
                                        <p:cTn id="42" dur="1000"/>
                                        <p:tgtEl>
                                          <p:spTgt spid="23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8">
                                            <p:txEl>
                                              <p:pRg st="8" end="8"/>
                                            </p:txEl>
                                          </p:spTgt>
                                        </p:tgtEl>
                                        <p:attrNameLst>
                                          <p:attrName>style.visibility</p:attrName>
                                        </p:attrNameLst>
                                      </p:cBhvr>
                                      <p:to>
                                        <p:strVal val="visible"/>
                                      </p:to>
                                    </p:set>
                                    <p:animEffect transition="in" filter="fade">
                                      <p:cBhvr>
                                        <p:cTn id="47" dur="1000"/>
                                        <p:tgtEl>
                                          <p:spTgt spid="2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6e256e594_0_7"/>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FFFFFF"/>
                </a:solidFill>
                <a:latin typeface="Quattrocento Sans"/>
                <a:ea typeface="Quattrocento Sans"/>
                <a:cs typeface="Quattrocento Sans"/>
                <a:sym typeface="Quattrocento Sans"/>
              </a:rPr>
              <a:t>Overview of the Topic </a:t>
            </a:r>
            <a:endParaRPr sz="1400" b="0" i="0" u="none" strike="noStrike" cap="none">
              <a:solidFill>
                <a:srgbClr val="000000"/>
              </a:solidFill>
              <a:latin typeface="Arial"/>
              <a:ea typeface="Arial"/>
              <a:cs typeface="Arial"/>
              <a:sym typeface="Arial"/>
            </a:endParaRPr>
          </a:p>
        </p:txBody>
      </p:sp>
      <p:sp>
        <p:nvSpPr>
          <p:cNvPr id="123" name="Google Shape;123;g2c6e256e594_0_7"/>
          <p:cNvSpPr txBox="1"/>
          <p:nvPr/>
        </p:nvSpPr>
        <p:spPr>
          <a:xfrm>
            <a:off x="1017825" y="1484700"/>
            <a:ext cx="9488100" cy="4161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Definition and Scope of International Environmental Law</a:t>
            </a:r>
            <a:endParaRPr sz="1800" dirty="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Historical Development of International Environmental Law</a:t>
            </a:r>
            <a:endParaRPr sz="1800" dirty="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Relevance of General International Law concepts: </a:t>
            </a:r>
            <a:endParaRPr sz="1800" dirty="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Sovereignty and territory </a:t>
            </a:r>
            <a:endParaRPr sz="1600" dirty="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Sources of General International Environmental Law</a:t>
            </a:r>
            <a:endParaRPr sz="1600" dirty="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Principles of International Environmental Law</a:t>
            </a:r>
            <a:endParaRPr sz="18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No harm rule</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Public Trust Doctrine</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Principle of Integration</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Principle of equity and differentiation</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Polluter Pays Principle</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Precautionary Principle</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Environmental Impact Assessment</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Inter and Intra-generational equity</a:t>
            </a:r>
            <a:endParaRPr sz="1600" dirty="0">
              <a:solidFill>
                <a:schemeClr val="dk1"/>
              </a:solidFill>
              <a:latin typeface="Times New Roman"/>
              <a:ea typeface="Times New Roman"/>
              <a:cs typeface="Times New Roman"/>
              <a:sym typeface="Times New Roman"/>
            </a:endParaRPr>
          </a:p>
          <a:p>
            <a:pPr marL="9144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Environmental Justice, Climate Justice</a:t>
            </a:r>
            <a:endParaRPr sz="1600" dirty="0">
              <a:solidFill>
                <a:schemeClr val="dk1"/>
              </a:solidFill>
              <a:latin typeface="Times New Roman"/>
              <a:ea typeface="Times New Roman"/>
              <a:cs typeface="Times New Roman"/>
              <a:sym typeface="Times New Roman"/>
            </a:endParaRPr>
          </a:p>
          <a:p>
            <a:pPr marL="457200" lvl="0" indent="-342900" algn="l" rtl="0">
              <a:lnSpc>
                <a:spcPct val="150000"/>
              </a:lnSpc>
              <a:spcBef>
                <a:spcPts val="0"/>
              </a:spcBef>
              <a:spcAft>
                <a:spcPts val="80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Overview of multilateral environmental agreements and treaty regimes</a:t>
            </a: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p:nvPr/>
        </p:nvSpPr>
        <p:spPr>
          <a:xfrm>
            <a:off x="1824251" y="366297"/>
            <a:ext cx="8502600" cy="52320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Stockholm Conference</a:t>
            </a:r>
            <a:endParaRPr sz="1400" b="0" i="0" u="none" strike="noStrike" cap="none">
              <a:solidFill>
                <a:srgbClr val="000000"/>
              </a:solidFill>
              <a:latin typeface="Arial"/>
              <a:ea typeface="Arial"/>
              <a:cs typeface="Arial"/>
              <a:sym typeface="Arial"/>
            </a:endParaRPr>
          </a:p>
        </p:txBody>
      </p:sp>
      <p:sp>
        <p:nvSpPr>
          <p:cNvPr id="244" name="Google Shape;244;p15"/>
          <p:cNvSpPr/>
          <p:nvPr/>
        </p:nvSpPr>
        <p:spPr>
          <a:xfrm>
            <a:off x="1674125" y="1246918"/>
            <a:ext cx="8802806" cy="415498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United Nations Conference on the Human Environment is also known as Stockholm Conference and marked as a turning point in the development of international environmental politics.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It was the UN’</a:t>
            </a:r>
            <a:r>
              <a:rPr lang="en-US" sz="2800" b="0" i="0" u="none" strike="noStrike" cap="none">
                <a:solidFill>
                  <a:schemeClr val="dk1"/>
                </a:solidFill>
                <a:latin typeface="Times New Roman"/>
                <a:ea typeface="Times New Roman"/>
                <a:cs typeface="Times New Roman"/>
                <a:sym typeface="Times New Roman"/>
              </a:rPr>
              <a:t>s</a:t>
            </a:r>
            <a:r>
              <a:rPr lang="en-US" sz="2400" b="0" i="0" u="none" strike="noStrike" cap="none">
                <a:solidFill>
                  <a:schemeClr val="dk1"/>
                </a:solidFill>
                <a:latin typeface="Times New Roman"/>
                <a:ea typeface="Times New Roman"/>
                <a:cs typeface="Times New Roman"/>
                <a:sym typeface="Times New Roman"/>
              </a:rPr>
              <a:t> first major conference on international environmental issues.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meeting agreed upon a Declaration </a:t>
            </a:r>
            <a:endParaRPr sz="1400" b="0" i="0" u="none" strike="noStrike" cap="none">
              <a:solidFill>
                <a:srgbClr val="000000"/>
              </a:solidFill>
              <a:latin typeface="Arial"/>
              <a:ea typeface="Arial"/>
              <a:cs typeface="Arial"/>
              <a:sym typeface="Arial"/>
            </a:endParaRPr>
          </a:p>
          <a:p>
            <a:pPr marL="1200150" marR="0" lvl="2" indent="-285750" algn="just" rtl="0">
              <a:lnSpc>
                <a:spcPct val="100000"/>
              </a:lnSpc>
              <a:spcBef>
                <a:spcPts val="0"/>
              </a:spcBef>
              <a:spcAft>
                <a:spcPts val="0"/>
              </a:spcAft>
              <a:buClr>
                <a:srgbClr val="000000"/>
              </a:buClr>
              <a:buSzPts val="2400"/>
              <a:buFont typeface="Noto Sans Symbols"/>
              <a:buChar char="▪"/>
            </a:pPr>
            <a:r>
              <a:rPr lang="en-US" sz="2400" b="0" i="0" u="none" strike="noStrike" cap="none">
                <a:solidFill>
                  <a:schemeClr val="dk1"/>
                </a:solidFill>
                <a:latin typeface="Times New Roman"/>
                <a:ea typeface="Times New Roman"/>
                <a:cs typeface="Times New Roman"/>
                <a:sym typeface="Times New Roman"/>
              </a:rPr>
              <a:t>Containing 26 Principles</a:t>
            </a:r>
            <a:endParaRPr sz="1400" b="0" i="0" u="none" strike="noStrike" cap="none">
              <a:solidFill>
                <a:srgbClr val="000000"/>
              </a:solidFill>
              <a:latin typeface="Arial"/>
              <a:ea typeface="Arial"/>
              <a:cs typeface="Arial"/>
              <a:sym typeface="Arial"/>
            </a:endParaRPr>
          </a:p>
          <a:p>
            <a:pPr marL="1200150" marR="0" lvl="2" indent="-285750" algn="just" rtl="0">
              <a:lnSpc>
                <a:spcPct val="100000"/>
              </a:lnSpc>
              <a:spcBef>
                <a:spcPts val="0"/>
              </a:spcBef>
              <a:spcAft>
                <a:spcPts val="0"/>
              </a:spcAft>
              <a:buClr>
                <a:srgbClr val="000000"/>
              </a:buClr>
              <a:buSzPts val="2400"/>
              <a:buFont typeface="Noto Sans Symbols"/>
              <a:buChar char="▪"/>
            </a:pPr>
            <a:r>
              <a:rPr lang="en-US" sz="2400" b="0" i="0" u="none" strike="noStrike" cap="none">
                <a:solidFill>
                  <a:schemeClr val="dk1"/>
                </a:solidFill>
                <a:latin typeface="Times New Roman"/>
                <a:ea typeface="Times New Roman"/>
                <a:cs typeface="Times New Roman"/>
                <a:sym typeface="Times New Roman"/>
              </a:rPr>
              <a:t> An Action plan containing 109 Recommendations</a:t>
            </a:r>
            <a:endParaRPr sz="1400" b="0" i="0" u="none" strike="noStrike" cap="none">
              <a:solidFill>
                <a:srgbClr val="000000"/>
              </a:solidFill>
              <a:latin typeface="Arial"/>
              <a:ea typeface="Arial"/>
              <a:cs typeface="Arial"/>
              <a:sym typeface="Arial"/>
            </a:endParaRPr>
          </a:p>
          <a:p>
            <a:pPr marL="1200150" marR="0" lvl="2" indent="-285750" algn="just" rtl="0">
              <a:lnSpc>
                <a:spcPct val="100000"/>
              </a:lnSpc>
              <a:spcBef>
                <a:spcPts val="0"/>
              </a:spcBef>
              <a:spcAft>
                <a:spcPts val="0"/>
              </a:spcAft>
              <a:buClr>
                <a:srgbClr val="000000"/>
              </a:buClr>
              <a:buSzPts val="2400"/>
              <a:buFont typeface="Noto Sans Symbols"/>
              <a:buChar char="▪"/>
            </a:pPr>
            <a:r>
              <a:rPr lang="en-US" sz="2400" b="0" i="0" u="none" strike="noStrike" cap="none">
                <a:solidFill>
                  <a:schemeClr val="dk1"/>
                </a:solidFill>
                <a:latin typeface="Times New Roman"/>
                <a:ea typeface="Times New Roman"/>
                <a:cs typeface="Times New Roman"/>
                <a:sym typeface="Times New Roman"/>
              </a:rPr>
              <a:t> A Resolution on institutional and financial arrangements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This was the first step toward “ Sustainability Revolution”.                                   </a:t>
            </a:r>
            <a:endParaRPr sz="1400" b="0" i="0" u="none" strike="noStrike" cap="none">
              <a:solidFill>
                <a:srgbClr val="000000"/>
              </a:solidFill>
              <a:latin typeface="Arial"/>
              <a:ea typeface="Arial"/>
              <a:cs typeface="Arial"/>
              <a:sym typeface="Arial"/>
            </a:endParaRPr>
          </a:p>
        </p:txBody>
      </p:sp>
      <p:cxnSp>
        <p:nvCxnSpPr>
          <p:cNvPr id="245" name="Google Shape;245;p15"/>
          <p:cNvCxnSpPr/>
          <p:nvPr/>
        </p:nvCxnSpPr>
        <p:spPr>
          <a:xfrm>
            <a:off x="1956000" y="1246917"/>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p:nvPr/>
        </p:nvSpPr>
        <p:spPr>
          <a:xfrm>
            <a:off x="1731306" y="1075226"/>
            <a:ext cx="8761861" cy="64633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Stockholm Conference Themes</a:t>
            </a:r>
            <a:endParaRPr sz="1400" b="0" i="0" u="none" strike="noStrike" cap="none">
              <a:solidFill>
                <a:srgbClr val="000000"/>
              </a:solidFill>
              <a:latin typeface="Arial"/>
              <a:ea typeface="Arial"/>
              <a:cs typeface="Arial"/>
              <a:sym typeface="Arial"/>
            </a:endParaRPr>
          </a:p>
        </p:txBody>
      </p:sp>
      <p:sp>
        <p:nvSpPr>
          <p:cNvPr id="251" name="Google Shape;251;p16"/>
          <p:cNvSpPr txBox="1"/>
          <p:nvPr/>
        </p:nvSpPr>
        <p:spPr>
          <a:xfrm>
            <a:off x="1715069" y="1815990"/>
            <a:ext cx="8761800" cy="29862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742950" marR="0" lvl="1" indent="-28575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The interdependence of human beings and the natural environment.</a:t>
            </a:r>
            <a:endParaRPr sz="1400" b="0" i="0" u="none" strike="noStrike" cap="none">
              <a:solidFill>
                <a:srgbClr val="000000"/>
              </a:solidFill>
              <a:latin typeface="Calibri"/>
              <a:ea typeface="Calibri"/>
              <a:cs typeface="Calibri"/>
              <a:sym typeface="Calibri"/>
            </a:endParaRPr>
          </a:p>
          <a:p>
            <a:pPr marL="742950" marR="0" lvl="1" indent="-28575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The need for a global vision and common principles.</a:t>
            </a:r>
            <a:endParaRPr sz="1400" b="0" i="0" u="none" strike="noStrike" cap="none">
              <a:solidFill>
                <a:srgbClr val="000000"/>
              </a:solidFill>
              <a:latin typeface="Calibri"/>
              <a:ea typeface="Calibri"/>
              <a:cs typeface="Calibri"/>
              <a:sym typeface="Calibri"/>
            </a:endParaRPr>
          </a:p>
          <a:p>
            <a:pPr marL="742950" marR="0" lvl="1" indent="-28575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Links between social and economic development and environmental protection.</a:t>
            </a:r>
            <a:endParaRPr sz="1400" b="0" i="0" u="none" strike="noStrike" cap="none">
              <a:solidFill>
                <a:srgbClr val="000000"/>
              </a:solidFill>
              <a:latin typeface="Calibri"/>
              <a:ea typeface="Calibri"/>
              <a:cs typeface="Calibri"/>
              <a:sym typeface="Calibri"/>
            </a:endParaRPr>
          </a:p>
          <a:p>
            <a:pPr marL="742950" marR="0" lvl="1" indent="-285750" algn="just"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Preservation and enrichment of human environment.</a:t>
            </a:r>
            <a:endParaRPr sz="1400" b="0" i="0" u="none" strike="noStrike" cap="none">
              <a:solidFill>
                <a:srgbClr val="000000"/>
              </a:solidFill>
              <a:latin typeface="Calibri"/>
              <a:ea typeface="Calibri"/>
              <a:cs typeface="Calibri"/>
              <a:sym typeface="Calibri"/>
            </a:endParaRPr>
          </a:p>
          <a:p>
            <a:pPr marL="0" marR="0" lvl="2"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p:txBody>
      </p:sp>
      <p:cxnSp>
        <p:nvCxnSpPr>
          <p:cNvPr id="252" name="Google Shape;252;p16"/>
          <p:cNvCxnSpPr/>
          <p:nvPr/>
        </p:nvCxnSpPr>
        <p:spPr>
          <a:xfrm>
            <a:off x="1831074" y="1872787"/>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p:nvPr/>
        </p:nvSpPr>
        <p:spPr>
          <a:xfrm>
            <a:off x="1687774" y="395787"/>
            <a:ext cx="8748214" cy="64633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Principles of Stockholm Declaration</a:t>
            </a:r>
            <a:endParaRPr sz="1400" b="0" i="0" u="none" strike="noStrike" cap="none">
              <a:solidFill>
                <a:srgbClr val="000000"/>
              </a:solidFill>
              <a:latin typeface="Arial"/>
              <a:ea typeface="Arial"/>
              <a:cs typeface="Arial"/>
              <a:sym typeface="Arial"/>
            </a:endParaRPr>
          </a:p>
        </p:txBody>
      </p:sp>
      <p:sp>
        <p:nvSpPr>
          <p:cNvPr id="258" name="Google Shape;258;p17"/>
          <p:cNvSpPr/>
          <p:nvPr/>
        </p:nvSpPr>
        <p:spPr>
          <a:xfrm>
            <a:off x="1687738" y="1505225"/>
            <a:ext cx="8748300" cy="434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00000"/>
                </a:solidFill>
                <a:latin typeface="Times New Roman"/>
                <a:ea typeface="Times New Roman"/>
                <a:cs typeface="Times New Roman"/>
                <a:sym typeface="Times New Roman"/>
              </a:rPr>
              <a:t>S</a:t>
            </a:r>
            <a:r>
              <a:rPr lang="en-US" sz="2200" b="0" i="0" u="sng" strike="noStrike" cap="none">
                <a:solidFill>
                  <a:srgbClr val="000000"/>
                </a:solidFill>
                <a:latin typeface="Calibri"/>
                <a:ea typeface="Calibri"/>
                <a:cs typeface="Calibri"/>
                <a:sym typeface="Calibri"/>
              </a:rPr>
              <a:t>tockholm Declaration</a:t>
            </a:r>
            <a:r>
              <a:rPr lang="en-US" sz="2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Human rights must be asserted, apartheid and colonialism condemned.</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Natural resources must be safeguarded.</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The Earth's capacity to produce renewable resources must be maintained.</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Wildlife must be safeguarded.</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Non-renewable resources must be shared and not exhausted.</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Pollution must not exceed the environment's capacity to clean itself.</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Damaging oceanic pollution must be prevented.</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Development is needed to improve the environment.</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Developing countries therefore need assistance.</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Developing countries need reasonable prices for exports to carry out environmental management.</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Environment policy must not hamper development.</a:t>
            </a:r>
            <a:endParaRPr sz="1200" b="0" i="0" u="none" strike="noStrike" cap="none">
              <a:solidFill>
                <a:srgbClr val="000000"/>
              </a:solidFill>
              <a:latin typeface="Calibri"/>
              <a:ea typeface="Calibri"/>
              <a:cs typeface="Calibri"/>
              <a:sym typeface="Calibri"/>
            </a:endParaRPr>
          </a:p>
          <a:p>
            <a:pPr marL="800100" marR="0" lvl="1" indent="-3302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Developing countries need money to develop environmental safeguards.</a:t>
            </a:r>
            <a:endParaRPr sz="1200" b="0" i="0" u="none" strike="noStrike" cap="none">
              <a:solidFill>
                <a:srgbClr val="000000"/>
              </a:solidFill>
              <a:latin typeface="Calibri"/>
              <a:ea typeface="Calibri"/>
              <a:cs typeface="Calibri"/>
              <a:sym typeface="Calibri"/>
            </a:endParaRPr>
          </a:p>
          <a:p>
            <a:pPr marL="800100" marR="0" lvl="1"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Calibri"/>
                <a:ea typeface="Calibri"/>
                <a:cs typeface="Calibri"/>
                <a:sym typeface="Calibri"/>
              </a:rPr>
              <a:t>Integrated development planning is needed.</a:t>
            </a:r>
            <a:br>
              <a:rPr lang="en-US" sz="2000" b="0" i="0" u="none" strike="noStrike" cap="none">
                <a:solidFill>
                  <a:srgbClr val="000000"/>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cxnSp>
        <p:nvCxnSpPr>
          <p:cNvPr id="259" name="Google Shape;259;p17"/>
          <p:cNvCxnSpPr/>
          <p:nvPr/>
        </p:nvCxnSpPr>
        <p:spPr>
          <a:xfrm>
            <a:off x="1831074" y="1355130"/>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8"/>
          <p:cNvSpPr txBox="1"/>
          <p:nvPr/>
        </p:nvSpPr>
        <p:spPr>
          <a:xfrm>
            <a:off x="1687774" y="395787"/>
            <a:ext cx="8748214" cy="64633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Principles of Stockholm Declaration</a:t>
            </a:r>
            <a:endParaRPr sz="1400" b="0" i="0" u="none" strike="noStrike" cap="none">
              <a:solidFill>
                <a:srgbClr val="000000"/>
              </a:solidFill>
              <a:latin typeface="Arial"/>
              <a:ea typeface="Arial"/>
              <a:cs typeface="Arial"/>
              <a:sym typeface="Arial"/>
            </a:endParaRPr>
          </a:p>
        </p:txBody>
      </p:sp>
      <p:sp>
        <p:nvSpPr>
          <p:cNvPr id="265" name="Google Shape;265;p18"/>
          <p:cNvSpPr/>
          <p:nvPr/>
        </p:nvSpPr>
        <p:spPr>
          <a:xfrm>
            <a:off x="1687775" y="1547155"/>
            <a:ext cx="8748213" cy="5355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00000"/>
                </a:solidFill>
                <a:latin typeface="Times New Roman"/>
                <a:ea typeface="Times New Roman"/>
                <a:cs typeface="Times New Roman"/>
                <a:sym typeface="Times New Roman"/>
              </a:rPr>
              <a:t>Stockholm Declaration</a:t>
            </a:r>
            <a:r>
              <a:rPr lang="en-US" sz="24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Rational planning should resolve conflicts between environment and development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Human settlements must be planned to eliminate environmental problems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Governments should plan their own appropriate population policies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National institutions must plan development of states' natural resources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Science and technology must be used to improve the environment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Environmental education is essential</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Environmental research must be promoted, particularly in developing countries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States may exploit their resources as they wish but must not endanger others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Compensation is due to states thus endangered</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Each nation must establish its own standards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There must be cooperation on international issues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International organizations should help to improve the environment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Weapons of mass destruction must be eliminated</a:t>
            </a:r>
            <a:endParaRPr sz="2000" b="0" i="0" u="none" strike="noStrike" cap="none">
              <a:solidFill>
                <a:srgbClr val="000000"/>
              </a:solidFill>
              <a:latin typeface="Times New Roman"/>
              <a:ea typeface="Times New Roman"/>
              <a:cs typeface="Times New Roman"/>
              <a:sym typeface="Times New Roman"/>
            </a:endParaRPr>
          </a:p>
        </p:txBody>
      </p:sp>
      <p:cxnSp>
        <p:nvCxnSpPr>
          <p:cNvPr id="266" name="Google Shape;266;p18"/>
          <p:cNvCxnSpPr/>
          <p:nvPr/>
        </p:nvCxnSpPr>
        <p:spPr>
          <a:xfrm>
            <a:off x="1831074" y="1355130"/>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p:nvPr/>
        </p:nvSpPr>
        <p:spPr>
          <a:xfrm>
            <a:off x="1656392" y="352782"/>
            <a:ext cx="8454682" cy="64633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Significance of Stockholm Declaration</a:t>
            </a:r>
            <a:endParaRPr sz="1400" b="0" i="0" u="none" strike="noStrike" cap="none">
              <a:solidFill>
                <a:srgbClr val="000000"/>
              </a:solidFill>
              <a:latin typeface="Arial"/>
              <a:ea typeface="Arial"/>
              <a:cs typeface="Arial"/>
              <a:sym typeface="Arial"/>
            </a:endParaRPr>
          </a:p>
        </p:txBody>
      </p:sp>
      <p:sp>
        <p:nvSpPr>
          <p:cNvPr id="273" name="Google Shape;273;p19"/>
          <p:cNvSpPr txBox="1"/>
          <p:nvPr/>
        </p:nvSpPr>
        <p:spPr>
          <a:xfrm>
            <a:off x="5169357" y="1333472"/>
            <a:ext cx="5145370" cy="520142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Times New Roman"/>
                <a:ea typeface="Times New Roman"/>
                <a:cs typeface="Times New Roman"/>
                <a:sym typeface="Times New Roman"/>
              </a:rPr>
              <a:t>Stockholm Declaration has highly influenced in the development of international environmental laws and policies.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Times New Roman"/>
                <a:ea typeface="Times New Roman"/>
                <a:cs typeface="Times New Roman"/>
                <a:sym typeface="Times New Roman"/>
              </a:rPr>
              <a:t>The Declaration containing 26 principles is generally regarded as the </a:t>
            </a:r>
            <a:r>
              <a:rPr lang="en-US" sz="2400" b="0" i="0" u="sng" strike="noStrike" cap="none">
                <a:solidFill>
                  <a:srgbClr val="000000"/>
                </a:solidFill>
                <a:latin typeface="Times New Roman"/>
                <a:ea typeface="Times New Roman"/>
                <a:cs typeface="Times New Roman"/>
                <a:sym typeface="Times New Roman"/>
              </a:rPr>
              <a:t>foundation of modern international environmental laws</a:t>
            </a:r>
            <a:r>
              <a:rPr lang="en-US" sz="24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Times New Roman"/>
                <a:ea typeface="Times New Roman"/>
                <a:cs typeface="Times New Roman"/>
                <a:sym typeface="Times New Roman"/>
              </a:rPr>
              <a:t>The creation of UNEP was the landmark achievement of the Stockholm Declaration.</a:t>
            </a:r>
            <a:endParaRPr sz="1400" b="0" i="0" u="none" strike="noStrike" cap="none">
              <a:solidFill>
                <a:srgbClr val="000000"/>
              </a:solidFill>
              <a:latin typeface="Arial"/>
              <a:ea typeface="Arial"/>
              <a:cs typeface="Arial"/>
              <a:sym typeface="Arial"/>
            </a:endParaRPr>
          </a:p>
          <a:p>
            <a:pPr marL="342900" marR="0" lvl="0" indent="-215900" algn="just"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Times New Roman"/>
              <a:ea typeface="Times New Roman"/>
              <a:cs typeface="Times New Roman"/>
              <a:sym typeface="Times New Roman"/>
            </a:endParaRPr>
          </a:p>
        </p:txBody>
      </p:sp>
      <p:pic>
        <p:nvPicPr>
          <p:cNvPr id="274" name="Google Shape;274;p19" descr="UNEP.jpg"/>
          <p:cNvPicPr preferRelativeResize="0"/>
          <p:nvPr/>
        </p:nvPicPr>
        <p:blipFill rotWithShape="1">
          <a:blip r:embed="rId3">
            <a:alphaModFix/>
          </a:blip>
          <a:srcRect t="-2243" b="-2241"/>
          <a:stretch/>
        </p:blipFill>
        <p:spPr>
          <a:xfrm>
            <a:off x="1877274" y="2078747"/>
            <a:ext cx="2989767" cy="2845419"/>
          </a:xfrm>
          <a:prstGeom prst="rect">
            <a:avLst/>
          </a:prstGeom>
          <a:noFill/>
          <a:ln>
            <a:noFill/>
          </a:ln>
          <a:effectLst>
            <a:outerShdw blurRad="190500" algn="tl" rotWithShape="0">
              <a:srgbClr val="000000">
                <a:alpha val="69411"/>
              </a:srgbClr>
            </a:outerShdw>
          </a:effectLst>
        </p:spPr>
      </p:pic>
      <p:cxnSp>
        <p:nvCxnSpPr>
          <p:cNvPr id="275" name="Google Shape;275;p19"/>
          <p:cNvCxnSpPr/>
          <p:nvPr/>
        </p:nvCxnSpPr>
        <p:spPr>
          <a:xfrm>
            <a:off x="1831074" y="1163105"/>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p:nvPr/>
        </p:nvSpPr>
        <p:spPr>
          <a:xfrm>
            <a:off x="1743733" y="178231"/>
            <a:ext cx="8454682" cy="64633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Significance of Stockholm Declaration</a:t>
            </a:r>
            <a:endParaRPr sz="1400" b="0" i="0" u="none" strike="noStrike" cap="none">
              <a:solidFill>
                <a:srgbClr val="000000"/>
              </a:solidFill>
              <a:latin typeface="Arial"/>
              <a:ea typeface="Arial"/>
              <a:cs typeface="Arial"/>
              <a:sym typeface="Arial"/>
            </a:endParaRPr>
          </a:p>
        </p:txBody>
      </p:sp>
      <p:sp>
        <p:nvSpPr>
          <p:cNvPr id="282" name="Google Shape;282;p20"/>
          <p:cNvSpPr txBox="1"/>
          <p:nvPr/>
        </p:nvSpPr>
        <p:spPr>
          <a:xfrm>
            <a:off x="1743733" y="3058556"/>
            <a:ext cx="8601900" cy="28629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Stockholm declaration provided specific for future governmental and inter-governmental actions.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It provided inspiration, created public awareness of and concern over environmental issues internationally.</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It firstly provided a common platform for international community to make a compromise among those states.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The approach to international responsibility</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Redefinitions of the International Issues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Conceptualization of International Environmental Organizations.</a:t>
            </a:r>
            <a:endParaRPr sz="1400" b="0" i="0" u="none" strike="noStrike" cap="none">
              <a:solidFill>
                <a:srgbClr val="000000"/>
              </a:solidFill>
              <a:latin typeface="Arial"/>
              <a:ea typeface="Arial"/>
              <a:cs typeface="Arial"/>
              <a:sym typeface="Arial"/>
            </a:endParaRPr>
          </a:p>
        </p:txBody>
      </p:sp>
      <p:cxnSp>
        <p:nvCxnSpPr>
          <p:cNvPr id="283" name="Google Shape;283;p20"/>
          <p:cNvCxnSpPr/>
          <p:nvPr/>
        </p:nvCxnSpPr>
        <p:spPr>
          <a:xfrm>
            <a:off x="1831074" y="971080"/>
            <a:ext cx="8280000" cy="0"/>
          </a:xfrm>
          <a:prstGeom prst="straightConnector1">
            <a:avLst/>
          </a:prstGeom>
          <a:noFill/>
          <a:ln w="9525" cap="flat" cmpd="sng">
            <a:solidFill>
              <a:schemeClr val="accent1"/>
            </a:solidFill>
            <a:prstDash val="dash"/>
            <a:round/>
            <a:headEnd type="none" w="sm" len="sm"/>
            <a:tailEnd type="none" w="sm" len="sm"/>
          </a:ln>
        </p:spPr>
      </p:cxnSp>
      <p:pic>
        <p:nvPicPr>
          <p:cNvPr id="284" name="Google Shape;284;p20"/>
          <p:cNvPicPr preferRelativeResize="0"/>
          <p:nvPr/>
        </p:nvPicPr>
        <p:blipFill rotWithShape="1">
          <a:blip r:embed="rId3">
            <a:alphaModFix/>
          </a:blip>
          <a:srcRect/>
          <a:stretch/>
        </p:blipFill>
        <p:spPr>
          <a:xfrm>
            <a:off x="2420977" y="971076"/>
            <a:ext cx="7247318" cy="171915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1"/>
          <p:cNvPicPr preferRelativeResize="0"/>
          <p:nvPr/>
        </p:nvPicPr>
        <p:blipFill rotWithShape="1">
          <a:blip r:embed="rId3">
            <a:alphaModFix/>
          </a:blip>
          <a:srcRect t="23019" b="19592"/>
          <a:stretch/>
        </p:blipFill>
        <p:spPr>
          <a:xfrm>
            <a:off x="66521" y="2447325"/>
            <a:ext cx="12018030" cy="3489025"/>
          </a:xfrm>
          <a:prstGeom prst="rect">
            <a:avLst/>
          </a:prstGeom>
          <a:noFill/>
          <a:ln>
            <a:noFill/>
          </a:ln>
        </p:spPr>
      </p:pic>
      <p:sp>
        <p:nvSpPr>
          <p:cNvPr id="290" name="Google Shape;290;p21"/>
          <p:cNvSpPr txBox="1"/>
          <p:nvPr/>
        </p:nvSpPr>
        <p:spPr>
          <a:xfrm>
            <a:off x="1909856" y="548626"/>
            <a:ext cx="8326144"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Stockholm – Milestone for International Convention</a:t>
            </a:r>
            <a:endParaRPr sz="1400" b="0" i="0" u="none" strike="noStrike" cap="none">
              <a:solidFill>
                <a:srgbClr val="000000"/>
              </a:solidFill>
              <a:latin typeface="Arial"/>
              <a:ea typeface="Arial"/>
              <a:cs typeface="Arial"/>
              <a:sym typeface="Arial"/>
            </a:endParaRPr>
          </a:p>
        </p:txBody>
      </p:sp>
      <p:sp>
        <p:nvSpPr>
          <p:cNvPr id="291" name="Google Shape;291;p21"/>
          <p:cNvSpPr txBox="1"/>
          <p:nvPr/>
        </p:nvSpPr>
        <p:spPr>
          <a:xfrm>
            <a:off x="1909855" y="2016448"/>
            <a:ext cx="4679156"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Times New Roman"/>
                <a:ea typeface="Times New Roman"/>
                <a:cs typeface="Times New Roman"/>
                <a:sym typeface="Times New Roman"/>
              </a:rPr>
              <a:t>A Timeline from 1972 - 2012 </a:t>
            </a:r>
            <a:endParaRPr sz="1400" b="0" i="0" u="none" strike="noStrike" cap="none">
              <a:solidFill>
                <a:srgbClr val="000000"/>
              </a:solidFill>
              <a:latin typeface="Arial"/>
              <a:ea typeface="Arial"/>
              <a:cs typeface="Arial"/>
              <a:sym typeface="Arial"/>
            </a:endParaRPr>
          </a:p>
        </p:txBody>
      </p:sp>
      <p:cxnSp>
        <p:nvCxnSpPr>
          <p:cNvPr id="292" name="Google Shape;292;p21"/>
          <p:cNvCxnSpPr/>
          <p:nvPr/>
        </p:nvCxnSpPr>
        <p:spPr>
          <a:xfrm>
            <a:off x="1956000" y="1815990"/>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p:nvPr/>
        </p:nvSpPr>
        <p:spPr>
          <a:xfrm>
            <a:off x="1909856" y="548626"/>
            <a:ext cx="7365167" cy="1077218"/>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Brundtland Commission Report and  </a:t>
            </a:r>
            <a:br>
              <a:rPr lang="en-US" sz="2800" b="1" i="0" u="none" strike="noStrike" cap="none">
                <a:solidFill>
                  <a:srgbClr val="FFFFFF"/>
                </a:solidFill>
                <a:latin typeface="Quattrocento Sans"/>
                <a:ea typeface="Quattrocento Sans"/>
                <a:cs typeface="Quattrocento Sans"/>
                <a:sym typeface="Quattrocento Sans"/>
              </a:rPr>
            </a:br>
            <a:r>
              <a:rPr lang="en-US" sz="2800" b="1" i="0" u="none" strike="noStrike" cap="none">
                <a:solidFill>
                  <a:srgbClr val="FFFFFF"/>
                </a:solidFill>
                <a:latin typeface="Quattrocento Sans"/>
                <a:ea typeface="Quattrocento Sans"/>
                <a:cs typeface="Quattrocento Sans"/>
                <a:sym typeface="Quattrocento Sans"/>
              </a:rPr>
              <a:t>Concept of Sustainable Development</a:t>
            </a:r>
            <a:endParaRPr sz="1400" b="0" i="0" u="none" strike="noStrike" cap="none">
              <a:solidFill>
                <a:srgbClr val="000000"/>
              </a:solidFill>
              <a:latin typeface="Arial"/>
              <a:ea typeface="Arial"/>
              <a:cs typeface="Arial"/>
              <a:sym typeface="Arial"/>
            </a:endParaRPr>
          </a:p>
        </p:txBody>
      </p:sp>
      <p:sp>
        <p:nvSpPr>
          <p:cNvPr id="298" name="Google Shape;298;p22"/>
          <p:cNvSpPr txBox="1"/>
          <p:nvPr/>
        </p:nvSpPr>
        <p:spPr>
          <a:xfrm>
            <a:off x="1909856" y="2494749"/>
            <a:ext cx="8326144"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The term “sustainable development” first came to prominence in the World Conservation Strategy (WCS) in 1980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It achieved a new status with the publication of two significant reports by Brundtland on : North and South: a programme for survival and common crisis (1985) &amp; </a:t>
            </a:r>
            <a:r>
              <a:rPr lang="en-US" sz="2000" b="0" i="1" u="none" strike="noStrike" cap="none">
                <a:solidFill>
                  <a:srgbClr val="000000"/>
                </a:solidFill>
                <a:latin typeface="Times New Roman"/>
                <a:ea typeface="Times New Roman"/>
                <a:cs typeface="Times New Roman"/>
                <a:sym typeface="Times New Roman"/>
              </a:rPr>
              <a:t>Our Common Future (1983) and </a:t>
            </a:r>
            <a:r>
              <a:rPr lang="en-US" sz="2000" b="0" i="0" u="none" strike="noStrike" cap="none">
                <a:solidFill>
                  <a:srgbClr val="000000"/>
                </a:solidFill>
                <a:latin typeface="Times New Roman"/>
                <a:ea typeface="Times New Roman"/>
                <a:cs typeface="Times New Roman"/>
                <a:sym typeface="Times New Roman"/>
              </a:rPr>
              <a:t>has gained even greater attention since the United Nation Conference on Environment and Development (UNCED) held in Rio De Jenerio in June 1992</a:t>
            </a:r>
            <a:endParaRPr sz="1400" b="0" i="0" u="none" strike="noStrike" cap="none">
              <a:solidFill>
                <a:srgbClr val="000000"/>
              </a:solidFill>
              <a:latin typeface="Arial"/>
              <a:ea typeface="Arial"/>
              <a:cs typeface="Arial"/>
              <a:sym typeface="Arial"/>
            </a:endParaRPr>
          </a:p>
        </p:txBody>
      </p:sp>
      <p:cxnSp>
        <p:nvCxnSpPr>
          <p:cNvPr id="299" name="Google Shape;299;p22"/>
          <p:cNvCxnSpPr/>
          <p:nvPr/>
        </p:nvCxnSpPr>
        <p:spPr>
          <a:xfrm>
            <a:off x="1956000" y="1815990"/>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3"/>
          <p:cNvSpPr txBox="1"/>
          <p:nvPr/>
        </p:nvSpPr>
        <p:spPr>
          <a:xfrm>
            <a:off x="1909856" y="548626"/>
            <a:ext cx="7365167" cy="1077218"/>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Brundtland Commission Report and  </a:t>
            </a:r>
            <a:br>
              <a:rPr lang="en-US" sz="2800" b="1" i="0" u="none" strike="noStrike" cap="none">
                <a:solidFill>
                  <a:srgbClr val="FFFFFF"/>
                </a:solidFill>
                <a:latin typeface="Quattrocento Sans"/>
                <a:ea typeface="Quattrocento Sans"/>
                <a:cs typeface="Quattrocento Sans"/>
                <a:sym typeface="Quattrocento Sans"/>
              </a:rPr>
            </a:br>
            <a:r>
              <a:rPr lang="en-US" sz="2800" b="1" i="0" u="none" strike="noStrike" cap="none">
                <a:solidFill>
                  <a:srgbClr val="FFFFFF"/>
                </a:solidFill>
                <a:latin typeface="Quattrocento Sans"/>
                <a:ea typeface="Quattrocento Sans"/>
                <a:cs typeface="Quattrocento Sans"/>
                <a:sym typeface="Quattrocento Sans"/>
              </a:rPr>
              <a:t>Concept of Sustainable Development</a:t>
            </a:r>
            <a:endParaRPr sz="1400" b="0" i="0" u="none" strike="noStrike" cap="none">
              <a:solidFill>
                <a:srgbClr val="000000"/>
              </a:solidFill>
              <a:latin typeface="Arial"/>
              <a:ea typeface="Arial"/>
              <a:cs typeface="Arial"/>
              <a:sym typeface="Arial"/>
            </a:endParaRPr>
          </a:p>
        </p:txBody>
      </p:sp>
      <p:sp>
        <p:nvSpPr>
          <p:cNvPr id="305" name="Google Shape;305;p23"/>
          <p:cNvSpPr txBox="1"/>
          <p:nvPr/>
        </p:nvSpPr>
        <p:spPr>
          <a:xfrm>
            <a:off x="618978" y="1655728"/>
            <a:ext cx="10958733" cy="41919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accent2"/>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The Brundtland Report (former Norwegian Prime Minister Gro Harlem Brundtland), published 30 years ago.</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accent2"/>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It has been successful in forming international ties between governments and multinational corporations.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accent2"/>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Described sustainability as a three-legged stool with people, planet and profit taking equal importance in the equation.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accent2"/>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The report led to the production of Agenda 21, an action plan of the UN with regard to sustainable</a:t>
            </a:r>
            <a:r>
              <a:rPr lang="en-US" sz="2000" b="0" i="0" u="sng" strike="noStrike" cap="none">
                <a:solidFill>
                  <a:srgbClr val="FF0000"/>
                </a:solidFill>
                <a:latin typeface="Times New Roman"/>
                <a:ea typeface="Times New Roman"/>
                <a:cs typeface="Times New Roman"/>
                <a:sym typeface="Times New Roman"/>
              </a:rPr>
              <a:t> </a:t>
            </a:r>
            <a:r>
              <a:rPr lang="en-US" sz="2000" b="0" i="0" u="none" strike="noStrike" cap="none">
                <a:solidFill>
                  <a:srgbClr val="000000"/>
                </a:solidFill>
                <a:latin typeface="Times New Roman"/>
                <a:ea typeface="Times New Roman"/>
                <a:cs typeface="Times New Roman"/>
                <a:sym typeface="Times New Roman"/>
              </a:rPr>
              <a:t>development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accent2"/>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Agenda 21 entailed actions to be taken globally, nationally, and locally in order to make life on Earth more sustainable</a:t>
            </a:r>
            <a:endParaRPr sz="1400" b="0" i="0" u="none" strike="noStrike" cap="none">
              <a:solidFill>
                <a:srgbClr val="000000"/>
              </a:solidFill>
              <a:latin typeface="Arial"/>
              <a:ea typeface="Arial"/>
              <a:cs typeface="Arial"/>
              <a:sym typeface="Arial"/>
            </a:endParaRPr>
          </a:p>
        </p:txBody>
      </p:sp>
      <p:cxnSp>
        <p:nvCxnSpPr>
          <p:cNvPr id="306" name="Google Shape;306;p23"/>
          <p:cNvCxnSpPr/>
          <p:nvPr/>
        </p:nvCxnSpPr>
        <p:spPr>
          <a:xfrm>
            <a:off x="1956000" y="1815990"/>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p:nvPr/>
        </p:nvSpPr>
        <p:spPr>
          <a:xfrm>
            <a:off x="1909856" y="548626"/>
            <a:ext cx="7365167" cy="1077218"/>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Brundtland Commission Report and  </a:t>
            </a:r>
            <a:br>
              <a:rPr lang="en-US" sz="2800" b="1" i="0" u="none" strike="noStrike" cap="none">
                <a:solidFill>
                  <a:srgbClr val="FFFFFF"/>
                </a:solidFill>
                <a:latin typeface="Quattrocento Sans"/>
                <a:ea typeface="Quattrocento Sans"/>
                <a:cs typeface="Quattrocento Sans"/>
                <a:sym typeface="Quattrocento Sans"/>
              </a:rPr>
            </a:br>
            <a:r>
              <a:rPr lang="en-US" sz="2800" b="1" i="0" u="none" strike="noStrike" cap="none">
                <a:solidFill>
                  <a:srgbClr val="FFFFFF"/>
                </a:solidFill>
                <a:latin typeface="Quattrocento Sans"/>
                <a:ea typeface="Quattrocento Sans"/>
                <a:cs typeface="Quattrocento Sans"/>
                <a:sym typeface="Quattrocento Sans"/>
              </a:rPr>
              <a:t>Concept of Sustainable Development</a:t>
            </a:r>
            <a:endParaRPr sz="1400" b="0" i="0" u="none" strike="noStrike" cap="none">
              <a:solidFill>
                <a:srgbClr val="000000"/>
              </a:solidFill>
              <a:latin typeface="Arial"/>
              <a:ea typeface="Arial"/>
              <a:cs typeface="Arial"/>
              <a:sym typeface="Arial"/>
            </a:endParaRPr>
          </a:p>
        </p:txBody>
      </p:sp>
      <p:sp>
        <p:nvSpPr>
          <p:cNvPr id="312" name="Google Shape;312;p24"/>
          <p:cNvSpPr txBox="1"/>
          <p:nvPr/>
        </p:nvSpPr>
        <p:spPr>
          <a:xfrm>
            <a:off x="616633" y="1815990"/>
            <a:ext cx="10958733"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The Brundtland Report highlighted the three fundamental components of sustainable development, the environment, the economy, and society.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sng" strike="noStrike" cap="none">
                <a:solidFill>
                  <a:srgbClr val="000000"/>
                </a:solidFill>
                <a:latin typeface="Times New Roman"/>
                <a:ea typeface="Times New Roman"/>
                <a:cs typeface="Times New Roman"/>
                <a:sym typeface="Times New Roman"/>
              </a:rPr>
              <a:t>Environment</a:t>
            </a:r>
            <a:endParaRPr sz="2000" b="0" i="0" u="sng"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We should conserve and enhance our resource base, by gradually changing the ways in which we develop and use technologies. </a:t>
            </a:r>
            <a:endParaRPr sz="20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000"/>
              <a:buFont typeface="Arial"/>
              <a:buNone/>
            </a:pPr>
            <a:r>
              <a:rPr lang="en-US" sz="2000" b="0" i="0" u="sng" strike="noStrike" cap="none">
                <a:solidFill>
                  <a:srgbClr val="000000"/>
                </a:solidFill>
                <a:latin typeface="Times New Roman"/>
                <a:ea typeface="Times New Roman"/>
                <a:cs typeface="Times New Roman"/>
                <a:sym typeface="Times New Roman"/>
              </a:rPr>
              <a:t>Social Equity</a:t>
            </a:r>
            <a:endParaRPr sz="2000" b="0" i="0" u="sng"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Developing nations must be allowed to meet their basic needs of employment, food, energy, water and sanitation. If this is to be done in a sustainable manner, then there is a definite need for a sustainable level of population. </a:t>
            </a:r>
            <a:endParaRPr sz="2000" b="0" i="0" u="sng"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000"/>
              <a:buFont typeface="Arial"/>
              <a:buNone/>
            </a:pPr>
            <a:r>
              <a:rPr lang="en-US" sz="2000" b="0" i="0" u="sng" strike="noStrike" cap="none">
                <a:solidFill>
                  <a:srgbClr val="000000"/>
                </a:solidFill>
                <a:latin typeface="Times New Roman"/>
                <a:ea typeface="Times New Roman"/>
                <a:cs typeface="Times New Roman"/>
                <a:sym typeface="Times New Roman"/>
              </a:rPr>
              <a:t>Economic Growth</a:t>
            </a:r>
            <a:endParaRPr sz="2000" b="0" i="0" u="sng"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Economic growth should be revived and developing nations should be allowed a growth of equal quality to the developed nations.</a:t>
            </a:r>
            <a:endParaRPr sz="1400" b="0" i="0" u="none" strike="noStrike" cap="none">
              <a:solidFill>
                <a:srgbClr val="000000"/>
              </a:solidFill>
              <a:latin typeface="Arial"/>
              <a:ea typeface="Arial"/>
              <a:cs typeface="Arial"/>
              <a:sym typeface="Arial"/>
            </a:endParaRPr>
          </a:p>
        </p:txBody>
      </p:sp>
      <p:cxnSp>
        <p:nvCxnSpPr>
          <p:cNvPr id="313" name="Google Shape;313;p24"/>
          <p:cNvCxnSpPr/>
          <p:nvPr/>
        </p:nvCxnSpPr>
        <p:spPr>
          <a:xfrm>
            <a:off x="1956000" y="1815990"/>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71fb54ddb9_0_0"/>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Mapping Environmental Law</a:t>
            </a:r>
            <a:endParaRPr sz="1400" b="0" i="0" u="none" strike="noStrike" cap="none">
              <a:solidFill>
                <a:srgbClr val="000000"/>
              </a:solidFill>
              <a:latin typeface="Arial"/>
              <a:ea typeface="Arial"/>
              <a:cs typeface="Arial"/>
              <a:sym typeface="Arial"/>
            </a:endParaRPr>
          </a:p>
        </p:txBody>
      </p:sp>
      <p:pic>
        <p:nvPicPr>
          <p:cNvPr id="129" name="Google Shape;129;g271fb54ddb9_0_0"/>
          <p:cNvPicPr preferRelativeResize="0"/>
          <p:nvPr/>
        </p:nvPicPr>
        <p:blipFill rotWithShape="1">
          <a:blip r:embed="rId3">
            <a:alphaModFix/>
          </a:blip>
          <a:srcRect l="14879"/>
          <a:stretch/>
        </p:blipFill>
        <p:spPr>
          <a:xfrm>
            <a:off x="993050" y="1218600"/>
            <a:ext cx="11029476" cy="44207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txBox="1"/>
          <p:nvPr/>
        </p:nvSpPr>
        <p:spPr>
          <a:xfrm>
            <a:off x="1909856" y="548626"/>
            <a:ext cx="736516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OUR COMMON FUTURE</a:t>
            </a:r>
            <a:endParaRPr sz="1400" b="0" i="0" u="none" strike="noStrike" cap="none">
              <a:solidFill>
                <a:srgbClr val="000000"/>
              </a:solidFill>
              <a:latin typeface="Arial"/>
              <a:ea typeface="Arial"/>
              <a:cs typeface="Arial"/>
              <a:sym typeface="Arial"/>
            </a:endParaRPr>
          </a:p>
        </p:txBody>
      </p:sp>
      <p:sp>
        <p:nvSpPr>
          <p:cNvPr id="319" name="Google Shape;319;p25"/>
          <p:cNvSpPr txBox="1"/>
          <p:nvPr/>
        </p:nvSpPr>
        <p:spPr>
          <a:xfrm>
            <a:off x="618978" y="1655728"/>
            <a:ext cx="10958733"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Char char="•"/>
            </a:pPr>
            <a:r>
              <a:rPr lang="en-US" sz="2000" b="0" i="1" u="none" strike="noStrike" cap="none">
                <a:solidFill>
                  <a:srgbClr val="000000"/>
                </a:solidFill>
                <a:latin typeface="Times New Roman"/>
                <a:ea typeface="Times New Roman"/>
                <a:cs typeface="Times New Roman"/>
                <a:sym typeface="Times New Roman"/>
              </a:rPr>
              <a:t>Our Common Future</a:t>
            </a:r>
            <a:r>
              <a:rPr lang="en-US" sz="2000" b="0" i="0" u="none" strike="noStrike" cap="none">
                <a:solidFill>
                  <a:srgbClr val="000000"/>
                </a:solidFill>
                <a:latin typeface="Times New Roman"/>
                <a:ea typeface="Times New Roman"/>
                <a:cs typeface="Times New Roman"/>
                <a:sym typeface="Times New Roman"/>
              </a:rPr>
              <a:t> aimed to discuss the </a:t>
            </a:r>
            <a:r>
              <a:rPr lang="en-US" sz="2000" b="1" i="1" u="none" strike="noStrike" cap="none">
                <a:solidFill>
                  <a:srgbClr val="000000"/>
                </a:solidFill>
                <a:latin typeface="Times New Roman"/>
                <a:ea typeface="Times New Roman"/>
                <a:cs typeface="Times New Roman"/>
                <a:sym typeface="Times New Roman"/>
              </a:rPr>
              <a:t>environment &amp; development </a:t>
            </a:r>
            <a:r>
              <a:rPr lang="en-US" sz="2000" b="0" i="1" u="none" strike="noStrike" cap="none">
                <a:solidFill>
                  <a:srgbClr val="000000"/>
                </a:solidFill>
                <a:latin typeface="Times New Roman"/>
                <a:ea typeface="Times New Roman"/>
                <a:cs typeface="Times New Roman"/>
                <a:sym typeface="Times New Roman"/>
              </a:rPr>
              <a:t>as one single issue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It defined sustainable development as </a:t>
            </a:r>
            <a:r>
              <a:rPr lang="en-US" sz="2000" b="1" i="0" u="none" strike="noStrike" cap="none">
                <a:solidFill>
                  <a:srgbClr val="000000"/>
                </a:solidFill>
                <a:latin typeface="Times New Roman"/>
                <a:ea typeface="Times New Roman"/>
                <a:cs typeface="Times New Roman"/>
                <a:sym typeface="Times New Roman"/>
              </a:rPr>
              <a:t> “development that meets the needs of the present without compromising the ability of future generations to meet their own needs.”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Sustainable Development means making sure that the things we do, the goods we buy and the lifestyle we have today will not harm the environment for us, for people in other places and for future generations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The concept of 'needs', in particular the essential needs of the world's poor, to which overriding priority should be given.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Times New Roman"/>
                <a:ea typeface="Times New Roman"/>
                <a:cs typeface="Times New Roman"/>
                <a:sym typeface="Times New Roman"/>
              </a:rPr>
              <a:t>The idea of limitations imposed by the state of technology and social organization on the environment's ability to meet present and future needs.</a:t>
            </a:r>
            <a:endParaRPr sz="1400" b="0" i="0" u="none" strike="noStrike" cap="none">
              <a:solidFill>
                <a:srgbClr val="000000"/>
              </a:solidFill>
              <a:latin typeface="Arial"/>
              <a:ea typeface="Arial"/>
              <a:cs typeface="Arial"/>
              <a:sym typeface="Arial"/>
            </a:endParaRPr>
          </a:p>
        </p:txBody>
      </p:sp>
      <p:cxnSp>
        <p:nvCxnSpPr>
          <p:cNvPr id="320" name="Google Shape;320;p25"/>
          <p:cNvCxnSpPr/>
          <p:nvPr/>
        </p:nvCxnSpPr>
        <p:spPr>
          <a:xfrm>
            <a:off x="1956000" y="1815990"/>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p:nvPr/>
        </p:nvSpPr>
        <p:spPr>
          <a:xfrm>
            <a:off x="1909856" y="548626"/>
            <a:ext cx="736516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attrocento Sans"/>
                <a:ea typeface="Quattrocento Sans"/>
                <a:cs typeface="Quattrocento Sans"/>
                <a:sym typeface="Quattrocento Sans"/>
              </a:rPr>
              <a:t>Concept of Sustainable Development</a:t>
            </a:r>
            <a:endParaRPr sz="1400" b="0" i="0" u="none" strike="noStrike" cap="none">
              <a:solidFill>
                <a:srgbClr val="000000"/>
              </a:solidFill>
              <a:latin typeface="Arial"/>
              <a:ea typeface="Arial"/>
              <a:cs typeface="Arial"/>
              <a:sym typeface="Arial"/>
            </a:endParaRPr>
          </a:p>
        </p:txBody>
      </p:sp>
      <p:sp>
        <p:nvSpPr>
          <p:cNvPr id="326" name="Google Shape;326;p26"/>
          <p:cNvSpPr txBox="1"/>
          <p:nvPr/>
        </p:nvSpPr>
        <p:spPr>
          <a:xfrm>
            <a:off x="616658" y="1166390"/>
            <a:ext cx="10958700" cy="4525200"/>
          </a:xfrm>
          <a:prstGeom prst="rect">
            <a:avLst/>
          </a:prstGeom>
          <a:noFill/>
          <a:ln>
            <a:noFill/>
          </a:ln>
        </p:spPr>
        <p:txBody>
          <a:bodyPr spcFirstLastPara="1" wrap="square" lIns="91425" tIns="45700" rIns="91425" bIns="45700" anchor="t" anchorCtr="0">
            <a:spAutoFit/>
          </a:bodyPr>
          <a:lstStyle/>
          <a:p>
            <a:pPr marL="0" marR="0" lvl="0" indent="-25400" algn="l" rtl="0">
              <a:lnSpc>
                <a:spcPct val="10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According to Brundtland- “It is the development that meets the needs of the present without compromising the ability of future generation to meet their own needs. </a:t>
            </a:r>
            <a:endParaRPr sz="180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800" i="0" u="none" strike="noStrike" cap="none">
              <a:solidFill>
                <a:srgbClr val="000000"/>
              </a:solidFill>
              <a:latin typeface="Times New Roman"/>
              <a:ea typeface="Times New Roman"/>
              <a:cs typeface="Times New Roman"/>
              <a:sym typeface="Times New Roman"/>
            </a:endParaRPr>
          </a:p>
          <a:p>
            <a:pPr marL="0" marR="0" lvl="0" indent="-25400" algn="l" rtl="0">
              <a:lnSpc>
                <a:spcPct val="10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Two concepts lies within this definition : </a:t>
            </a:r>
            <a:endParaRPr sz="1800" i="0" u="none" strike="noStrike" cap="none">
              <a:solidFill>
                <a:srgbClr val="000000"/>
              </a:solidFill>
              <a:latin typeface="Times New Roman"/>
              <a:ea typeface="Times New Roman"/>
              <a:cs typeface="Times New Roman"/>
              <a:sym typeface="Times New Roman"/>
            </a:endParaRPr>
          </a:p>
          <a:p>
            <a:pPr marL="0" marR="0" lvl="1" indent="12700" algn="l" rtl="0">
              <a:lnSpc>
                <a:spcPct val="10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Concept of needs of the world’s poor, to which over riding priority should be given</a:t>
            </a:r>
            <a:endParaRPr sz="1800" i="0" u="none" strike="noStrike" cap="none">
              <a:solidFill>
                <a:srgbClr val="000000"/>
              </a:solidFill>
              <a:latin typeface="Times New Roman"/>
              <a:ea typeface="Times New Roman"/>
              <a:cs typeface="Times New Roman"/>
              <a:sym typeface="Times New Roman"/>
            </a:endParaRPr>
          </a:p>
          <a:p>
            <a:pPr marL="0" marR="0" lvl="1" indent="12700" algn="l" rtl="0">
              <a:lnSpc>
                <a:spcPct val="10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The idea of limitations imposed by the state of technology and social organization on the environment’s ability to meet present and future needs</a:t>
            </a:r>
            <a:endParaRPr sz="1800" i="0" u="none" strike="noStrike" cap="none">
              <a:solidFill>
                <a:srgbClr val="000000"/>
              </a:solidFill>
              <a:latin typeface="Times New Roman"/>
              <a:ea typeface="Times New Roman"/>
              <a:cs typeface="Times New Roman"/>
              <a:sym typeface="Times New Roman"/>
            </a:endParaRPr>
          </a:p>
          <a:p>
            <a:pPr marL="0" marR="0" lvl="1" indent="0" algn="l" rtl="0">
              <a:lnSpc>
                <a:spcPct val="100000"/>
              </a:lnSpc>
              <a:spcBef>
                <a:spcPts val="0"/>
              </a:spcBef>
              <a:spcAft>
                <a:spcPts val="0"/>
              </a:spcAft>
              <a:buClr>
                <a:srgbClr val="000000"/>
              </a:buClr>
              <a:buSzPts val="2000"/>
              <a:buFont typeface="Arial"/>
              <a:buNone/>
            </a:pPr>
            <a:endParaRPr sz="1800" i="0" u="none" strike="noStrike" cap="none">
              <a:solidFill>
                <a:srgbClr val="000000"/>
              </a:solidFill>
              <a:latin typeface="Times New Roman"/>
              <a:ea typeface="Times New Roman"/>
              <a:cs typeface="Times New Roman"/>
              <a:sym typeface="Times New Roman"/>
            </a:endParaRPr>
          </a:p>
          <a:p>
            <a:pPr marL="0" marR="0" lvl="0" indent="25400" algn="l" rtl="0">
              <a:lnSpc>
                <a:spcPct val="10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This report contains serious implications: </a:t>
            </a:r>
            <a:endParaRPr sz="1800" i="0" u="none" strike="noStrike" cap="none">
              <a:solidFill>
                <a:srgbClr val="000000"/>
              </a:solidFill>
              <a:latin typeface="Times New Roman"/>
              <a:ea typeface="Times New Roman"/>
              <a:cs typeface="Times New Roman"/>
              <a:sym typeface="Times New Roman"/>
            </a:endParaRPr>
          </a:p>
          <a:p>
            <a:pPr marL="731520" marR="0" lvl="1" indent="-431800" algn="l" rtl="0">
              <a:lnSpc>
                <a:spcPct val="100000"/>
              </a:lnSpc>
              <a:spcBef>
                <a:spcPts val="0"/>
              </a:spcBef>
              <a:spcAft>
                <a:spcPts val="0"/>
              </a:spcAft>
              <a:buClr>
                <a:srgbClr val="000000"/>
              </a:buClr>
              <a:buSzPts val="1800"/>
              <a:buFont typeface="Times New Roman"/>
              <a:buAutoNum type="alphaLcPeriod"/>
            </a:pPr>
            <a:r>
              <a:rPr lang="en-US" sz="1800" i="0" u="none" strike="noStrike" cap="none">
                <a:solidFill>
                  <a:srgbClr val="000000"/>
                </a:solidFill>
                <a:latin typeface="Times New Roman"/>
                <a:ea typeface="Times New Roman"/>
                <a:cs typeface="Times New Roman"/>
                <a:sym typeface="Times New Roman"/>
              </a:rPr>
              <a:t>Concern about the relationship between resource use, population growth and technological development and advancement</a:t>
            </a:r>
            <a:endParaRPr sz="1800" i="0" u="none" strike="noStrike" cap="none">
              <a:solidFill>
                <a:srgbClr val="000000"/>
              </a:solidFill>
              <a:latin typeface="Times New Roman"/>
              <a:ea typeface="Times New Roman"/>
              <a:cs typeface="Times New Roman"/>
              <a:sym typeface="Times New Roman"/>
            </a:endParaRPr>
          </a:p>
          <a:p>
            <a:pPr marL="731520" marR="0" lvl="1" indent="-431800" algn="l" rtl="0">
              <a:lnSpc>
                <a:spcPct val="100000"/>
              </a:lnSpc>
              <a:spcBef>
                <a:spcPts val="0"/>
              </a:spcBef>
              <a:spcAft>
                <a:spcPts val="0"/>
              </a:spcAft>
              <a:buClr>
                <a:srgbClr val="000000"/>
              </a:buClr>
              <a:buSzPts val="1800"/>
              <a:buFont typeface="Times New Roman"/>
              <a:buAutoNum type="alphaLcPeriod"/>
            </a:pPr>
            <a:r>
              <a:rPr lang="en-US" sz="1800" i="0" u="none" strike="noStrike" cap="none">
                <a:solidFill>
                  <a:srgbClr val="000000"/>
                </a:solidFill>
                <a:latin typeface="Times New Roman"/>
                <a:ea typeface="Times New Roman"/>
                <a:cs typeface="Times New Roman"/>
                <a:sym typeface="Times New Roman"/>
              </a:rPr>
              <a:t>Concern about production and distribution of resources of food, energy and industry amongst the developed, developing and under developed nations of the world</a:t>
            </a:r>
            <a:endParaRPr sz="1800" i="0" u="none" strike="noStrike" cap="none">
              <a:solidFill>
                <a:srgbClr val="000000"/>
              </a:solidFill>
              <a:latin typeface="Times New Roman"/>
              <a:ea typeface="Times New Roman"/>
              <a:cs typeface="Times New Roman"/>
              <a:sym typeface="Times New Roman"/>
            </a:endParaRPr>
          </a:p>
          <a:p>
            <a:pPr marL="731520" marR="0" lvl="1" indent="-431800" algn="l" rtl="0">
              <a:lnSpc>
                <a:spcPct val="100000"/>
              </a:lnSpc>
              <a:spcBef>
                <a:spcPts val="0"/>
              </a:spcBef>
              <a:spcAft>
                <a:spcPts val="0"/>
              </a:spcAft>
              <a:buClr>
                <a:srgbClr val="000000"/>
              </a:buClr>
              <a:buSzPts val="1800"/>
              <a:buFont typeface="Times New Roman"/>
              <a:buAutoNum type="alphaLcPeriod"/>
            </a:pPr>
            <a:r>
              <a:rPr lang="en-US" sz="1800" i="0" u="none" strike="noStrike" cap="none">
                <a:solidFill>
                  <a:srgbClr val="000000"/>
                </a:solidFill>
                <a:latin typeface="Times New Roman"/>
                <a:ea typeface="Times New Roman"/>
                <a:cs typeface="Times New Roman"/>
                <a:sym typeface="Times New Roman"/>
              </a:rPr>
              <a:t>Concern about uneven development about the gross imbalance between the rich and the poor nations, about economic dominance and ideological differences and a concern about environmental degradation and ecological disaster</a:t>
            </a:r>
            <a:endParaRPr sz="180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txBox="1"/>
          <p:nvPr/>
        </p:nvSpPr>
        <p:spPr>
          <a:xfrm>
            <a:off x="2413415" y="385762"/>
            <a:ext cx="7365300" cy="52320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Rio Earth Summit</a:t>
            </a:r>
            <a:endParaRPr sz="2800" b="1" i="0" u="none" strike="noStrike" cap="none">
              <a:solidFill>
                <a:srgbClr val="FFFFFF"/>
              </a:solidFill>
              <a:latin typeface="Quattrocento Sans"/>
              <a:ea typeface="Quattrocento Sans"/>
              <a:cs typeface="Quattrocento Sans"/>
              <a:sym typeface="Quattrocento Sans"/>
            </a:endParaRPr>
          </a:p>
        </p:txBody>
      </p:sp>
      <p:sp>
        <p:nvSpPr>
          <p:cNvPr id="332" name="Google Shape;332;p28"/>
          <p:cNvSpPr txBox="1"/>
          <p:nvPr/>
        </p:nvSpPr>
        <p:spPr>
          <a:xfrm>
            <a:off x="1318725" y="1323025"/>
            <a:ext cx="9554700" cy="4109700"/>
          </a:xfrm>
          <a:prstGeom prst="rect">
            <a:avLst/>
          </a:prstGeom>
          <a:noFill/>
          <a:ln>
            <a:noFill/>
          </a:ln>
        </p:spPr>
        <p:txBody>
          <a:bodyPr spcFirstLastPara="1" wrap="square" lIns="91425" tIns="45700" rIns="91425" bIns="45700" anchor="t" anchorCtr="0">
            <a:spAutoFit/>
          </a:bodyPr>
          <a:lstStyle/>
          <a:p>
            <a:pPr marL="0" marR="0" lvl="0" indent="-25400" algn="l" rtl="0">
              <a:lnSpc>
                <a:spcPct val="15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Landmark event in the evolution of the concept of sustainable development had been the 1972 Stockholm Conference on the Human Environment convened by the United nations, the report of the World Commission on Environment and Development (WECD).</a:t>
            </a:r>
            <a:endParaRPr sz="1800" i="0" u="none" strike="noStrike" cap="none">
              <a:solidFill>
                <a:srgbClr val="000000"/>
              </a:solidFill>
              <a:latin typeface="Times New Roman"/>
              <a:ea typeface="Times New Roman"/>
              <a:cs typeface="Times New Roman"/>
              <a:sym typeface="Times New Roman"/>
            </a:endParaRPr>
          </a:p>
          <a:p>
            <a:pPr marL="0" marR="0" lvl="0" indent="-25400" algn="l" rtl="0">
              <a:lnSpc>
                <a:spcPct val="15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Our Common Future and the United Nations Conference on Environment and development (UNCED) or Rio Earth Summit as it is commonly referred to. The many activities between successive landmark events sought to build on the outcome of the previous event , to clarify issues, and to provide inputs into the preparatory process of the following events.</a:t>
            </a:r>
            <a:endParaRPr sz="1800" i="0" u="none" strike="noStrike" cap="none">
              <a:solidFill>
                <a:srgbClr val="000000"/>
              </a:solidFill>
              <a:latin typeface="Times New Roman"/>
              <a:ea typeface="Times New Roman"/>
              <a:cs typeface="Times New Roman"/>
              <a:sym typeface="Times New Roman"/>
            </a:endParaRPr>
          </a:p>
          <a:p>
            <a:pPr marL="0" marR="0" lvl="0" indent="-25400" algn="l" rtl="0">
              <a:lnSpc>
                <a:spcPct val="150000"/>
              </a:lnSpc>
              <a:spcBef>
                <a:spcPts val="0"/>
              </a:spcBef>
              <a:spcAft>
                <a:spcPts val="0"/>
              </a:spcAft>
              <a:buClr>
                <a:srgbClr val="000000"/>
              </a:buClr>
              <a:buSzPts val="1800"/>
              <a:buFont typeface="Times New Roman"/>
              <a:buChar char="•"/>
            </a:pPr>
            <a:r>
              <a:rPr lang="en-US" sz="1800" i="0" u="none" strike="noStrike" cap="none">
                <a:solidFill>
                  <a:srgbClr val="000000"/>
                </a:solidFill>
                <a:latin typeface="Times New Roman"/>
                <a:ea typeface="Times New Roman"/>
                <a:cs typeface="Times New Roman"/>
                <a:sym typeface="Times New Roman"/>
              </a:rPr>
              <a:t>The UN established the Commission on Sustainable Development (CSD)  in December 1992 to ensure an effective follow up of UNCED and to monitor and report on the implementation of the Earth Summit agreement at the local, national, regional and international levels</a:t>
            </a:r>
            <a:endParaRPr sz="1800" i="0" u="none" strike="noStrike" cap="none">
              <a:solidFill>
                <a:srgbClr val="000000"/>
              </a:solidFill>
              <a:latin typeface="Times New Roman"/>
              <a:ea typeface="Times New Roman"/>
              <a:cs typeface="Times New Roman"/>
              <a:sym typeface="Times New Roman"/>
            </a:endParaRPr>
          </a:p>
        </p:txBody>
      </p:sp>
      <p:cxnSp>
        <p:nvCxnSpPr>
          <p:cNvPr id="333" name="Google Shape;333;p28"/>
          <p:cNvCxnSpPr/>
          <p:nvPr/>
        </p:nvCxnSpPr>
        <p:spPr>
          <a:xfrm>
            <a:off x="1956075" y="1323015"/>
            <a:ext cx="8280000" cy="0"/>
          </a:xfrm>
          <a:prstGeom prst="straightConnector1">
            <a:avLst/>
          </a:prstGeom>
          <a:noFill/>
          <a:ln w="9525" cap="flat" cmpd="sng">
            <a:solidFill>
              <a:schemeClr val="accent1"/>
            </a:solidFill>
            <a:prstDash val="dash"/>
            <a:round/>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9"/>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Earth summit 1992</a:t>
            </a:r>
            <a:endParaRPr sz="2800" b="0" i="0" u="none" strike="noStrike" cap="none">
              <a:solidFill>
                <a:srgbClr val="FFFFFF"/>
              </a:solidFill>
              <a:latin typeface="Quattrocento Sans"/>
              <a:ea typeface="Quattrocento Sans"/>
              <a:cs typeface="Quattrocento Sans"/>
              <a:sym typeface="Quattrocento Sans"/>
            </a:endParaRPr>
          </a:p>
        </p:txBody>
      </p:sp>
      <p:sp>
        <p:nvSpPr>
          <p:cNvPr id="339" name="Google Shape;339;p29"/>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rgbClr val="000000"/>
              </a:buClr>
              <a:buSzPts val="2800"/>
              <a:buFont typeface="Arial"/>
              <a:buChar char="•"/>
            </a:pPr>
            <a:r>
              <a:rPr lang="en-US" sz="2200" b="0" i="0" u="none" strike="noStrike" cap="none">
                <a:solidFill>
                  <a:srgbClr val="000000"/>
                </a:solidFill>
                <a:latin typeface="Times New Roman"/>
                <a:ea typeface="Times New Roman"/>
                <a:cs typeface="Times New Roman"/>
                <a:sym typeface="Times New Roman"/>
              </a:rPr>
              <a:t>The United Nations Conference on Environment and Development (UNCED) took place in 1992 in Rio de Janeiro, Brazil.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2800"/>
              <a:buFont typeface="Arial"/>
              <a:buChar char="•"/>
            </a:pPr>
            <a:r>
              <a:rPr lang="en-US" sz="2200" b="0" i="0" u="none" strike="noStrike" cap="none">
                <a:solidFill>
                  <a:srgbClr val="000000"/>
                </a:solidFill>
                <a:latin typeface="Times New Roman"/>
                <a:ea typeface="Times New Roman"/>
                <a:cs typeface="Times New Roman"/>
                <a:sym typeface="Times New Roman"/>
              </a:rPr>
              <a:t>Government officials from 178 countries and between 20,000 and 30,000 individuals from governments, NGOs and the media participated in this event to discuss solutions for global problems such as poverty, war or the growing gap between industrialized and developing countries.</a:t>
            </a:r>
            <a:endParaRPr/>
          </a:p>
          <a:p>
            <a:pPr marL="457200" marR="0" lvl="0" indent="-406400" algn="l" rtl="0">
              <a:lnSpc>
                <a:spcPct val="90000"/>
              </a:lnSpc>
              <a:spcBef>
                <a:spcPts val="1000"/>
              </a:spcBef>
              <a:spcAft>
                <a:spcPts val="0"/>
              </a:spcAft>
              <a:buClr>
                <a:srgbClr val="000000"/>
              </a:buClr>
              <a:buSzPts val="1514"/>
              <a:buFont typeface="Arial"/>
              <a:buChar char="•"/>
            </a:pPr>
            <a:r>
              <a:rPr lang="en-US" sz="1400" b="0" i="0" u="none" strike="noStrike" cap="none">
                <a:solidFill>
                  <a:srgbClr val="000000"/>
                </a:solidFill>
                <a:latin typeface="Times New Roman"/>
                <a:ea typeface="Times New Roman"/>
                <a:cs typeface="Times New Roman"/>
                <a:sym typeface="Times New Roman"/>
              </a:rPr>
              <a:t>The UN summit focused on three broad concepts: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000000"/>
              </a:buClr>
              <a:buSzPts val="1514"/>
              <a:buFont typeface="Arial"/>
              <a:buAutoNum type="arabicPeriod"/>
            </a:pPr>
            <a:r>
              <a:rPr lang="en-US" sz="1400" b="0" i="0" u="none" strike="noStrike" cap="none">
                <a:solidFill>
                  <a:srgbClr val="000000"/>
                </a:solidFill>
                <a:latin typeface="Times New Roman"/>
                <a:ea typeface="Times New Roman"/>
                <a:cs typeface="Times New Roman"/>
                <a:sym typeface="Times New Roman"/>
              </a:rPr>
              <a:t>An "Earth Charter" covering a number of principles aiming at development and the protection of the environment, was the first focus for discussion.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000000"/>
              </a:buClr>
              <a:buSzPts val="1514"/>
              <a:buFont typeface="Arial"/>
              <a:buAutoNum type="arabicPeriod"/>
            </a:pPr>
            <a:r>
              <a:rPr lang="en-US" sz="1400" b="0" i="0" u="none" strike="noStrike" cap="none">
                <a:solidFill>
                  <a:srgbClr val="000000"/>
                </a:solidFill>
                <a:latin typeface="Times New Roman"/>
                <a:ea typeface="Times New Roman"/>
                <a:cs typeface="Times New Roman"/>
                <a:sym typeface="Times New Roman"/>
              </a:rPr>
              <a:t>"Agenda 21" was intended to be a global action plan for sustainable development;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000000"/>
              </a:buClr>
              <a:buSzPts val="1514"/>
              <a:buFont typeface="Arial"/>
              <a:buAutoNum type="arabicPeriod"/>
            </a:pPr>
            <a:r>
              <a:rPr lang="en-US" sz="1400" b="0" i="0" u="none" strike="noStrike" cap="none">
                <a:solidFill>
                  <a:srgbClr val="000000"/>
                </a:solidFill>
                <a:latin typeface="Times New Roman"/>
                <a:ea typeface="Times New Roman"/>
                <a:cs typeface="Times New Roman"/>
                <a:sym typeface="Times New Roman"/>
              </a:rPr>
              <a:t>Developing countries demanded a substantial increase in new funding from developed countries to contribute to sustainable development in the South.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fade">
                                      <p:cBhvr>
                                        <p:cTn id="7" dur="10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xEl>
                                              <p:pRg st="1" end="1"/>
                                            </p:txEl>
                                          </p:spTgt>
                                        </p:tgtEl>
                                        <p:attrNameLst>
                                          <p:attrName>style.visibility</p:attrName>
                                        </p:attrNameLst>
                                      </p:cBhvr>
                                      <p:to>
                                        <p:strVal val="visible"/>
                                      </p:to>
                                    </p:set>
                                    <p:animEffect transition="in" filter="fade">
                                      <p:cBhvr>
                                        <p:cTn id="12" dur="1000"/>
                                        <p:tgtEl>
                                          <p:spTgt spid="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xEl>
                                              <p:pRg st="2" end="2"/>
                                            </p:txEl>
                                          </p:spTgt>
                                        </p:tgtEl>
                                        <p:attrNameLst>
                                          <p:attrName>style.visibility</p:attrName>
                                        </p:attrNameLst>
                                      </p:cBhvr>
                                      <p:to>
                                        <p:strVal val="visible"/>
                                      </p:to>
                                    </p:set>
                                    <p:animEffect transition="in" filter="fade">
                                      <p:cBhvr>
                                        <p:cTn id="17" dur="1000"/>
                                        <p:tgtEl>
                                          <p:spTgt spid="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9">
                                            <p:txEl>
                                              <p:pRg st="3" end="3"/>
                                            </p:txEl>
                                          </p:spTgt>
                                        </p:tgtEl>
                                        <p:attrNameLst>
                                          <p:attrName>style.visibility</p:attrName>
                                        </p:attrNameLst>
                                      </p:cBhvr>
                                      <p:to>
                                        <p:strVal val="visible"/>
                                      </p:to>
                                    </p:set>
                                    <p:animEffect transition="in" filter="fade">
                                      <p:cBhvr>
                                        <p:cTn id="22" dur="1000"/>
                                        <p:tgtEl>
                                          <p:spTgt spid="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animEffect transition="in" filter="fade">
                                      <p:cBhvr>
                                        <p:cTn id="27" dur="1000"/>
                                        <p:tgtEl>
                                          <p:spTgt spid="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9">
                                            <p:txEl>
                                              <p:pRg st="5" end="5"/>
                                            </p:txEl>
                                          </p:spTgt>
                                        </p:tgtEl>
                                        <p:attrNameLst>
                                          <p:attrName>style.visibility</p:attrName>
                                        </p:attrNameLst>
                                      </p:cBhvr>
                                      <p:to>
                                        <p:strVal val="visible"/>
                                      </p:to>
                                    </p:set>
                                    <p:animEffect transition="in" filter="fade">
                                      <p:cBhvr>
                                        <p:cTn id="32" dur="1000"/>
                                        <p:tgtEl>
                                          <p:spTgt spid="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Earth summit 1992</a:t>
            </a:r>
            <a:endParaRPr/>
          </a:p>
        </p:txBody>
      </p:sp>
      <p:sp>
        <p:nvSpPr>
          <p:cNvPr id="345" name="Google Shape;345;p2"/>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rgbClr val="000000"/>
              </a:buClr>
              <a:buSzPts val="2800"/>
              <a:buFont typeface="Arial"/>
              <a:buChar char="•"/>
            </a:pPr>
            <a:r>
              <a:rPr lang="en-US" sz="2200" b="0" i="0" u="none" strike="noStrike" cap="none">
                <a:solidFill>
                  <a:srgbClr val="000000"/>
                </a:solidFill>
                <a:latin typeface="Times New Roman"/>
                <a:ea typeface="Times New Roman"/>
                <a:cs typeface="Times New Roman"/>
                <a:sym typeface="Times New Roman"/>
              </a:rPr>
              <a:t>Negotiations attempted to reach agreements at least on the broad outlines of several conventions covering climate change, biological diversity, forests etc.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None/>
            </a:pPr>
            <a:endParaRPr sz="2200" b="0" i="0" u="none" strike="noStrike" cap="none">
              <a:solidFill>
                <a:srgbClr val="000000"/>
              </a:solidFill>
              <a:latin typeface="Times New Roman"/>
              <a:ea typeface="Times New Roman"/>
              <a:cs typeface="Times New Roman"/>
              <a:sym typeface="Times New Roman"/>
            </a:endParaRPr>
          </a:p>
          <a:p>
            <a:pPr marL="457200" marR="0" lvl="0" indent="-406400" algn="l" rtl="0">
              <a:lnSpc>
                <a:spcPct val="90000"/>
              </a:lnSpc>
              <a:spcBef>
                <a:spcPts val="1000"/>
              </a:spcBef>
              <a:spcAft>
                <a:spcPts val="0"/>
              </a:spcAft>
              <a:buClr>
                <a:srgbClr val="000000"/>
              </a:buClr>
              <a:buSzPts val="2800"/>
              <a:buFont typeface="Arial"/>
              <a:buChar char="•"/>
            </a:pPr>
            <a:r>
              <a:rPr lang="en-US" sz="2200" b="0" i="0" u="none" strike="noStrike" cap="none">
                <a:solidFill>
                  <a:srgbClr val="000000"/>
                </a:solidFill>
                <a:latin typeface="Times New Roman"/>
                <a:ea typeface="Times New Roman"/>
                <a:cs typeface="Times New Roman"/>
                <a:sym typeface="Times New Roman"/>
              </a:rPr>
              <a:t>Especially representatives from developing countries emphasized at Rio the importance of their right to economic development, which goes together with growing impacts on the environment.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None/>
            </a:pPr>
            <a:endParaRPr sz="2200" b="0" i="0" u="none" strike="noStrike" cap="none">
              <a:solidFill>
                <a:srgbClr val="000000"/>
              </a:solidFill>
              <a:latin typeface="Times New Roman"/>
              <a:ea typeface="Times New Roman"/>
              <a:cs typeface="Times New Roman"/>
              <a:sym typeface="Times New Roman"/>
            </a:endParaRPr>
          </a:p>
          <a:p>
            <a:pPr marL="457200" marR="0" lvl="0" indent="-406400" algn="l" rtl="0">
              <a:lnSpc>
                <a:spcPct val="90000"/>
              </a:lnSpc>
              <a:spcBef>
                <a:spcPts val="1000"/>
              </a:spcBef>
              <a:spcAft>
                <a:spcPts val="0"/>
              </a:spcAft>
              <a:buClr>
                <a:srgbClr val="000000"/>
              </a:buClr>
              <a:buSzPts val="2800"/>
              <a:buFont typeface="Arial"/>
              <a:buChar char="•"/>
            </a:pPr>
            <a:r>
              <a:rPr lang="en-US" sz="2200" b="0" i="0" u="none" strike="noStrike" cap="none">
                <a:solidFill>
                  <a:srgbClr val="000000"/>
                </a:solidFill>
                <a:latin typeface="Times New Roman"/>
                <a:ea typeface="Times New Roman"/>
                <a:cs typeface="Times New Roman"/>
                <a:sym typeface="Times New Roman"/>
              </a:rPr>
              <a:t>Industrialized countries have a special responsibility for the realization of the global environmental goals stated at UNCED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1000"/>
                                        <p:tgtEl>
                                          <p:spTgt spid="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Effect transition="in" filter="fade">
                                      <p:cBhvr>
                                        <p:cTn id="12" dur="1000"/>
                                        <p:tgtEl>
                                          <p:spTgt spid="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Effect transition="in" filter="fade">
                                      <p:cBhvr>
                                        <p:cTn id="17" dur="1000"/>
                                        <p:tgtEl>
                                          <p:spTgt spid="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5">
                                            <p:txEl>
                                              <p:pRg st="3" end="3"/>
                                            </p:txEl>
                                          </p:spTgt>
                                        </p:tgtEl>
                                        <p:attrNameLst>
                                          <p:attrName>style.visibility</p:attrName>
                                        </p:attrNameLst>
                                      </p:cBhvr>
                                      <p:to>
                                        <p:strVal val="visible"/>
                                      </p:to>
                                    </p:set>
                                    <p:animEffect transition="in" filter="fade">
                                      <p:cBhvr>
                                        <p:cTn id="22" dur="1000"/>
                                        <p:tgtEl>
                                          <p:spTgt spid="3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xEl>
                                              <p:pRg st="4" end="4"/>
                                            </p:txEl>
                                          </p:spTgt>
                                        </p:tgtEl>
                                        <p:attrNameLst>
                                          <p:attrName>style.visibility</p:attrName>
                                        </p:attrNameLst>
                                      </p:cBhvr>
                                      <p:to>
                                        <p:strVal val="visible"/>
                                      </p:to>
                                    </p:set>
                                    <p:animEffect transition="in" filter="fade">
                                      <p:cBhvr>
                                        <p:cTn id="27" dur="1000"/>
                                        <p:tgtEl>
                                          <p:spTgt spid="3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2"/>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After UNCED/Rio</a:t>
            </a:r>
            <a:endParaRPr sz="2800" b="0" i="0" u="none" strike="noStrike" cap="none">
              <a:solidFill>
                <a:srgbClr val="FFFFFF"/>
              </a:solidFill>
              <a:latin typeface="Quattrocento Sans"/>
              <a:ea typeface="Quattrocento Sans"/>
              <a:cs typeface="Quattrocento Sans"/>
              <a:sym typeface="Quattrocento Sans"/>
            </a:endParaRPr>
          </a:p>
        </p:txBody>
      </p:sp>
      <p:sp>
        <p:nvSpPr>
          <p:cNvPr id="351" name="Google Shape;351;p12"/>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years after UNCED/Rio have seen a series of global UN conferences dealing with action plans for human development. While UNCED delivered an agenda for sustainable development,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Governments met in 1994 for the Cairo Conference on Population and Development;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In 1995 for the Copenhagen Social Development Summit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Beijing Conference on Women and Development;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In 1996 the Istanbul conference on Human Settlements and the Food Summit in Rome.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In addition, there have been many agreements covering climate, bio-diversity, desertification, access to information, persistent organic pollutants (POP) etc.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10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fade">
                                      <p:cBhvr>
                                        <p:cTn id="12" dur="10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xEl>
                                              <p:pRg st="2" end="2"/>
                                            </p:txEl>
                                          </p:spTgt>
                                        </p:tgtEl>
                                        <p:attrNameLst>
                                          <p:attrName>style.visibility</p:attrName>
                                        </p:attrNameLst>
                                      </p:cBhvr>
                                      <p:to>
                                        <p:strVal val="visible"/>
                                      </p:to>
                                    </p:set>
                                    <p:animEffect transition="in" filter="fade">
                                      <p:cBhvr>
                                        <p:cTn id="17" dur="1000"/>
                                        <p:tgtEl>
                                          <p:spTgt spid="3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xEl>
                                              <p:pRg st="3" end="3"/>
                                            </p:txEl>
                                          </p:spTgt>
                                        </p:tgtEl>
                                        <p:attrNameLst>
                                          <p:attrName>style.visibility</p:attrName>
                                        </p:attrNameLst>
                                      </p:cBhvr>
                                      <p:to>
                                        <p:strVal val="visible"/>
                                      </p:to>
                                    </p:set>
                                    <p:animEffect transition="in" filter="fade">
                                      <p:cBhvr>
                                        <p:cTn id="22" dur="1000"/>
                                        <p:tgtEl>
                                          <p:spTgt spid="3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1">
                                            <p:txEl>
                                              <p:pRg st="4" end="4"/>
                                            </p:txEl>
                                          </p:spTgt>
                                        </p:tgtEl>
                                        <p:attrNameLst>
                                          <p:attrName>style.visibility</p:attrName>
                                        </p:attrNameLst>
                                      </p:cBhvr>
                                      <p:to>
                                        <p:strVal val="visible"/>
                                      </p:to>
                                    </p:set>
                                    <p:animEffect transition="in" filter="fade">
                                      <p:cBhvr>
                                        <p:cTn id="27" dur="1000"/>
                                        <p:tgtEl>
                                          <p:spTgt spid="3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1">
                                            <p:txEl>
                                              <p:pRg st="5" end="5"/>
                                            </p:txEl>
                                          </p:spTgt>
                                        </p:tgtEl>
                                        <p:attrNameLst>
                                          <p:attrName>style.visibility</p:attrName>
                                        </p:attrNameLst>
                                      </p:cBhvr>
                                      <p:to>
                                        <p:strVal val="visible"/>
                                      </p:to>
                                    </p:set>
                                    <p:animEffect transition="in" filter="fade">
                                      <p:cBhvr>
                                        <p:cTn id="32" dur="1000"/>
                                        <p:tgtEl>
                                          <p:spTgt spid="3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Agenda 21</a:t>
            </a:r>
            <a:endParaRPr sz="2800" b="0" i="0" u="none" strike="noStrike" cap="none">
              <a:solidFill>
                <a:srgbClr val="FFFFFF"/>
              </a:solidFill>
              <a:latin typeface="Quattrocento Sans"/>
              <a:ea typeface="Quattrocento Sans"/>
              <a:cs typeface="Quattrocento Sans"/>
              <a:sym typeface="Quattrocento Sans"/>
            </a:endParaRPr>
          </a:p>
        </p:txBody>
      </p:sp>
      <p:sp>
        <p:nvSpPr>
          <p:cNvPr id="357" name="Google Shape;357;p13"/>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marR="0" lvl="1"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Product of Earth Summit or Rio Summit 1992</a:t>
            </a:r>
            <a:endParaRPr sz="1285">
              <a:latin typeface="Times New Roman"/>
              <a:ea typeface="Times New Roman"/>
              <a:cs typeface="Times New Roman"/>
              <a:sym typeface="Times New Roman"/>
            </a:endParaRPr>
          </a:p>
          <a:p>
            <a:pPr marL="457200" marR="0" lvl="1"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Non binding, voluntarily implemented action plan of United Nations with regards to sustainable development </a:t>
            </a:r>
            <a:endParaRPr sz="1285">
              <a:latin typeface="Times New Roman"/>
              <a:ea typeface="Times New Roman"/>
              <a:cs typeface="Times New Roman"/>
              <a:sym typeface="Times New Roman"/>
            </a:endParaRPr>
          </a:p>
          <a:p>
            <a:pPr marL="457200" marR="0" lvl="1"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“21” in Agenda 21- refers to the 21st Century</a:t>
            </a:r>
            <a:endParaRPr sz="1285">
              <a:latin typeface="Times New Roman"/>
              <a:ea typeface="Times New Roman"/>
              <a:cs typeface="Times New Roman"/>
              <a:sym typeface="Times New Roman"/>
            </a:endParaRPr>
          </a:p>
          <a:p>
            <a:pPr marL="457200" marR="0" lvl="1"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It’s a almost 800 page document divided into 40 chapters that have been grouped into 4 sections-</a:t>
            </a:r>
            <a:endParaRPr sz="1285">
              <a:latin typeface="Times New Roman"/>
              <a:ea typeface="Times New Roman"/>
              <a:cs typeface="Times New Roman"/>
              <a:sym typeface="Times New Roman"/>
            </a:endParaRPr>
          </a:p>
          <a:p>
            <a:pPr marL="457200" marR="0" lvl="1" indent="0" algn="just" rtl="0">
              <a:lnSpc>
                <a:spcPct val="130000"/>
              </a:lnSpc>
              <a:spcBef>
                <a:spcPts val="0"/>
              </a:spcBef>
              <a:spcAft>
                <a:spcPts val="0"/>
              </a:spcAft>
              <a:buNone/>
            </a:pPr>
            <a:endParaRPr sz="1440" i="0" u="none" strike="noStrike" cap="none">
              <a:solidFill>
                <a:srgbClr val="000000"/>
              </a:solidFill>
              <a:latin typeface="Times New Roman"/>
              <a:ea typeface="Times New Roman"/>
              <a:cs typeface="Times New Roman"/>
              <a:sym typeface="Times New Roman"/>
            </a:endParaRPr>
          </a:p>
          <a:p>
            <a:pPr marL="457200" marR="0" lvl="3"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Socio-Eco dimension- directed towards combating poverty, especially in developing countries, changing consumption patterns, promoting health, achieving a more sustainable population and sustainable settlement in decision making.</a:t>
            </a:r>
            <a:endParaRPr sz="1285">
              <a:latin typeface="Times New Roman"/>
              <a:ea typeface="Times New Roman"/>
              <a:cs typeface="Times New Roman"/>
              <a:sym typeface="Times New Roman"/>
            </a:endParaRPr>
          </a:p>
          <a:p>
            <a:pPr marL="457200" marR="0" lvl="3"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Conservation &amp; Management of resources for development – includes atmospheric  protection, combating deforestation, protecting fragile environment, conservation of biological diversity, control of pollution and the management of biotechnology and radioactive wastes </a:t>
            </a:r>
            <a:endParaRPr sz="1285">
              <a:latin typeface="Times New Roman"/>
              <a:ea typeface="Times New Roman"/>
              <a:cs typeface="Times New Roman"/>
              <a:sym typeface="Times New Roman"/>
            </a:endParaRPr>
          </a:p>
          <a:p>
            <a:pPr marL="457200" marR="0" lvl="3" indent="0" algn="just" rtl="0">
              <a:lnSpc>
                <a:spcPct val="130000"/>
              </a:lnSpc>
              <a:spcBef>
                <a:spcPts val="0"/>
              </a:spcBef>
              <a:spcAft>
                <a:spcPts val="0"/>
              </a:spcAft>
              <a:buNone/>
            </a:pPr>
            <a:endParaRPr sz="1440" i="0" u="none" strike="noStrike" cap="none">
              <a:solidFill>
                <a:srgbClr val="000000"/>
              </a:solidFill>
              <a:latin typeface="Times New Roman"/>
              <a:ea typeface="Times New Roman"/>
              <a:cs typeface="Times New Roman"/>
              <a:sym typeface="Times New Roman"/>
            </a:endParaRPr>
          </a:p>
          <a:p>
            <a:pPr marL="457200" marR="0" lvl="3"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Strengthening the role of major groups- includes role of children- women- NGOs- local authorities- Known as Non State Actors</a:t>
            </a:r>
            <a:endParaRPr sz="1440" i="0" u="none" strike="noStrike" cap="none">
              <a:solidFill>
                <a:srgbClr val="000000"/>
              </a:solidFill>
              <a:latin typeface="Times New Roman"/>
              <a:ea typeface="Times New Roman"/>
              <a:cs typeface="Times New Roman"/>
              <a:sym typeface="Times New Roman"/>
            </a:endParaRPr>
          </a:p>
          <a:p>
            <a:pPr marL="457200" marR="0" lvl="3" indent="0" algn="just" rtl="0">
              <a:lnSpc>
                <a:spcPct val="130000"/>
              </a:lnSpc>
              <a:spcBef>
                <a:spcPts val="0"/>
              </a:spcBef>
              <a:spcAft>
                <a:spcPts val="0"/>
              </a:spcAft>
              <a:buNone/>
            </a:pPr>
            <a:r>
              <a:rPr lang="en-US" sz="1440" i="0" u="none" strike="noStrike" cap="none">
                <a:solidFill>
                  <a:srgbClr val="000000"/>
                </a:solidFill>
                <a:latin typeface="Times New Roman"/>
                <a:ea typeface="Times New Roman"/>
                <a:cs typeface="Times New Roman"/>
                <a:sym typeface="Times New Roman"/>
              </a:rPr>
              <a:t>Means of implementation- includes science, technology transfer- education- international institution and financial mechanism</a:t>
            </a:r>
            <a:endParaRPr sz="1285">
              <a:latin typeface="Times New Roman"/>
              <a:ea typeface="Times New Roman"/>
              <a:cs typeface="Times New Roman"/>
              <a:sym typeface="Times New Roman"/>
            </a:endParaRPr>
          </a:p>
          <a:p>
            <a:pPr marL="457200" marR="0" lvl="1" indent="0" algn="just" rtl="0">
              <a:lnSpc>
                <a:spcPct val="130000"/>
              </a:lnSpc>
              <a:spcBef>
                <a:spcPts val="0"/>
              </a:spcBef>
              <a:spcAft>
                <a:spcPts val="0"/>
              </a:spcAft>
              <a:buNone/>
            </a:pPr>
            <a:endParaRPr sz="134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Effect transition="in" filter="fade">
                                      <p:cBhvr>
                                        <p:cTn id="7" dur="1000"/>
                                        <p:tgtEl>
                                          <p:spTgt spid="3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xEl>
                                              <p:pRg st="1" end="1"/>
                                            </p:txEl>
                                          </p:spTgt>
                                        </p:tgtEl>
                                        <p:attrNameLst>
                                          <p:attrName>style.visibility</p:attrName>
                                        </p:attrNameLst>
                                      </p:cBhvr>
                                      <p:to>
                                        <p:strVal val="visible"/>
                                      </p:to>
                                    </p:set>
                                    <p:animEffect transition="in" filter="fade">
                                      <p:cBhvr>
                                        <p:cTn id="12" dur="1000"/>
                                        <p:tgtEl>
                                          <p:spTgt spid="3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
                                            <p:txEl>
                                              <p:pRg st="2" end="2"/>
                                            </p:txEl>
                                          </p:spTgt>
                                        </p:tgtEl>
                                        <p:attrNameLst>
                                          <p:attrName>style.visibility</p:attrName>
                                        </p:attrNameLst>
                                      </p:cBhvr>
                                      <p:to>
                                        <p:strVal val="visible"/>
                                      </p:to>
                                    </p:set>
                                    <p:animEffect transition="in" filter="fade">
                                      <p:cBhvr>
                                        <p:cTn id="17" dur="1000"/>
                                        <p:tgtEl>
                                          <p:spTgt spid="3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
                                            <p:txEl>
                                              <p:pRg st="3" end="3"/>
                                            </p:txEl>
                                          </p:spTgt>
                                        </p:tgtEl>
                                        <p:attrNameLst>
                                          <p:attrName>style.visibility</p:attrName>
                                        </p:attrNameLst>
                                      </p:cBhvr>
                                      <p:to>
                                        <p:strVal val="visible"/>
                                      </p:to>
                                    </p:set>
                                    <p:animEffect transition="in" filter="fade">
                                      <p:cBhvr>
                                        <p:cTn id="22" dur="1000"/>
                                        <p:tgtEl>
                                          <p:spTgt spid="3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
                                            <p:txEl>
                                              <p:pRg st="4" end="4"/>
                                            </p:txEl>
                                          </p:spTgt>
                                        </p:tgtEl>
                                        <p:attrNameLst>
                                          <p:attrName>style.visibility</p:attrName>
                                        </p:attrNameLst>
                                      </p:cBhvr>
                                      <p:to>
                                        <p:strVal val="visible"/>
                                      </p:to>
                                    </p:set>
                                    <p:animEffect transition="in" filter="fade">
                                      <p:cBhvr>
                                        <p:cTn id="27" dur="1000"/>
                                        <p:tgtEl>
                                          <p:spTgt spid="3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
                                            <p:txEl>
                                              <p:pRg st="5" end="5"/>
                                            </p:txEl>
                                          </p:spTgt>
                                        </p:tgtEl>
                                        <p:attrNameLst>
                                          <p:attrName>style.visibility</p:attrName>
                                        </p:attrNameLst>
                                      </p:cBhvr>
                                      <p:to>
                                        <p:strVal val="visible"/>
                                      </p:to>
                                    </p:set>
                                    <p:animEffect transition="in" filter="fade">
                                      <p:cBhvr>
                                        <p:cTn id="32" dur="1000"/>
                                        <p:tgtEl>
                                          <p:spTgt spid="3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7">
                                            <p:txEl>
                                              <p:pRg st="6" end="6"/>
                                            </p:txEl>
                                          </p:spTgt>
                                        </p:tgtEl>
                                        <p:attrNameLst>
                                          <p:attrName>style.visibility</p:attrName>
                                        </p:attrNameLst>
                                      </p:cBhvr>
                                      <p:to>
                                        <p:strVal val="visible"/>
                                      </p:to>
                                    </p:set>
                                    <p:animEffect transition="in" filter="fade">
                                      <p:cBhvr>
                                        <p:cTn id="37" dur="1000"/>
                                        <p:tgtEl>
                                          <p:spTgt spid="3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7">
                                            <p:txEl>
                                              <p:pRg st="7" end="7"/>
                                            </p:txEl>
                                          </p:spTgt>
                                        </p:tgtEl>
                                        <p:attrNameLst>
                                          <p:attrName>style.visibility</p:attrName>
                                        </p:attrNameLst>
                                      </p:cBhvr>
                                      <p:to>
                                        <p:strVal val="visible"/>
                                      </p:to>
                                    </p:set>
                                    <p:animEffect transition="in" filter="fade">
                                      <p:cBhvr>
                                        <p:cTn id="42" dur="1000"/>
                                        <p:tgtEl>
                                          <p:spTgt spid="3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7">
                                            <p:txEl>
                                              <p:pRg st="8" end="8"/>
                                            </p:txEl>
                                          </p:spTgt>
                                        </p:tgtEl>
                                        <p:attrNameLst>
                                          <p:attrName>style.visibility</p:attrName>
                                        </p:attrNameLst>
                                      </p:cBhvr>
                                      <p:to>
                                        <p:strVal val="visible"/>
                                      </p:to>
                                    </p:set>
                                    <p:animEffect transition="in" filter="fade">
                                      <p:cBhvr>
                                        <p:cTn id="47" dur="1000"/>
                                        <p:tgtEl>
                                          <p:spTgt spid="3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7">
                                            <p:txEl>
                                              <p:pRg st="9" end="9"/>
                                            </p:txEl>
                                          </p:spTgt>
                                        </p:tgtEl>
                                        <p:attrNameLst>
                                          <p:attrName>style.visibility</p:attrName>
                                        </p:attrNameLst>
                                      </p:cBhvr>
                                      <p:to>
                                        <p:strVal val="visible"/>
                                      </p:to>
                                    </p:set>
                                    <p:animEffect transition="in" filter="fade">
                                      <p:cBhvr>
                                        <p:cTn id="52" dur="1000"/>
                                        <p:tgtEl>
                                          <p:spTgt spid="3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7">
                                            <p:txEl>
                                              <p:pRg st="10" end="10"/>
                                            </p:txEl>
                                          </p:spTgt>
                                        </p:tgtEl>
                                        <p:attrNameLst>
                                          <p:attrName>style.visibility</p:attrName>
                                        </p:attrNameLst>
                                      </p:cBhvr>
                                      <p:to>
                                        <p:strVal val="visible"/>
                                      </p:to>
                                    </p:set>
                                    <p:animEffect transition="in" filter="fade">
                                      <p:cBhvr>
                                        <p:cTn id="57" dur="1000"/>
                                        <p:tgtEl>
                                          <p:spTgt spid="3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4"/>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Agenda 21</a:t>
            </a:r>
            <a:endParaRPr sz="2800" b="0" i="0" u="none" strike="noStrike" cap="none">
              <a:solidFill>
                <a:srgbClr val="FFFFFF"/>
              </a:solidFill>
              <a:latin typeface="Quattrocento Sans"/>
              <a:ea typeface="Quattrocento Sans"/>
              <a:cs typeface="Quattrocento Sans"/>
              <a:sym typeface="Quattrocento Sans"/>
            </a:endParaRPr>
          </a:p>
        </p:txBody>
      </p:sp>
      <p:sp>
        <p:nvSpPr>
          <p:cNvPr id="363" name="Google Shape;363;p14"/>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0000"/>
              </a:buClr>
              <a:buSzPts val="2745"/>
              <a:buFont typeface="Arial"/>
              <a:buChar char="•"/>
            </a:pPr>
            <a:r>
              <a:rPr lang="en-US" sz="2000" b="0" i="0" u="none" strike="noStrike" cap="none">
                <a:solidFill>
                  <a:srgbClr val="000000"/>
                </a:solidFill>
                <a:latin typeface="Quattrocento Sans"/>
                <a:ea typeface="Quattrocento Sans"/>
                <a:cs typeface="Quattrocento Sans"/>
                <a:sym typeface="Quattrocento Sans"/>
              </a:rPr>
              <a:t>In 1997, the Un General Assembly held a session to appraise the status of Agenda 21 which is known as Rio+5 ( after 5 years of Rio Summit 1992)</a:t>
            </a:r>
            <a:endParaRPr/>
          </a:p>
          <a:p>
            <a:pPr marL="457200" marR="0" lvl="0" indent="-406400" algn="l" rtl="0">
              <a:lnSpc>
                <a:spcPct val="90000"/>
              </a:lnSpc>
              <a:spcBef>
                <a:spcPts val="1000"/>
              </a:spcBef>
              <a:spcAft>
                <a:spcPts val="0"/>
              </a:spcAft>
              <a:buClr>
                <a:srgbClr val="000000"/>
              </a:buClr>
              <a:buSzPts val="2745"/>
              <a:buFont typeface="Arial"/>
              <a:buChar char="•"/>
            </a:pPr>
            <a:r>
              <a:rPr lang="en-US" sz="2000" b="0" i="0" u="none" strike="noStrike" cap="none">
                <a:solidFill>
                  <a:srgbClr val="000000"/>
                </a:solidFill>
                <a:latin typeface="Quattrocento Sans"/>
                <a:ea typeface="Quattrocento Sans"/>
                <a:cs typeface="Quattrocento Sans"/>
                <a:sym typeface="Quattrocento Sans"/>
              </a:rPr>
              <a:t>The Assembly recognized progress as uneven and identified key trends including- increasing globalization, widening inequalities in  income and continued deterioration of the global environment. </a:t>
            </a:r>
            <a:endParaRPr/>
          </a:p>
          <a:p>
            <a:pPr marL="457200" marR="0" lvl="0" indent="-406400" algn="l" rtl="0">
              <a:lnSpc>
                <a:spcPct val="90000"/>
              </a:lnSpc>
              <a:spcBef>
                <a:spcPts val="1000"/>
              </a:spcBef>
              <a:spcAft>
                <a:spcPts val="0"/>
              </a:spcAft>
              <a:buClr>
                <a:srgbClr val="000000"/>
              </a:buClr>
              <a:buSzPts val="2745"/>
              <a:buFont typeface="Arial"/>
              <a:buChar char="•"/>
            </a:pPr>
            <a:r>
              <a:rPr lang="en-US" sz="2000" b="0" i="0" u="none" strike="noStrike" cap="none">
                <a:solidFill>
                  <a:srgbClr val="000000"/>
                </a:solidFill>
                <a:latin typeface="Quattrocento Sans"/>
                <a:ea typeface="Quattrocento Sans"/>
                <a:cs typeface="Quattrocento Sans"/>
                <a:sym typeface="Quattrocento Sans"/>
              </a:rPr>
              <a:t>To further the progress- action plan- resolution promised. </a:t>
            </a:r>
            <a:endParaRPr/>
          </a:p>
          <a:p>
            <a:pPr marL="457200" marR="0" lvl="0" indent="-406400" algn="l" rtl="0">
              <a:lnSpc>
                <a:spcPct val="90000"/>
              </a:lnSpc>
              <a:spcBef>
                <a:spcPts val="1000"/>
              </a:spcBef>
              <a:spcAft>
                <a:spcPts val="0"/>
              </a:spcAft>
              <a:buClr>
                <a:srgbClr val="000000"/>
              </a:buClr>
              <a:buSzPts val="2745"/>
              <a:buFont typeface="Arial"/>
              <a:buChar char="•"/>
            </a:pPr>
            <a:r>
              <a:rPr lang="en-US" sz="2000" b="0" i="0" u="none" strike="noStrike" cap="none">
                <a:solidFill>
                  <a:srgbClr val="000000"/>
                </a:solidFill>
                <a:latin typeface="Quattrocento Sans"/>
                <a:ea typeface="Quattrocento Sans"/>
                <a:cs typeface="Quattrocento Sans"/>
                <a:sym typeface="Quattrocento Sans"/>
              </a:rPr>
              <a:t>After 10 years of Rio Summit – Rio+10 </a:t>
            </a:r>
            <a:r>
              <a:rPr lang="en-US" sz="2000">
                <a:latin typeface="Quattrocento Sans"/>
                <a:ea typeface="Quattrocento Sans"/>
                <a:cs typeface="Quattrocento Sans"/>
                <a:sym typeface="Quattrocento Sans"/>
              </a:rPr>
              <a:t>took place</a:t>
            </a:r>
            <a:r>
              <a:rPr lang="en-US" sz="2000" b="0" i="0" u="none" strike="noStrike" cap="none">
                <a:solidFill>
                  <a:srgbClr val="000000"/>
                </a:solidFill>
                <a:latin typeface="Quattrocento Sans"/>
                <a:ea typeface="Quattrocento Sans"/>
                <a:cs typeface="Quattrocento Sans"/>
                <a:sym typeface="Quattrocento Sans"/>
              </a:rPr>
              <a:t> in Johannesburg (2002)– which agreed to at the world summit on sustainable development, affirmed UN commitments </a:t>
            </a:r>
            <a:endParaRPr/>
          </a:p>
          <a:p>
            <a:pPr marL="457200" marR="0" lvl="0" indent="-406400" algn="l" rtl="0">
              <a:lnSpc>
                <a:spcPct val="90000"/>
              </a:lnSpc>
              <a:spcBef>
                <a:spcPts val="1000"/>
              </a:spcBef>
              <a:spcAft>
                <a:spcPts val="0"/>
              </a:spcAft>
              <a:buClr>
                <a:srgbClr val="000000"/>
              </a:buClr>
              <a:buSzPts val="2745"/>
              <a:buFont typeface="Arial"/>
              <a:buChar char="•"/>
            </a:pPr>
            <a:r>
              <a:rPr lang="en-US" sz="2000" b="0" i="0" u="none" strike="noStrike" cap="none">
                <a:solidFill>
                  <a:srgbClr val="000000"/>
                </a:solidFill>
                <a:latin typeface="Quattrocento Sans"/>
                <a:ea typeface="Quattrocento Sans"/>
                <a:cs typeface="Quattrocento Sans"/>
                <a:sym typeface="Quattrocento Sans"/>
              </a:rPr>
              <a:t>“full implementation of Agenda 21 alongside achievement of the Millennium Development  goals and other international agreements” </a:t>
            </a:r>
            <a:endParaRPr sz="20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1000"/>
                                        <p:tgtEl>
                                          <p:spTgt spid="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xEl>
                                              <p:pRg st="1" end="1"/>
                                            </p:txEl>
                                          </p:spTgt>
                                        </p:tgtEl>
                                        <p:attrNameLst>
                                          <p:attrName>style.visibility</p:attrName>
                                        </p:attrNameLst>
                                      </p:cBhvr>
                                      <p:to>
                                        <p:strVal val="visible"/>
                                      </p:to>
                                    </p:set>
                                    <p:animEffect transition="in" filter="fade">
                                      <p:cBhvr>
                                        <p:cTn id="12" dur="1000"/>
                                        <p:tgtEl>
                                          <p:spTgt spid="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xEl>
                                              <p:pRg st="2" end="2"/>
                                            </p:txEl>
                                          </p:spTgt>
                                        </p:tgtEl>
                                        <p:attrNameLst>
                                          <p:attrName>style.visibility</p:attrName>
                                        </p:attrNameLst>
                                      </p:cBhvr>
                                      <p:to>
                                        <p:strVal val="visible"/>
                                      </p:to>
                                    </p:set>
                                    <p:animEffect transition="in" filter="fade">
                                      <p:cBhvr>
                                        <p:cTn id="17" dur="1000"/>
                                        <p:tgtEl>
                                          <p:spTgt spid="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3">
                                            <p:txEl>
                                              <p:pRg st="3" end="3"/>
                                            </p:txEl>
                                          </p:spTgt>
                                        </p:tgtEl>
                                        <p:attrNameLst>
                                          <p:attrName>style.visibility</p:attrName>
                                        </p:attrNameLst>
                                      </p:cBhvr>
                                      <p:to>
                                        <p:strVal val="visible"/>
                                      </p:to>
                                    </p:set>
                                    <p:animEffect transition="in" filter="fade">
                                      <p:cBhvr>
                                        <p:cTn id="22" dur="1000"/>
                                        <p:tgtEl>
                                          <p:spTgt spid="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3">
                                            <p:txEl>
                                              <p:pRg st="4" end="4"/>
                                            </p:txEl>
                                          </p:spTgt>
                                        </p:tgtEl>
                                        <p:attrNameLst>
                                          <p:attrName>style.visibility</p:attrName>
                                        </p:attrNameLst>
                                      </p:cBhvr>
                                      <p:to>
                                        <p:strVal val="visible"/>
                                      </p:to>
                                    </p:set>
                                    <p:animEffect transition="in" filter="fade">
                                      <p:cBhvr>
                                        <p:cTn id="27" dur="1000"/>
                                        <p:tgtEl>
                                          <p:spTgt spid="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Millennium Development Goals- 2000</a:t>
            </a:r>
            <a:endParaRPr/>
          </a:p>
        </p:txBody>
      </p:sp>
      <p:sp>
        <p:nvSpPr>
          <p:cNvPr id="369" name="Google Shape;369;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pic>
        <p:nvPicPr>
          <p:cNvPr id="370" name="Google Shape;370;p46" descr="millenium-goals.gif"/>
          <p:cNvPicPr preferRelativeResize="0"/>
          <p:nvPr/>
        </p:nvPicPr>
        <p:blipFill rotWithShape="1">
          <a:blip r:embed="rId3">
            <a:alphaModFix/>
          </a:blip>
          <a:srcRect/>
          <a:stretch/>
        </p:blipFill>
        <p:spPr>
          <a:xfrm>
            <a:off x="993058" y="1584571"/>
            <a:ext cx="9488130" cy="4153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animEffect transition="in" filter="fade">
                                      <p:cBhvr>
                                        <p:cTn id="7" dur="1000"/>
                                        <p:tgtEl>
                                          <p:spTgt spid="3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Rio+20: An Important Turning Point?</a:t>
            </a:r>
            <a:endParaRPr sz="2800" b="0" i="0" u="none" strike="noStrike" cap="none">
              <a:solidFill>
                <a:srgbClr val="FFFFFF"/>
              </a:solidFill>
              <a:latin typeface="Quattrocento Sans"/>
              <a:ea typeface="Quattrocento Sans"/>
              <a:cs typeface="Quattrocento Sans"/>
              <a:sym typeface="Quattrocento Sans"/>
            </a:endParaRPr>
          </a:p>
        </p:txBody>
      </p:sp>
      <p:sp>
        <p:nvSpPr>
          <p:cNvPr id="376" name="Google Shape;376;p5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1"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Less progress than expected since 1992</a:t>
            </a: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rgbClr val="C00000"/>
              </a:buClr>
              <a:buSzPts val="1400"/>
              <a:buFont typeface="Arial"/>
              <a:buChar char="•"/>
            </a:pPr>
            <a:r>
              <a:rPr lang="en-US" sz="1600" b="0" i="0" u="none" strike="noStrike" cap="none">
                <a:solidFill>
                  <a:srgbClr val="000000"/>
                </a:solidFill>
                <a:latin typeface="Quattrocento Sans"/>
                <a:ea typeface="Quattrocento Sans"/>
                <a:cs typeface="Quattrocento Sans"/>
                <a:sym typeface="Quattrocento Sans"/>
              </a:rPr>
              <a:t>Environmental challenges have increased and Environment has further     </a:t>
            </a: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rgbClr val="C00000"/>
              </a:buClr>
              <a:buSzPts val="1400"/>
              <a:buFont typeface="Arial"/>
              <a:buChar char="•"/>
            </a:pPr>
            <a:r>
              <a:rPr lang="en-US" sz="1600" b="0" i="0" u="none" strike="noStrike" cap="none">
                <a:solidFill>
                  <a:srgbClr val="000000"/>
                </a:solidFill>
                <a:latin typeface="Quattrocento Sans"/>
                <a:ea typeface="Quattrocento Sans"/>
                <a:cs typeface="Quattrocento Sans"/>
                <a:sym typeface="Quattrocento Sans"/>
              </a:rPr>
              <a:t>deteriorated</a:t>
            </a: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rgbClr val="C00000"/>
              </a:buClr>
              <a:buSzPts val="1400"/>
              <a:buFont typeface="Arial"/>
              <a:buChar char="•"/>
            </a:pPr>
            <a:r>
              <a:rPr lang="en-US" sz="1600" b="0" i="0" u="none" strike="noStrike" cap="none">
                <a:solidFill>
                  <a:srgbClr val="000000"/>
                </a:solidFill>
                <a:latin typeface="Quattrocento Sans"/>
                <a:ea typeface="Quattrocento Sans"/>
                <a:cs typeface="Quattrocento Sans"/>
                <a:sym typeface="Quattrocento Sans"/>
              </a:rPr>
              <a:t>Millennium Development Goals will most likely not be met</a:t>
            </a:r>
            <a:endParaRPr sz="1600" b="0" i="0" u="none" strike="noStrike" cap="none">
              <a:solidFill>
                <a:srgbClr val="000000"/>
              </a:solidFill>
              <a:latin typeface="Quattrocento Sans"/>
              <a:ea typeface="Quattrocento Sans"/>
              <a:cs typeface="Quattrocento Sans"/>
              <a:sym typeface="Quattrocento Sans"/>
            </a:endParaRPr>
          </a:p>
          <a:p>
            <a:pPr marL="285750" marR="0" lvl="0" indent="-19685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285750" marR="0" lvl="0" indent="-19685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rgbClr val="C00000"/>
              </a:buClr>
              <a:buSzPts val="1400"/>
              <a:buFont typeface="Arial"/>
              <a:buChar char="•"/>
            </a:pPr>
            <a:r>
              <a:rPr lang="en-US" sz="1600" b="0" i="0" u="none" strike="noStrike" cap="none">
                <a:solidFill>
                  <a:srgbClr val="000000"/>
                </a:solidFill>
                <a:latin typeface="Quattrocento Sans"/>
                <a:ea typeface="Quattrocento Sans"/>
                <a:cs typeface="Quattrocento Sans"/>
                <a:sym typeface="Quattrocento Sans"/>
              </a:rPr>
              <a:t>Sustainable Development has not been achieved but there is a wide consensus that there is a need for action now.</a:t>
            </a:r>
            <a:endParaRPr sz="1600" b="0" i="0" u="none" strike="noStrike" cap="none">
              <a:solidFill>
                <a:srgbClr val="000000"/>
              </a:solidFill>
              <a:latin typeface="Quattrocento Sans"/>
              <a:ea typeface="Quattrocento Sans"/>
              <a:cs typeface="Quattrocento Sans"/>
              <a:sym typeface="Quattrocento Sans"/>
            </a:endParaRPr>
          </a:p>
          <a:p>
            <a:pPr marL="285750" marR="0" lvl="0" indent="-19685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rgbClr val="C00000"/>
              </a:buClr>
              <a:buSzPts val="1400"/>
              <a:buFont typeface="Arial"/>
              <a:buChar char="•"/>
            </a:pPr>
            <a:r>
              <a:rPr lang="en-US" sz="1600" b="0" i="0" u="none" strike="noStrike" cap="none">
                <a:solidFill>
                  <a:srgbClr val="000000"/>
                </a:solidFill>
                <a:latin typeface="Quattrocento Sans"/>
                <a:ea typeface="Quattrocento Sans"/>
                <a:cs typeface="Quattrocento Sans"/>
                <a:sym typeface="Quattrocento Sans"/>
              </a:rPr>
              <a:t>Many Governments have realized that sustainable development can only be achieved based on partnerships between governments, UN and other international organizations and Major Groups and Stakeholders.</a:t>
            </a: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rgbClr val="C00000"/>
              </a:buClr>
              <a:buSzPts val="1400"/>
              <a:buFont typeface="Arial"/>
              <a:buChar char="•"/>
            </a:pPr>
            <a:r>
              <a:rPr lang="en-US" sz="1600" b="0" i="0" u="none" strike="noStrike" cap="none">
                <a:solidFill>
                  <a:srgbClr val="000000"/>
                </a:solidFill>
                <a:latin typeface="Quattrocento Sans"/>
                <a:ea typeface="Quattrocento Sans"/>
                <a:cs typeface="Quattrocento Sans"/>
                <a:sym typeface="Quattrocento Sans"/>
              </a:rPr>
              <a:t>The Earth Summit offers the opportunity to develop a </a:t>
            </a:r>
            <a:r>
              <a:rPr lang="en-US" sz="1600" b="1" i="0" u="none" strike="noStrike" cap="none">
                <a:solidFill>
                  <a:srgbClr val="000000"/>
                </a:solidFill>
                <a:latin typeface="Quattrocento Sans"/>
                <a:ea typeface="Quattrocento Sans"/>
                <a:cs typeface="Quattrocento Sans"/>
                <a:sym typeface="Quattrocento Sans"/>
              </a:rPr>
              <a:t>collective vision</a:t>
            </a:r>
            <a:r>
              <a:rPr lang="en-US" sz="1600" b="0" i="0" u="none" strike="noStrike" cap="none">
                <a:solidFill>
                  <a:srgbClr val="000000"/>
                </a:solidFill>
                <a:latin typeface="Quattrocento Sans"/>
                <a:ea typeface="Quattrocento Sans"/>
                <a:cs typeface="Quattrocento Sans"/>
                <a:sym typeface="Quattrocento Sans"/>
              </a:rPr>
              <a:t> for sustainable development, to foster </a:t>
            </a:r>
            <a:r>
              <a:rPr lang="en-US" sz="1600" b="1" i="0" u="none" strike="noStrike" cap="none">
                <a:solidFill>
                  <a:srgbClr val="000000"/>
                </a:solidFill>
                <a:latin typeface="Quattrocento Sans"/>
                <a:ea typeface="Quattrocento Sans"/>
                <a:cs typeface="Quattrocento Sans"/>
                <a:sym typeface="Quattrocento Sans"/>
              </a:rPr>
              <a:t>cooperation</a:t>
            </a:r>
            <a:r>
              <a:rPr lang="en-US" sz="1600" b="0" i="0" u="none" strike="noStrike" cap="none">
                <a:solidFill>
                  <a:srgbClr val="000000"/>
                </a:solidFill>
                <a:latin typeface="Quattrocento Sans"/>
                <a:ea typeface="Quattrocento Sans"/>
                <a:cs typeface="Quattrocento Sans"/>
                <a:sym typeface="Quattrocento Sans"/>
              </a:rPr>
              <a:t> around how this can be globally governed and pave the way for the </a:t>
            </a:r>
            <a:r>
              <a:rPr lang="en-US" sz="1600" b="1" i="0" u="none" strike="noStrike" cap="none">
                <a:solidFill>
                  <a:srgbClr val="000000"/>
                </a:solidFill>
                <a:latin typeface="Quattrocento Sans"/>
                <a:ea typeface="Quattrocento Sans"/>
                <a:cs typeface="Quattrocento Sans"/>
                <a:sym typeface="Quattrocento Sans"/>
              </a:rPr>
              <a:t>transformation</a:t>
            </a:r>
            <a:r>
              <a:rPr lang="en-US" sz="1600" b="0" i="0" u="none" strike="noStrike" cap="none">
                <a:solidFill>
                  <a:srgbClr val="000000"/>
                </a:solidFill>
                <a:latin typeface="Quattrocento Sans"/>
                <a:ea typeface="Quattrocento Sans"/>
                <a:cs typeface="Quattrocento Sans"/>
                <a:sym typeface="Quattrocento Sans"/>
              </a:rPr>
              <a:t> of our economies and societies to support the environment in which we live. </a:t>
            </a:r>
            <a:endParaRPr sz="1600" b="0" i="0" u="none" strike="noStrike" cap="none">
              <a:solidFill>
                <a:srgbClr val="000000"/>
              </a:solidFill>
              <a:latin typeface="Quattrocento Sans"/>
              <a:ea typeface="Quattrocento Sans"/>
              <a:cs typeface="Quattrocento Sans"/>
              <a:sym typeface="Quattrocento Sans"/>
            </a:endParaRPr>
          </a:p>
          <a:p>
            <a:pPr marL="285750" marR="0" lvl="0" indent="-196850" algn="l" rtl="0">
              <a:lnSpc>
                <a:spcPct val="100000"/>
              </a:lnSpc>
              <a:spcBef>
                <a:spcPts val="0"/>
              </a:spcBef>
              <a:spcAft>
                <a:spcPts val="0"/>
              </a:spcAft>
              <a:buClr>
                <a:srgbClr val="C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1000"/>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Effect transition="in" filter="fade">
                                      <p:cBhvr>
                                        <p:cTn id="12" dur="1000"/>
                                        <p:tgtEl>
                                          <p:spTgt spid="3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xEl>
                                              <p:pRg st="2" end="2"/>
                                            </p:txEl>
                                          </p:spTgt>
                                        </p:tgtEl>
                                        <p:attrNameLst>
                                          <p:attrName>style.visibility</p:attrName>
                                        </p:attrNameLst>
                                      </p:cBhvr>
                                      <p:to>
                                        <p:strVal val="visible"/>
                                      </p:to>
                                    </p:set>
                                    <p:animEffect transition="in" filter="fade">
                                      <p:cBhvr>
                                        <p:cTn id="17" dur="1000"/>
                                        <p:tgtEl>
                                          <p:spTgt spid="3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6">
                                            <p:txEl>
                                              <p:pRg st="3" end="3"/>
                                            </p:txEl>
                                          </p:spTgt>
                                        </p:tgtEl>
                                        <p:attrNameLst>
                                          <p:attrName>style.visibility</p:attrName>
                                        </p:attrNameLst>
                                      </p:cBhvr>
                                      <p:to>
                                        <p:strVal val="visible"/>
                                      </p:to>
                                    </p:set>
                                    <p:animEffect transition="in" filter="fade">
                                      <p:cBhvr>
                                        <p:cTn id="22" dur="1000"/>
                                        <p:tgtEl>
                                          <p:spTgt spid="3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6">
                                            <p:txEl>
                                              <p:pRg st="4" end="4"/>
                                            </p:txEl>
                                          </p:spTgt>
                                        </p:tgtEl>
                                        <p:attrNameLst>
                                          <p:attrName>style.visibility</p:attrName>
                                        </p:attrNameLst>
                                      </p:cBhvr>
                                      <p:to>
                                        <p:strVal val="visible"/>
                                      </p:to>
                                    </p:set>
                                    <p:animEffect transition="in" filter="fade">
                                      <p:cBhvr>
                                        <p:cTn id="27" dur="1000"/>
                                        <p:tgtEl>
                                          <p:spTgt spid="3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6">
                                            <p:txEl>
                                              <p:pRg st="5" end="5"/>
                                            </p:txEl>
                                          </p:spTgt>
                                        </p:tgtEl>
                                        <p:attrNameLst>
                                          <p:attrName>style.visibility</p:attrName>
                                        </p:attrNameLst>
                                      </p:cBhvr>
                                      <p:to>
                                        <p:strVal val="visible"/>
                                      </p:to>
                                    </p:set>
                                    <p:animEffect transition="in" filter="fade">
                                      <p:cBhvr>
                                        <p:cTn id="32" dur="1000"/>
                                        <p:tgtEl>
                                          <p:spTgt spid="3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6">
                                            <p:txEl>
                                              <p:pRg st="6" end="6"/>
                                            </p:txEl>
                                          </p:spTgt>
                                        </p:tgtEl>
                                        <p:attrNameLst>
                                          <p:attrName>style.visibility</p:attrName>
                                        </p:attrNameLst>
                                      </p:cBhvr>
                                      <p:to>
                                        <p:strVal val="visible"/>
                                      </p:to>
                                    </p:set>
                                    <p:animEffect transition="in" filter="fade">
                                      <p:cBhvr>
                                        <p:cTn id="37" dur="1000"/>
                                        <p:tgtEl>
                                          <p:spTgt spid="3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6">
                                            <p:txEl>
                                              <p:pRg st="7" end="7"/>
                                            </p:txEl>
                                          </p:spTgt>
                                        </p:tgtEl>
                                        <p:attrNameLst>
                                          <p:attrName>style.visibility</p:attrName>
                                        </p:attrNameLst>
                                      </p:cBhvr>
                                      <p:to>
                                        <p:strVal val="visible"/>
                                      </p:to>
                                    </p:set>
                                    <p:animEffect transition="in" filter="fade">
                                      <p:cBhvr>
                                        <p:cTn id="42" dur="1000"/>
                                        <p:tgtEl>
                                          <p:spTgt spid="37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6">
                                            <p:txEl>
                                              <p:pRg st="8" end="8"/>
                                            </p:txEl>
                                          </p:spTgt>
                                        </p:tgtEl>
                                        <p:attrNameLst>
                                          <p:attrName>style.visibility</p:attrName>
                                        </p:attrNameLst>
                                      </p:cBhvr>
                                      <p:to>
                                        <p:strVal val="visible"/>
                                      </p:to>
                                    </p:set>
                                    <p:animEffect transition="in" filter="fade">
                                      <p:cBhvr>
                                        <p:cTn id="47" dur="1000"/>
                                        <p:tgtEl>
                                          <p:spTgt spid="37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6">
                                            <p:txEl>
                                              <p:pRg st="9" end="9"/>
                                            </p:txEl>
                                          </p:spTgt>
                                        </p:tgtEl>
                                        <p:attrNameLst>
                                          <p:attrName>style.visibility</p:attrName>
                                        </p:attrNameLst>
                                      </p:cBhvr>
                                      <p:to>
                                        <p:strVal val="visible"/>
                                      </p:to>
                                    </p:set>
                                    <p:animEffect transition="in" filter="fade">
                                      <p:cBhvr>
                                        <p:cTn id="52" dur="1000"/>
                                        <p:tgtEl>
                                          <p:spTgt spid="37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6">
                                            <p:txEl>
                                              <p:pRg st="10" end="10"/>
                                            </p:txEl>
                                          </p:spTgt>
                                        </p:tgtEl>
                                        <p:attrNameLst>
                                          <p:attrName>style.visibility</p:attrName>
                                        </p:attrNameLst>
                                      </p:cBhvr>
                                      <p:to>
                                        <p:strVal val="visible"/>
                                      </p:to>
                                    </p:set>
                                    <p:animEffect transition="in" filter="fade">
                                      <p:cBhvr>
                                        <p:cTn id="57" dur="1000"/>
                                        <p:tgtEl>
                                          <p:spTgt spid="37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76">
                                            <p:txEl>
                                              <p:pRg st="11" end="11"/>
                                            </p:txEl>
                                          </p:spTgt>
                                        </p:tgtEl>
                                        <p:attrNameLst>
                                          <p:attrName>style.visibility</p:attrName>
                                        </p:attrNameLst>
                                      </p:cBhvr>
                                      <p:to>
                                        <p:strVal val="visible"/>
                                      </p:to>
                                    </p:set>
                                    <p:animEffect transition="in" filter="fade">
                                      <p:cBhvr>
                                        <p:cTn id="62" dur="1000"/>
                                        <p:tgtEl>
                                          <p:spTgt spid="37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Definition of International Environmental Law</a:t>
            </a: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0" indent="-317500" algn="just" rtl="0">
              <a:lnSpc>
                <a:spcPct val="150000"/>
              </a:lnSpc>
              <a:spcBef>
                <a:spcPts val="0"/>
              </a:spcBef>
              <a:spcAft>
                <a:spcPts val="0"/>
              </a:spcAft>
              <a:buSzPts val="2100"/>
              <a:buFont typeface="Times New Roman"/>
              <a:buChar char="•"/>
            </a:pPr>
            <a:r>
              <a:rPr lang="en-US" sz="1700">
                <a:solidFill>
                  <a:srgbClr val="0D0D0D"/>
                </a:solidFill>
                <a:highlight>
                  <a:srgbClr val="FFFFFF"/>
                </a:highlight>
                <a:latin typeface="Times New Roman"/>
                <a:ea typeface="Times New Roman"/>
                <a:cs typeface="Times New Roman"/>
                <a:sym typeface="Times New Roman"/>
              </a:rPr>
              <a:t>International environmental law refers to the body of legal principles, treaties, conventions, regulations, and customary rules that govern the interactions between states, international organizations, and other actors in addressing environmental issues on a global scale.</a:t>
            </a:r>
            <a:endParaRPr sz="1700">
              <a:solidFill>
                <a:srgbClr val="0D0D0D"/>
              </a:solidFill>
              <a:highlight>
                <a:srgbClr val="FFFFFF"/>
              </a:highlight>
              <a:latin typeface="Times New Roman"/>
              <a:ea typeface="Times New Roman"/>
              <a:cs typeface="Times New Roman"/>
              <a:sym typeface="Times New Roman"/>
            </a:endParaRPr>
          </a:p>
          <a:p>
            <a:pPr marL="285750" marR="0" lvl="0" indent="-317500" algn="just" rtl="0">
              <a:lnSpc>
                <a:spcPct val="150000"/>
              </a:lnSpc>
              <a:spcBef>
                <a:spcPts val="0"/>
              </a:spcBef>
              <a:spcAft>
                <a:spcPts val="0"/>
              </a:spcAft>
              <a:buSzPts val="2100"/>
              <a:buFont typeface="Times New Roman"/>
              <a:buChar char="•"/>
            </a:pPr>
            <a:r>
              <a:rPr lang="en-US" sz="1700">
                <a:solidFill>
                  <a:srgbClr val="0D0D0D"/>
                </a:solidFill>
                <a:highlight>
                  <a:srgbClr val="FFFFFF"/>
                </a:highlight>
                <a:latin typeface="Times New Roman"/>
                <a:ea typeface="Times New Roman"/>
                <a:cs typeface="Times New Roman"/>
                <a:sym typeface="Times New Roman"/>
              </a:rPr>
              <a:t>The Stockholm Conference on the Human Environment, held in 1972, and the Rio Earth Summit, formally known as the United Nations Conference on Environment and Development (UNCED) held in 1992, were pivotal events in shaping international environmental law.</a:t>
            </a:r>
            <a:endParaRPr sz="1700">
              <a:solidFill>
                <a:srgbClr val="0D0D0D"/>
              </a:solidFill>
              <a:highlight>
                <a:srgbClr val="FFFFFF"/>
              </a:highlight>
              <a:latin typeface="Times New Roman"/>
              <a:ea typeface="Times New Roman"/>
              <a:cs typeface="Times New Roman"/>
              <a:sym typeface="Times New Roman"/>
            </a:endParaRPr>
          </a:p>
          <a:p>
            <a:pPr marL="285750" marR="0" lvl="0" indent="-317500" algn="just" rtl="0">
              <a:lnSpc>
                <a:spcPct val="150000"/>
              </a:lnSpc>
              <a:spcBef>
                <a:spcPts val="0"/>
              </a:spcBef>
              <a:spcAft>
                <a:spcPts val="0"/>
              </a:spcAft>
              <a:buSzPts val="2100"/>
              <a:buFont typeface="Times New Roman"/>
              <a:buChar char="•"/>
            </a:pPr>
            <a:r>
              <a:rPr lang="en-US" sz="1700">
                <a:solidFill>
                  <a:srgbClr val="0D0D0D"/>
                </a:solidFill>
                <a:highlight>
                  <a:srgbClr val="FFFFFF"/>
                </a:highlight>
                <a:latin typeface="Times New Roman"/>
                <a:ea typeface="Times New Roman"/>
                <a:cs typeface="Times New Roman"/>
                <a:sym typeface="Times New Roman"/>
              </a:rPr>
              <a:t>A definition of international environmental law as per the Stockholm and Rio summits would emphasize its role in promoting global cooperation, sustainable development, and the protection of the environment for the benefit of current and future generations, guided by principles such as equity, precaution, and shared responsibility.</a:t>
            </a:r>
            <a:endParaRPr sz="1700">
              <a:solidFill>
                <a:srgbClr val="0D0D0D"/>
              </a:solidFill>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4"/>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Rio Declaration Principles</a:t>
            </a:r>
            <a:endParaRPr sz="2800" b="0" i="0" u="none" strike="noStrike" cap="none">
              <a:solidFill>
                <a:srgbClr val="FFFFFF"/>
              </a:solidFill>
              <a:latin typeface="Quattrocento Sans"/>
              <a:ea typeface="Quattrocento Sans"/>
              <a:cs typeface="Quattrocento Sans"/>
              <a:sym typeface="Quattrocento Sans"/>
            </a:endParaRPr>
          </a:p>
        </p:txBody>
      </p:sp>
      <p:sp>
        <p:nvSpPr>
          <p:cNvPr id="382" name="Google Shape;382;p64"/>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27 in totality</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2- provides sovereign rights to exploit their own resources pursuant to their own environmental and developmental policies and made responsible to ensure their activities do not cause damage to the environment of other States or areas beyond the limits of national.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3- Intergenerational equity</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5- All states and all people shall cooperate in the essential task of eradication poverty as an indispensible requirement for sustainable development in order to decrease the disparities in standards of living and better meets the needs of the majority of the people of the world.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animEffect transition="in" filter="fade">
                                      <p:cBhvr>
                                        <p:cTn id="7" dur="1000"/>
                                        <p:tgtEl>
                                          <p:spTgt spid="3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xEl>
                                              <p:pRg st="1" end="1"/>
                                            </p:txEl>
                                          </p:spTgt>
                                        </p:tgtEl>
                                        <p:attrNameLst>
                                          <p:attrName>style.visibility</p:attrName>
                                        </p:attrNameLst>
                                      </p:cBhvr>
                                      <p:to>
                                        <p:strVal val="visible"/>
                                      </p:to>
                                    </p:set>
                                    <p:animEffect transition="in" filter="fade">
                                      <p:cBhvr>
                                        <p:cTn id="12" dur="1000"/>
                                        <p:tgtEl>
                                          <p:spTgt spid="3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2">
                                            <p:txEl>
                                              <p:pRg st="2" end="2"/>
                                            </p:txEl>
                                          </p:spTgt>
                                        </p:tgtEl>
                                        <p:attrNameLst>
                                          <p:attrName>style.visibility</p:attrName>
                                        </p:attrNameLst>
                                      </p:cBhvr>
                                      <p:to>
                                        <p:strVal val="visible"/>
                                      </p:to>
                                    </p:set>
                                    <p:animEffect transition="in" filter="fade">
                                      <p:cBhvr>
                                        <p:cTn id="17" dur="1000"/>
                                        <p:tgtEl>
                                          <p:spTgt spid="3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2">
                                            <p:txEl>
                                              <p:pRg st="3" end="3"/>
                                            </p:txEl>
                                          </p:spTgt>
                                        </p:tgtEl>
                                        <p:attrNameLst>
                                          <p:attrName>style.visibility</p:attrName>
                                        </p:attrNameLst>
                                      </p:cBhvr>
                                      <p:to>
                                        <p:strVal val="visible"/>
                                      </p:to>
                                    </p:set>
                                    <p:animEffect transition="in" filter="fade">
                                      <p:cBhvr>
                                        <p:cTn id="22" dur="1000"/>
                                        <p:tgtEl>
                                          <p:spTgt spid="3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72"/>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Rio Declaration Principles</a:t>
            </a:r>
            <a:endParaRPr sz="2800" b="0" i="0" u="none" strike="noStrike" cap="none">
              <a:solidFill>
                <a:srgbClr val="FFFFFF"/>
              </a:solidFill>
              <a:latin typeface="Quattrocento Sans"/>
              <a:ea typeface="Quattrocento Sans"/>
              <a:cs typeface="Quattrocento Sans"/>
              <a:sym typeface="Quattrocento Sans"/>
            </a:endParaRPr>
          </a:p>
        </p:txBody>
      </p:sp>
      <p:sp>
        <p:nvSpPr>
          <p:cNvPr id="388" name="Google Shape;388;p72"/>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7- State shall cooperate in a spirit of global partnership to conserve- protect- restore the health and integrity of the Earth’s ecosystem. </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In view of different contribution to global env. Degradation- States have common but differentiated responsibilities.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developed countries acknowledge the responsibility that they bear in the international pursuit of sustainable development in vie of the pressure their societies place on the global environment and of the technologies and financial resources they command.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Effect transition="in" filter="fade">
                                      <p:cBhvr>
                                        <p:cTn id="7" dur="1000"/>
                                        <p:tgtEl>
                                          <p:spTgt spid="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xEl>
                                              <p:pRg st="1" end="1"/>
                                            </p:txEl>
                                          </p:spTgt>
                                        </p:tgtEl>
                                        <p:attrNameLst>
                                          <p:attrName>style.visibility</p:attrName>
                                        </p:attrNameLst>
                                      </p:cBhvr>
                                      <p:to>
                                        <p:strVal val="visible"/>
                                      </p:to>
                                    </p:set>
                                    <p:animEffect transition="in" filter="fade">
                                      <p:cBhvr>
                                        <p:cTn id="12" dur="1000"/>
                                        <p:tgtEl>
                                          <p:spTgt spid="3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8">
                                            <p:txEl>
                                              <p:pRg st="2" end="2"/>
                                            </p:txEl>
                                          </p:spTgt>
                                        </p:tgtEl>
                                        <p:attrNameLst>
                                          <p:attrName>style.visibility</p:attrName>
                                        </p:attrNameLst>
                                      </p:cBhvr>
                                      <p:to>
                                        <p:strVal val="visible"/>
                                      </p:to>
                                    </p:set>
                                    <p:animEffect transition="in" filter="fade">
                                      <p:cBhvr>
                                        <p:cTn id="17" dur="1000"/>
                                        <p:tgtEl>
                                          <p:spTgt spid="3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8">
                                            <p:txEl>
                                              <p:pRg st="3" end="3"/>
                                            </p:txEl>
                                          </p:spTgt>
                                        </p:tgtEl>
                                        <p:attrNameLst>
                                          <p:attrName>style.visibility</p:attrName>
                                        </p:attrNameLst>
                                      </p:cBhvr>
                                      <p:to>
                                        <p:strVal val="visible"/>
                                      </p:to>
                                    </p:set>
                                    <p:animEffect transition="in" filter="fade">
                                      <p:cBhvr>
                                        <p:cTn id="22" dur="1000"/>
                                        <p:tgtEl>
                                          <p:spTgt spid="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85"/>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Rio Declaration Principles</a:t>
            </a:r>
            <a:endParaRPr sz="2800" b="0" i="0" u="none" strike="noStrike" cap="none">
              <a:solidFill>
                <a:srgbClr val="FFFFFF"/>
              </a:solidFill>
              <a:latin typeface="Quattrocento Sans"/>
              <a:ea typeface="Quattrocento Sans"/>
              <a:cs typeface="Quattrocento Sans"/>
              <a:sym typeface="Quattrocento Sans"/>
            </a:endParaRPr>
          </a:p>
        </p:txBody>
      </p:sp>
      <p:sp>
        <p:nvSpPr>
          <p:cNvPr id="394" name="Google Shape;394;p85"/>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9- States should cooperate to strengthen endogenous capacity building for sustainable development by improving scientific understanding, and technological knowledge, and by enhancing the development, adaptation, diffusion and transfer of technologies including new and innovative technologies. </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12- Sates should cooperate to promote a supportive and open international economic system. Trade policy measures for environmental purposes should not constitute a means of arbitrary 	or unjustifiable discrimination or a disguised restriction on international trade.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xEl>
                                              <p:pRg st="0" end="0"/>
                                            </p:txEl>
                                          </p:spTgt>
                                        </p:tgtEl>
                                        <p:attrNameLst>
                                          <p:attrName>style.visibility</p:attrName>
                                        </p:attrNameLst>
                                      </p:cBhvr>
                                      <p:to>
                                        <p:strVal val="visible"/>
                                      </p:to>
                                    </p:set>
                                    <p:animEffect transition="in" filter="fade">
                                      <p:cBhvr>
                                        <p:cTn id="7" dur="1000"/>
                                        <p:tgtEl>
                                          <p:spTgt spid="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xEl>
                                              <p:pRg st="1" end="1"/>
                                            </p:txEl>
                                          </p:spTgt>
                                        </p:tgtEl>
                                        <p:attrNameLst>
                                          <p:attrName>style.visibility</p:attrName>
                                        </p:attrNameLst>
                                      </p:cBhvr>
                                      <p:to>
                                        <p:strVal val="visible"/>
                                      </p:to>
                                    </p:set>
                                    <p:animEffect transition="in" filter="fade">
                                      <p:cBhvr>
                                        <p:cTn id="12" dur="1000"/>
                                        <p:tgtEl>
                                          <p:spTgt spid="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4">
                                            <p:txEl>
                                              <p:pRg st="2" end="2"/>
                                            </p:txEl>
                                          </p:spTgt>
                                        </p:tgtEl>
                                        <p:attrNameLst>
                                          <p:attrName>style.visibility</p:attrName>
                                        </p:attrNameLst>
                                      </p:cBhvr>
                                      <p:to>
                                        <p:strVal val="visible"/>
                                      </p:to>
                                    </p:set>
                                    <p:animEffect transition="in" filter="fade">
                                      <p:cBhvr>
                                        <p:cTn id="17" dur="1000"/>
                                        <p:tgtEl>
                                          <p:spTgt spid="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92"/>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Rio Declaration Principles</a:t>
            </a:r>
            <a:endParaRPr sz="2800" b="0" i="0" u="none" strike="noStrike" cap="none">
              <a:solidFill>
                <a:srgbClr val="FFFFFF"/>
              </a:solidFill>
              <a:latin typeface="Quattrocento Sans"/>
              <a:ea typeface="Quattrocento Sans"/>
              <a:cs typeface="Quattrocento Sans"/>
              <a:sym typeface="Quattrocento Sans"/>
            </a:endParaRPr>
          </a:p>
        </p:txBody>
      </p:sp>
      <p:sp>
        <p:nvSpPr>
          <p:cNvPr id="400" name="Google Shape;400;p92"/>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13- States shall develop national law regarding liability and compensation for the victims of pollution and other environmental damages.</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14- States should effectively cooperate to discourage or prevent the relocation and transfer to the other states of any activities and substances that cause severe environmental degradation or are found to be harmful to human health.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1000"/>
                                        <p:tgtEl>
                                          <p:spTgt spid="4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1" end="1"/>
                                            </p:txEl>
                                          </p:spTgt>
                                        </p:tgtEl>
                                        <p:attrNameLst>
                                          <p:attrName>style.visibility</p:attrName>
                                        </p:attrNameLst>
                                      </p:cBhvr>
                                      <p:to>
                                        <p:strVal val="visible"/>
                                      </p:to>
                                    </p:set>
                                    <p:animEffect transition="in" filter="fade">
                                      <p:cBhvr>
                                        <p:cTn id="12" dur="1000"/>
                                        <p:tgtEl>
                                          <p:spTgt spid="4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xEl>
                                              <p:pRg st="2" end="2"/>
                                            </p:txEl>
                                          </p:spTgt>
                                        </p:tgtEl>
                                        <p:attrNameLst>
                                          <p:attrName>style.visibility</p:attrName>
                                        </p:attrNameLst>
                                      </p:cBhvr>
                                      <p:to>
                                        <p:strVal val="visible"/>
                                      </p:to>
                                    </p:set>
                                    <p:animEffect transition="in" filter="fade">
                                      <p:cBhvr>
                                        <p:cTn id="17" dur="1000"/>
                                        <p:tgtEl>
                                          <p:spTgt spid="4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93"/>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Rio Declaration Principles</a:t>
            </a:r>
            <a:endParaRPr sz="2800" b="0" i="0" u="none" strike="noStrike" cap="none">
              <a:solidFill>
                <a:srgbClr val="FFFFFF"/>
              </a:solidFill>
              <a:latin typeface="Quattrocento Sans"/>
              <a:ea typeface="Quattrocento Sans"/>
              <a:cs typeface="Quattrocento Sans"/>
              <a:sym typeface="Quattrocento Sans"/>
            </a:endParaRPr>
          </a:p>
        </p:txBody>
      </p:sp>
      <p:sp>
        <p:nvSpPr>
          <p:cNvPr id="406" name="Google Shape;406;p93"/>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15- precautionary principle-Environmental measures by State &amp; local authorities must anticipate and prevent the cause of environmental degradation.</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Where there are threats of serious and irreversible damages, not to postpone the matter by saying that there is lack of scientific certainty.</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onus of proof is on the actor or the developer to proof that his action is environmentally benign (not harmful).</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Principle 16- polluter pays principle- objective-make the polluter liable not only for the compensation to the victims but also for the cost of restoring of environment degradation</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animEffect transition="in" filter="fade">
                                      <p:cBhvr>
                                        <p:cTn id="7" dur="1000"/>
                                        <p:tgtEl>
                                          <p:spTgt spid="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xEl>
                                              <p:pRg st="1" end="1"/>
                                            </p:txEl>
                                          </p:spTgt>
                                        </p:tgtEl>
                                        <p:attrNameLst>
                                          <p:attrName>style.visibility</p:attrName>
                                        </p:attrNameLst>
                                      </p:cBhvr>
                                      <p:to>
                                        <p:strVal val="visible"/>
                                      </p:to>
                                    </p:set>
                                    <p:animEffect transition="in" filter="fade">
                                      <p:cBhvr>
                                        <p:cTn id="12" dur="1000"/>
                                        <p:tgtEl>
                                          <p:spTgt spid="4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
                                            <p:txEl>
                                              <p:pRg st="2" end="2"/>
                                            </p:txEl>
                                          </p:spTgt>
                                        </p:tgtEl>
                                        <p:attrNameLst>
                                          <p:attrName>style.visibility</p:attrName>
                                        </p:attrNameLst>
                                      </p:cBhvr>
                                      <p:to>
                                        <p:strVal val="visible"/>
                                      </p:to>
                                    </p:set>
                                    <p:animEffect transition="in" filter="fade">
                                      <p:cBhvr>
                                        <p:cTn id="17" dur="1000"/>
                                        <p:tgtEl>
                                          <p:spTgt spid="4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6">
                                            <p:txEl>
                                              <p:pRg st="3" end="3"/>
                                            </p:txEl>
                                          </p:spTgt>
                                        </p:tgtEl>
                                        <p:attrNameLst>
                                          <p:attrName>style.visibility</p:attrName>
                                        </p:attrNameLst>
                                      </p:cBhvr>
                                      <p:to>
                                        <p:strVal val="visible"/>
                                      </p:to>
                                    </p:set>
                                    <p:animEffect transition="in" filter="fade">
                                      <p:cBhvr>
                                        <p:cTn id="22" dur="1000"/>
                                        <p:tgtEl>
                                          <p:spTgt spid="4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6">
                                            <p:txEl>
                                              <p:pRg st="4" end="4"/>
                                            </p:txEl>
                                          </p:spTgt>
                                        </p:tgtEl>
                                        <p:attrNameLst>
                                          <p:attrName>style.visibility</p:attrName>
                                        </p:attrNameLst>
                                      </p:cBhvr>
                                      <p:to>
                                        <p:strVal val="visible"/>
                                      </p:to>
                                    </p:set>
                                    <p:animEffect transition="in" filter="fade">
                                      <p:cBhvr>
                                        <p:cTn id="27" dur="1000"/>
                                        <p:tgtEl>
                                          <p:spTgt spid="4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6">
                                            <p:txEl>
                                              <p:pRg st="5" end="5"/>
                                            </p:txEl>
                                          </p:spTgt>
                                        </p:tgtEl>
                                        <p:attrNameLst>
                                          <p:attrName>style.visibility</p:attrName>
                                        </p:attrNameLst>
                                      </p:cBhvr>
                                      <p:to>
                                        <p:strVal val="visible"/>
                                      </p:to>
                                    </p:set>
                                    <p:animEffect transition="in" filter="fade">
                                      <p:cBhvr>
                                        <p:cTn id="32" dur="1000"/>
                                        <p:tgtEl>
                                          <p:spTgt spid="4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6">
                                            <p:txEl>
                                              <p:pRg st="6" end="6"/>
                                            </p:txEl>
                                          </p:spTgt>
                                        </p:tgtEl>
                                        <p:attrNameLst>
                                          <p:attrName>style.visibility</p:attrName>
                                        </p:attrNameLst>
                                      </p:cBhvr>
                                      <p:to>
                                        <p:strVal val="visible"/>
                                      </p:to>
                                    </p:set>
                                    <p:animEffect transition="in" filter="fade">
                                      <p:cBhvr>
                                        <p:cTn id="37" dur="1000"/>
                                        <p:tgtEl>
                                          <p:spTgt spid="4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6">
                                            <p:txEl>
                                              <p:pRg st="7" end="7"/>
                                            </p:txEl>
                                          </p:spTgt>
                                        </p:tgtEl>
                                        <p:attrNameLst>
                                          <p:attrName>style.visibility</p:attrName>
                                        </p:attrNameLst>
                                      </p:cBhvr>
                                      <p:to>
                                        <p:strVal val="visible"/>
                                      </p:to>
                                    </p:set>
                                    <p:animEffect transition="in" filter="fade">
                                      <p:cBhvr>
                                        <p:cTn id="42" dur="1000"/>
                                        <p:tgtEl>
                                          <p:spTgt spid="4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94"/>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The Kyoto Protocol - background</a:t>
            </a:r>
            <a:endParaRPr sz="2800" b="0" i="0" u="none" strike="noStrike" cap="none">
              <a:solidFill>
                <a:srgbClr val="FFFFFF"/>
              </a:solidFill>
              <a:latin typeface="Quattrocento Sans"/>
              <a:ea typeface="Quattrocento Sans"/>
              <a:cs typeface="Quattrocento Sans"/>
              <a:sym typeface="Quattrocento Sans"/>
            </a:endParaRPr>
          </a:p>
        </p:txBody>
      </p:sp>
      <p:sp>
        <p:nvSpPr>
          <p:cNvPr id="412" name="Google Shape;412;p94"/>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1992:  UN Framework Convention on Climate Change places the heaviest burden for fighting climate change on industrialized nations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Annex 1:  industrialized economies and economies in transition</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Annex 2:  the richest Annex 1 countries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(Organization for Economic Cooperation and Development (OECD))</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General Target: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collectively reduce emissions to 1990 levels by 2000 (but no mechanisms, enforcement proposed)</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support developing countries’ climate change activities (granting body)</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developing countries’ emissions will grow before they shrink</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developing countries will have largest climate change impacts;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work to mitigate</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animEffect transition="in" filter="fade">
                                      <p:cBhvr>
                                        <p:cTn id="7" dur="1000"/>
                                        <p:tgtEl>
                                          <p:spTgt spid="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xEl>
                                              <p:pRg st="1" end="1"/>
                                            </p:txEl>
                                          </p:spTgt>
                                        </p:tgtEl>
                                        <p:attrNameLst>
                                          <p:attrName>style.visibility</p:attrName>
                                        </p:attrNameLst>
                                      </p:cBhvr>
                                      <p:to>
                                        <p:strVal val="visible"/>
                                      </p:to>
                                    </p:set>
                                    <p:animEffect transition="in" filter="fade">
                                      <p:cBhvr>
                                        <p:cTn id="12" dur="1000"/>
                                        <p:tgtEl>
                                          <p:spTgt spid="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
                                            <p:txEl>
                                              <p:pRg st="2" end="2"/>
                                            </p:txEl>
                                          </p:spTgt>
                                        </p:tgtEl>
                                        <p:attrNameLst>
                                          <p:attrName>style.visibility</p:attrName>
                                        </p:attrNameLst>
                                      </p:cBhvr>
                                      <p:to>
                                        <p:strVal val="visible"/>
                                      </p:to>
                                    </p:set>
                                    <p:animEffect transition="in" filter="fade">
                                      <p:cBhvr>
                                        <p:cTn id="17" dur="1000"/>
                                        <p:tgtEl>
                                          <p:spTgt spid="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2">
                                            <p:txEl>
                                              <p:pRg st="3" end="3"/>
                                            </p:txEl>
                                          </p:spTgt>
                                        </p:tgtEl>
                                        <p:attrNameLst>
                                          <p:attrName>style.visibility</p:attrName>
                                        </p:attrNameLst>
                                      </p:cBhvr>
                                      <p:to>
                                        <p:strVal val="visible"/>
                                      </p:to>
                                    </p:set>
                                    <p:animEffect transition="in" filter="fade">
                                      <p:cBhvr>
                                        <p:cTn id="22" dur="1000"/>
                                        <p:tgtEl>
                                          <p:spTgt spid="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2">
                                            <p:txEl>
                                              <p:pRg st="4" end="4"/>
                                            </p:txEl>
                                          </p:spTgt>
                                        </p:tgtEl>
                                        <p:attrNameLst>
                                          <p:attrName>style.visibility</p:attrName>
                                        </p:attrNameLst>
                                      </p:cBhvr>
                                      <p:to>
                                        <p:strVal val="visible"/>
                                      </p:to>
                                    </p:set>
                                    <p:animEffect transition="in" filter="fade">
                                      <p:cBhvr>
                                        <p:cTn id="27" dur="1000"/>
                                        <p:tgtEl>
                                          <p:spTgt spid="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
                                            <p:txEl>
                                              <p:pRg st="5" end="5"/>
                                            </p:txEl>
                                          </p:spTgt>
                                        </p:tgtEl>
                                        <p:attrNameLst>
                                          <p:attrName>style.visibility</p:attrName>
                                        </p:attrNameLst>
                                      </p:cBhvr>
                                      <p:to>
                                        <p:strVal val="visible"/>
                                      </p:to>
                                    </p:set>
                                    <p:animEffect transition="in" filter="fade">
                                      <p:cBhvr>
                                        <p:cTn id="32" dur="1000"/>
                                        <p:tgtEl>
                                          <p:spTgt spid="4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2">
                                            <p:txEl>
                                              <p:pRg st="6" end="6"/>
                                            </p:txEl>
                                          </p:spTgt>
                                        </p:tgtEl>
                                        <p:attrNameLst>
                                          <p:attrName>style.visibility</p:attrName>
                                        </p:attrNameLst>
                                      </p:cBhvr>
                                      <p:to>
                                        <p:strVal val="visible"/>
                                      </p:to>
                                    </p:set>
                                    <p:animEffect transition="in" filter="fade">
                                      <p:cBhvr>
                                        <p:cTn id="37" dur="1000"/>
                                        <p:tgtEl>
                                          <p:spTgt spid="4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2">
                                            <p:txEl>
                                              <p:pRg st="7" end="7"/>
                                            </p:txEl>
                                          </p:spTgt>
                                        </p:tgtEl>
                                        <p:attrNameLst>
                                          <p:attrName>style.visibility</p:attrName>
                                        </p:attrNameLst>
                                      </p:cBhvr>
                                      <p:to>
                                        <p:strVal val="visible"/>
                                      </p:to>
                                    </p:set>
                                    <p:animEffect transition="in" filter="fade">
                                      <p:cBhvr>
                                        <p:cTn id="42" dur="1000"/>
                                        <p:tgtEl>
                                          <p:spTgt spid="4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2">
                                            <p:txEl>
                                              <p:pRg st="8" end="8"/>
                                            </p:txEl>
                                          </p:spTgt>
                                        </p:tgtEl>
                                        <p:attrNameLst>
                                          <p:attrName>style.visibility</p:attrName>
                                        </p:attrNameLst>
                                      </p:cBhvr>
                                      <p:to>
                                        <p:strVal val="visible"/>
                                      </p:to>
                                    </p:set>
                                    <p:animEffect transition="in" filter="fade">
                                      <p:cBhvr>
                                        <p:cTn id="47" dur="1000"/>
                                        <p:tgtEl>
                                          <p:spTgt spid="4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2">
                                            <p:txEl>
                                              <p:pRg st="9" end="9"/>
                                            </p:txEl>
                                          </p:spTgt>
                                        </p:tgtEl>
                                        <p:attrNameLst>
                                          <p:attrName>style.visibility</p:attrName>
                                        </p:attrNameLst>
                                      </p:cBhvr>
                                      <p:to>
                                        <p:strVal val="visible"/>
                                      </p:to>
                                    </p:set>
                                    <p:animEffect transition="in" filter="fade">
                                      <p:cBhvr>
                                        <p:cTn id="52" dur="1000"/>
                                        <p:tgtEl>
                                          <p:spTgt spid="4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2">
                                            <p:txEl>
                                              <p:pRg st="10" end="10"/>
                                            </p:txEl>
                                          </p:spTgt>
                                        </p:tgtEl>
                                        <p:attrNameLst>
                                          <p:attrName>style.visibility</p:attrName>
                                        </p:attrNameLst>
                                      </p:cBhvr>
                                      <p:to>
                                        <p:strVal val="visible"/>
                                      </p:to>
                                    </p:set>
                                    <p:animEffect transition="in" filter="fade">
                                      <p:cBhvr>
                                        <p:cTn id="57" dur="1000"/>
                                        <p:tgtEl>
                                          <p:spTgt spid="41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12">
                                            <p:txEl>
                                              <p:pRg st="11" end="11"/>
                                            </p:txEl>
                                          </p:spTgt>
                                        </p:tgtEl>
                                        <p:attrNameLst>
                                          <p:attrName>style.visibility</p:attrName>
                                        </p:attrNameLst>
                                      </p:cBhvr>
                                      <p:to>
                                        <p:strVal val="visible"/>
                                      </p:to>
                                    </p:set>
                                    <p:animEffect transition="in" filter="fade">
                                      <p:cBhvr>
                                        <p:cTn id="62" dur="1000"/>
                                        <p:tgtEl>
                                          <p:spTgt spid="4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95"/>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The Kyoto Protocol - background</a:t>
            </a:r>
            <a:endParaRPr sz="2800" b="0" i="0" u="none" strike="noStrike" cap="none">
              <a:solidFill>
                <a:srgbClr val="FFFFFF"/>
              </a:solidFill>
              <a:latin typeface="Quattrocento Sans"/>
              <a:ea typeface="Quattrocento Sans"/>
              <a:cs typeface="Quattrocento Sans"/>
              <a:sym typeface="Quattrocento Sans"/>
            </a:endParaRPr>
          </a:p>
        </p:txBody>
      </p:sp>
      <p:sp>
        <p:nvSpPr>
          <p:cNvPr id="418" name="Google Shape;418;p95"/>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Dec 1-11, 1997:  Representatives from 160 countries agreed to enter into binding limits on emissions of greenhouse gases</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TARGETS: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Total:  reduce developed nation emissions to 5% below 1990 levels during “commitment period” 2008-2012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(most countries need -18% reduction in BAU by 2008)</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37 industrialized nations and the EU subject to binding emissions targets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Greenhouse gases:  CO2, CH4, N2O, HFCs, PFCs, and SF6</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PENALTY:</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Non-compliant countries will have to reduce emissions by 1.3 units for every unit of emissions “overshoot” in subsequent commitment period.</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E.g.:  if your emissions target is 7Gtons per year by 2012, and you end up at 10Gtons/yr, in the next commitment period (2013-2020) you will have to reduce by 4Gtons/yr (in addition to any new targets) to be Compliant. </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animEffect transition="in" filter="fade">
                                      <p:cBhvr>
                                        <p:cTn id="7" dur="1000"/>
                                        <p:tgtEl>
                                          <p:spTgt spid="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xEl>
                                              <p:pRg st="1" end="1"/>
                                            </p:txEl>
                                          </p:spTgt>
                                        </p:tgtEl>
                                        <p:attrNameLst>
                                          <p:attrName>style.visibility</p:attrName>
                                        </p:attrNameLst>
                                      </p:cBhvr>
                                      <p:to>
                                        <p:strVal val="visible"/>
                                      </p:to>
                                    </p:set>
                                    <p:animEffect transition="in" filter="fade">
                                      <p:cBhvr>
                                        <p:cTn id="12" dur="1000"/>
                                        <p:tgtEl>
                                          <p:spTgt spid="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8">
                                            <p:txEl>
                                              <p:pRg st="2" end="2"/>
                                            </p:txEl>
                                          </p:spTgt>
                                        </p:tgtEl>
                                        <p:attrNameLst>
                                          <p:attrName>style.visibility</p:attrName>
                                        </p:attrNameLst>
                                      </p:cBhvr>
                                      <p:to>
                                        <p:strVal val="visible"/>
                                      </p:to>
                                    </p:set>
                                    <p:animEffect transition="in" filter="fade">
                                      <p:cBhvr>
                                        <p:cTn id="17" dur="1000"/>
                                        <p:tgtEl>
                                          <p:spTgt spid="4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8">
                                            <p:txEl>
                                              <p:pRg st="3" end="3"/>
                                            </p:txEl>
                                          </p:spTgt>
                                        </p:tgtEl>
                                        <p:attrNameLst>
                                          <p:attrName>style.visibility</p:attrName>
                                        </p:attrNameLst>
                                      </p:cBhvr>
                                      <p:to>
                                        <p:strVal val="visible"/>
                                      </p:to>
                                    </p:set>
                                    <p:animEffect transition="in" filter="fade">
                                      <p:cBhvr>
                                        <p:cTn id="22" dur="1000"/>
                                        <p:tgtEl>
                                          <p:spTgt spid="4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8">
                                            <p:txEl>
                                              <p:pRg st="4" end="4"/>
                                            </p:txEl>
                                          </p:spTgt>
                                        </p:tgtEl>
                                        <p:attrNameLst>
                                          <p:attrName>style.visibility</p:attrName>
                                        </p:attrNameLst>
                                      </p:cBhvr>
                                      <p:to>
                                        <p:strVal val="visible"/>
                                      </p:to>
                                    </p:set>
                                    <p:animEffect transition="in" filter="fade">
                                      <p:cBhvr>
                                        <p:cTn id="27" dur="1000"/>
                                        <p:tgtEl>
                                          <p:spTgt spid="4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8">
                                            <p:txEl>
                                              <p:pRg st="5" end="5"/>
                                            </p:txEl>
                                          </p:spTgt>
                                        </p:tgtEl>
                                        <p:attrNameLst>
                                          <p:attrName>style.visibility</p:attrName>
                                        </p:attrNameLst>
                                      </p:cBhvr>
                                      <p:to>
                                        <p:strVal val="visible"/>
                                      </p:to>
                                    </p:set>
                                    <p:animEffect transition="in" filter="fade">
                                      <p:cBhvr>
                                        <p:cTn id="32" dur="1000"/>
                                        <p:tgtEl>
                                          <p:spTgt spid="4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8">
                                            <p:txEl>
                                              <p:pRg st="6" end="6"/>
                                            </p:txEl>
                                          </p:spTgt>
                                        </p:tgtEl>
                                        <p:attrNameLst>
                                          <p:attrName>style.visibility</p:attrName>
                                        </p:attrNameLst>
                                      </p:cBhvr>
                                      <p:to>
                                        <p:strVal val="visible"/>
                                      </p:to>
                                    </p:set>
                                    <p:animEffect transition="in" filter="fade">
                                      <p:cBhvr>
                                        <p:cTn id="37" dur="1000"/>
                                        <p:tgtEl>
                                          <p:spTgt spid="4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8">
                                            <p:txEl>
                                              <p:pRg st="7" end="7"/>
                                            </p:txEl>
                                          </p:spTgt>
                                        </p:tgtEl>
                                        <p:attrNameLst>
                                          <p:attrName>style.visibility</p:attrName>
                                        </p:attrNameLst>
                                      </p:cBhvr>
                                      <p:to>
                                        <p:strVal val="visible"/>
                                      </p:to>
                                    </p:set>
                                    <p:animEffect transition="in" filter="fade">
                                      <p:cBhvr>
                                        <p:cTn id="42" dur="1000"/>
                                        <p:tgtEl>
                                          <p:spTgt spid="4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8">
                                            <p:txEl>
                                              <p:pRg st="8" end="8"/>
                                            </p:txEl>
                                          </p:spTgt>
                                        </p:tgtEl>
                                        <p:attrNameLst>
                                          <p:attrName>style.visibility</p:attrName>
                                        </p:attrNameLst>
                                      </p:cBhvr>
                                      <p:to>
                                        <p:strVal val="visible"/>
                                      </p:to>
                                    </p:set>
                                    <p:animEffect transition="in" filter="fade">
                                      <p:cBhvr>
                                        <p:cTn id="47" dur="1000"/>
                                        <p:tgtEl>
                                          <p:spTgt spid="4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8">
                                            <p:txEl>
                                              <p:pRg st="9" end="9"/>
                                            </p:txEl>
                                          </p:spTgt>
                                        </p:tgtEl>
                                        <p:attrNameLst>
                                          <p:attrName>style.visibility</p:attrName>
                                        </p:attrNameLst>
                                      </p:cBhvr>
                                      <p:to>
                                        <p:strVal val="visible"/>
                                      </p:to>
                                    </p:set>
                                    <p:animEffect transition="in" filter="fade">
                                      <p:cBhvr>
                                        <p:cTn id="52" dur="1000"/>
                                        <p:tgtEl>
                                          <p:spTgt spid="4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8">
                                            <p:txEl>
                                              <p:pRg st="10" end="10"/>
                                            </p:txEl>
                                          </p:spTgt>
                                        </p:tgtEl>
                                        <p:attrNameLst>
                                          <p:attrName>style.visibility</p:attrName>
                                        </p:attrNameLst>
                                      </p:cBhvr>
                                      <p:to>
                                        <p:strVal val="visible"/>
                                      </p:to>
                                    </p:set>
                                    <p:animEffect transition="in" filter="fade">
                                      <p:cBhvr>
                                        <p:cTn id="57" dur="1000"/>
                                        <p:tgtEl>
                                          <p:spTgt spid="41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18">
                                            <p:txEl>
                                              <p:pRg st="11" end="11"/>
                                            </p:txEl>
                                          </p:spTgt>
                                        </p:tgtEl>
                                        <p:attrNameLst>
                                          <p:attrName>style.visibility</p:attrName>
                                        </p:attrNameLst>
                                      </p:cBhvr>
                                      <p:to>
                                        <p:strVal val="visible"/>
                                      </p:to>
                                    </p:set>
                                    <p:animEffect transition="in" filter="fade">
                                      <p:cBhvr>
                                        <p:cTn id="62" dur="1000"/>
                                        <p:tgtEl>
                                          <p:spTgt spid="41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8">
                                            <p:txEl>
                                              <p:pRg st="12" end="12"/>
                                            </p:txEl>
                                          </p:spTgt>
                                        </p:tgtEl>
                                        <p:attrNameLst>
                                          <p:attrName>style.visibility</p:attrName>
                                        </p:attrNameLst>
                                      </p:cBhvr>
                                      <p:to>
                                        <p:strVal val="visible"/>
                                      </p:to>
                                    </p:set>
                                    <p:animEffect transition="in" filter="fade">
                                      <p:cBhvr>
                                        <p:cTn id="67" dur="1000"/>
                                        <p:tgtEl>
                                          <p:spTgt spid="4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9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PRIMARY MECHANISMS</a:t>
            </a:r>
            <a:endParaRPr/>
          </a:p>
        </p:txBody>
      </p:sp>
      <p:sp>
        <p:nvSpPr>
          <p:cNvPr id="424" name="Google Shape;424;p9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Emissions trading</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trade carbon units between Annex 1 countries (flow is from countries with carbon credits to countries with carbon overshoots)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example:  Europe’s Emissions Trading System (ETS), National Allocation Plans</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Joint Implementation</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Annex 1 countries can invest in a emissions-reduction project in another Annex 1 country and receive emissions reduction units (ERU)</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Clean Development Mechanism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Annex 1 countries receive ERUs for emissions reductions in developing countries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must certify reductions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For countries that are ultra-efficient, Kyoto would be cost prohibitive.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Such countries can ‘buy their way out’ by buying carbon credits from other countries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Developing countries have incentive to reduce emissions by selling carbon credits</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4. Reducing Emissions from Deforestation and Forest Degradation</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18% anthropogenic emissions comes from forest destruction. Developed countries will pay for developing countries not to destroy rainforest</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animEffect transition="in" filter="fade">
                                      <p:cBhvr>
                                        <p:cTn id="7" dur="1000"/>
                                        <p:tgtEl>
                                          <p:spTgt spid="4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
                                            <p:txEl>
                                              <p:pRg st="1" end="1"/>
                                            </p:txEl>
                                          </p:spTgt>
                                        </p:tgtEl>
                                        <p:attrNameLst>
                                          <p:attrName>style.visibility</p:attrName>
                                        </p:attrNameLst>
                                      </p:cBhvr>
                                      <p:to>
                                        <p:strVal val="visible"/>
                                      </p:to>
                                    </p:set>
                                    <p:animEffect transition="in" filter="fade">
                                      <p:cBhvr>
                                        <p:cTn id="12" dur="1000"/>
                                        <p:tgtEl>
                                          <p:spTgt spid="4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
                                            <p:txEl>
                                              <p:pRg st="2" end="2"/>
                                            </p:txEl>
                                          </p:spTgt>
                                        </p:tgtEl>
                                        <p:attrNameLst>
                                          <p:attrName>style.visibility</p:attrName>
                                        </p:attrNameLst>
                                      </p:cBhvr>
                                      <p:to>
                                        <p:strVal val="visible"/>
                                      </p:to>
                                    </p:set>
                                    <p:animEffect transition="in" filter="fade">
                                      <p:cBhvr>
                                        <p:cTn id="17" dur="1000"/>
                                        <p:tgtEl>
                                          <p:spTgt spid="4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4">
                                            <p:txEl>
                                              <p:pRg st="3" end="3"/>
                                            </p:txEl>
                                          </p:spTgt>
                                        </p:tgtEl>
                                        <p:attrNameLst>
                                          <p:attrName>style.visibility</p:attrName>
                                        </p:attrNameLst>
                                      </p:cBhvr>
                                      <p:to>
                                        <p:strVal val="visible"/>
                                      </p:to>
                                    </p:set>
                                    <p:animEffect transition="in" filter="fade">
                                      <p:cBhvr>
                                        <p:cTn id="22" dur="1000"/>
                                        <p:tgtEl>
                                          <p:spTgt spid="4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4">
                                            <p:txEl>
                                              <p:pRg st="4" end="4"/>
                                            </p:txEl>
                                          </p:spTgt>
                                        </p:tgtEl>
                                        <p:attrNameLst>
                                          <p:attrName>style.visibility</p:attrName>
                                        </p:attrNameLst>
                                      </p:cBhvr>
                                      <p:to>
                                        <p:strVal val="visible"/>
                                      </p:to>
                                    </p:set>
                                    <p:animEffect transition="in" filter="fade">
                                      <p:cBhvr>
                                        <p:cTn id="27" dur="1000"/>
                                        <p:tgtEl>
                                          <p:spTgt spid="4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4">
                                            <p:txEl>
                                              <p:pRg st="5" end="5"/>
                                            </p:txEl>
                                          </p:spTgt>
                                        </p:tgtEl>
                                        <p:attrNameLst>
                                          <p:attrName>style.visibility</p:attrName>
                                        </p:attrNameLst>
                                      </p:cBhvr>
                                      <p:to>
                                        <p:strVal val="visible"/>
                                      </p:to>
                                    </p:set>
                                    <p:animEffect transition="in" filter="fade">
                                      <p:cBhvr>
                                        <p:cTn id="32" dur="1000"/>
                                        <p:tgtEl>
                                          <p:spTgt spid="4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4">
                                            <p:txEl>
                                              <p:pRg st="6" end="6"/>
                                            </p:txEl>
                                          </p:spTgt>
                                        </p:tgtEl>
                                        <p:attrNameLst>
                                          <p:attrName>style.visibility</p:attrName>
                                        </p:attrNameLst>
                                      </p:cBhvr>
                                      <p:to>
                                        <p:strVal val="visible"/>
                                      </p:to>
                                    </p:set>
                                    <p:animEffect transition="in" filter="fade">
                                      <p:cBhvr>
                                        <p:cTn id="37" dur="1000"/>
                                        <p:tgtEl>
                                          <p:spTgt spid="4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4">
                                            <p:txEl>
                                              <p:pRg st="7" end="7"/>
                                            </p:txEl>
                                          </p:spTgt>
                                        </p:tgtEl>
                                        <p:attrNameLst>
                                          <p:attrName>style.visibility</p:attrName>
                                        </p:attrNameLst>
                                      </p:cBhvr>
                                      <p:to>
                                        <p:strVal val="visible"/>
                                      </p:to>
                                    </p:set>
                                    <p:animEffect transition="in" filter="fade">
                                      <p:cBhvr>
                                        <p:cTn id="42" dur="1000"/>
                                        <p:tgtEl>
                                          <p:spTgt spid="4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4">
                                            <p:txEl>
                                              <p:pRg st="8" end="8"/>
                                            </p:txEl>
                                          </p:spTgt>
                                        </p:tgtEl>
                                        <p:attrNameLst>
                                          <p:attrName>style.visibility</p:attrName>
                                        </p:attrNameLst>
                                      </p:cBhvr>
                                      <p:to>
                                        <p:strVal val="visible"/>
                                      </p:to>
                                    </p:set>
                                    <p:animEffect transition="in" filter="fade">
                                      <p:cBhvr>
                                        <p:cTn id="47" dur="1000"/>
                                        <p:tgtEl>
                                          <p:spTgt spid="42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4">
                                            <p:txEl>
                                              <p:pRg st="9" end="9"/>
                                            </p:txEl>
                                          </p:spTgt>
                                        </p:tgtEl>
                                        <p:attrNameLst>
                                          <p:attrName>style.visibility</p:attrName>
                                        </p:attrNameLst>
                                      </p:cBhvr>
                                      <p:to>
                                        <p:strVal val="visible"/>
                                      </p:to>
                                    </p:set>
                                    <p:animEffect transition="in" filter="fade">
                                      <p:cBhvr>
                                        <p:cTn id="52" dur="1000"/>
                                        <p:tgtEl>
                                          <p:spTgt spid="42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4">
                                            <p:txEl>
                                              <p:pRg st="10" end="10"/>
                                            </p:txEl>
                                          </p:spTgt>
                                        </p:tgtEl>
                                        <p:attrNameLst>
                                          <p:attrName>style.visibility</p:attrName>
                                        </p:attrNameLst>
                                      </p:cBhvr>
                                      <p:to>
                                        <p:strVal val="visible"/>
                                      </p:to>
                                    </p:set>
                                    <p:animEffect transition="in" filter="fade">
                                      <p:cBhvr>
                                        <p:cTn id="57" dur="1000"/>
                                        <p:tgtEl>
                                          <p:spTgt spid="42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24">
                                            <p:txEl>
                                              <p:pRg st="11" end="11"/>
                                            </p:txEl>
                                          </p:spTgt>
                                        </p:tgtEl>
                                        <p:attrNameLst>
                                          <p:attrName>style.visibility</p:attrName>
                                        </p:attrNameLst>
                                      </p:cBhvr>
                                      <p:to>
                                        <p:strVal val="visible"/>
                                      </p:to>
                                    </p:set>
                                    <p:animEffect transition="in" filter="fade">
                                      <p:cBhvr>
                                        <p:cTn id="62" dur="1000"/>
                                        <p:tgtEl>
                                          <p:spTgt spid="42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24">
                                            <p:txEl>
                                              <p:pRg st="12" end="12"/>
                                            </p:txEl>
                                          </p:spTgt>
                                        </p:tgtEl>
                                        <p:attrNameLst>
                                          <p:attrName>style.visibility</p:attrName>
                                        </p:attrNameLst>
                                      </p:cBhvr>
                                      <p:to>
                                        <p:strVal val="visible"/>
                                      </p:to>
                                    </p:set>
                                    <p:animEffect transition="in" filter="fade">
                                      <p:cBhvr>
                                        <p:cTn id="67" dur="1000"/>
                                        <p:tgtEl>
                                          <p:spTgt spid="42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4">
                                            <p:txEl>
                                              <p:pRg st="13" end="13"/>
                                            </p:txEl>
                                          </p:spTgt>
                                        </p:tgtEl>
                                        <p:attrNameLst>
                                          <p:attrName>style.visibility</p:attrName>
                                        </p:attrNameLst>
                                      </p:cBhvr>
                                      <p:to>
                                        <p:strVal val="visible"/>
                                      </p:to>
                                    </p:set>
                                    <p:animEffect transition="in" filter="fade">
                                      <p:cBhvr>
                                        <p:cTn id="72" dur="1000"/>
                                        <p:tgtEl>
                                          <p:spTgt spid="42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24">
                                            <p:txEl>
                                              <p:pRg st="14" end="14"/>
                                            </p:txEl>
                                          </p:spTgt>
                                        </p:tgtEl>
                                        <p:attrNameLst>
                                          <p:attrName>style.visibility</p:attrName>
                                        </p:attrNameLst>
                                      </p:cBhvr>
                                      <p:to>
                                        <p:strVal val="visible"/>
                                      </p:to>
                                    </p:set>
                                    <p:animEffect transition="in" filter="fade">
                                      <p:cBhvr>
                                        <p:cTn id="77" dur="1000"/>
                                        <p:tgtEl>
                                          <p:spTgt spid="42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24">
                                            <p:txEl>
                                              <p:pRg st="15" end="15"/>
                                            </p:txEl>
                                          </p:spTgt>
                                        </p:tgtEl>
                                        <p:attrNameLst>
                                          <p:attrName>style.visibility</p:attrName>
                                        </p:attrNameLst>
                                      </p:cBhvr>
                                      <p:to>
                                        <p:strVal val="visible"/>
                                      </p:to>
                                    </p:set>
                                    <p:animEffect transition="in" filter="fade">
                                      <p:cBhvr>
                                        <p:cTn id="82" dur="1000"/>
                                        <p:tgtEl>
                                          <p:spTgt spid="424">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24">
                                            <p:txEl>
                                              <p:pRg st="16" end="16"/>
                                            </p:txEl>
                                          </p:spTgt>
                                        </p:tgtEl>
                                        <p:attrNameLst>
                                          <p:attrName>style.visibility</p:attrName>
                                        </p:attrNameLst>
                                      </p:cBhvr>
                                      <p:to>
                                        <p:strVal val="visible"/>
                                      </p:to>
                                    </p:set>
                                    <p:animEffect transition="in" filter="fade">
                                      <p:cBhvr>
                                        <p:cTn id="87" dur="1000"/>
                                        <p:tgtEl>
                                          <p:spTgt spid="424">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24">
                                            <p:txEl>
                                              <p:pRg st="17" end="17"/>
                                            </p:txEl>
                                          </p:spTgt>
                                        </p:tgtEl>
                                        <p:attrNameLst>
                                          <p:attrName>style.visibility</p:attrName>
                                        </p:attrNameLst>
                                      </p:cBhvr>
                                      <p:to>
                                        <p:strVal val="visible"/>
                                      </p:to>
                                    </p:set>
                                    <p:animEffect transition="in" filter="fade">
                                      <p:cBhvr>
                                        <p:cTn id="92" dur="1000"/>
                                        <p:tgtEl>
                                          <p:spTgt spid="424">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24">
                                            <p:txEl>
                                              <p:pRg st="18" end="18"/>
                                            </p:txEl>
                                          </p:spTgt>
                                        </p:tgtEl>
                                        <p:attrNameLst>
                                          <p:attrName>style.visibility</p:attrName>
                                        </p:attrNameLst>
                                      </p:cBhvr>
                                      <p:to>
                                        <p:strVal val="visible"/>
                                      </p:to>
                                    </p:set>
                                    <p:animEffect transition="in" filter="fade">
                                      <p:cBhvr>
                                        <p:cTn id="97" dur="1000"/>
                                        <p:tgtEl>
                                          <p:spTgt spid="42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97"/>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The Basics of Cap and Trade</a:t>
            </a:r>
            <a:endParaRPr sz="2800" b="0" i="0" u="none" strike="noStrike" cap="none">
              <a:solidFill>
                <a:srgbClr val="FFFFFF"/>
              </a:solidFill>
              <a:latin typeface="Quattrocento Sans"/>
              <a:ea typeface="Quattrocento Sans"/>
              <a:cs typeface="Quattrocento Sans"/>
              <a:sym typeface="Quattrocento Sans"/>
            </a:endParaRPr>
          </a:p>
        </p:txBody>
      </p:sp>
      <p:sp>
        <p:nvSpPr>
          <p:cNvPr id="430" name="Google Shape;430;p97"/>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Cap and trade is a market-based approach to reducing pollution.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govt sets an overall cap on emissions and creates allowances up to the level of the cap.</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Sources must hold enough allowances to cover their emissions.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can lower emissions and sell or bank allowances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continue to emit higher than their allowance and purchase additional allowances</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Market-driven:  govt does not prescribe where emission reductions are made, but the govt must set the goal and monitor compliance.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xEl>
                                              <p:pRg st="0" end="0"/>
                                            </p:txEl>
                                          </p:spTgt>
                                        </p:tgtEl>
                                        <p:attrNameLst>
                                          <p:attrName>style.visibility</p:attrName>
                                        </p:attrNameLst>
                                      </p:cBhvr>
                                      <p:to>
                                        <p:strVal val="visible"/>
                                      </p:to>
                                    </p:set>
                                    <p:animEffect transition="in" filter="fade">
                                      <p:cBhvr>
                                        <p:cTn id="7" dur="1000"/>
                                        <p:tgtEl>
                                          <p:spTgt spid="4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
                                            <p:txEl>
                                              <p:pRg st="1" end="1"/>
                                            </p:txEl>
                                          </p:spTgt>
                                        </p:tgtEl>
                                        <p:attrNameLst>
                                          <p:attrName>style.visibility</p:attrName>
                                        </p:attrNameLst>
                                      </p:cBhvr>
                                      <p:to>
                                        <p:strVal val="visible"/>
                                      </p:to>
                                    </p:set>
                                    <p:animEffect transition="in" filter="fade">
                                      <p:cBhvr>
                                        <p:cTn id="12" dur="1000"/>
                                        <p:tgtEl>
                                          <p:spTgt spid="4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
                                            <p:txEl>
                                              <p:pRg st="2" end="2"/>
                                            </p:txEl>
                                          </p:spTgt>
                                        </p:tgtEl>
                                        <p:attrNameLst>
                                          <p:attrName>style.visibility</p:attrName>
                                        </p:attrNameLst>
                                      </p:cBhvr>
                                      <p:to>
                                        <p:strVal val="visible"/>
                                      </p:to>
                                    </p:set>
                                    <p:animEffect transition="in" filter="fade">
                                      <p:cBhvr>
                                        <p:cTn id="17" dur="1000"/>
                                        <p:tgtEl>
                                          <p:spTgt spid="4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
                                            <p:txEl>
                                              <p:pRg st="3" end="3"/>
                                            </p:txEl>
                                          </p:spTgt>
                                        </p:tgtEl>
                                        <p:attrNameLst>
                                          <p:attrName>style.visibility</p:attrName>
                                        </p:attrNameLst>
                                      </p:cBhvr>
                                      <p:to>
                                        <p:strVal val="visible"/>
                                      </p:to>
                                    </p:set>
                                    <p:animEffect transition="in" filter="fade">
                                      <p:cBhvr>
                                        <p:cTn id="22" dur="1000"/>
                                        <p:tgtEl>
                                          <p:spTgt spid="4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
                                            <p:txEl>
                                              <p:pRg st="4" end="4"/>
                                            </p:txEl>
                                          </p:spTgt>
                                        </p:tgtEl>
                                        <p:attrNameLst>
                                          <p:attrName>style.visibility</p:attrName>
                                        </p:attrNameLst>
                                      </p:cBhvr>
                                      <p:to>
                                        <p:strVal val="visible"/>
                                      </p:to>
                                    </p:set>
                                    <p:animEffect transition="in" filter="fade">
                                      <p:cBhvr>
                                        <p:cTn id="27" dur="1000"/>
                                        <p:tgtEl>
                                          <p:spTgt spid="4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0">
                                            <p:txEl>
                                              <p:pRg st="5" end="5"/>
                                            </p:txEl>
                                          </p:spTgt>
                                        </p:tgtEl>
                                        <p:attrNameLst>
                                          <p:attrName>style.visibility</p:attrName>
                                        </p:attrNameLst>
                                      </p:cBhvr>
                                      <p:to>
                                        <p:strVal val="visible"/>
                                      </p:to>
                                    </p:set>
                                    <p:animEffect transition="in" filter="fade">
                                      <p:cBhvr>
                                        <p:cTn id="32" dur="1000"/>
                                        <p:tgtEl>
                                          <p:spTgt spid="4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0">
                                            <p:txEl>
                                              <p:pRg st="6" end="6"/>
                                            </p:txEl>
                                          </p:spTgt>
                                        </p:tgtEl>
                                        <p:attrNameLst>
                                          <p:attrName>style.visibility</p:attrName>
                                        </p:attrNameLst>
                                      </p:cBhvr>
                                      <p:to>
                                        <p:strVal val="visible"/>
                                      </p:to>
                                    </p:set>
                                    <p:animEffect transition="in" filter="fade">
                                      <p:cBhvr>
                                        <p:cTn id="37" dur="1000"/>
                                        <p:tgtEl>
                                          <p:spTgt spid="4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98"/>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EU Greenhouse Gas Emission Trading System (EU ETS)</a:t>
            </a:r>
            <a:br>
              <a:rPr lang="en-US" sz="2800" b="0" i="0" u="none" strike="noStrike" cap="none">
                <a:solidFill>
                  <a:srgbClr val="FFFFFF"/>
                </a:solidFill>
                <a:latin typeface="Quattrocento Sans"/>
                <a:ea typeface="Quattrocento Sans"/>
                <a:cs typeface="Quattrocento Sans"/>
                <a:sym typeface="Quattrocento Sans"/>
              </a:rPr>
            </a:br>
            <a:endParaRPr sz="2800" b="0" i="0" u="none" strike="noStrike" cap="none">
              <a:solidFill>
                <a:srgbClr val="FFFFFF"/>
              </a:solidFill>
              <a:latin typeface="Quattrocento Sans"/>
              <a:ea typeface="Quattrocento Sans"/>
              <a:cs typeface="Quattrocento Sans"/>
              <a:sym typeface="Quattrocento Sans"/>
            </a:endParaRPr>
          </a:p>
        </p:txBody>
      </p:sp>
      <p:sp>
        <p:nvSpPr>
          <p:cNvPr id="436" name="Google Shape;436;p98"/>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1.Create allowances equivalent to the EU Kyoto assignments for each country</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2. Distribute them to the nations, and then the nations distribute them to the large emitters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3.	Each equivalent to their emissions that year, and that year’s largest emitters must return allowances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Phase 1 (2005-2007):  allowances given out freely; involves 40% EU CO2</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EU emissions grow by 1.9% in two years</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Phase 2 (2008-2012): CDM included; 60% allowances auctioned</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EU emissions (only 3% required)</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Phase 3 (2012- ):  aviation included; most allowances (&gt;50%) must be auctioned; outside-EU emissions credits &lt;50%</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new cap means -21% of 2005 emissions by 2020</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animEffect transition="in" filter="fade">
                                      <p:cBhvr>
                                        <p:cTn id="7" dur="1000"/>
                                        <p:tgtEl>
                                          <p:spTgt spid="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xEl>
                                              <p:pRg st="1" end="1"/>
                                            </p:txEl>
                                          </p:spTgt>
                                        </p:tgtEl>
                                        <p:attrNameLst>
                                          <p:attrName>style.visibility</p:attrName>
                                        </p:attrNameLst>
                                      </p:cBhvr>
                                      <p:to>
                                        <p:strVal val="visible"/>
                                      </p:to>
                                    </p:set>
                                    <p:animEffect transition="in" filter="fade">
                                      <p:cBhvr>
                                        <p:cTn id="12" dur="1000"/>
                                        <p:tgtEl>
                                          <p:spTgt spid="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xEl>
                                              <p:pRg st="2" end="2"/>
                                            </p:txEl>
                                          </p:spTgt>
                                        </p:tgtEl>
                                        <p:attrNameLst>
                                          <p:attrName>style.visibility</p:attrName>
                                        </p:attrNameLst>
                                      </p:cBhvr>
                                      <p:to>
                                        <p:strVal val="visible"/>
                                      </p:to>
                                    </p:set>
                                    <p:animEffect transition="in" filter="fade">
                                      <p:cBhvr>
                                        <p:cTn id="17" dur="1000"/>
                                        <p:tgtEl>
                                          <p:spTgt spid="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xEl>
                                              <p:pRg st="3" end="3"/>
                                            </p:txEl>
                                          </p:spTgt>
                                        </p:tgtEl>
                                        <p:attrNameLst>
                                          <p:attrName>style.visibility</p:attrName>
                                        </p:attrNameLst>
                                      </p:cBhvr>
                                      <p:to>
                                        <p:strVal val="visible"/>
                                      </p:to>
                                    </p:set>
                                    <p:animEffect transition="in" filter="fade">
                                      <p:cBhvr>
                                        <p:cTn id="22" dur="1000"/>
                                        <p:tgtEl>
                                          <p:spTgt spid="4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6">
                                            <p:txEl>
                                              <p:pRg st="4" end="4"/>
                                            </p:txEl>
                                          </p:spTgt>
                                        </p:tgtEl>
                                        <p:attrNameLst>
                                          <p:attrName>style.visibility</p:attrName>
                                        </p:attrNameLst>
                                      </p:cBhvr>
                                      <p:to>
                                        <p:strVal val="visible"/>
                                      </p:to>
                                    </p:set>
                                    <p:animEffect transition="in" filter="fade">
                                      <p:cBhvr>
                                        <p:cTn id="27" dur="1000"/>
                                        <p:tgtEl>
                                          <p:spTgt spid="4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6">
                                            <p:txEl>
                                              <p:pRg st="5" end="5"/>
                                            </p:txEl>
                                          </p:spTgt>
                                        </p:tgtEl>
                                        <p:attrNameLst>
                                          <p:attrName>style.visibility</p:attrName>
                                        </p:attrNameLst>
                                      </p:cBhvr>
                                      <p:to>
                                        <p:strVal val="visible"/>
                                      </p:to>
                                    </p:set>
                                    <p:animEffect transition="in" filter="fade">
                                      <p:cBhvr>
                                        <p:cTn id="32" dur="1000"/>
                                        <p:tgtEl>
                                          <p:spTgt spid="4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6">
                                            <p:txEl>
                                              <p:pRg st="6" end="6"/>
                                            </p:txEl>
                                          </p:spTgt>
                                        </p:tgtEl>
                                        <p:attrNameLst>
                                          <p:attrName>style.visibility</p:attrName>
                                        </p:attrNameLst>
                                      </p:cBhvr>
                                      <p:to>
                                        <p:strVal val="visible"/>
                                      </p:to>
                                    </p:set>
                                    <p:animEffect transition="in" filter="fade">
                                      <p:cBhvr>
                                        <p:cTn id="37" dur="1000"/>
                                        <p:tgtEl>
                                          <p:spTgt spid="4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6">
                                            <p:txEl>
                                              <p:pRg st="7" end="7"/>
                                            </p:txEl>
                                          </p:spTgt>
                                        </p:tgtEl>
                                        <p:attrNameLst>
                                          <p:attrName>style.visibility</p:attrName>
                                        </p:attrNameLst>
                                      </p:cBhvr>
                                      <p:to>
                                        <p:strVal val="visible"/>
                                      </p:to>
                                    </p:set>
                                    <p:animEffect transition="in" filter="fade">
                                      <p:cBhvr>
                                        <p:cTn id="42" dur="1000"/>
                                        <p:tgtEl>
                                          <p:spTgt spid="4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6">
                                            <p:txEl>
                                              <p:pRg st="8" end="8"/>
                                            </p:txEl>
                                          </p:spTgt>
                                        </p:tgtEl>
                                        <p:attrNameLst>
                                          <p:attrName>style.visibility</p:attrName>
                                        </p:attrNameLst>
                                      </p:cBhvr>
                                      <p:to>
                                        <p:strVal val="visible"/>
                                      </p:to>
                                    </p:set>
                                    <p:animEffect transition="in" filter="fade">
                                      <p:cBhvr>
                                        <p:cTn id="47" dur="1000"/>
                                        <p:tgtEl>
                                          <p:spTgt spid="4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6">
                                            <p:txEl>
                                              <p:pRg st="9" end="9"/>
                                            </p:txEl>
                                          </p:spTgt>
                                        </p:tgtEl>
                                        <p:attrNameLst>
                                          <p:attrName>style.visibility</p:attrName>
                                        </p:attrNameLst>
                                      </p:cBhvr>
                                      <p:to>
                                        <p:strVal val="visible"/>
                                      </p:to>
                                    </p:set>
                                    <p:animEffect transition="in" filter="fade">
                                      <p:cBhvr>
                                        <p:cTn id="52" dur="1000"/>
                                        <p:tgtEl>
                                          <p:spTgt spid="4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6">
                                            <p:txEl>
                                              <p:pRg st="10" end="10"/>
                                            </p:txEl>
                                          </p:spTgt>
                                        </p:tgtEl>
                                        <p:attrNameLst>
                                          <p:attrName>style.visibility</p:attrName>
                                        </p:attrNameLst>
                                      </p:cBhvr>
                                      <p:to>
                                        <p:strVal val="visible"/>
                                      </p:to>
                                    </p:set>
                                    <p:animEffect transition="in" filter="fade">
                                      <p:cBhvr>
                                        <p:cTn id="57" dur="1000"/>
                                        <p:tgtEl>
                                          <p:spTgt spid="43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36">
                                            <p:txEl>
                                              <p:pRg st="11" end="11"/>
                                            </p:txEl>
                                          </p:spTgt>
                                        </p:tgtEl>
                                        <p:attrNameLst>
                                          <p:attrName>style.visibility</p:attrName>
                                        </p:attrNameLst>
                                      </p:cBhvr>
                                      <p:to>
                                        <p:strVal val="visible"/>
                                      </p:to>
                                    </p:set>
                                    <p:animEffect transition="in" filter="fade">
                                      <p:cBhvr>
                                        <p:cTn id="62" dur="1000"/>
                                        <p:tgtEl>
                                          <p:spTgt spid="43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36">
                                            <p:txEl>
                                              <p:pRg st="12" end="12"/>
                                            </p:txEl>
                                          </p:spTgt>
                                        </p:tgtEl>
                                        <p:attrNameLst>
                                          <p:attrName>style.visibility</p:attrName>
                                        </p:attrNameLst>
                                      </p:cBhvr>
                                      <p:to>
                                        <p:strVal val="visible"/>
                                      </p:to>
                                    </p:set>
                                    <p:animEffect transition="in" filter="fade">
                                      <p:cBhvr>
                                        <p:cTn id="67" dur="1000"/>
                                        <p:tgtEl>
                                          <p:spTgt spid="43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71fb54ddb9_0_6"/>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Scope of International Environmental Law</a:t>
            </a:r>
            <a:endParaRPr sz="1400" b="0" i="0" u="none" strike="noStrike" cap="none">
              <a:solidFill>
                <a:srgbClr val="000000"/>
              </a:solidFill>
              <a:latin typeface="Arial"/>
              <a:ea typeface="Arial"/>
              <a:cs typeface="Arial"/>
              <a:sym typeface="Arial"/>
            </a:endParaRPr>
          </a:p>
        </p:txBody>
      </p:sp>
      <p:sp>
        <p:nvSpPr>
          <p:cNvPr id="141" name="Google Shape;141;g271fb54ddb9_0_6"/>
          <p:cNvSpPr txBox="1"/>
          <p:nvPr/>
        </p:nvSpPr>
        <p:spPr>
          <a:xfrm>
            <a:off x="993059" y="1592356"/>
            <a:ext cx="9488100" cy="41454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0"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Principles emerged </a:t>
            </a:r>
            <a:endParaRPr sz="1600" b="1" i="0" u="none" strike="noStrike" cap="none">
              <a:solidFill>
                <a:srgbClr val="000000"/>
              </a:solidFill>
              <a:latin typeface="Arial"/>
              <a:ea typeface="Arial"/>
              <a:cs typeface="Arial"/>
              <a:sym typeface="Arial"/>
            </a:endParaRPr>
          </a:p>
          <a:p>
            <a:pPr marL="285750" marR="0" lvl="1"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State Sovereignty.</a:t>
            </a:r>
            <a:r>
              <a:rPr lang="en-US" sz="1600" b="0" i="0" u="none" strike="noStrike" cap="none">
                <a:solidFill>
                  <a:srgbClr val="000000"/>
                </a:solidFill>
                <a:latin typeface="Arial"/>
                <a:ea typeface="Arial"/>
                <a:cs typeface="Arial"/>
                <a:sym typeface="Arial"/>
              </a:rPr>
              <a:t> Countries have the sovereignty to exploit their own resources pursuant to their own environmental and developmental policies.</a:t>
            </a:r>
            <a:endParaRPr sz="1400" b="0" i="0" u="none" strike="noStrike" cap="none">
              <a:solidFill>
                <a:srgbClr val="000000"/>
              </a:solidFill>
              <a:latin typeface="Arial"/>
              <a:ea typeface="Arial"/>
              <a:cs typeface="Arial"/>
              <a:sym typeface="Arial"/>
            </a:endParaRPr>
          </a:p>
          <a:p>
            <a:pPr marL="285750" marR="0" lvl="1"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Common Concern.</a:t>
            </a:r>
            <a:r>
              <a:rPr lang="en-US" sz="1600" b="0" i="0" u="none" strike="noStrike" cap="none">
                <a:solidFill>
                  <a:srgbClr val="000000"/>
                </a:solidFill>
                <a:latin typeface="Arial"/>
                <a:ea typeface="Arial"/>
                <a:cs typeface="Arial"/>
                <a:sym typeface="Arial"/>
              </a:rPr>
              <a:t> The global environment is a common concern of humanity,</a:t>
            </a:r>
            <a:endParaRPr sz="1400" b="0" i="0" u="none" strike="noStrike" cap="none">
              <a:solidFill>
                <a:srgbClr val="000000"/>
              </a:solidFill>
              <a:latin typeface="Arial"/>
              <a:ea typeface="Arial"/>
              <a:cs typeface="Arial"/>
              <a:sym typeface="Arial"/>
            </a:endParaRPr>
          </a:p>
          <a:p>
            <a:pPr marL="285750" marR="0" lvl="1"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Duty Not to Cause Environmental Harm</a:t>
            </a:r>
            <a:r>
              <a:rPr lang="en-US" sz="1600" b="0" i="0" u="none" strike="noStrike" cap="none">
                <a:solidFill>
                  <a:srgbClr val="000000"/>
                </a:solidFill>
                <a:latin typeface="Arial"/>
                <a:ea typeface="Arial"/>
                <a:cs typeface="Arial"/>
                <a:sym typeface="Arial"/>
              </a:rPr>
              <a:t>. Countries have the responsibility to ensure that activities within their jurisdiction or control do not cause damage to the environment of other countries or of areas beyond the limits of national jurisdiction.</a:t>
            </a:r>
            <a:endParaRPr sz="1400" b="0" i="0" u="none" strike="noStrike" cap="none">
              <a:solidFill>
                <a:srgbClr val="000000"/>
              </a:solidFill>
              <a:latin typeface="Arial"/>
              <a:ea typeface="Arial"/>
              <a:cs typeface="Arial"/>
              <a:sym typeface="Arial"/>
            </a:endParaRPr>
          </a:p>
          <a:p>
            <a:pPr marL="285750" marR="0" lvl="1"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Common but Differentiated Responsibilities.</a:t>
            </a:r>
            <a:r>
              <a:rPr lang="en-US" sz="1600" b="0" i="0" u="none" strike="noStrike" cap="none">
                <a:solidFill>
                  <a:srgbClr val="000000"/>
                </a:solidFill>
                <a:latin typeface="Arial"/>
                <a:ea typeface="Arial"/>
                <a:cs typeface="Arial"/>
                <a:sym typeface="Arial"/>
              </a:rPr>
              <a:t> In view of their different contributions to global environmental degradation, countries have common but differentiated responsibilities.</a:t>
            </a:r>
            <a:endParaRPr sz="1400" b="0" i="0" u="none" strike="noStrike" cap="none">
              <a:solidFill>
                <a:srgbClr val="000000"/>
              </a:solidFill>
              <a:latin typeface="Arial"/>
              <a:ea typeface="Arial"/>
              <a:cs typeface="Arial"/>
              <a:sym typeface="Arial"/>
            </a:endParaRPr>
          </a:p>
          <a:p>
            <a:pPr marL="285750" marR="0" lvl="1" indent="-285750" algn="just" rtl="0">
              <a:lnSpc>
                <a:spcPct val="15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The Polluter Pays Principle</a:t>
            </a:r>
            <a:r>
              <a:rPr lang="en-US" sz="1600" b="0" i="0" u="none" strike="noStrike" cap="none">
                <a:solidFill>
                  <a:srgbClr val="000000"/>
                </a:solidFill>
                <a:latin typeface="Arial"/>
                <a:ea typeface="Arial"/>
                <a:cs typeface="Arial"/>
                <a:sym typeface="Arial"/>
              </a:rPr>
              <a:t>. Countries should promote the Internalization of environmental costs, reflecting the approach that the polluter should bear the cost of environmental harm.</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1000"/>
                                        <p:tgtEl>
                                          <p:spTgt spid="1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99"/>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UNFCCC</a:t>
            </a:r>
            <a:endParaRPr sz="2800" b="0" i="0" u="none" strike="noStrike" cap="none">
              <a:solidFill>
                <a:srgbClr val="FFFFFF"/>
              </a:solidFill>
              <a:latin typeface="Quattrocento Sans"/>
              <a:ea typeface="Quattrocento Sans"/>
              <a:cs typeface="Quattrocento Sans"/>
              <a:sym typeface="Quattrocento Sans"/>
            </a:endParaRPr>
          </a:p>
        </p:txBody>
      </p:sp>
      <p:sp>
        <p:nvSpPr>
          <p:cNvPr id="442" name="Google Shape;442;p99"/>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 global legal instrument (international agreement) on the control and management of greenhouse gases (GHG).</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Adopted in 1992, entered into force in 1994.</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Status of participation: 189 Parties.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Contains 2 annexes: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Annex 1: countries with obligations to take measures to mitigate the effects of climate change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Annex 2: countries with obligations to provide financing to developing countries for their obligations under </a:t>
            </a:r>
            <a:r>
              <a:rPr lang="en-US" sz="1600">
                <a:latin typeface="Quattrocento Sans"/>
                <a:ea typeface="Quattrocento Sans"/>
                <a:cs typeface="Quattrocento Sans"/>
                <a:sym typeface="Quattrocento Sans"/>
              </a:rPr>
              <a:t>UNFCCC</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Affiliated instruments: Kyoto Protocol.</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animEffect transition="in" filter="fade">
                                      <p:cBhvr>
                                        <p:cTn id="7" dur="1000"/>
                                        <p:tgtEl>
                                          <p:spTgt spid="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2">
                                            <p:txEl>
                                              <p:pRg st="1" end="1"/>
                                            </p:txEl>
                                          </p:spTgt>
                                        </p:tgtEl>
                                        <p:attrNameLst>
                                          <p:attrName>style.visibility</p:attrName>
                                        </p:attrNameLst>
                                      </p:cBhvr>
                                      <p:to>
                                        <p:strVal val="visible"/>
                                      </p:to>
                                    </p:set>
                                    <p:animEffect transition="in" filter="fade">
                                      <p:cBhvr>
                                        <p:cTn id="12" dur="1000"/>
                                        <p:tgtEl>
                                          <p:spTgt spid="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xEl>
                                              <p:pRg st="2" end="2"/>
                                            </p:txEl>
                                          </p:spTgt>
                                        </p:tgtEl>
                                        <p:attrNameLst>
                                          <p:attrName>style.visibility</p:attrName>
                                        </p:attrNameLst>
                                      </p:cBhvr>
                                      <p:to>
                                        <p:strVal val="visible"/>
                                      </p:to>
                                    </p:set>
                                    <p:animEffect transition="in" filter="fade">
                                      <p:cBhvr>
                                        <p:cTn id="17" dur="1000"/>
                                        <p:tgtEl>
                                          <p:spTgt spid="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2">
                                            <p:txEl>
                                              <p:pRg st="3" end="3"/>
                                            </p:txEl>
                                          </p:spTgt>
                                        </p:tgtEl>
                                        <p:attrNameLst>
                                          <p:attrName>style.visibility</p:attrName>
                                        </p:attrNameLst>
                                      </p:cBhvr>
                                      <p:to>
                                        <p:strVal val="visible"/>
                                      </p:to>
                                    </p:set>
                                    <p:animEffect transition="in" filter="fade">
                                      <p:cBhvr>
                                        <p:cTn id="22" dur="1000"/>
                                        <p:tgtEl>
                                          <p:spTgt spid="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2">
                                            <p:txEl>
                                              <p:pRg st="4" end="4"/>
                                            </p:txEl>
                                          </p:spTgt>
                                        </p:tgtEl>
                                        <p:attrNameLst>
                                          <p:attrName>style.visibility</p:attrName>
                                        </p:attrNameLst>
                                      </p:cBhvr>
                                      <p:to>
                                        <p:strVal val="visible"/>
                                      </p:to>
                                    </p:set>
                                    <p:animEffect transition="in" filter="fade">
                                      <p:cBhvr>
                                        <p:cTn id="27" dur="1000"/>
                                        <p:tgtEl>
                                          <p:spTgt spid="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2">
                                            <p:txEl>
                                              <p:pRg st="5" end="5"/>
                                            </p:txEl>
                                          </p:spTgt>
                                        </p:tgtEl>
                                        <p:attrNameLst>
                                          <p:attrName>style.visibility</p:attrName>
                                        </p:attrNameLst>
                                      </p:cBhvr>
                                      <p:to>
                                        <p:strVal val="visible"/>
                                      </p:to>
                                    </p:set>
                                    <p:animEffect transition="in" filter="fade">
                                      <p:cBhvr>
                                        <p:cTn id="32" dur="1000"/>
                                        <p:tgtEl>
                                          <p:spTgt spid="4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2">
                                            <p:txEl>
                                              <p:pRg st="6" end="6"/>
                                            </p:txEl>
                                          </p:spTgt>
                                        </p:tgtEl>
                                        <p:attrNameLst>
                                          <p:attrName>style.visibility</p:attrName>
                                        </p:attrNameLst>
                                      </p:cBhvr>
                                      <p:to>
                                        <p:strVal val="visible"/>
                                      </p:to>
                                    </p:set>
                                    <p:animEffect transition="in" filter="fade">
                                      <p:cBhvr>
                                        <p:cTn id="37" dur="1000"/>
                                        <p:tgtEl>
                                          <p:spTgt spid="4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2">
                                            <p:txEl>
                                              <p:pRg st="7" end="7"/>
                                            </p:txEl>
                                          </p:spTgt>
                                        </p:tgtEl>
                                        <p:attrNameLst>
                                          <p:attrName>style.visibility</p:attrName>
                                        </p:attrNameLst>
                                      </p:cBhvr>
                                      <p:to>
                                        <p:strVal val="visible"/>
                                      </p:to>
                                    </p:set>
                                    <p:animEffect transition="in" filter="fade">
                                      <p:cBhvr>
                                        <p:cTn id="42" dur="1000"/>
                                        <p:tgtEl>
                                          <p:spTgt spid="4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2">
                                            <p:txEl>
                                              <p:pRg st="8" end="8"/>
                                            </p:txEl>
                                          </p:spTgt>
                                        </p:tgtEl>
                                        <p:attrNameLst>
                                          <p:attrName>style.visibility</p:attrName>
                                        </p:attrNameLst>
                                      </p:cBhvr>
                                      <p:to>
                                        <p:strVal val="visible"/>
                                      </p:to>
                                    </p:set>
                                    <p:animEffect transition="in" filter="fade">
                                      <p:cBhvr>
                                        <p:cTn id="47" dur="1000"/>
                                        <p:tgtEl>
                                          <p:spTgt spid="4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00"/>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Copenhagen Climate Change Conference - December 2009</a:t>
            </a:r>
            <a:endParaRPr sz="2800" b="0" i="0" u="none" strike="noStrike" cap="none">
              <a:solidFill>
                <a:srgbClr val="FFFFFF"/>
              </a:solidFill>
              <a:latin typeface="Quattrocento Sans"/>
              <a:ea typeface="Quattrocento Sans"/>
              <a:cs typeface="Quattrocento Sans"/>
              <a:sym typeface="Quattrocento Sans"/>
            </a:endParaRPr>
          </a:p>
        </p:txBody>
      </p:sp>
      <p:sp>
        <p:nvSpPr>
          <p:cNvPr id="448" name="Google Shape;448;p100"/>
          <p:cNvSpPr txBox="1"/>
          <p:nvPr/>
        </p:nvSpPr>
        <p:spPr>
          <a:xfrm>
            <a:off x="993058"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15th session of the Conference of the Parties to the UNFCCC and the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5th session of the Conference of the Parties serving as the Meeting of the Parties to the Kyoto Protocol took place in Copenhagen hosted by the Government of Denmark.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Also sitting were the thirty-first sessions of the Subsidiary Body for Implementation (SBI) and the Subsidiary Body for Scientific and Technological Advice (SBSTA),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tenth session of the Ad hoc Working Group on Further Commitments for Annex I Parties under the Kyoto Protocol (AWG-KP), </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and the eighth session of the Ad hoc Working Group on Long-term Cooperative Action under the Convention (AWG-LCA).</a:t>
            </a:r>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animEffect transition="in" filter="fade">
                                      <p:cBhvr>
                                        <p:cTn id="7" dur="1000"/>
                                        <p:tgtEl>
                                          <p:spTgt spid="4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8">
                                            <p:txEl>
                                              <p:pRg st="1" end="1"/>
                                            </p:txEl>
                                          </p:spTgt>
                                        </p:tgtEl>
                                        <p:attrNameLst>
                                          <p:attrName>style.visibility</p:attrName>
                                        </p:attrNameLst>
                                      </p:cBhvr>
                                      <p:to>
                                        <p:strVal val="visible"/>
                                      </p:to>
                                    </p:set>
                                    <p:animEffect transition="in" filter="fade">
                                      <p:cBhvr>
                                        <p:cTn id="12" dur="1000"/>
                                        <p:tgtEl>
                                          <p:spTgt spid="4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xEl>
                                              <p:pRg st="2" end="2"/>
                                            </p:txEl>
                                          </p:spTgt>
                                        </p:tgtEl>
                                        <p:attrNameLst>
                                          <p:attrName>style.visibility</p:attrName>
                                        </p:attrNameLst>
                                      </p:cBhvr>
                                      <p:to>
                                        <p:strVal val="visible"/>
                                      </p:to>
                                    </p:set>
                                    <p:animEffect transition="in" filter="fade">
                                      <p:cBhvr>
                                        <p:cTn id="17" dur="1000"/>
                                        <p:tgtEl>
                                          <p:spTgt spid="4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8">
                                            <p:txEl>
                                              <p:pRg st="3" end="3"/>
                                            </p:txEl>
                                          </p:spTgt>
                                        </p:tgtEl>
                                        <p:attrNameLst>
                                          <p:attrName>style.visibility</p:attrName>
                                        </p:attrNameLst>
                                      </p:cBhvr>
                                      <p:to>
                                        <p:strVal val="visible"/>
                                      </p:to>
                                    </p:set>
                                    <p:animEffect transition="in" filter="fade">
                                      <p:cBhvr>
                                        <p:cTn id="22" dur="1000"/>
                                        <p:tgtEl>
                                          <p:spTgt spid="4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xEl>
                                              <p:pRg st="4" end="4"/>
                                            </p:txEl>
                                          </p:spTgt>
                                        </p:tgtEl>
                                        <p:attrNameLst>
                                          <p:attrName>style.visibility</p:attrName>
                                        </p:attrNameLst>
                                      </p:cBhvr>
                                      <p:to>
                                        <p:strVal val="visible"/>
                                      </p:to>
                                    </p:set>
                                    <p:animEffect transition="in" filter="fade">
                                      <p:cBhvr>
                                        <p:cTn id="27" dur="1000"/>
                                        <p:tgtEl>
                                          <p:spTgt spid="4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xEl>
                                              <p:pRg st="5" end="5"/>
                                            </p:txEl>
                                          </p:spTgt>
                                        </p:tgtEl>
                                        <p:attrNameLst>
                                          <p:attrName>style.visibility</p:attrName>
                                        </p:attrNameLst>
                                      </p:cBhvr>
                                      <p:to>
                                        <p:strVal val="visible"/>
                                      </p:to>
                                    </p:set>
                                    <p:animEffect transition="in" filter="fade">
                                      <p:cBhvr>
                                        <p:cTn id="32" dur="1000"/>
                                        <p:tgtEl>
                                          <p:spTgt spid="4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01"/>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Copenhagen Climate Change Conference - December 2009</a:t>
            </a:r>
            <a:endParaRPr sz="2800" b="0" i="0" u="none" strike="noStrike" cap="none">
              <a:solidFill>
                <a:srgbClr val="FFFFFF"/>
              </a:solidFill>
              <a:latin typeface="Quattrocento Sans"/>
              <a:ea typeface="Quattrocento Sans"/>
              <a:cs typeface="Quattrocento Sans"/>
              <a:sym typeface="Quattrocento Sans"/>
            </a:endParaRPr>
          </a:p>
        </p:txBody>
      </p:sp>
      <p:sp>
        <p:nvSpPr>
          <p:cNvPr id="454" name="Google Shape;454;p101"/>
          <p:cNvSpPr txBox="1"/>
          <p:nvPr/>
        </p:nvSpPr>
        <p:spPr>
          <a:xfrm>
            <a:off x="993058"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Copenhagen Climate Change Conference raised climate change policy to the highest political level. </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Close to 115 world leaders attended the high-level segment, making it one of the largest gatherings of world leaders ever outside UN headquarters in New York. </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More than 40,000 people, representing governments, non governmental organizations, intergovernmental organizations, faith-based organizations, media and UN agencies applied for accreditation.</a:t>
            </a:r>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xEl>
                                              <p:pRg st="0" end="0"/>
                                            </p:txEl>
                                          </p:spTgt>
                                        </p:tgtEl>
                                        <p:attrNameLst>
                                          <p:attrName>style.visibility</p:attrName>
                                        </p:attrNameLst>
                                      </p:cBhvr>
                                      <p:to>
                                        <p:strVal val="visible"/>
                                      </p:to>
                                    </p:set>
                                    <p:animEffect transition="in" filter="fade">
                                      <p:cBhvr>
                                        <p:cTn id="7" dur="1000"/>
                                        <p:tgtEl>
                                          <p:spTgt spid="4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xEl>
                                              <p:pRg st="1" end="1"/>
                                            </p:txEl>
                                          </p:spTgt>
                                        </p:tgtEl>
                                        <p:attrNameLst>
                                          <p:attrName>style.visibility</p:attrName>
                                        </p:attrNameLst>
                                      </p:cBhvr>
                                      <p:to>
                                        <p:strVal val="visible"/>
                                      </p:to>
                                    </p:set>
                                    <p:animEffect transition="in" filter="fade">
                                      <p:cBhvr>
                                        <p:cTn id="12" dur="1000"/>
                                        <p:tgtEl>
                                          <p:spTgt spid="4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4">
                                            <p:txEl>
                                              <p:pRg st="2" end="2"/>
                                            </p:txEl>
                                          </p:spTgt>
                                        </p:tgtEl>
                                        <p:attrNameLst>
                                          <p:attrName>style.visibility</p:attrName>
                                        </p:attrNameLst>
                                      </p:cBhvr>
                                      <p:to>
                                        <p:strVal val="visible"/>
                                      </p:to>
                                    </p:set>
                                    <p:animEffect transition="in" filter="fade">
                                      <p:cBhvr>
                                        <p:cTn id="17" dur="1000"/>
                                        <p:tgtEl>
                                          <p:spTgt spid="4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4">
                                            <p:txEl>
                                              <p:pRg st="3" end="3"/>
                                            </p:txEl>
                                          </p:spTgt>
                                        </p:tgtEl>
                                        <p:attrNameLst>
                                          <p:attrName>style.visibility</p:attrName>
                                        </p:attrNameLst>
                                      </p:cBhvr>
                                      <p:to>
                                        <p:strVal val="visible"/>
                                      </p:to>
                                    </p:set>
                                    <p:animEffect transition="in" filter="fade">
                                      <p:cBhvr>
                                        <p:cTn id="22" dur="1000"/>
                                        <p:tgtEl>
                                          <p:spTgt spid="4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4">
                                            <p:txEl>
                                              <p:pRg st="4" end="4"/>
                                            </p:txEl>
                                          </p:spTgt>
                                        </p:tgtEl>
                                        <p:attrNameLst>
                                          <p:attrName>style.visibility</p:attrName>
                                        </p:attrNameLst>
                                      </p:cBhvr>
                                      <p:to>
                                        <p:strVal val="visible"/>
                                      </p:to>
                                    </p:set>
                                    <p:animEffect transition="in" filter="fade">
                                      <p:cBhvr>
                                        <p:cTn id="27" dur="1000"/>
                                        <p:tgtEl>
                                          <p:spTgt spid="4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4">
                                            <p:txEl>
                                              <p:pRg st="5" end="5"/>
                                            </p:txEl>
                                          </p:spTgt>
                                        </p:tgtEl>
                                        <p:attrNameLst>
                                          <p:attrName>style.visibility</p:attrName>
                                        </p:attrNameLst>
                                      </p:cBhvr>
                                      <p:to>
                                        <p:strVal val="visible"/>
                                      </p:to>
                                    </p:set>
                                    <p:animEffect transition="in" filter="fade">
                                      <p:cBhvr>
                                        <p:cTn id="32" dur="1000"/>
                                        <p:tgtEl>
                                          <p:spTgt spid="4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02"/>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Copenhagen Climate Change Conference - December 2009</a:t>
            </a:r>
            <a:endParaRPr sz="2800" b="0" i="0" u="none" strike="noStrike" cap="none">
              <a:solidFill>
                <a:srgbClr val="FFFFFF"/>
              </a:solidFill>
              <a:latin typeface="Quattrocento Sans"/>
              <a:ea typeface="Quattrocento Sans"/>
              <a:cs typeface="Quattrocento Sans"/>
              <a:sym typeface="Quattrocento Sans"/>
            </a:endParaRPr>
          </a:p>
        </p:txBody>
      </p:sp>
      <p:sp>
        <p:nvSpPr>
          <p:cNvPr id="460" name="Google Shape;460;p102"/>
          <p:cNvSpPr txBox="1"/>
          <p:nvPr/>
        </p:nvSpPr>
        <p:spPr>
          <a:xfrm>
            <a:off x="993058"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rgbClr val="000000"/>
              </a:buClr>
              <a:buSzPts val="1647"/>
              <a:buFont typeface="Arial"/>
              <a:buChar char="•"/>
            </a:pPr>
            <a:r>
              <a:rPr lang="en-US" sz="1400" b="0" i="0" u="none" strike="noStrike" cap="none">
                <a:solidFill>
                  <a:srgbClr val="000000"/>
                </a:solidFill>
                <a:latin typeface="Times New Roman"/>
                <a:ea typeface="Times New Roman"/>
                <a:cs typeface="Times New Roman"/>
                <a:sym typeface="Times New Roman"/>
              </a:rPr>
              <a:t>COP 15 / CMP 5 was a crucial event in the negotiating process.</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1647"/>
              <a:buFont typeface="Arial"/>
              <a:buChar char="•"/>
            </a:pPr>
            <a:r>
              <a:rPr lang="en-US" sz="1400" b="0" i="0" u="none" strike="noStrike" cap="none">
                <a:solidFill>
                  <a:srgbClr val="000000"/>
                </a:solidFill>
                <a:latin typeface="Times New Roman"/>
                <a:ea typeface="Times New Roman"/>
                <a:cs typeface="Times New Roman"/>
                <a:sym typeface="Times New Roman"/>
              </a:rPr>
              <a:t>It significantly advanced the negotiations on the infrastructure needed for effective global climate change cooperation, including improvements to the Clean Development Mechanism of the Kyoto Protocol.</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1647"/>
              <a:buFont typeface="Arial"/>
              <a:buChar char="•"/>
            </a:pPr>
            <a:r>
              <a:rPr lang="en-US" sz="1400" b="0" i="0" u="none" strike="noStrike" cap="none">
                <a:solidFill>
                  <a:srgbClr val="000000"/>
                </a:solidFill>
                <a:latin typeface="Times New Roman"/>
                <a:ea typeface="Times New Roman"/>
                <a:cs typeface="Times New Roman"/>
                <a:sym typeface="Times New Roman"/>
              </a:rPr>
              <a:t>Significant progress was made in narrowing down options and clarifying choices needed to be made on key issues later  on in the negotiations.</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1647"/>
              <a:buFont typeface="Arial"/>
              <a:buChar char="•"/>
            </a:pPr>
            <a:r>
              <a:rPr lang="en-US" sz="1400" b="0" i="0" u="none" strike="noStrike" cap="none">
                <a:solidFill>
                  <a:srgbClr val="000000"/>
                </a:solidFill>
                <a:latin typeface="Times New Roman"/>
                <a:ea typeface="Times New Roman"/>
                <a:cs typeface="Times New Roman"/>
                <a:sym typeface="Times New Roman"/>
              </a:rPr>
              <a:t>It produced the Copenhagen Accord, which expressed clearly a political intent to constrain carbon and respond to climate change, in both the short and long term.</a:t>
            </a:r>
            <a:endParaRPr sz="1400" b="0" i="0" u="none" strike="noStrike" cap="none">
              <a:solidFill>
                <a:srgbClr val="000000"/>
              </a:solidFill>
              <a:latin typeface="Arial"/>
              <a:ea typeface="Arial"/>
              <a:cs typeface="Arial"/>
              <a:sym typeface="Arial"/>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animEffect transition="in" filter="fade">
                                      <p:cBhvr>
                                        <p:cTn id="7" dur="1000"/>
                                        <p:tgtEl>
                                          <p:spTgt spid="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
                                            <p:txEl>
                                              <p:pRg st="1" end="1"/>
                                            </p:txEl>
                                          </p:spTgt>
                                        </p:tgtEl>
                                        <p:attrNameLst>
                                          <p:attrName>style.visibility</p:attrName>
                                        </p:attrNameLst>
                                      </p:cBhvr>
                                      <p:to>
                                        <p:strVal val="visible"/>
                                      </p:to>
                                    </p:set>
                                    <p:animEffect transition="in" filter="fade">
                                      <p:cBhvr>
                                        <p:cTn id="12" dur="1000"/>
                                        <p:tgtEl>
                                          <p:spTgt spid="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
                                            <p:txEl>
                                              <p:pRg st="2" end="2"/>
                                            </p:txEl>
                                          </p:spTgt>
                                        </p:tgtEl>
                                        <p:attrNameLst>
                                          <p:attrName>style.visibility</p:attrName>
                                        </p:attrNameLst>
                                      </p:cBhvr>
                                      <p:to>
                                        <p:strVal val="visible"/>
                                      </p:to>
                                    </p:set>
                                    <p:animEffect transition="in" filter="fade">
                                      <p:cBhvr>
                                        <p:cTn id="17" dur="1000"/>
                                        <p:tgtEl>
                                          <p:spTgt spid="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
                                            <p:txEl>
                                              <p:pRg st="3" end="3"/>
                                            </p:txEl>
                                          </p:spTgt>
                                        </p:tgtEl>
                                        <p:attrNameLst>
                                          <p:attrName>style.visibility</p:attrName>
                                        </p:attrNameLst>
                                      </p:cBhvr>
                                      <p:to>
                                        <p:strVal val="visible"/>
                                      </p:to>
                                    </p:set>
                                    <p:animEffect transition="in" filter="fade">
                                      <p:cBhvr>
                                        <p:cTn id="22" dur="1000"/>
                                        <p:tgtEl>
                                          <p:spTgt spid="4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0">
                                            <p:txEl>
                                              <p:pRg st="4" end="4"/>
                                            </p:txEl>
                                          </p:spTgt>
                                        </p:tgtEl>
                                        <p:attrNameLst>
                                          <p:attrName>style.visibility</p:attrName>
                                        </p:attrNameLst>
                                      </p:cBhvr>
                                      <p:to>
                                        <p:strVal val="visible"/>
                                      </p:to>
                                    </p:set>
                                    <p:animEffect transition="in" filter="fade">
                                      <p:cBhvr>
                                        <p:cTn id="27" dur="1000"/>
                                        <p:tgtEl>
                                          <p:spTgt spid="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03"/>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Copenhagen ACCORD</a:t>
            </a:r>
            <a:endParaRPr sz="2800" b="0" i="0" u="none" strike="noStrike" cap="none">
              <a:solidFill>
                <a:srgbClr val="FFFFFF"/>
              </a:solidFill>
              <a:latin typeface="Quattrocento Sans"/>
              <a:ea typeface="Quattrocento Sans"/>
              <a:cs typeface="Quattrocento Sans"/>
              <a:sym typeface="Quattrocento Sans"/>
            </a:endParaRPr>
          </a:p>
        </p:txBody>
      </p:sp>
      <p:sp>
        <p:nvSpPr>
          <p:cNvPr id="466" name="Google Shape;466;p103"/>
          <p:cNvSpPr txBox="1"/>
          <p:nvPr/>
        </p:nvSpPr>
        <p:spPr>
          <a:xfrm>
            <a:off x="993058"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457200" marR="0" lvl="0" indent="-406400" algn="l" rtl="0">
              <a:lnSpc>
                <a:spcPct val="90000"/>
              </a:lnSpc>
              <a:spcBef>
                <a:spcPts val="1000"/>
              </a:spcBef>
              <a:spcAft>
                <a:spcPts val="0"/>
              </a:spcAft>
              <a:buClr>
                <a:srgbClr val="000000"/>
              </a:buClr>
              <a:buSzPts val="1806"/>
              <a:buFont typeface="Arial"/>
              <a:buChar char="•"/>
            </a:pPr>
            <a:r>
              <a:rPr lang="en-US" sz="1400" b="0" i="0" u="none" strike="noStrike" cap="none">
                <a:solidFill>
                  <a:srgbClr val="000000"/>
                </a:solidFill>
                <a:latin typeface="Times New Roman"/>
                <a:ea typeface="Times New Roman"/>
                <a:cs typeface="Times New Roman"/>
                <a:sym typeface="Times New Roman"/>
              </a:rPr>
              <a:t>The Copenhagen Accord contained several key elements on which there was strong convergence of the views of governments.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1806"/>
              <a:buFont typeface="Arial"/>
              <a:buChar char="•"/>
            </a:pPr>
            <a:r>
              <a:rPr lang="en-US" sz="1400" b="0" i="0" u="none" strike="noStrike" cap="none">
                <a:solidFill>
                  <a:srgbClr val="000000"/>
                </a:solidFill>
                <a:latin typeface="Times New Roman"/>
                <a:ea typeface="Times New Roman"/>
                <a:cs typeface="Times New Roman"/>
                <a:sym typeface="Times New Roman"/>
              </a:rPr>
              <a:t>This included the long-term goal of limiting the maximum global average temperature increase to no more than 2 degrees Celsius above pre-industrial levels, subject to a review in 2015.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1806"/>
              <a:buFont typeface="Arial"/>
              <a:buChar char="•"/>
            </a:pPr>
            <a:r>
              <a:rPr lang="en-US" sz="1400" b="0" i="0" u="none" strike="noStrike" cap="none">
                <a:solidFill>
                  <a:srgbClr val="000000"/>
                </a:solidFill>
                <a:latin typeface="Times New Roman"/>
                <a:ea typeface="Times New Roman"/>
                <a:cs typeface="Times New Roman"/>
                <a:sym typeface="Times New Roman"/>
              </a:rPr>
              <a:t>There was, however, no agreement on how to do this in practical terms.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1806"/>
              <a:buFont typeface="Arial"/>
              <a:buChar char="•"/>
            </a:pPr>
            <a:r>
              <a:rPr lang="en-US" sz="1400" b="0" i="0" u="none" strike="noStrike" cap="none">
                <a:solidFill>
                  <a:srgbClr val="000000"/>
                </a:solidFill>
                <a:latin typeface="Times New Roman"/>
                <a:ea typeface="Times New Roman"/>
                <a:cs typeface="Times New Roman"/>
                <a:sym typeface="Times New Roman"/>
              </a:rPr>
              <a:t>It also included a reference to consider limiting the temperature increase to below 1.5 degrees - a key demand made by vulnerable developing countries. Other central elements included:</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2800"/>
              <a:buFont typeface="Arial"/>
              <a:buChar char="•"/>
            </a:pPr>
            <a:r>
              <a:rPr lang="en-US" sz="1400" b="0" i="0" u="none" strike="noStrike" cap="none">
                <a:solidFill>
                  <a:srgbClr val="000000"/>
                </a:solidFill>
                <a:latin typeface="Times New Roman"/>
                <a:ea typeface="Times New Roman"/>
                <a:cs typeface="Times New Roman"/>
                <a:sym typeface="Times New Roman"/>
              </a:rPr>
              <a:t>Developed countries' promises to fund actions to reduce greenhouse gas emissions and to adapt to the inevitable effects of climate change in developing countries.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2800"/>
              <a:buFont typeface="Arial"/>
              <a:buChar char="•"/>
            </a:pPr>
            <a:r>
              <a:rPr lang="en-US" sz="1400" b="0" i="0" u="none" strike="noStrike" cap="none">
                <a:solidFill>
                  <a:srgbClr val="000000"/>
                </a:solidFill>
                <a:latin typeface="Times New Roman"/>
                <a:ea typeface="Times New Roman"/>
                <a:cs typeface="Times New Roman"/>
                <a:sym typeface="Times New Roman"/>
              </a:rPr>
              <a:t>Developed countries promised to provide US$30 billion for the period 2010-2012, and to mobilize long-term finance of a further US$100 billion a year by 2020 from a variety of sources.</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2800"/>
              <a:buFont typeface="Arial"/>
              <a:buChar char="•"/>
            </a:pPr>
            <a:r>
              <a:rPr lang="en-US" sz="1400" b="0" i="0" u="none" strike="noStrike" cap="none">
                <a:solidFill>
                  <a:srgbClr val="000000"/>
                </a:solidFill>
                <a:latin typeface="Times New Roman"/>
                <a:ea typeface="Times New Roman"/>
                <a:cs typeface="Times New Roman"/>
                <a:sym typeface="Times New Roman"/>
              </a:rPr>
              <a:t>Agreement on the measurement, reporting and verification of developing country actions, including a reference to "international consultation and analysis", which had yet to be defined.</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2800"/>
              <a:buFont typeface="Arial"/>
              <a:buChar char="•"/>
            </a:pPr>
            <a:r>
              <a:rPr lang="en-US" sz="1400" b="0" i="0" u="none" strike="noStrike" cap="none">
                <a:solidFill>
                  <a:srgbClr val="000000"/>
                </a:solidFill>
                <a:latin typeface="Times New Roman"/>
                <a:ea typeface="Times New Roman"/>
                <a:cs typeface="Times New Roman"/>
                <a:sym typeface="Times New Roman"/>
              </a:rPr>
              <a:t>The establishment of four new bodies: a mechanism on REDD-plus, a High-Level Panel under the COP to study implementation of financial provisions, the Copenhagen Green Climate Fund, and a Technology Mechanism.</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000000"/>
              </a:buClr>
              <a:buSzPts val="2800"/>
              <a:buFont typeface="Arial"/>
              <a:buChar char="•"/>
            </a:pPr>
            <a:r>
              <a:rPr lang="en-US" sz="1400" b="0" i="0" u="none" strike="noStrike" cap="none">
                <a:solidFill>
                  <a:srgbClr val="000000"/>
                </a:solidFill>
                <a:latin typeface="Times New Roman"/>
                <a:ea typeface="Times New Roman"/>
                <a:cs typeface="Times New Roman"/>
                <a:sym typeface="Times New Roman"/>
              </a:rPr>
              <a:t>The work of the two central negotiating groups, the AWG-LCA and the AWG-KP was extended by the COP.</a:t>
            </a:r>
            <a:endParaRPr sz="1400" b="0" i="0" u="none" strike="noStrike" cap="none">
              <a:solidFill>
                <a:srgbClr val="000000"/>
              </a:solidFill>
              <a:latin typeface="Arial"/>
              <a:ea typeface="Arial"/>
              <a:cs typeface="Arial"/>
              <a:sym typeface="Arial"/>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xEl>
                                              <p:pRg st="0" end="0"/>
                                            </p:txEl>
                                          </p:spTgt>
                                        </p:tgtEl>
                                        <p:attrNameLst>
                                          <p:attrName>style.visibility</p:attrName>
                                        </p:attrNameLst>
                                      </p:cBhvr>
                                      <p:to>
                                        <p:strVal val="visible"/>
                                      </p:to>
                                    </p:set>
                                    <p:animEffect transition="in" filter="fade">
                                      <p:cBhvr>
                                        <p:cTn id="7" dur="1000"/>
                                        <p:tgtEl>
                                          <p:spTgt spid="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6">
                                            <p:txEl>
                                              <p:pRg st="1" end="1"/>
                                            </p:txEl>
                                          </p:spTgt>
                                        </p:tgtEl>
                                        <p:attrNameLst>
                                          <p:attrName>style.visibility</p:attrName>
                                        </p:attrNameLst>
                                      </p:cBhvr>
                                      <p:to>
                                        <p:strVal val="visible"/>
                                      </p:to>
                                    </p:set>
                                    <p:animEffect transition="in" filter="fade">
                                      <p:cBhvr>
                                        <p:cTn id="12" dur="1000"/>
                                        <p:tgtEl>
                                          <p:spTgt spid="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6">
                                            <p:txEl>
                                              <p:pRg st="2" end="2"/>
                                            </p:txEl>
                                          </p:spTgt>
                                        </p:tgtEl>
                                        <p:attrNameLst>
                                          <p:attrName>style.visibility</p:attrName>
                                        </p:attrNameLst>
                                      </p:cBhvr>
                                      <p:to>
                                        <p:strVal val="visible"/>
                                      </p:to>
                                    </p:set>
                                    <p:animEffect transition="in" filter="fade">
                                      <p:cBhvr>
                                        <p:cTn id="17" dur="1000"/>
                                        <p:tgtEl>
                                          <p:spTgt spid="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6">
                                            <p:txEl>
                                              <p:pRg st="3" end="3"/>
                                            </p:txEl>
                                          </p:spTgt>
                                        </p:tgtEl>
                                        <p:attrNameLst>
                                          <p:attrName>style.visibility</p:attrName>
                                        </p:attrNameLst>
                                      </p:cBhvr>
                                      <p:to>
                                        <p:strVal val="visible"/>
                                      </p:to>
                                    </p:set>
                                    <p:animEffect transition="in" filter="fade">
                                      <p:cBhvr>
                                        <p:cTn id="22" dur="1000"/>
                                        <p:tgtEl>
                                          <p:spTgt spid="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6">
                                            <p:txEl>
                                              <p:pRg st="4" end="4"/>
                                            </p:txEl>
                                          </p:spTgt>
                                        </p:tgtEl>
                                        <p:attrNameLst>
                                          <p:attrName>style.visibility</p:attrName>
                                        </p:attrNameLst>
                                      </p:cBhvr>
                                      <p:to>
                                        <p:strVal val="visible"/>
                                      </p:to>
                                    </p:set>
                                    <p:animEffect transition="in" filter="fade">
                                      <p:cBhvr>
                                        <p:cTn id="27" dur="1000"/>
                                        <p:tgtEl>
                                          <p:spTgt spid="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6">
                                            <p:txEl>
                                              <p:pRg st="5" end="5"/>
                                            </p:txEl>
                                          </p:spTgt>
                                        </p:tgtEl>
                                        <p:attrNameLst>
                                          <p:attrName>style.visibility</p:attrName>
                                        </p:attrNameLst>
                                      </p:cBhvr>
                                      <p:to>
                                        <p:strVal val="visible"/>
                                      </p:to>
                                    </p:set>
                                    <p:animEffect transition="in" filter="fade">
                                      <p:cBhvr>
                                        <p:cTn id="32" dur="1000"/>
                                        <p:tgtEl>
                                          <p:spTgt spid="4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6">
                                            <p:txEl>
                                              <p:pRg st="6" end="6"/>
                                            </p:txEl>
                                          </p:spTgt>
                                        </p:tgtEl>
                                        <p:attrNameLst>
                                          <p:attrName>style.visibility</p:attrName>
                                        </p:attrNameLst>
                                      </p:cBhvr>
                                      <p:to>
                                        <p:strVal val="visible"/>
                                      </p:to>
                                    </p:set>
                                    <p:animEffect transition="in" filter="fade">
                                      <p:cBhvr>
                                        <p:cTn id="37" dur="1000"/>
                                        <p:tgtEl>
                                          <p:spTgt spid="4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6">
                                            <p:txEl>
                                              <p:pRg st="7" end="7"/>
                                            </p:txEl>
                                          </p:spTgt>
                                        </p:tgtEl>
                                        <p:attrNameLst>
                                          <p:attrName>style.visibility</p:attrName>
                                        </p:attrNameLst>
                                      </p:cBhvr>
                                      <p:to>
                                        <p:strVal val="visible"/>
                                      </p:to>
                                    </p:set>
                                    <p:animEffect transition="in" filter="fade">
                                      <p:cBhvr>
                                        <p:cTn id="42" dur="1000"/>
                                        <p:tgtEl>
                                          <p:spTgt spid="46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6">
                                            <p:txEl>
                                              <p:pRg st="8" end="8"/>
                                            </p:txEl>
                                          </p:spTgt>
                                        </p:tgtEl>
                                        <p:attrNameLst>
                                          <p:attrName>style.visibility</p:attrName>
                                        </p:attrNameLst>
                                      </p:cBhvr>
                                      <p:to>
                                        <p:strVal val="visible"/>
                                      </p:to>
                                    </p:set>
                                    <p:animEffect transition="in" filter="fade">
                                      <p:cBhvr>
                                        <p:cTn id="47" dur="1000"/>
                                        <p:tgtEl>
                                          <p:spTgt spid="46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6">
                                            <p:txEl>
                                              <p:pRg st="9" end="9"/>
                                            </p:txEl>
                                          </p:spTgt>
                                        </p:tgtEl>
                                        <p:attrNameLst>
                                          <p:attrName>style.visibility</p:attrName>
                                        </p:attrNameLst>
                                      </p:cBhvr>
                                      <p:to>
                                        <p:strVal val="visible"/>
                                      </p:to>
                                    </p:set>
                                    <p:animEffect transition="in" filter="fade">
                                      <p:cBhvr>
                                        <p:cTn id="52" dur="1000"/>
                                        <p:tgtEl>
                                          <p:spTgt spid="4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104" descr="C:\Users\dell\Desktop\Articles on Environment law\co2-emissions-1800-2010-top-10-vs-rest.png"/>
          <p:cNvPicPr preferRelativeResize="0"/>
          <p:nvPr/>
        </p:nvPicPr>
        <p:blipFill rotWithShape="1">
          <a:blip r:embed="rId3">
            <a:alphaModFix/>
          </a:blip>
          <a:srcRect/>
          <a:stretch/>
        </p:blipFill>
        <p:spPr>
          <a:xfrm>
            <a:off x="160020" y="356600"/>
            <a:ext cx="12031980" cy="544984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05" descr="http://cdn1.globalissues.org/i/climate/climate-justice-emissions/co2-emissions-1800-2010-top-10.png"/>
          <p:cNvPicPr preferRelativeResize="0"/>
          <p:nvPr/>
        </p:nvPicPr>
        <p:blipFill rotWithShape="1">
          <a:blip r:embed="rId3">
            <a:alphaModFix/>
          </a:blip>
          <a:srcRect/>
          <a:stretch/>
        </p:blipFill>
        <p:spPr>
          <a:xfrm>
            <a:off x="274320" y="298993"/>
            <a:ext cx="11917680" cy="543886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0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THE CANCUN AGREEMENTS</a:t>
            </a:r>
            <a:endParaRPr sz="2800" b="0" i="0" u="none" strike="noStrike" cap="none">
              <a:solidFill>
                <a:srgbClr val="FFFFFF"/>
              </a:solidFill>
              <a:latin typeface="Quattrocento Sans"/>
              <a:ea typeface="Quattrocento Sans"/>
              <a:cs typeface="Quattrocento Sans"/>
              <a:sym typeface="Quattrocento Sans"/>
            </a:endParaRPr>
          </a:p>
        </p:txBody>
      </p:sp>
      <p:sp>
        <p:nvSpPr>
          <p:cNvPr id="482" name="Google Shape;482;p10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Cancun Agreements are a set of significant decisions by the international community to address the long-term challenge of climate change collectively and comprehensively over time and to take concrete action now to speed up the global response.</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agreements, reached on December 11 in Cancun, Mexico, at the 2010 United Nations Climate Change Conference represent key steps forward in capturing plans to reduce greenhouse gas emissions and to help developing nations protect themselves from climate impacts and build their own sustainable futures.</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xEl>
                                              <p:pRg st="0" end="0"/>
                                            </p:txEl>
                                          </p:spTgt>
                                        </p:tgtEl>
                                        <p:attrNameLst>
                                          <p:attrName>style.visibility</p:attrName>
                                        </p:attrNameLst>
                                      </p:cBhvr>
                                      <p:to>
                                        <p:strVal val="visible"/>
                                      </p:to>
                                    </p:set>
                                    <p:animEffect transition="in" filter="fade">
                                      <p:cBhvr>
                                        <p:cTn id="7" dur="1000"/>
                                        <p:tgtEl>
                                          <p:spTgt spid="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2">
                                            <p:txEl>
                                              <p:pRg st="1" end="1"/>
                                            </p:txEl>
                                          </p:spTgt>
                                        </p:tgtEl>
                                        <p:attrNameLst>
                                          <p:attrName>style.visibility</p:attrName>
                                        </p:attrNameLst>
                                      </p:cBhvr>
                                      <p:to>
                                        <p:strVal val="visible"/>
                                      </p:to>
                                    </p:set>
                                    <p:animEffect transition="in" filter="fade">
                                      <p:cBhvr>
                                        <p:cTn id="12" dur="1000"/>
                                        <p:tgtEl>
                                          <p:spTgt spid="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2">
                                            <p:txEl>
                                              <p:pRg st="2" end="2"/>
                                            </p:txEl>
                                          </p:spTgt>
                                        </p:tgtEl>
                                        <p:attrNameLst>
                                          <p:attrName>style.visibility</p:attrName>
                                        </p:attrNameLst>
                                      </p:cBhvr>
                                      <p:to>
                                        <p:strVal val="visible"/>
                                      </p:to>
                                    </p:set>
                                    <p:animEffect transition="in" filter="fade">
                                      <p:cBhvr>
                                        <p:cTn id="17" dur="1000"/>
                                        <p:tgtEl>
                                          <p:spTgt spid="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xEl>
                                              <p:pRg st="3" end="3"/>
                                            </p:txEl>
                                          </p:spTgt>
                                        </p:tgtEl>
                                        <p:attrNameLst>
                                          <p:attrName>style.visibility</p:attrName>
                                        </p:attrNameLst>
                                      </p:cBhvr>
                                      <p:to>
                                        <p:strVal val="visible"/>
                                      </p:to>
                                    </p:set>
                                    <p:animEffect transition="in" filter="fade">
                                      <p:cBhvr>
                                        <p:cTn id="22" dur="1000"/>
                                        <p:tgtEl>
                                          <p:spTgt spid="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07"/>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MAIN OBJECTIVES OF THE AGREEMENTS</a:t>
            </a:r>
            <a:endParaRPr sz="2800" b="0" i="0" u="none" strike="noStrike" cap="none">
              <a:solidFill>
                <a:srgbClr val="FFFFFF"/>
              </a:solidFill>
              <a:latin typeface="Quattrocento Sans"/>
              <a:ea typeface="Quattrocento Sans"/>
              <a:cs typeface="Quattrocento Sans"/>
              <a:sym typeface="Quattrocento Sans"/>
            </a:endParaRPr>
          </a:p>
        </p:txBody>
      </p:sp>
      <p:sp>
        <p:nvSpPr>
          <p:cNvPr id="488" name="Google Shape;488;p107"/>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establish clear objectives for reducing human-generated greenhouse gas emissions over time to keep the global average temperature rise below two degrees</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encourage the participation of all countries in reducing these emissions, in accordance with each country’s different responsibilities and capabilities to do so</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ensure the international transparency of the actions which are taken by countries and ensure that global progress towards the long-term goal is reviewed in a timely way</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mobilize the development and transfer of clean technology to boost efforts to address climate change, getting it to the right place at the right time and for the best effect</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mobilize and provide scaled-up funds in the short and long term to enable developing countries to take greater and effective action</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assist the particularly vulnerable people in the world to adapt to the inevitable impacts of climate change</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protect the world’s forests, which are a major repository of carbon</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build up global capacity, especially in developing countries, to meet the overall challenge</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establish effective institutions and systems which will ensure these objectives are implemented successfully</a:t>
            </a:r>
            <a:endParaRPr/>
          </a:p>
          <a:p>
            <a:pPr marL="457200" marR="0" lvl="1" indent="0" algn="just" rtl="0">
              <a:lnSpc>
                <a:spcPct val="15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xEl>
                                              <p:pRg st="0" end="0"/>
                                            </p:txEl>
                                          </p:spTgt>
                                        </p:tgtEl>
                                        <p:attrNameLst>
                                          <p:attrName>style.visibility</p:attrName>
                                        </p:attrNameLst>
                                      </p:cBhvr>
                                      <p:to>
                                        <p:strVal val="visible"/>
                                      </p:to>
                                    </p:set>
                                    <p:animEffect transition="in" filter="fade">
                                      <p:cBhvr>
                                        <p:cTn id="7" dur="1000"/>
                                        <p:tgtEl>
                                          <p:spTgt spid="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8">
                                            <p:txEl>
                                              <p:pRg st="1" end="1"/>
                                            </p:txEl>
                                          </p:spTgt>
                                        </p:tgtEl>
                                        <p:attrNameLst>
                                          <p:attrName>style.visibility</p:attrName>
                                        </p:attrNameLst>
                                      </p:cBhvr>
                                      <p:to>
                                        <p:strVal val="visible"/>
                                      </p:to>
                                    </p:set>
                                    <p:animEffect transition="in" filter="fade">
                                      <p:cBhvr>
                                        <p:cTn id="12" dur="1000"/>
                                        <p:tgtEl>
                                          <p:spTgt spid="4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8">
                                            <p:txEl>
                                              <p:pRg st="2" end="2"/>
                                            </p:txEl>
                                          </p:spTgt>
                                        </p:tgtEl>
                                        <p:attrNameLst>
                                          <p:attrName>style.visibility</p:attrName>
                                        </p:attrNameLst>
                                      </p:cBhvr>
                                      <p:to>
                                        <p:strVal val="visible"/>
                                      </p:to>
                                    </p:set>
                                    <p:animEffect transition="in" filter="fade">
                                      <p:cBhvr>
                                        <p:cTn id="17" dur="1000"/>
                                        <p:tgtEl>
                                          <p:spTgt spid="4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8">
                                            <p:txEl>
                                              <p:pRg st="3" end="3"/>
                                            </p:txEl>
                                          </p:spTgt>
                                        </p:tgtEl>
                                        <p:attrNameLst>
                                          <p:attrName>style.visibility</p:attrName>
                                        </p:attrNameLst>
                                      </p:cBhvr>
                                      <p:to>
                                        <p:strVal val="visible"/>
                                      </p:to>
                                    </p:set>
                                    <p:animEffect transition="in" filter="fade">
                                      <p:cBhvr>
                                        <p:cTn id="22" dur="1000"/>
                                        <p:tgtEl>
                                          <p:spTgt spid="4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8">
                                            <p:txEl>
                                              <p:pRg st="4" end="4"/>
                                            </p:txEl>
                                          </p:spTgt>
                                        </p:tgtEl>
                                        <p:attrNameLst>
                                          <p:attrName>style.visibility</p:attrName>
                                        </p:attrNameLst>
                                      </p:cBhvr>
                                      <p:to>
                                        <p:strVal val="visible"/>
                                      </p:to>
                                    </p:set>
                                    <p:animEffect transition="in" filter="fade">
                                      <p:cBhvr>
                                        <p:cTn id="27" dur="1000"/>
                                        <p:tgtEl>
                                          <p:spTgt spid="4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8">
                                            <p:txEl>
                                              <p:pRg st="5" end="5"/>
                                            </p:txEl>
                                          </p:spTgt>
                                        </p:tgtEl>
                                        <p:attrNameLst>
                                          <p:attrName>style.visibility</p:attrName>
                                        </p:attrNameLst>
                                      </p:cBhvr>
                                      <p:to>
                                        <p:strVal val="visible"/>
                                      </p:to>
                                    </p:set>
                                    <p:animEffect transition="in" filter="fade">
                                      <p:cBhvr>
                                        <p:cTn id="32" dur="1000"/>
                                        <p:tgtEl>
                                          <p:spTgt spid="4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8">
                                            <p:txEl>
                                              <p:pRg st="6" end="6"/>
                                            </p:txEl>
                                          </p:spTgt>
                                        </p:tgtEl>
                                        <p:attrNameLst>
                                          <p:attrName>style.visibility</p:attrName>
                                        </p:attrNameLst>
                                      </p:cBhvr>
                                      <p:to>
                                        <p:strVal val="visible"/>
                                      </p:to>
                                    </p:set>
                                    <p:animEffect transition="in" filter="fade">
                                      <p:cBhvr>
                                        <p:cTn id="37" dur="1000"/>
                                        <p:tgtEl>
                                          <p:spTgt spid="4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8">
                                            <p:txEl>
                                              <p:pRg st="7" end="7"/>
                                            </p:txEl>
                                          </p:spTgt>
                                        </p:tgtEl>
                                        <p:attrNameLst>
                                          <p:attrName>style.visibility</p:attrName>
                                        </p:attrNameLst>
                                      </p:cBhvr>
                                      <p:to>
                                        <p:strVal val="visible"/>
                                      </p:to>
                                    </p:set>
                                    <p:animEffect transition="in" filter="fade">
                                      <p:cBhvr>
                                        <p:cTn id="42" dur="1000"/>
                                        <p:tgtEl>
                                          <p:spTgt spid="4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8">
                                            <p:txEl>
                                              <p:pRg st="8" end="8"/>
                                            </p:txEl>
                                          </p:spTgt>
                                        </p:tgtEl>
                                        <p:attrNameLst>
                                          <p:attrName>style.visibility</p:attrName>
                                        </p:attrNameLst>
                                      </p:cBhvr>
                                      <p:to>
                                        <p:strVal val="visible"/>
                                      </p:to>
                                    </p:set>
                                    <p:animEffect transition="in" filter="fade">
                                      <p:cBhvr>
                                        <p:cTn id="47" dur="1000"/>
                                        <p:tgtEl>
                                          <p:spTgt spid="4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88">
                                            <p:txEl>
                                              <p:pRg st="9" end="9"/>
                                            </p:txEl>
                                          </p:spTgt>
                                        </p:tgtEl>
                                        <p:attrNameLst>
                                          <p:attrName>style.visibility</p:attrName>
                                        </p:attrNameLst>
                                      </p:cBhvr>
                                      <p:to>
                                        <p:strVal val="visible"/>
                                      </p:to>
                                    </p:set>
                                    <p:animEffect transition="in" filter="fade">
                                      <p:cBhvr>
                                        <p:cTn id="52" dur="1000"/>
                                        <p:tgtEl>
                                          <p:spTgt spid="4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8"/>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DURBAN CLIMATE CHANGE CONFERENCE</a:t>
            </a:r>
            <a:endParaRPr/>
          </a:p>
        </p:txBody>
      </p:sp>
      <p:sp>
        <p:nvSpPr>
          <p:cNvPr id="494" name="Google Shape;494;p108"/>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United Nations Climate Change Conference, Durban 2011, delivered a breakthrough on the international community's response to climate change. In the second largest meeting of its kind, the negotiations advanced, in a balanced fashion, the implementation of the Convention and the Kyoto Protocol, the Bali Action Plan, and the Cancun Agreements. The outcomes included a decision by Parties to adopt a universal legal agreement on climate change as soon as possible, and no later than 2015. The President of COP17/CMP7 Maite Nkoana-Mashabane said: "What we have achieved in Durban will play a central role in saving tomorrow, today."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Effect transition="in" filter="fade">
                                      <p:cBhvr>
                                        <p:cTn id="7" dur="1000"/>
                                        <p:tgtEl>
                                          <p:spTgt spid="4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Scope of International Environmental Law</a:t>
            </a:r>
            <a:endParaRPr sz="1400" b="0" i="0" u="none" strike="noStrike" cap="none">
              <a:solidFill>
                <a:srgbClr val="000000"/>
              </a:solidFill>
              <a:latin typeface="Arial"/>
              <a:ea typeface="Arial"/>
              <a:cs typeface="Arial"/>
              <a:sym typeface="Arial"/>
            </a:endParaRPr>
          </a:p>
        </p:txBody>
      </p:sp>
      <p:sp>
        <p:nvSpPr>
          <p:cNvPr id="147" name="Google Shape;147;p4"/>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marR="0" lvl="0" indent="-285750" algn="just" rtl="0">
              <a:lnSpc>
                <a:spcPct val="150000"/>
              </a:lnSpc>
              <a:spcBef>
                <a:spcPts val="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Environmental Impact Assessment</a:t>
            </a:r>
            <a:r>
              <a:rPr lang="en-US" sz="1600" b="0" i="0" u="none" strike="noStrike" cap="none">
                <a:solidFill>
                  <a:srgbClr val="000000"/>
                </a:solidFill>
                <a:latin typeface="Arial"/>
                <a:ea typeface="Arial"/>
                <a:cs typeface="Arial"/>
                <a:sym typeface="Arial"/>
              </a:rPr>
              <a:t>. Environmental impact assessment shall be conducted for proposed activities that are likely to have a significant adverse impact on the environment.</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The Precautionary Principle</a:t>
            </a:r>
            <a:r>
              <a:rPr lang="en-US" sz="1600" b="0" i="0" u="none" strike="noStrike" cap="none">
                <a:solidFill>
                  <a:srgbClr val="000000"/>
                </a:solidFill>
                <a:latin typeface="Arial"/>
                <a:ea typeface="Arial"/>
                <a:cs typeface="Arial"/>
                <a:sym typeface="Arial"/>
              </a:rPr>
              <a:t>. Where there are threats of serious or irreversible damage, lack of full scientific certainty shall not be used as a reason for postponing cost-effective measures to prevent environmental degradation.</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Public Participation</a:t>
            </a:r>
            <a:r>
              <a:rPr lang="en-US" sz="1600" b="0" i="0" u="none" strike="noStrike" cap="none">
                <a:solidFill>
                  <a:srgbClr val="000000"/>
                </a:solidFill>
                <a:latin typeface="Arial"/>
                <a:ea typeface="Arial"/>
                <a:cs typeface="Arial"/>
                <a:sym typeface="Arial"/>
              </a:rPr>
              <a:t>. Environmental issues are best handled with the participation of all concerned citizens.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Notification and Consultation</a:t>
            </a:r>
            <a:r>
              <a:rPr lang="en-US" sz="1600" b="0" i="0" u="none" strike="noStrike" cap="none">
                <a:solidFill>
                  <a:srgbClr val="000000"/>
                </a:solidFill>
                <a:latin typeface="Arial"/>
                <a:ea typeface="Arial"/>
                <a:cs typeface="Arial"/>
                <a:sym typeface="Arial"/>
              </a:rPr>
              <a:t>. Countries shall provide prior and timely notification to, and consult with, potentially affected countries on activities that may have a significant adverse transboundary environmental effect.</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Peaceful Resolution of Disputes.</a:t>
            </a:r>
            <a:r>
              <a:rPr lang="en-US" sz="1600" b="0" i="0" u="none" strike="noStrike" cap="none">
                <a:solidFill>
                  <a:srgbClr val="000000"/>
                </a:solidFill>
                <a:latin typeface="Arial"/>
                <a:ea typeface="Arial"/>
                <a:cs typeface="Arial"/>
                <a:sym typeface="Arial"/>
              </a:rPr>
              <a:t> Countries shall resolve all of their environmental disputes peacefully.</a:t>
            </a:r>
            <a:endParaRPr sz="1400" b="0" i="0" u="none" strike="noStrike" cap="none">
              <a:solidFill>
                <a:srgbClr val="000000"/>
              </a:solidFill>
              <a:latin typeface="Arial"/>
              <a:ea typeface="Arial"/>
              <a:cs typeface="Arial"/>
              <a:sym typeface="Arial"/>
            </a:endParaRPr>
          </a:p>
          <a:p>
            <a:pPr marL="742950" marR="0" lvl="1" indent="-184150" algn="just" rtl="0">
              <a:lnSpc>
                <a:spcPct val="150000"/>
              </a:lnSpc>
              <a:spcBef>
                <a:spcPts val="0"/>
              </a:spcBef>
              <a:spcAft>
                <a:spcPts val="0"/>
              </a:spcAft>
              <a:buClr>
                <a:srgbClr val="000000"/>
              </a:buClr>
              <a:buSzPct val="108106"/>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10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10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10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10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1000"/>
                                        <p:tgtEl>
                                          <p:spTgt spid="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Effect transition="in" filter="fade">
                                      <p:cBhvr>
                                        <p:cTn id="32" dur="1000"/>
                                        <p:tgtEl>
                                          <p:spTgt spid="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09"/>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FF"/>
                </a:solidFill>
                <a:latin typeface="Quattrocento Sans"/>
                <a:ea typeface="Quattrocento Sans"/>
                <a:cs typeface="Quattrocento Sans"/>
                <a:sym typeface="Quattrocento Sans"/>
              </a:rPr>
              <a:t>DURBAN CLIMATE CHANGE CONFERENCE COMPROMISED</a:t>
            </a:r>
            <a:endParaRPr/>
          </a:p>
        </p:txBody>
      </p:sp>
      <p:sp>
        <p:nvSpPr>
          <p:cNvPr id="500" name="Google Shape;500;p109"/>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17th Conference of the Parties (COP),</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7th Conference of the Parties serving as the Meeting of the Parties to the Kyoto Protocol (CMP),</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35th session of the Subsidiary Body for Implementation (SBI),</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35th session of the Subsidiary Body for Scientific and Technological Advice (SBSTA),</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Ad Hoc Working Group on Further Commitments for Annex I Parties under the Kyoto Protocol</a:t>
            </a:r>
            <a:br>
              <a:rPr lang="en-US" sz="1600" b="0" i="0" u="none" strike="noStrike" cap="none">
                <a:solidFill>
                  <a:srgbClr val="000000"/>
                </a:solidFill>
                <a:latin typeface="Quattrocento Sans"/>
                <a:ea typeface="Quattrocento Sans"/>
                <a:cs typeface="Quattrocento Sans"/>
                <a:sym typeface="Quattrocento Sans"/>
              </a:rPr>
            </a:br>
            <a:r>
              <a:rPr lang="en-US" sz="1600" b="0" i="0" u="none" strike="noStrike" cap="none">
                <a:solidFill>
                  <a:srgbClr val="000000"/>
                </a:solidFill>
                <a:latin typeface="Quattrocento Sans"/>
                <a:ea typeface="Quattrocento Sans"/>
                <a:cs typeface="Quattrocento Sans"/>
                <a:sym typeface="Quattrocento Sans"/>
              </a:rPr>
              <a:t>(AWG-KP)</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Ad Hoc Working Group on Long-term Cooperative Action under the Convention (AWG-LCA.)</a:t>
            </a:r>
            <a:endParaRPr/>
          </a:p>
          <a:p>
            <a:pPr marL="457200" marR="0" lvl="1" indent="0" algn="just" rtl="0">
              <a:lnSpc>
                <a:spcPct val="15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Conference was hosted by the Government of South Africa and took place at the International Convention Centre (ICC) &amp; Durban Exhibition Centre (DEC).</a:t>
            </a:r>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
                                            <p:txEl>
                                              <p:pRg st="0" end="0"/>
                                            </p:txEl>
                                          </p:spTgt>
                                        </p:tgtEl>
                                        <p:attrNameLst>
                                          <p:attrName>style.visibility</p:attrName>
                                        </p:attrNameLst>
                                      </p:cBhvr>
                                      <p:to>
                                        <p:strVal val="visible"/>
                                      </p:to>
                                    </p:set>
                                    <p:animEffect transition="in" filter="fade">
                                      <p:cBhvr>
                                        <p:cTn id="7" dur="1000"/>
                                        <p:tgtEl>
                                          <p:spTgt spid="5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0">
                                            <p:txEl>
                                              <p:pRg st="1" end="1"/>
                                            </p:txEl>
                                          </p:spTgt>
                                        </p:tgtEl>
                                        <p:attrNameLst>
                                          <p:attrName>style.visibility</p:attrName>
                                        </p:attrNameLst>
                                      </p:cBhvr>
                                      <p:to>
                                        <p:strVal val="visible"/>
                                      </p:to>
                                    </p:set>
                                    <p:animEffect transition="in" filter="fade">
                                      <p:cBhvr>
                                        <p:cTn id="12" dur="1000"/>
                                        <p:tgtEl>
                                          <p:spTgt spid="5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0">
                                            <p:txEl>
                                              <p:pRg st="2" end="2"/>
                                            </p:txEl>
                                          </p:spTgt>
                                        </p:tgtEl>
                                        <p:attrNameLst>
                                          <p:attrName>style.visibility</p:attrName>
                                        </p:attrNameLst>
                                      </p:cBhvr>
                                      <p:to>
                                        <p:strVal val="visible"/>
                                      </p:to>
                                    </p:set>
                                    <p:animEffect transition="in" filter="fade">
                                      <p:cBhvr>
                                        <p:cTn id="17" dur="1000"/>
                                        <p:tgtEl>
                                          <p:spTgt spid="5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0">
                                            <p:txEl>
                                              <p:pRg st="3" end="3"/>
                                            </p:txEl>
                                          </p:spTgt>
                                        </p:tgtEl>
                                        <p:attrNameLst>
                                          <p:attrName>style.visibility</p:attrName>
                                        </p:attrNameLst>
                                      </p:cBhvr>
                                      <p:to>
                                        <p:strVal val="visible"/>
                                      </p:to>
                                    </p:set>
                                    <p:animEffect transition="in" filter="fade">
                                      <p:cBhvr>
                                        <p:cTn id="22" dur="1000"/>
                                        <p:tgtEl>
                                          <p:spTgt spid="5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0">
                                            <p:txEl>
                                              <p:pRg st="4" end="4"/>
                                            </p:txEl>
                                          </p:spTgt>
                                        </p:tgtEl>
                                        <p:attrNameLst>
                                          <p:attrName>style.visibility</p:attrName>
                                        </p:attrNameLst>
                                      </p:cBhvr>
                                      <p:to>
                                        <p:strVal val="visible"/>
                                      </p:to>
                                    </p:set>
                                    <p:animEffect transition="in" filter="fade">
                                      <p:cBhvr>
                                        <p:cTn id="27" dur="1000"/>
                                        <p:tgtEl>
                                          <p:spTgt spid="5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0">
                                            <p:txEl>
                                              <p:pRg st="5" end="5"/>
                                            </p:txEl>
                                          </p:spTgt>
                                        </p:tgtEl>
                                        <p:attrNameLst>
                                          <p:attrName>style.visibility</p:attrName>
                                        </p:attrNameLst>
                                      </p:cBhvr>
                                      <p:to>
                                        <p:strVal val="visible"/>
                                      </p:to>
                                    </p:set>
                                    <p:animEffect transition="in" filter="fade">
                                      <p:cBhvr>
                                        <p:cTn id="32" dur="1000"/>
                                        <p:tgtEl>
                                          <p:spTgt spid="5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0">
                                            <p:txEl>
                                              <p:pRg st="6" end="6"/>
                                            </p:txEl>
                                          </p:spTgt>
                                        </p:tgtEl>
                                        <p:attrNameLst>
                                          <p:attrName>style.visibility</p:attrName>
                                        </p:attrNameLst>
                                      </p:cBhvr>
                                      <p:to>
                                        <p:strVal val="visible"/>
                                      </p:to>
                                    </p:set>
                                    <p:animEffect transition="in" filter="fade">
                                      <p:cBhvr>
                                        <p:cTn id="37" dur="1000"/>
                                        <p:tgtEl>
                                          <p:spTgt spid="5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0">
                                            <p:txEl>
                                              <p:pRg st="7" end="7"/>
                                            </p:txEl>
                                          </p:spTgt>
                                        </p:tgtEl>
                                        <p:attrNameLst>
                                          <p:attrName>style.visibility</p:attrName>
                                        </p:attrNameLst>
                                      </p:cBhvr>
                                      <p:to>
                                        <p:strVal val="visible"/>
                                      </p:to>
                                    </p:set>
                                    <p:animEffect transition="in" filter="fade">
                                      <p:cBhvr>
                                        <p:cTn id="42" dur="1000"/>
                                        <p:tgtEl>
                                          <p:spTgt spid="5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71fb54ddb9_0_14"/>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a:solidFill>
                  <a:srgbClr val="FFFFFF"/>
                </a:solidFill>
                <a:latin typeface="Quattrocento Sans"/>
                <a:ea typeface="Quattrocento Sans"/>
                <a:cs typeface="Quattrocento Sans"/>
                <a:sym typeface="Quattrocento Sans"/>
              </a:rPr>
              <a:t>Summary and further learnings </a:t>
            </a:r>
            <a:endParaRPr/>
          </a:p>
        </p:txBody>
      </p:sp>
      <p:sp>
        <p:nvSpPr>
          <p:cNvPr id="506" name="Google Shape;506;g271fb54ddb9_0_14"/>
          <p:cNvSpPr txBox="1"/>
          <p:nvPr/>
        </p:nvSpPr>
        <p:spPr>
          <a:xfrm>
            <a:off x="993059" y="1026750"/>
            <a:ext cx="9488100" cy="458220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742950" marR="0" lvl="1" indent="-285750" algn="just" rtl="0">
              <a:lnSpc>
                <a:spcPct val="150000"/>
              </a:lnSpc>
              <a:spcBef>
                <a:spcPts val="0"/>
              </a:spcBef>
              <a:spcAft>
                <a:spcPts val="0"/>
              </a:spcAft>
              <a:buFont typeface="Arial" panose="020B0604020202020204" pitchFamily="34" charset="0"/>
              <a:buChar char="•"/>
            </a:pPr>
            <a:endParaRPr dirty="0"/>
          </a:p>
          <a:p>
            <a:pPr marL="7429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Quattrocento Sans"/>
                <a:ea typeface="Quattrocento Sans"/>
                <a:cs typeface="Quattrocento Sans"/>
                <a:sym typeface="Quattrocento Sans"/>
              </a:rPr>
              <a:t>In this Topic, we learnt about:</a:t>
            </a:r>
          </a:p>
          <a:p>
            <a:pPr marL="742950" lvl="6" indent="-285750" algn="just">
              <a:lnSpc>
                <a:spcPct val="150000"/>
              </a:lnSpc>
              <a:buSzPts val="1600"/>
              <a:buFont typeface="Arial" panose="020B0604020202020204" pitchFamily="34" charset="0"/>
              <a:buChar char="•"/>
            </a:pPr>
            <a:endParaRPr lang="en-IN" sz="1600" dirty="0">
              <a:latin typeface="Quattrocento Sans"/>
              <a:ea typeface="Quattrocento Sans"/>
              <a:cs typeface="Quattrocento Sans"/>
              <a:sym typeface="Quattrocento Sans"/>
            </a:endParaRPr>
          </a:p>
          <a:p>
            <a:pPr marL="742950" lvl="6"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Quattrocento Sans"/>
                <a:ea typeface="Quattrocento Sans"/>
                <a:cs typeface="Quattrocento Sans"/>
                <a:sym typeface="Quattrocento Sans"/>
              </a:rPr>
              <a:t>The Definition and Scop</a:t>
            </a:r>
            <a:r>
              <a:rPr lang="en-IN" sz="1600" dirty="0">
                <a:latin typeface="Quattrocento Sans"/>
                <a:ea typeface="Quattrocento Sans"/>
                <a:cs typeface="Quattrocento Sans"/>
                <a:sym typeface="Quattrocento Sans"/>
              </a:rPr>
              <a:t>e of International Environmental Law </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Historical Development of International Environmental Law from Pacific Fur Seal Arbitration to the Lac </a:t>
            </a:r>
            <a:r>
              <a:rPr lang="en-US" sz="1600" dirty="0" err="1">
                <a:latin typeface="Quattrocento Sans"/>
                <a:ea typeface="Quattrocento Sans"/>
                <a:cs typeface="Quattrocento Sans"/>
                <a:sym typeface="Quattrocento Sans"/>
              </a:rPr>
              <a:t>Lannoux</a:t>
            </a:r>
            <a:r>
              <a:rPr lang="en-US" sz="1600" dirty="0">
                <a:latin typeface="Quattrocento Sans"/>
                <a:ea typeface="Quattrocento Sans"/>
                <a:cs typeface="Quattrocento Sans"/>
                <a:sym typeface="Quattrocento Sans"/>
              </a:rPr>
              <a:t> Arbitration</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Relevance of General International Law concepts of Sovereignty and Territory </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Sources of General International Environmental Law</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Principles of International Environmental Law and their application through case law analysis</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Environmental Impact Assessment and it’s role in International Environmental Law</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Concept of Inter and Intra-generational equity</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Concepts of Environmental Justice and Climate Justice</a:t>
            </a: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Overview of multilateral environmental agreements and treaty regimes from Rio to Paris Agreement. </a:t>
            </a:r>
          </a:p>
          <a:p>
            <a:pPr marL="742950" lvl="6" indent="-285750" algn="just">
              <a:lnSpc>
                <a:spcPct val="150000"/>
              </a:lnSpc>
              <a:buSzPts val="1600"/>
              <a:buFont typeface="Arial" panose="020B0604020202020204" pitchFamily="34" charset="0"/>
              <a:buChar char="•"/>
            </a:pPr>
            <a:endParaRPr lang="en-US" sz="1600" dirty="0">
              <a:latin typeface="Quattrocento Sans"/>
              <a:ea typeface="Quattrocento Sans"/>
              <a:cs typeface="Quattrocento Sans"/>
              <a:sym typeface="Quattrocento Sans"/>
            </a:endParaRPr>
          </a:p>
          <a:p>
            <a:pPr marL="742950" lvl="6" indent="-285750" algn="just">
              <a:lnSpc>
                <a:spcPct val="150000"/>
              </a:lnSpc>
              <a:buSzPts val="1600"/>
              <a:buFont typeface="Arial" panose="020B0604020202020204" pitchFamily="34" charset="0"/>
              <a:buChar char="•"/>
            </a:pPr>
            <a:r>
              <a:rPr lang="en-US" sz="1600" dirty="0">
                <a:latin typeface="Quattrocento Sans"/>
                <a:ea typeface="Quattrocento Sans"/>
                <a:cs typeface="Quattrocento Sans"/>
                <a:sym typeface="Quattrocento Sans"/>
              </a:rPr>
              <a:t>In the next topic, we will be further understanding Climate Change Law as part of International Environmental Law</a:t>
            </a:r>
            <a:endParaRPr sz="16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xEl>
                                              <p:pRg st="1" end="1"/>
                                            </p:txEl>
                                          </p:spTgt>
                                        </p:tgtEl>
                                        <p:attrNameLst>
                                          <p:attrName>style.visibility</p:attrName>
                                        </p:attrNameLst>
                                      </p:cBhvr>
                                      <p:to>
                                        <p:strVal val="visible"/>
                                      </p:to>
                                    </p:set>
                                    <p:animEffect transition="in" filter="fade">
                                      <p:cBhvr>
                                        <p:cTn id="7" dur="1000"/>
                                        <p:tgtEl>
                                          <p:spTgt spid="5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6">
                                            <p:txEl>
                                              <p:pRg st="3" end="3"/>
                                            </p:txEl>
                                          </p:spTgt>
                                        </p:tgtEl>
                                        <p:attrNameLst>
                                          <p:attrName>style.visibility</p:attrName>
                                        </p:attrNameLst>
                                      </p:cBhvr>
                                      <p:to>
                                        <p:strVal val="visible"/>
                                      </p:to>
                                    </p:set>
                                    <p:animEffect transition="in" filter="fade">
                                      <p:cBhvr>
                                        <p:cTn id="12" dur="1000"/>
                                        <p:tgtEl>
                                          <p:spTgt spid="5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6">
                                            <p:txEl>
                                              <p:pRg st="11" end="11"/>
                                            </p:txEl>
                                          </p:spTgt>
                                        </p:tgtEl>
                                        <p:attrNameLst>
                                          <p:attrName>style.visibility</p:attrName>
                                        </p:attrNameLst>
                                      </p:cBhvr>
                                      <p:to>
                                        <p:strVal val="visible"/>
                                      </p:to>
                                    </p:set>
                                    <p:animEffect transition="in" filter="fade">
                                      <p:cBhvr>
                                        <p:cTn id="17" dur="1000"/>
                                        <p:tgtEl>
                                          <p:spTgt spid="506">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6">
                                            <p:txEl>
                                              <p:pRg st="13" end="13"/>
                                            </p:txEl>
                                          </p:spTgt>
                                        </p:tgtEl>
                                        <p:attrNameLst>
                                          <p:attrName>style.visibility</p:attrName>
                                        </p:attrNameLst>
                                      </p:cBhvr>
                                      <p:to>
                                        <p:strVal val="visible"/>
                                      </p:to>
                                    </p:set>
                                    <p:animEffect transition="in" filter="fade">
                                      <p:cBhvr>
                                        <p:cTn id="22" dur="1000"/>
                                        <p:tgtEl>
                                          <p:spTgt spid="506">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6">
                                            <p:txEl>
                                              <p:pRg st="4" end="4"/>
                                            </p:txEl>
                                          </p:spTgt>
                                        </p:tgtEl>
                                        <p:attrNameLst>
                                          <p:attrName>style.visibility</p:attrName>
                                        </p:attrNameLst>
                                      </p:cBhvr>
                                      <p:to>
                                        <p:strVal val="visible"/>
                                      </p:to>
                                    </p:set>
                                    <p:animEffect transition="in" filter="fade">
                                      <p:cBhvr>
                                        <p:cTn id="27" dur="1000"/>
                                        <p:tgtEl>
                                          <p:spTgt spid="5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6">
                                            <p:txEl>
                                              <p:pRg st="5" end="5"/>
                                            </p:txEl>
                                          </p:spTgt>
                                        </p:tgtEl>
                                        <p:attrNameLst>
                                          <p:attrName>style.visibility</p:attrName>
                                        </p:attrNameLst>
                                      </p:cBhvr>
                                      <p:to>
                                        <p:strVal val="visible"/>
                                      </p:to>
                                    </p:set>
                                    <p:animEffect transition="in" filter="fade">
                                      <p:cBhvr>
                                        <p:cTn id="32" dur="1000"/>
                                        <p:tgtEl>
                                          <p:spTgt spid="5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6">
                                            <p:txEl>
                                              <p:pRg st="6" end="6"/>
                                            </p:txEl>
                                          </p:spTgt>
                                        </p:tgtEl>
                                        <p:attrNameLst>
                                          <p:attrName>style.visibility</p:attrName>
                                        </p:attrNameLst>
                                      </p:cBhvr>
                                      <p:to>
                                        <p:strVal val="visible"/>
                                      </p:to>
                                    </p:set>
                                    <p:animEffect transition="in" filter="fade">
                                      <p:cBhvr>
                                        <p:cTn id="37" dur="1000"/>
                                        <p:tgtEl>
                                          <p:spTgt spid="5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6">
                                            <p:txEl>
                                              <p:pRg st="7" end="7"/>
                                            </p:txEl>
                                          </p:spTgt>
                                        </p:tgtEl>
                                        <p:attrNameLst>
                                          <p:attrName>style.visibility</p:attrName>
                                        </p:attrNameLst>
                                      </p:cBhvr>
                                      <p:to>
                                        <p:strVal val="visible"/>
                                      </p:to>
                                    </p:set>
                                    <p:animEffect transition="in" filter="fade">
                                      <p:cBhvr>
                                        <p:cTn id="42" dur="1000"/>
                                        <p:tgtEl>
                                          <p:spTgt spid="5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6">
                                            <p:txEl>
                                              <p:pRg st="8" end="8"/>
                                            </p:txEl>
                                          </p:spTgt>
                                        </p:tgtEl>
                                        <p:attrNameLst>
                                          <p:attrName>style.visibility</p:attrName>
                                        </p:attrNameLst>
                                      </p:cBhvr>
                                      <p:to>
                                        <p:strVal val="visible"/>
                                      </p:to>
                                    </p:set>
                                    <p:animEffect transition="in" filter="fade">
                                      <p:cBhvr>
                                        <p:cTn id="47" dur="1000"/>
                                        <p:tgtEl>
                                          <p:spTgt spid="50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6">
                                            <p:txEl>
                                              <p:pRg st="9" end="9"/>
                                            </p:txEl>
                                          </p:spTgt>
                                        </p:tgtEl>
                                        <p:attrNameLst>
                                          <p:attrName>style.visibility</p:attrName>
                                        </p:attrNameLst>
                                      </p:cBhvr>
                                      <p:to>
                                        <p:strVal val="visible"/>
                                      </p:to>
                                    </p:set>
                                    <p:animEffect transition="in" filter="fade">
                                      <p:cBhvr>
                                        <p:cTn id="52" dur="1000"/>
                                        <p:tgtEl>
                                          <p:spTgt spid="50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06">
                                            <p:txEl>
                                              <p:pRg st="10" end="10"/>
                                            </p:txEl>
                                          </p:spTgt>
                                        </p:tgtEl>
                                        <p:attrNameLst>
                                          <p:attrName>style.visibility</p:attrName>
                                        </p:attrNameLst>
                                      </p:cBhvr>
                                      <p:to>
                                        <p:strVal val="visible"/>
                                      </p:to>
                                    </p:set>
                                    <p:animEffect transition="in" filter="fade">
                                      <p:cBhvr>
                                        <p:cTn id="57" dur="1000"/>
                                        <p:tgtEl>
                                          <p:spTgt spid="50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06">
                                            <p:txEl>
                                              <p:pRg st="1" end="1"/>
                                            </p:txEl>
                                          </p:spTgt>
                                        </p:tgtEl>
                                        <p:attrNameLst>
                                          <p:attrName>style.visibility</p:attrName>
                                        </p:attrNameLst>
                                      </p:cBhvr>
                                      <p:to>
                                        <p:strVal val="visible"/>
                                      </p:to>
                                    </p:set>
                                    <p:animEffect transition="in" filter="fade">
                                      <p:cBhvr>
                                        <p:cTn id="62" dur="1000"/>
                                        <p:tgtEl>
                                          <p:spTgt spid="50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6">
                                            <p:txEl>
                                              <p:pRg st="3" end="3"/>
                                            </p:txEl>
                                          </p:spTgt>
                                        </p:tgtEl>
                                        <p:attrNameLst>
                                          <p:attrName>style.visibility</p:attrName>
                                        </p:attrNameLst>
                                      </p:cBhvr>
                                      <p:to>
                                        <p:strVal val="visible"/>
                                      </p:to>
                                    </p:set>
                                    <p:animEffect transition="in" filter="fade">
                                      <p:cBhvr>
                                        <p:cTn id="67" dur="1000"/>
                                        <p:tgtEl>
                                          <p:spTgt spid="50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06">
                                            <p:txEl>
                                              <p:pRg st="11" end="11"/>
                                            </p:txEl>
                                          </p:spTgt>
                                        </p:tgtEl>
                                        <p:attrNameLst>
                                          <p:attrName>style.visibility</p:attrName>
                                        </p:attrNameLst>
                                      </p:cBhvr>
                                      <p:to>
                                        <p:strVal val="visible"/>
                                      </p:to>
                                    </p:set>
                                    <p:animEffect transition="in" filter="fade">
                                      <p:cBhvr>
                                        <p:cTn id="72" dur="1000"/>
                                        <p:tgtEl>
                                          <p:spTgt spid="506">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06">
                                            <p:txEl>
                                              <p:pRg st="13" end="13"/>
                                            </p:txEl>
                                          </p:spTgt>
                                        </p:tgtEl>
                                        <p:attrNameLst>
                                          <p:attrName>style.visibility</p:attrName>
                                        </p:attrNameLst>
                                      </p:cBhvr>
                                      <p:to>
                                        <p:strVal val="visible"/>
                                      </p:to>
                                    </p:set>
                                    <p:animEffect transition="in" filter="fade">
                                      <p:cBhvr>
                                        <p:cTn id="77" dur="1000"/>
                                        <p:tgtEl>
                                          <p:spTgt spid="506">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06">
                                            <p:txEl>
                                              <p:pRg st="4" end="4"/>
                                            </p:txEl>
                                          </p:spTgt>
                                        </p:tgtEl>
                                        <p:attrNameLst>
                                          <p:attrName>style.visibility</p:attrName>
                                        </p:attrNameLst>
                                      </p:cBhvr>
                                      <p:to>
                                        <p:strVal val="visible"/>
                                      </p:to>
                                    </p:set>
                                    <p:animEffect transition="in" filter="fade">
                                      <p:cBhvr>
                                        <p:cTn id="82" dur="1000"/>
                                        <p:tgtEl>
                                          <p:spTgt spid="50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06">
                                            <p:txEl>
                                              <p:pRg st="5" end="5"/>
                                            </p:txEl>
                                          </p:spTgt>
                                        </p:tgtEl>
                                        <p:attrNameLst>
                                          <p:attrName>style.visibility</p:attrName>
                                        </p:attrNameLst>
                                      </p:cBhvr>
                                      <p:to>
                                        <p:strVal val="visible"/>
                                      </p:to>
                                    </p:set>
                                    <p:animEffect transition="in" filter="fade">
                                      <p:cBhvr>
                                        <p:cTn id="87" dur="1000"/>
                                        <p:tgtEl>
                                          <p:spTgt spid="50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06">
                                            <p:txEl>
                                              <p:pRg st="6" end="6"/>
                                            </p:txEl>
                                          </p:spTgt>
                                        </p:tgtEl>
                                        <p:attrNameLst>
                                          <p:attrName>style.visibility</p:attrName>
                                        </p:attrNameLst>
                                      </p:cBhvr>
                                      <p:to>
                                        <p:strVal val="visible"/>
                                      </p:to>
                                    </p:set>
                                    <p:animEffect transition="in" filter="fade">
                                      <p:cBhvr>
                                        <p:cTn id="92" dur="1000"/>
                                        <p:tgtEl>
                                          <p:spTgt spid="50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06">
                                            <p:txEl>
                                              <p:pRg st="7" end="7"/>
                                            </p:txEl>
                                          </p:spTgt>
                                        </p:tgtEl>
                                        <p:attrNameLst>
                                          <p:attrName>style.visibility</p:attrName>
                                        </p:attrNameLst>
                                      </p:cBhvr>
                                      <p:to>
                                        <p:strVal val="visible"/>
                                      </p:to>
                                    </p:set>
                                    <p:animEffect transition="in" filter="fade">
                                      <p:cBhvr>
                                        <p:cTn id="97" dur="1000"/>
                                        <p:tgtEl>
                                          <p:spTgt spid="50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06">
                                            <p:txEl>
                                              <p:pRg st="8" end="8"/>
                                            </p:txEl>
                                          </p:spTgt>
                                        </p:tgtEl>
                                        <p:attrNameLst>
                                          <p:attrName>style.visibility</p:attrName>
                                        </p:attrNameLst>
                                      </p:cBhvr>
                                      <p:to>
                                        <p:strVal val="visible"/>
                                      </p:to>
                                    </p:set>
                                    <p:animEffect transition="in" filter="fade">
                                      <p:cBhvr>
                                        <p:cTn id="102" dur="1000"/>
                                        <p:tgtEl>
                                          <p:spTgt spid="50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06">
                                            <p:txEl>
                                              <p:pRg st="9" end="9"/>
                                            </p:txEl>
                                          </p:spTgt>
                                        </p:tgtEl>
                                        <p:attrNameLst>
                                          <p:attrName>style.visibility</p:attrName>
                                        </p:attrNameLst>
                                      </p:cBhvr>
                                      <p:to>
                                        <p:strVal val="visible"/>
                                      </p:to>
                                    </p:set>
                                    <p:animEffect transition="in" filter="fade">
                                      <p:cBhvr>
                                        <p:cTn id="107" dur="1000"/>
                                        <p:tgtEl>
                                          <p:spTgt spid="50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06">
                                            <p:txEl>
                                              <p:pRg st="10" end="10"/>
                                            </p:txEl>
                                          </p:spTgt>
                                        </p:tgtEl>
                                        <p:attrNameLst>
                                          <p:attrName>style.visibility</p:attrName>
                                        </p:attrNameLst>
                                      </p:cBhvr>
                                      <p:to>
                                        <p:strVal val="visible"/>
                                      </p:to>
                                    </p:set>
                                    <p:animEffect transition="in" filter="fade">
                                      <p:cBhvr>
                                        <p:cTn id="112" dur="1000"/>
                                        <p:tgtEl>
                                          <p:spTgt spid="5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c73a1783f5_1_0"/>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Historical Development</a:t>
            </a:r>
            <a:endParaRPr/>
          </a:p>
        </p:txBody>
      </p:sp>
      <p:sp>
        <p:nvSpPr>
          <p:cNvPr id="153" name="Google Shape;153;g2c73a1783f5_1_0"/>
          <p:cNvSpPr txBox="1">
            <a:spLocks noGrp="1"/>
          </p:cNvSpPr>
          <p:nvPr>
            <p:ph type="body" idx="1"/>
          </p:nvPr>
        </p:nvSpPr>
        <p:spPr>
          <a:xfrm>
            <a:off x="838199" y="1780031"/>
            <a:ext cx="10537800" cy="4576200"/>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normAutofit/>
          </a:bodyPr>
          <a:lstStyle/>
          <a:p>
            <a:pPr marL="285750" lvl="0" indent="-285750" algn="l" rtl="0">
              <a:lnSpc>
                <a:spcPct val="100000"/>
              </a:lnSpc>
              <a:spcBef>
                <a:spcPts val="1000"/>
              </a:spcBef>
              <a:spcAft>
                <a:spcPts val="0"/>
              </a:spcAft>
              <a:buSzPts val="2800"/>
              <a:buFont typeface="Arial"/>
              <a:buChar char="•"/>
            </a:pPr>
            <a:r>
              <a:rPr lang="en-US"/>
              <a:t>Before 1900 few international agreements were concerned with international environmental issues.</a:t>
            </a:r>
            <a:endParaRPr/>
          </a:p>
          <a:p>
            <a:pPr marL="285750" lvl="0" indent="-285750" algn="l" rtl="0">
              <a:lnSpc>
                <a:spcPct val="100000"/>
              </a:lnSpc>
              <a:spcBef>
                <a:spcPts val="1000"/>
              </a:spcBef>
              <a:spcAft>
                <a:spcPts val="0"/>
              </a:spcAft>
              <a:buSzPts val="2800"/>
              <a:buFont typeface="Arial"/>
              <a:buChar char="•"/>
            </a:pPr>
            <a:r>
              <a:rPr lang="en-US"/>
              <a:t>prevailing rule of international law was that of national sovereignty over natural resources within a country's territory or jurisdiction. </a:t>
            </a:r>
            <a:endParaRPr/>
          </a:p>
          <a:p>
            <a:pPr marL="285750" lvl="0" indent="-285750" algn="l" rtl="0">
              <a:lnSpc>
                <a:spcPct val="100000"/>
              </a:lnSpc>
              <a:spcBef>
                <a:spcPts val="1000"/>
              </a:spcBef>
              <a:spcAft>
                <a:spcPts val="0"/>
              </a:spcAft>
              <a:buSzPts val="2800"/>
              <a:buFont typeface="Arial"/>
              <a:buChar char="•"/>
            </a:pPr>
            <a:r>
              <a:rPr lang="en-US"/>
              <a:t>Industrialization led to concerns surrounding environment. </a:t>
            </a:r>
            <a:endParaRPr/>
          </a:p>
          <a:p>
            <a:pPr marL="285750" lvl="0" indent="-285750" algn="l" rtl="0">
              <a:lnSpc>
                <a:spcPct val="100000"/>
              </a:lnSpc>
              <a:spcBef>
                <a:spcPts val="1000"/>
              </a:spcBef>
              <a:spcAft>
                <a:spcPts val="0"/>
              </a:spcAft>
              <a:buSzPts val="2800"/>
              <a:buFont typeface="Arial"/>
              <a:buChar char="•"/>
            </a:pPr>
            <a:r>
              <a:rPr lang="en-US"/>
              <a:t>Mostly, bilateral or regional treaties were concluded on a host of issues. </a:t>
            </a:r>
            <a:endParaRPr/>
          </a:p>
        </p:txBody>
      </p:sp>
      <p:sp>
        <p:nvSpPr>
          <p:cNvPr id="154" name="Google Shape;154;g2c73a1783f5_1_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c73a1783f5_1_6"/>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Continued</a:t>
            </a:r>
            <a:endParaRPr/>
          </a:p>
        </p:txBody>
      </p:sp>
      <p:sp>
        <p:nvSpPr>
          <p:cNvPr id="160" name="Google Shape;160;g2c73a1783f5_1_6"/>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l" rtl="0">
              <a:lnSpc>
                <a:spcPct val="90000"/>
              </a:lnSpc>
              <a:spcBef>
                <a:spcPts val="1000"/>
              </a:spcBef>
              <a:spcAft>
                <a:spcPts val="0"/>
              </a:spcAft>
              <a:buSzPts val="2800"/>
              <a:buNone/>
            </a:pPr>
            <a:r>
              <a:rPr lang="en-US" b="1" dirty="0">
                <a:solidFill>
                  <a:schemeClr val="dk1"/>
                </a:solidFill>
                <a:latin typeface="Times New Roman"/>
                <a:ea typeface="Times New Roman"/>
                <a:cs typeface="Times New Roman"/>
                <a:sym typeface="Times New Roman"/>
              </a:rPr>
              <a:t>Pacific Fur Seal Arbitration: US vs. GBR &amp; Canada: </a:t>
            </a:r>
            <a:endParaRPr dirty="0"/>
          </a:p>
          <a:p>
            <a:pPr marL="457200" lvl="0" indent="-406400" algn="l" rtl="0">
              <a:lnSpc>
                <a:spcPct val="90000"/>
              </a:lnSpc>
              <a:spcBef>
                <a:spcPts val="1000"/>
              </a:spcBef>
              <a:spcAft>
                <a:spcPts val="0"/>
              </a:spcAft>
              <a:buSzPts val="2800"/>
              <a:buChar char="•"/>
            </a:pPr>
            <a:r>
              <a:rPr lang="en-US" dirty="0">
                <a:solidFill>
                  <a:schemeClr val="dk1"/>
                </a:solidFill>
                <a:latin typeface="Times New Roman"/>
                <a:ea typeface="Times New Roman"/>
                <a:cs typeface="Times New Roman"/>
                <a:sym typeface="Times New Roman"/>
              </a:rPr>
              <a:t>Exploitation of fur seals beyond national jurisdiction. </a:t>
            </a:r>
            <a:r>
              <a:rPr lang="en-US" b="0" i="0" dirty="0">
                <a:solidFill>
                  <a:schemeClr val="dk1"/>
                </a:solidFill>
                <a:latin typeface="Times New Roman"/>
                <a:ea typeface="Times New Roman"/>
                <a:cs typeface="Times New Roman"/>
                <a:sym typeface="Times New Roman"/>
              </a:rPr>
              <a:t>In an attempt to control </a:t>
            </a:r>
            <a:r>
              <a:rPr lang="en-US" b="0" i="0" u="sng"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seal</a:t>
            </a:r>
            <a:r>
              <a:rPr lang="en-US" b="0" i="0" dirty="0">
                <a:solidFill>
                  <a:schemeClr val="dk1"/>
                </a:solidFill>
                <a:latin typeface="Times New Roman"/>
                <a:ea typeface="Times New Roman"/>
                <a:cs typeface="Times New Roman"/>
                <a:sym typeface="Times New Roman"/>
              </a:rPr>
              <a:t> </a:t>
            </a:r>
            <a:r>
              <a:rPr lang="en-US" b="0" i="0" u="sng" dirty="0">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hunting</a:t>
            </a:r>
            <a:r>
              <a:rPr lang="en-US" b="0" i="0" dirty="0">
                <a:solidFill>
                  <a:schemeClr val="dk1"/>
                </a:solidFill>
                <a:latin typeface="Times New Roman"/>
                <a:ea typeface="Times New Roman"/>
                <a:cs typeface="Times New Roman"/>
                <a:sym typeface="Times New Roman"/>
              </a:rPr>
              <a:t> off the Alaskan coast, the United States in 1881 claimed authority over all the Bering Sea waters. Britain refused to recognize this claim. In 1886 the U.S. government ordered the seizure of all vessels found sealing in the Bering Sea. Thus, in 1886, 1887, and 1889, a number of vessels were seized, most of them Canadian ships sailing from </a:t>
            </a:r>
            <a:r>
              <a:rPr lang="en-US" b="0" i="0" u="sng" dirty="0">
                <a:solidFill>
                  <a:schemeClr val="dk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British Columbia</a:t>
            </a:r>
            <a:r>
              <a:rPr lang="en-US" b="0" i="0" dirty="0">
                <a:solidFill>
                  <a:schemeClr val="dk1"/>
                </a:solidFill>
                <a:latin typeface="Times New Roman"/>
                <a:ea typeface="Times New Roman"/>
                <a:cs typeface="Times New Roman"/>
                <a:sym typeface="Times New Roman"/>
              </a:rPr>
              <a:t> and manned by British subjects. In answer to protests by Canada and Great Britain, the U.S. insisted that the Bering Sea had been a </a:t>
            </a:r>
            <a:r>
              <a:rPr lang="en-US" b="0" i="1" dirty="0">
                <a:solidFill>
                  <a:schemeClr val="dk1"/>
                </a:solidFill>
                <a:latin typeface="Times New Roman"/>
                <a:ea typeface="Times New Roman"/>
                <a:cs typeface="Times New Roman"/>
                <a:sym typeface="Times New Roman"/>
              </a:rPr>
              <a:t>mare clausum</a:t>
            </a:r>
            <a:r>
              <a:rPr lang="en-US" b="0" i="0" dirty="0">
                <a:solidFill>
                  <a:schemeClr val="dk1"/>
                </a:solidFill>
                <a:latin typeface="Times New Roman"/>
                <a:ea typeface="Times New Roman"/>
                <a:cs typeface="Times New Roman"/>
                <a:sym typeface="Times New Roman"/>
              </a:rPr>
              <a:t> (</a:t>
            </a:r>
            <a:r>
              <a:rPr lang="en-US" b="0" i="1" dirty="0">
                <a:solidFill>
                  <a:schemeClr val="dk1"/>
                </a:solidFill>
                <a:latin typeface="Times New Roman"/>
                <a:ea typeface="Times New Roman"/>
                <a:cs typeface="Times New Roman"/>
                <a:sym typeface="Times New Roman"/>
              </a:rPr>
              <a:t>i.e., </a:t>
            </a:r>
            <a:r>
              <a:rPr lang="en-US" b="0" i="0" dirty="0">
                <a:solidFill>
                  <a:schemeClr val="dk1"/>
                </a:solidFill>
                <a:latin typeface="Times New Roman"/>
                <a:ea typeface="Times New Roman"/>
                <a:cs typeface="Times New Roman"/>
                <a:sym typeface="Times New Roman"/>
              </a:rPr>
              <a:t>a closed sea under the </a:t>
            </a:r>
            <a:r>
              <a:rPr lang="en-US" b="0" i="0" u="sng" strike="noStrike" dirty="0">
                <a:solidFill>
                  <a:schemeClr val="dk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dominion</a:t>
            </a:r>
            <a:r>
              <a:rPr lang="en-US" b="0" i="0" dirty="0">
                <a:solidFill>
                  <a:schemeClr val="dk1"/>
                </a:solidFill>
                <a:latin typeface="Times New Roman"/>
                <a:ea typeface="Times New Roman"/>
                <a:cs typeface="Times New Roman"/>
                <a:sym typeface="Times New Roman"/>
              </a:rPr>
              <a:t> of the state) under the Russians and that the U.S. had succeeded to the Russian rights.</a:t>
            </a:r>
            <a:endParaRPr dirty="0"/>
          </a:p>
          <a:p>
            <a:pPr marL="457200" lvl="0" indent="-406400" algn="l" rtl="0">
              <a:lnSpc>
                <a:spcPct val="90000"/>
              </a:lnSpc>
              <a:spcBef>
                <a:spcPts val="1000"/>
              </a:spcBef>
              <a:spcAft>
                <a:spcPts val="0"/>
              </a:spcAft>
              <a:buSzPts val="2800"/>
              <a:buChar char="•"/>
            </a:pPr>
            <a:r>
              <a:rPr lang="en-US" b="0" i="0" dirty="0">
                <a:solidFill>
                  <a:schemeClr val="dk1"/>
                </a:solidFill>
                <a:latin typeface="Times New Roman"/>
                <a:ea typeface="Times New Roman"/>
                <a:cs typeface="Times New Roman"/>
                <a:sym typeface="Times New Roman"/>
              </a:rPr>
              <a:t>Because of the rapid shrinking of the seal herd, an agreement was made in 1891 for both British and U.S. vessels to police the area, and a treaty of arbitration was signed the next year. This resulted in an international tribunal, which met in </a:t>
            </a:r>
            <a:r>
              <a:rPr lang="en-US" b="0" i="0" u="sng" dirty="0">
                <a:solidFill>
                  <a:schemeClr val="dk1"/>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Paris</a:t>
            </a:r>
            <a:r>
              <a:rPr lang="en-US" b="0" i="0" dirty="0">
                <a:solidFill>
                  <a:schemeClr val="dk1"/>
                </a:solidFill>
                <a:latin typeface="Times New Roman"/>
                <a:ea typeface="Times New Roman"/>
                <a:cs typeface="Times New Roman"/>
                <a:sym typeface="Times New Roman"/>
              </a:rPr>
              <a:t> in 1893 and condemned the U.S. seizures. It held that the Bering Sea was part of the </a:t>
            </a:r>
            <a:r>
              <a:rPr lang="en-US" b="0" i="0" u="sng" dirty="0">
                <a:solidFill>
                  <a:schemeClr val="dk1"/>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high seas</a:t>
            </a:r>
            <a:r>
              <a:rPr lang="en-US" b="0" i="0" dirty="0">
                <a:solidFill>
                  <a:schemeClr val="dk1"/>
                </a:solidFill>
                <a:latin typeface="Times New Roman"/>
                <a:ea typeface="Times New Roman"/>
                <a:cs typeface="Times New Roman"/>
                <a:sym typeface="Times New Roman"/>
              </a:rPr>
              <a:t> and that no single nation had jurisdiction over it. It assessed damages against the United States for the seizures at $473,151. Restrictions were placed on sealing during the summer breeding months and in the waters surrounding the </a:t>
            </a:r>
            <a:r>
              <a:rPr lang="en-US" b="0" i="0" u="sng" dirty="0">
                <a:solidFill>
                  <a:schemeClr val="dk1"/>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Pribilof Islands</a:t>
            </a:r>
            <a:r>
              <a:rPr lang="en-US" b="0" i="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
        <p:nvSpPr>
          <p:cNvPr id="161" name="Google Shape;161;g2c73a1783f5_1_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c73a1783f5_1_12"/>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Legal Instruments Negotiated</a:t>
            </a:r>
            <a:endParaRPr/>
          </a:p>
        </p:txBody>
      </p:sp>
      <p:sp>
        <p:nvSpPr>
          <p:cNvPr id="167" name="Google Shape;167;g2c73a1783f5_1_12"/>
          <p:cNvSpPr txBox="1">
            <a:spLocks noGrp="1"/>
          </p:cNvSpPr>
          <p:nvPr>
            <p:ph type="body" idx="1"/>
          </p:nvPr>
        </p:nvSpPr>
        <p:spPr>
          <a:xfrm>
            <a:off x="838199" y="1780031"/>
            <a:ext cx="10537800" cy="45762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ctr" rtl="0">
              <a:lnSpc>
                <a:spcPct val="90000"/>
              </a:lnSpc>
              <a:spcBef>
                <a:spcPts val="1000"/>
              </a:spcBef>
              <a:spcAft>
                <a:spcPts val="0"/>
              </a:spcAft>
              <a:buSzPts val="2800"/>
              <a:buChar char="•"/>
            </a:pPr>
            <a:r>
              <a:rPr lang="en-US" dirty="0">
                <a:solidFill>
                  <a:schemeClr val="dk1"/>
                </a:solidFill>
                <a:latin typeface="Arial"/>
                <a:ea typeface="Arial"/>
                <a:cs typeface="Arial"/>
                <a:sym typeface="Arial"/>
              </a:rPr>
              <a:t>Nuclear Test Ban Treaty, 1963</a:t>
            </a:r>
            <a:endParaRPr dirty="0"/>
          </a:p>
          <a:p>
            <a:pPr marL="457200" lvl="0" indent="-406400" algn="ctr" rtl="0">
              <a:lnSpc>
                <a:spcPct val="90000"/>
              </a:lnSpc>
              <a:spcBef>
                <a:spcPts val="1000"/>
              </a:spcBef>
              <a:spcAft>
                <a:spcPts val="0"/>
              </a:spcAft>
              <a:buSzPts val="2800"/>
              <a:buChar char="•"/>
            </a:pPr>
            <a:r>
              <a:rPr lang="en-US" dirty="0">
                <a:solidFill>
                  <a:schemeClr val="dk1"/>
                </a:solidFill>
                <a:latin typeface="Arial"/>
                <a:ea typeface="Arial"/>
                <a:cs typeface="Arial"/>
                <a:sym typeface="Arial"/>
              </a:rPr>
              <a:t>International Convention for the Prevention of Pollution of the Sea by Oil, 1954</a:t>
            </a:r>
            <a:endParaRPr dirty="0"/>
          </a:p>
          <a:p>
            <a:pPr marL="457200" lvl="0" indent="-406400" algn="ctr" rtl="0">
              <a:lnSpc>
                <a:spcPct val="90000"/>
              </a:lnSpc>
              <a:spcBef>
                <a:spcPts val="1000"/>
              </a:spcBef>
              <a:spcAft>
                <a:spcPts val="0"/>
              </a:spcAft>
              <a:buSzPts val="2800"/>
              <a:buChar char="•"/>
            </a:pPr>
            <a:r>
              <a:rPr lang="en-US" dirty="0">
                <a:solidFill>
                  <a:schemeClr val="dk1"/>
                </a:solidFill>
                <a:latin typeface="Arial"/>
                <a:ea typeface="Arial"/>
                <a:cs typeface="Arial"/>
                <a:sym typeface="Arial"/>
              </a:rPr>
              <a:t>Antarctic Treaty, 1959</a:t>
            </a:r>
            <a:endParaRPr dirty="0"/>
          </a:p>
          <a:p>
            <a:pPr marL="457200" lvl="0" indent="-406400" algn="ctr" rtl="0">
              <a:lnSpc>
                <a:spcPct val="90000"/>
              </a:lnSpc>
              <a:spcBef>
                <a:spcPts val="1000"/>
              </a:spcBef>
              <a:spcAft>
                <a:spcPts val="0"/>
              </a:spcAft>
              <a:buSzPts val="2800"/>
              <a:buChar char="•"/>
            </a:pPr>
            <a:r>
              <a:rPr lang="en-US" dirty="0">
                <a:solidFill>
                  <a:schemeClr val="dk1"/>
                </a:solidFill>
                <a:latin typeface="Arial"/>
                <a:ea typeface="Arial"/>
                <a:cs typeface="Arial"/>
                <a:sym typeface="Arial"/>
              </a:rPr>
              <a:t>1958 Convention on High Seas</a:t>
            </a:r>
            <a:endParaRPr dirty="0"/>
          </a:p>
          <a:p>
            <a:pPr marL="457200" lvl="0" indent="-406400" algn="ctr" rtl="0">
              <a:lnSpc>
                <a:spcPct val="90000"/>
              </a:lnSpc>
              <a:spcBef>
                <a:spcPts val="1000"/>
              </a:spcBef>
              <a:spcAft>
                <a:spcPts val="0"/>
              </a:spcAft>
              <a:buSzPts val="2800"/>
              <a:buChar char="•"/>
            </a:pPr>
            <a:r>
              <a:rPr lang="en-US" dirty="0">
                <a:solidFill>
                  <a:schemeClr val="dk1"/>
                </a:solidFill>
                <a:latin typeface="Arial"/>
                <a:ea typeface="Arial"/>
                <a:cs typeface="Arial"/>
                <a:sym typeface="Arial"/>
              </a:rPr>
              <a:t>RAMSAR Convention 1971</a:t>
            </a:r>
            <a:endParaRPr dirty="0"/>
          </a:p>
          <a:p>
            <a:pPr marL="457200" lvl="0" indent="-406400" algn="ctr" rtl="0">
              <a:lnSpc>
                <a:spcPct val="90000"/>
              </a:lnSpc>
              <a:spcBef>
                <a:spcPts val="1000"/>
              </a:spcBef>
              <a:spcAft>
                <a:spcPts val="0"/>
              </a:spcAft>
              <a:buSzPts val="2800"/>
              <a:buChar char="•"/>
            </a:pPr>
            <a:r>
              <a:rPr lang="en-US" dirty="0">
                <a:solidFill>
                  <a:schemeClr val="dk1"/>
                </a:solidFill>
                <a:latin typeface="Arial"/>
                <a:ea typeface="Arial"/>
                <a:cs typeface="Arial"/>
                <a:sym typeface="Arial"/>
              </a:rPr>
              <a:t>Corfu Channel case (Principle 21 of Stockholm) </a:t>
            </a:r>
            <a:r>
              <a:rPr lang="en-US"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https://www.youtube.com/watch?v=7cILJWIemUY</a:t>
            </a:r>
            <a:endParaRPr dirty="0"/>
          </a:p>
          <a:p>
            <a:pPr marL="457200" lvl="0" indent="-406400" algn="ctr" rtl="0">
              <a:lnSpc>
                <a:spcPct val="90000"/>
              </a:lnSpc>
              <a:spcBef>
                <a:spcPts val="1000"/>
              </a:spcBef>
              <a:spcAft>
                <a:spcPts val="0"/>
              </a:spcAft>
              <a:buSzPts val="2800"/>
              <a:buChar char="•"/>
            </a:pPr>
            <a:r>
              <a:rPr lang="en-US" dirty="0">
                <a:solidFill>
                  <a:schemeClr val="dk1"/>
                </a:solidFill>
                <a:latin typeface="Arial"/>
                <a:ea typeface="Arial"/>
                <a:cs typeface="Arial"/>
                <a:sym typeface="Arial"/>
              </a:rPr>
              <a:t>Lac </a:t>
            </a:r>
            <a:r>
              <a:rPr lang="en-US" dirty="0" err="1">
                <a:solidFill>
                  <a:schemeClr val="dk1"/>
                </a:solidFill>
                <a:latin typeface="Arial"/>
                <a:ea typeface="Arial"/>
                <a:cs typeface="Arial"/>
                <a:sym typeface="Arial"/>
              </a:rPr>
              <a:t>Lannoux</a:t>
            </a:r>
            <a:r>
              <a:rPr lang="en-US" dirty="0">
                <a:solidFill>
                  <a:schemeClr val="dk1"/>
                </a:solidFill>
                <a:latin typeface="Arial"/>
                <a:ea typeface="Arial"/>
                <a:cs typeface="Arial"/>
                <a:sym typeface="Arial"/>
              </a:rPr>
              <a:t> Arbitration</a:t>
            </a:r>
            <a:endParaRPr dirty="0"/>
          </a:p>
        </p:txBody>
      </p:sp>
      <p:sp>
        <p:nvSpPr>
          <p:cNvPr id="168" name="Google Shape;168;g2c73a1783f5_1_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6257</Words>
  <Application>Microsoft Office PowerPoint</Application>
  <PresentationFormat>Widescreen</PresentationFormat>
  <Paragraphs>474</Paragraphs>
  <Slides>61</Slides>
  <Notes>61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Century Gothic</vt:lpstr>
      <vt:lpstr>Times New Roman</vt:lpstr>
      <vt:lpstr>Noto Sans Symbols</vt:lpstr>
      <vt:lpstr>Calibri</vt:lpstr>
      <vt:lpstr>Quattrocento Sans</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Historical Development</vt:lpstr>
      <vt:lpstr>Continued</vt:lpstr>
      <vt:lpstr>Legal Instruments Negotiated</vt:lpstr>
      <vt:lpstr>PowerPoint Presentation</vt:lpstr>
      <vt:lpstr>PowerPoint Presentation</vt:lpstr>
      <vt:lpstr>PowerPoint Presentation</vt:lpstr>
      <vt:lpstr>PowerPoint Presentation</vt:lpstr>
      <vt:lpstr>Sovereignty and territory</vt:lpstr>
      <vt:lpstr>PowerPoint Presentation</vt:lpstr>
      <vt:lpstr>Sources of General International Environmental Law</vt:lpstr>
      <vt:lpstr>Group Discussion and Seminar Presentations </vt:lpstr>
      <vt:lpstr>Instructions on the Fish-Bowl method of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Ms. Lasya  Vyakaranam</cp:lastModifiedBy>
  <cp:revision>1</cp:revision>
  <dcterms:created xsi:type="dcterms:W3CDTF">2020-01-02T01:56:26Z</dcterms:created>
  <dcterms:modified xsi:type="dcterms:W3CDTF">2024-05-26T10:31:15Z</dcterms:modified>
</cp:coreProperties>
</file>