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9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6B387-7845-4CDE-8903-04BF2E104107}" v="36" dt="2024-04-17T13:37:45.526"/>
    <p1510:client id="{360017D0-6209-EAA9-8DFA-2854B046E972}" v="62" dt="2024-04-17T13:30:19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Blackett" userId="a5079bfc-ba07-499b-bd65-464132532f8f" providerId="ADAL" clId="{1CF6B387-7845-4CDE-8903-04BF2E104107}"/>
    <pc:docChg chg="modSld">
      <pc:chgData name="Matthew Blackett" userId="a5079bfc-ba07-499b-bd65-464132532f8f" providerId="ADAL" clId="{1CF6B387-7845-4CDE-8903-04BF2E104107}" dt="2024-04-17T13:39:50.420" v="37" actId="20577"/>
      <pc:docMkLst>
        <pc:docMk/>
      </pc:docMkLst>
      <pc:sldChg chg="modSp mod">
        <pc:chgData name="Matthew Blackett" userId="a5079bfc-ba07-499b-bd65-464132532f8f" providerId="ADAL" clId="{1CF6B387-7845-4CDE-8903-04BF2E104107}" dt="2024-04-17T13:37:31.188" v="34" actId="21"/>
        <pc:sldMkLst>
          <pc:docMk/>
          <pc:sldMk cId="1459098536" sldId="276"/>
        </pc:sldMkLst>
        <pc:spChg chg="mod">
          <ac:chgData name="Matthew Blackett" userId="a5079bfc-ba07-499b-bd65-464132532f8f" providerId="ADAL" clId="{1CF6B387-7845-4CDE-8903-04BF2E104107}" dt="2024-04-17T13:37:31.188" v="34" actId="21"/>
          <ac:spMkLst>
            <pc:docMk/>
            <pc:sldMk cId="1459098536" sldId="276"/>
            <ac:spMk id="3" creationId="{00000000-0000-0000-0000-000000000000}"/>
          </ac:spMkLst>
        </pc:spChg>
      </pc:sldChg>
      <pc:sldChg chg="modSp mod">
        <pc:chgData name="Matthew Blackett" userId="a5079bfc-ba07-499b-bd65-464132532f8f" providerId="ADAL" clId="{1CF6B387-7845-4CDE-8903-04BF2E104107}" dt="2024-04-17T13:39:50.420" v="37" actId="20577"/>
        <pc:sldMkLst>
          <pc:docMk/>
          <pc:sldMk cId="2201990966" sldId="277"/>
        </pc:sldMkLst>
        <pc:spChg chg="mod">
          <ac:chgData name="Matthew Blackett" userId="a5079bfc-ba07-499b-bd65-464132532f8f" providerId="ADAL" clId="{1CF6B387-7845-4CDE-8903-04BF2E104107}" dt="2024-04-17T13:39:50.420" v="37" actId="20577"/>
          <ac:spMkLst>
            <pc:docMk/>
            <pc:sldMk cId="2201990966" sldId="277"/>
            <ac:spMk id="3" creationId="{00000000-0000-0000-0000-000000000000}"/>
          </ac:spMkLst>
        </pc:spChg>
      </pc:sldChg>
      <pc:sldChg chg="modSp mod">
        <pc:chgData name="Matthew Blackett" userId="a5079bfc-ba07-499b-bd65-464132532f8f" providerId="ADAL" clId="{1CF6B387-7845-4CDE-8903-04BF2E104107}" dt="2024-04-17T13:37:22.042" v="33" actId="20577"/>
        <pc:sldMkLst>
          <pc:docMk/>
          <pc:sldMk cId="3204143619" sldId="279"/>
        </pc:sldMkLst>
        <pc:spChg chg="mod">
          <ac:chgData name="Matthew Blackett" userId="a5079bfc-ba07-499b-bd65-464132532f8f" providerId="ADAL" clId="{1CF6B387-7845-4CDE-8903-04BF2E104107}" dt="2024-04-17T13:37:22.042" v="33" actId="20577"/>
          <ac:spMkLst>
            <pc:docMk/>
            <pc:sldMk cId="3204143619" sldId="279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779B7-8109-46AF-BBAA-BD5C6320999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B9383B-AD44-496E-9239-F10DA686694D}">
      <dgm:prSet/>
      <dgm:spPr/>
      <dgm:t>
        <a:bodyPr/>
        <a:lstStyle/>
        <a:p>
          <a:r>
            <a:rPr lang="en-US"/>
            <a:t>Optimum Level: harvesting without depleting or damaging</a:t>
          </a:r>
        </a:p>
      </dgm:t>
    </dgm:pt>
    <dgm:pt modelId="{6358C6CF-4EBB-43B5-9ECD-08AAC733229F}" type="parTrans" cxnId="{780D3339-57B0-4741-8F62-5D577006F2BC}">
      <dgm:prSet/>
      <dgm:spPr/>
      <dgm:t>
        <a:bodyPr/>
        <a:lstStyle/>
        <a:p>
          <a:endParaRPr lang="en-US"/>
        </a:p>
      </dgm:t>
    </dgm:pt>
    <dgm:pt modelId="{39731A47-3B6E-45D0-9661-284F35374368}" type="sibTrans" cxnId="{780D3339-57B0-4741-8F62-5D577006F2BC}">
      <dgm:prSet/>
      <dgm:spPr/>
      <dgm:t>
        <a:bodyPr/>
        <a:lstStyle/>
        <a:p>
          <a:endParaRPr lang="en-US"/>
        </a:p>
      </dgm:t>
    </dgm:pt>
    <dgm:pt modelId="{48EC40D1-03D7-42D5-B0B6-BE12CCC2751C}">
      <dgm:prSet/>
      <dgm:spPr/>
      <dgm:t>
        <a:bodyPr/>
        <a:lstStyle/>
        <a:p>
          <a:r>
            <a:rPr lang="en-US"/>
            <a:t>Risks: over-harvesting can lead to resource depletion</a:t>
          </a:r>
        </a:p>
      </dgm:t>
    </dgm:pt>
    <dgm:pt modelId="{EAE79232-9F4B-4808-B600-413EB8190BAB}" type="parTrans" cxnId="{D56B576F-E529-4D2C-AD49-4021AB9E526B}">
      <dgm:prSet/>
      <dgm:spPr/>
      <dgm:t>
        <a:bodyPr/>
        <a:lstStyle/>
        <a:p>
          <a:endParaRPr lang="en-US"/>
        </a:p>
      </dgm:t>
    </dgm:pt>
    <dgm:pt modelId="{D19B1365-4B8D-48D0-88C2-AA524B711164}" type="sibTrans" cxnId="{D56B576F-E529-4D2C-AD49-4021AB9E526B}">
      <dgm:prSet/>
      <dgm:spPr/>
      <dgm:t>
        <a:bodyPr/>
        <a:lstStyle/>
        <a:p>
          <a:endParaRPr lang="en-US"/>
        </a:p>
      </dgm:t>
    </dgm:pt>
    <dgm:pt modelId="{07968F76-83E9-4F5C-BF30-36A0CCEF6CED}">
      <dgm:prSet/>
      <dgm:spPr/>
      <dgm:t>
        <a:bodyPr/>
        <a:lstStyle/>
        <a:p>
          <a:r>
            <a:rPr lang="en-US"/>
            <a:t>Strategies: sustainable farming, controlled extraction</a:t>
          </a:r>
        </a:p>
      </dgm:t>
    </dgm:pt>
    <dgm:pt modelId="{8B873955-E83B-423F-B941-8471AFCE1F35}" type="parTrans" cxnId="{627405F1-623C-4CA0-ABC1-A40CF031926D}">
      <dgm:prSet/>
      <dgm:spPr/>
      <dgm:t>
        <a:bodyPr/>
        <a:lstStyle/>
        <a:p>
          <a:endParaRPr lang="en-US"/>
        </a:p>
      </dgm:t>
    </dgm:pt>
    <dgm:pt modelId="{34ACFB14-AD84-42D7-89B0-0E92C4782574}" type="sibTrans" cxnId="{627405F1-623C-4CA0-ABC1-A40CF031926D}">
      <dgm:prSet/>
      <dgm:spPr/>
      <dgm:t>
        <a:bodyPr/>
        <a:lstStyle/>
        <a:p>
          <a:endParaRPr lang="en-US"/>
        </a:p>
      </dgm:t>
    </dgm:pt>
    <dgm:pt modelId="{57648D82-F47E-404D-8458-F991281C792A}" type="pres">
      <dgm:prSet presAssocID="{EF9779B7-8109-46AF-BBAA-BD5C6320999C}" presName="root" presStyleCnt="0">
        <dgm:presLayoutVars>
          <dgm:dir/>
          <dgm:resizeHandles val="exact"/>
        </dgm:presLayoutVars>
      </dgm:prSet>
      <dgm:spPr/>
    </dgm:pt>
    <dgm:pt modelId="{651E63A0-0D95-49F3-A1B8-DA749EF9F36D}" type="pres">
      <dgm:prSet presAssocID="{FEB9383B-AD44-496E-9239-F10DA686694D}" presName="compNode" presStyleCnt="0"/>
      <dgm:spPr/>
    </dgm:pt>
    <dgm:pt modelId="{14A1E904-4DC0-44E0-BE2F-F0D1944E376C}" type="pres">
      <dgm:prSet presAssocID="{FEB9383B-AD44-496E-9239-F10DA686694D}" presName="bgRect" presStyleLbl="bgShp" presStyleIdx="0" presStyleCnt="3"/>
      <dgm:spPr/>
    </dgm:pt>
    <dgm:pt modelId="{2F092D5F-0CAF-47AE-8997-A33E1C1F509C}" type="pres">
      <dgm:prSet presAssocID="{FEB9383B-AD44-496E-9239-F10DA686694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FDDA032F-44FA-4873-8774-9C7AD84F06D8}" type="pres">
      <dgm:prSet presAssocID="{FEB9383B-AD44-496E-9239-F10DA686694D}" presName="spaceRect" presStyleCnt="0"/>
      <dgm:spPr/>
    </dgm:pt>
    <dgm:pt modelId="{CB17DAF3-4473-4507-ACAA-5DE4135511D2}" type="pres">
      <dgm:prSet presAssocID="{FEB9383B-AD44-496E-9239-F10DA686694D}" presName="parTx" presStyleLbl="revTx" presStyleIdx="0" presStyleCnt="3">
        <dgm:presLayoutVars>
          <dgm:chMax val="0"/>
          <dgm:chPref val="0"/>
        </dgm:presLayoutVars>
      </dgm:prSet>
      <dgm:spPr/>
    </dgm:pt>
    <dgm:pt modelId="{2A85AA81-031E-4DA3-96C2-A71DA9C55EE1}" type="pres">
      <dgm:prSet presAssocID="{39731A47-3B6E-45D0-9661-284F35374368}" presName="sibTrans" presStyleCnt="0"/>
      <dgm:spPr/>
    </dgm:pt>
    <dgm:pt modelId="{5AC835A7-AB9B-4BD9-B412-B93FB6247A42}" type="pres">
      <dgm:prSet presAssocID="{48EC40D1-03D7-42D5-B0B6-BE12CCC2751C}" presName="compNode" presStyleCnt="0"/>
      <dgm:spPr/>
    </dgm:pt>
    <dgm:pt modelId="{FA7202DC-69A4-4C99-8CE6-FC898F60831B}" type="pres">
      <dgm:prSet presAssocID="{48EC40D1-03D7-42D5-B0B6-BE12CCC2751C}" presName="bgRect" presStyleLbl="bgShp" presStyleIdx="1" presStyleCnt="3"/>
      <dgm:spPr/>
    </dgm:pt>
    <dgm:pt modelId="{9F45EC60-54AD-4472-BE0B-BCAFFB8BC8F6}" type="pres">
      <dgm:prSet presAssocID="{48EC40D1-03D7-42D5-B0B6-BE12CCC2751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ctor"/>
        </a:ext>
      </dgm:extLst>
    </dgm:pt>
    <dgm:pt modelId="{9634D7CB-E826-410B-AEB2-13C1596FFDE8}" type="pres">
      <dgm:prSet presAssocID="{48EC40D1-03D7-42D5-B0B6-BE12CCC2751C}" presName="spaceRect" presStyleCnt="0"/>
      <dgm:spPr/>
    </dgm:pt>
    <dgm:pt modelId="{5065A7C9-BA33-4543-B63E-5DD580B5932F}" type="pres">
      <dgm:prSet presAssocID="{48EC40D1-03D7-42D5-B0B6-BE12CCC2751C}" presName="parTx" presStyleLbl="revTx" presStyleIdx="1" presStyleCnt="3">
        <dgm:presLayoutVars>
          <dgm:chMax val="0"/>
          <dgm:chPref val="0"/>
        </dgm:presLayoutVars>
      </dgm:prSet>
      <dgm:spPr/>
    </dgm:pt>
    <dgm:pt modelId="{D3FF12DF-4D48-4D93-87C7-FBED2E450448}" type="pres">
      <dgm:prSet presAssocID="{D19B1365-4B8D-48D0-88C2-AA524B711164}" presName="sibTrans" presStyleCnt="0"/>
      <dgm:spPr/>
    </dgm:pt>
    <dgm:pt modelId="{320244E0-3191-4912-AB5E-B3FE328CAD53}" type="pres">
      <dgm:prSet presAssocID="{07968F76-83E9-4F5C-BF30-36A0CCEF6CED}" presName="compNode" presStyleCnt="0"/>
      <dgm:spPr/>
    </dgm:pt>
    <dgm:pt modelId="{AC0873C8-0ECE-4184-971F-1DFC3A4FC7AB}" type="pres">
      <dgm:prSet presAssocID="{07968F76-83E9-4F5C-BF30-36A0CCEF6CED}" presName="bgRect" presStyleLbl="bgShp" presStyleIdx="2" presStyleCnt="3"/>
      <dgm:spPr/>
    </dgm:pt>
    <dgm:pt modelId="{A6FAB0AC-50EC-4E8B-9C9F-09EFC1BC6333}" type="pres">
      <dgm:prSet presAssocID="{07968F76-83E9-4F5C-BF30-36A0CCEF6C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97A4B6B7-F5AE-4C69-BB28-840951DB7D02}" type="pres">
      <dgm:prSet presAssocID="{07968F76-83E9-4F5C-BF30-36A0CCEF6CED}" presName="spaceRect" presStyleCnt="0"/>
      <dgm:spPr/>
    </dgm:pt>
    <dgm:pt modelId="{C750A959-5641-4BE1-A17B-2EDB2831C407}" type="pres">
      <dgm:prSet presAssocID="{07968F76-83E9-4F5C-BF30-36A0CCEF6CE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80D3339-57B0-4741-8F62-5D577006F2BC}" srcId="{EF9779B7-8109-46AF-BBAA-BD5C6320999C}" destId="{FEB9383B-AD44-496E-9239-F10DA686694D}" srcOrd="0" destOrd="0" parTransId="{6358C6CF-4EBB-43B5-9ECD-08AAC733229F}" sibTransId="{39731A47-3B6E-45D0-9661-284F35374368}"/>
    <dgm:cxn modelId="{D56B576F-E529-4D2C-AD49-4021AB9E526B}" srcId="{EF9779B7-8109-46AF-BBAA-BD5C6320999C}" destId="{48EC40D1-03D7-42D5-B0B6-BE12CCC2751C}" srcOrd="1" destOrd="0" parTransId="{EAE79232-9F4B-4808-B600-413EB8190BAB}" sibTransId="{D19B1365-4B8D-48D0-88C2-AA524B711164}"/>
    <dgm:cxn modelId="{4301EFA1-8345-464C-B8BB-FE943094F6B1}" type="presOf" srcId="{48EC40D1-03D7-42D5-B0B6-BE12CCC2751C}" destId="{5065A7C9-BA33-4543-B63E-5DD580B5932F}" srcOrd="0" destOrd="0" presId="urn:microsoft.com/office/officeart/2018/2/layout/IconVerticalSolidList"/>
    <dgm:cxn modelId="{9DB9FCAD-5C9D-4BB6-A2EA-20094A47229E}" type="presOf" srcId="{07968F76-83E9-4F5C-BF30-36A0CCEF6CED}" destId="{C750A959-5641-4BE1-A17B-2EDB2831C407}" srcOrd="0" destOrd="0" presId="urn:microsoft.com/office/officeart/2018/2/layout/IconVerticalSolidList"/>
    <dgm:cxn modelId="{6A47F0BC-B32B-4F99-92E8-6AF17F2BA1BF}" type="presOf" srcId="{EF9779B7-8109-46AF-BBAA-BD5C6320999C}" destId="{57648D82-F47E-404D-8458-F991281C792A}" srcOrd="0" destOrd="0" presId="urn:microsoft.com/office/officeart/2018/2/layout/IconVerticalSolidList"/>
    <dgm:cxn modelId="{DA1FE1DB-2316-49BE-9546-90788DE79630}" type="presOf" srcId="{FEB9383B-AD44-496E-9239-F10DA686694D}" destId="{CB17DAF3-4473-4507-ACAA-5DE4135511D2}" srcOrd="0" destOrd="0" presId="urn:microsoft.com/office/officeart/2018/2/layout/IconVerticalSolidList"/>
    <dgm:cxn modelId="{627405F1-623C-4CA0-ABC1-A40CF031926D}" srcId="{EF9779B7-8109-46AF-BBAA-BD5C6320999C}" destId="{07968F76-83E9-4F5C-BF30-36A0CCEF6CED}" srcOrd="2" destOrd="0" parTransId="{8B873955-E83B-423F-B941-8471AFCE1F35}" sibTransId="{34ACFB14-AD84-42D7-89B0-0E92C4782574}"/>
    <dgm:cxn modelId="{130ED181-896D-4FF9-B615-38B569318CC1}" type="presParOf" srcId="{57648D82-F47E-404D-8458-F991281C792A}" destId="{651E63A0-0D95-49F3-A1B8-DA749EF9F36D}" srcOrd="0" destOrd="0" presId="urn:microsoft.com/office/officeart/2018/2/layout/IconVerticalSolidList"/>
    <dgm:cxn modelId="{8DAEE8E0-FFAD-44B2-BDC7-C4325770D30D}" type="presParOf" srcId="{651E63A0-0D95-49F3-A1B8-DA749EF9F36D}" destId="{14A1E904-4DC0-44E0-BE2F-F0D1944E376C}" srcOrd="0" destOrd="0" presId="urn:microsoft.com/office/officeart/2018/2/layout/IconVerticalSolidList"/>
    <dgm:cxn modelId="{D7E66791-70A2-492C-8159-11A5AE57C8B2}" type="presParOf" srcId="{651E63A0-0D95-49F3-A1B8-DA749EF9F36D}" destId="{2F092D5F-0CAF-47AE-8997-A33E1C1F509C}" srcOrd="1" destOrd="0" presId="urn:microsoft.com/office/officeart/2018/2/layout/IconVerticalSolidList"/>
    <dgm:cxn modelId="{D1104709-82E1-4567-9B85-031EE22725B9}" type="presParOf" srcId="{651E63A0-0D95-49F3-A1B8-DA749EF9F36D}" destId="{FDDA032F-44FA-4873-8774-9C7AD84F06D8}" srcOrd="2" destOrd="0" presId="urn:microsoft.com/office/officeart/2018/2/layout/IconVerticalSolidList"/>
    <dgm:cxn modelId="{F83E7D1D-D440-4A79-B079-D089FE2CAA96}" type="presParOf" srcId="{651E63A0-0D95-49F3-A1B8-DA749EF9F36D}" destId="{CB17DAF3-4473-4507-ACAA-5DE4135511D2}" srcOrd="3" destOrd="0" presId="urn:microsoft.com/office/officeart/2018/2/layout/IconVerticalSolidList"/>
    <dgm:cxn modelId="{2115BDC0-62D8-4914-88D6-7E9C5B688DD3}" type="presParOf" srcId="{57648D82-F47E-404D-8458-F991281C792A}" destId="{2A85AA81-031E-4DA3-96C2-A71DA9C55EE1}" srcOrd="1" destOrd="0" presId="urn:microsoft.com/office/officeart/2018/2/layout/IconVerticalSolidList"/>
    <dgm:cxn modelId="{F3878EC9-A267-49E9-A850-24F0CFFBFE63}" type="presParOf" srcId="{57648D82-F47E-404D-8458-F991281C792A}" destId="{5AC835A7-AB9B-4BD9-B412-B93FB6247A42}" srcOrd="2" destOrd="0" presId="urn:microsoft.com/office/officeart/2018/2/layout/IconVerticalSolidList"/>
    <dgm:cxn modelId="{F4F06194-53FA-4756-942C-B1DACE4354E1}" type="presParOf" srcId="{5AC835A7-AB9B-4BD9-B412-B93FB6247A42}" destId="{FA7202DC-69A4-4C99-8CE6-FC898F60831B}" srcOrd="0" destOrd="0" presId="urn:microsoft.com/office/officeart/2018/2/layout/IconVerticalSolidList"/>
    <dgm:cxn modelId="{547890F5-ED6B-44E7-B74A-301570E64567}" type="presParOf" srcId="{5AC835A7-AB9B-4BD9-B412-B93FB6247A42}" destId="{9F45EC60-54AD-4472-BE0B-BCAFFB8BC8F6}" srcOrd="1" destOrd="0" presId="urn:microsoft.com/office/officeart/2018/2/layout/IconVerticalSolidList"/>
    <dgm:cxn modelId="{F35D94CC-3015-44DB-B637-29AA805C48AE}" type="presParOf" srcId="{5AC835A7-AB9B-4BD9-B412-B93FB6247A42}" destId="{9634D7CB-E826-410B-AEB2-13C1596FFDE8}" srcOrd="2" destOrd="0" presId="urn:microsoft.com/office/officeart/2018/2/layout/IconVerticalSolidList"/>
    <dgm:cxn modelId="{C3EB79FE-C38E-4FF6-977C-C2BDFE555FDF}" type="presParOf" srcId="{5AC835A7-AB9B-4BD9-B412-B93FB6247A42}" destId="{5065A7C9-BA33-4543-B63E-5DD580B5932F}" srcOrd="3" destOrd="0" presId="urn:microsoft.com/office/officeart/2018/2/layout/IconVerticalSolidList"/>
    <dgm:cxn modelId="{C2E6D33A-AA00-4C7C-B433-106C0C6A642E}" type="presParOf" srcId="{57648D82-F47E-404D-8458-F991281C792A}" destId="{D3FF12DF-4D48-4D93-87C7-FBED2E450448}" srcOrd="3" destOrd="0" presId="urn:microsoft.com/office/officeart/2018/2/layout/IconVerticalSolidList"/>
    <dgm:cxn modelId="{8F132717-99E0-45E4-A719-E5B6D846A768}" type="presParOf" srcId="{57648D82-F47E-404D-8458-F991281C792A}" destId="{320244E0-3191-4912-AB5E-B3FE328CAD53}" srcOrd="4" destOrd="0" presId="urn:microsoft.com/office/officeart/2018/2/layout/IconVerticalSolidList"/>
    <dgm:cxn modelId="{ABCD02A7-A960-42C3-877D-073EC02AF5E7}" type="presParOf" srcId="{320244E0-3191-4912-AB5E-B3FE328CAD53}" destId="{AC0873C8-0ECE-4184-971F-1DFC3A4FC7AB}" srcOrd="0" destOrd="0" presId="urn:microsoft.com/office/officeart/2018/2/layout/IconVerticalSolidList"/>
    <dgm:cxn modelId="{53F0346C-73B8-4BBE-AF21-2D244ADA18A8}" type="presParOf" srcId="{320244E0-3191-4912-AB5E-B3FE328CAD53}" destId="{A6FAB0AC-50EC-4E8B-9C9F-09EFC1BC6333}" srcOrd="1" destOrd="0" presId="urn:microsoft.com/office/officeart/2018/2/layout/IconVerticalSolidList"/>
    <dgm:cxn modelId="{9799E6D7-12D9-4A8A-814E-36E9E7FEB173}" type="presParOf" srcId="{320244E0-3191-4912-AB5E-B3FE328CAD53}" destId="{97A4B6B7-F5AE-4C69-BB28-840951DB7D02}" srcOrd="2" destOrd="0" presId="urn:microsoft.com/office/officeart/2018/2/layout/IconVerticalSolidList"/>
    <dgm:cxn modelId="{88D2E035-3AFC-498A-90B6-87A9EBDEA7B7}" type="presParOf" srcId="{320244E0-3191-4912-AB5E-B3FE328CAD53}" destId="{C750A959-5641-4BE1-A17B-2EDB2831C4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1E904-4DC0-44E0-BE2F-F0D1944E376C}">
      <dsp:nvSpPr>
        <dsp:cNvPr id="0" name=""/>
        <dsp:cNvSpPr/>
      </dsp:nvSpPr>
      <dsp:spPr>
        <a:xfrm>
          <a:off x="0" y="752"/>
          <a:ext cx="7812562" cy="17607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92D5F-0CAF-47AE-8997-A33E1C1F509C}">
      <dsp:nvSpPr>
        <dsp:cNvPr id="0" name=""/>
        <dsp:cNvSpPr/>
      </dsp:nvSpPr>
      <dsp:spPr>
        <a:xfrm>
          <a:off x="532614" y="396911"/>
          <a:ext cx="968389" cy="9683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7DAF3-4473-4507-ACAA-5DE4135511D2}">
      <dsp:nvSpPr>
        <dsp:cNvPr id="0" name=""/>
        <dsp:cNvSpPr/>
      </dsp:nvSpPr>
      <dsp:spPr>
        <a:xfrm>
          <a:off x="2033618" y="752"/>
          <a:ext cx="5778943" cy="176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342" tIns="186342" rIns="186342" bIns="18634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Optimum Level: harvesting without depleting or damaging</a:t>
          </a:r>
        </a:p>
      </dsp:txBody>
      <dsp:txXfrm>
        <a:off x="2033618" y="752"/>
        <a:ext cx="5778943" cy="1760708"/>
      </dsp:txXfrm>
    </dsp:sp>
    <dsp:sp modelId="{FA7202DC-69A4-4C99-8CE6-FC898F60831B}">
      <dsp:nvSpPr>
        <dsp:cNvPr id="0" name=""/>
        <dsp:cNvSpPr/>
      </dsp:nvSpPr>
      <dsp:spPr>
        <a:xfrm>
          <a:off x="0" y="2201638"/>
          <a:ext cx="7812562" cy="17607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5EC60-54AD-4472-BE0B-BCAFFB8BC8F6}">
      <dsp:nvSpPr>
        <dsp:cNvPr id="0" name=""/>
        <dsp:cNvSpPr/>
      </dsp:nvSpPr>
      <dsp:spPr>
        <a:xfrm>
          <a:off x="532614" y="2597798"/>
          <a:ext cx="968389" cy="9683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5A7C9-BA33-4543-B63E-5DD580B5932F}">
      <dsp:nvSpPr>
        <dsp:cNvPr id="0" name=""/>
        <dsp:cNvSpPr/>
      </dsp:nvSpPr>
      <dsp:spPr>
        <a:xfrm>
          <a:off x="2033618" y="2201638"/>
          <a:ext cx="5778943" cy="176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342" tIns="186342" rIns="186342" bIns="18634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Risks: over-harvesting can lead to resource depletion</a:t>
          </a:r>
        </a:p>
      </dsp:txBody>
      <dsp:txXfrm>
        <a:off x="2033618" y="2201638"/>
        <a:ext cx="5778943" cy="1760708"/>
      </dsp:txXfrm>
    </dsp:sp>
    <dsp:sp modelId="{AC0873C8-0ECE-4184-971F-1DFC3A4FC7AB}">
      <dsp:nvSpPr>
        <dsp:cNvPr id="0" name=""/>
        <dsp:cNvSpPr/>
      </dsp:nvSpPr>
      <dsp:spPr>
        <a:xfrm>
          <a:off x="0" y="4402524"/>
          <a:ext cx="7812562" cy="17607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AB0AC-50EC-4E8B-9C9F-09EFC1BC6333}">
      <dsp:nvSpPr>
        <dsp:cNvPr id="0" name=""/>
        <dsp:cNvSpPr/>
      </dsp:nvSpPr>
      <dsp:spPr>
        <a:xfrm>
          <a:off x="532614" y="4798684"/>
          <a:ext cx="968389" cy="9683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0A959-5641-4BE1-A17B-2EDB2831C407}">
      <dsp:nvSpPr>
        <dsp:cNvPr id="0" name=""/>
        <dsp:cNvSpPr/>
      </dsp:nvSpPr>
      <dsp:spPr>
        <a:xfrm>
          <a:off x="2033618" y="4402524"/>
          <a:ext cx="5778943" cy="176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342" tIns="186342" rIns="186342" bIns="18634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Strategies: sustainable farming, controlled extraction</a:t>
          </a:r>
        </a:p>
      </dsp:txBody>
      <dsp:txXfrm>
        <a:off x="2033618" y="4402524"/>
        <a:ext cx="5778943" cy="1760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3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5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6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7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2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9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8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9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2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1555699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53142" y="732349"/>
            <a:ext cx="6542916" cy="2782508"/>
          </a:xfrm>
        </p:spPr>
        <p:txBody>
          <a:bodyPr anchor="ctr">
            <a:normAutofit/>
          </a:bodyPr>
          <a:lstStyle/>
          <a:p>
            <a:pPr algn="l"/>
            <a:r>
              <a:rPr lang="en-US" sz="4600">
                <a:solidFill>
                  <a:schemeClr val="tx2">
                    <a:alpha val="80000"/>
                  </a:schemeClr>
                </a:solidFill>
              </a:rPr>
              <a:t>Economics of Renewable and Non-Renewable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81508-68DE-6CA2-550E-C748B21CF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02" r="6247" b="23617"/>
          <a:stretch/>
        </p:blipFill>
        <p:spPr>
          <a:xfrm>
            <a:off x="1" y="3271957"/>
            <a:ext cx="12198212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433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chemeClr val="tx2"/>
                </a:solidFill>
              </a:rPr>
              <a:t>Case Study 1 - Local Circular Economy Initiative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chemeClr val="tx2"/>
                </a:solidFill>
              </a:rPr>
              <a:t>Case Study: City's Waste-to-Energy Plant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6950C-6B67-6CF8-38B3-51DC7506A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5" r="32871" b="625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909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chemeClr val="tx2"/>
                </a:solidFill>
              </a:rPr>
              <a:t>Case Study 2 - Local Circular Economy Initiative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chemeClr val="tx2"/>
                </a:solidFill>
              </a:rPr>
              <a:t>Case Study: Community-Based Recycling Programme</a:t>
            </a:r>
          </a:p>
        </p:txBody>
      </p:sp>
      <p:pic>
        <p:nvPicPr>
          <p:cNvPr id="6" name="Picture 5" descr="Throwing empty plastic bottle into the rubbish">
            <a:extLst>
              <a:ext uri="{FF2B5EF4-FFF2-40B4-BE49-F238E27FC236}">
                <a16:creationId xmlns:a16="http://schemas.microsoft.com/office/drawing/2014/main" id="{69B178B7-548D-DE64-7098-E14AD77CA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3" r="25971" b="8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199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The Way Forward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chemeClr val="tx2"/>
                </a:solidFill>
              </a:rPr>
              <a:t>Balancing Act: optimizing renewable and non-renewable use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Circular Economy: a sustainable model for the future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Corporate Leadership: driving change towards sustainability</a:t>
            </a:r>
          </a:p>
        </p:txBody>
      </p:sp>
      <p:pic>
        <p:nvPicPr>
          <p:cNvPr id="6" name="Picture 5" descr="Wind turbines against blue sky">
            <a:extLst>
              <a:ext uri="{FF2B5EF4-FFF2-40B4-BE49-F238E27FC236}">
                <a16:creationId xmlns:a16="http://schemas.microsoft.com/office/drawing/2014/main" id="{3914735E-405D-84DF-298E-BD410103F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16" r="15092" b="-6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27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Renewable vs Non-Renewable Resources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chemeClr val="tx2"/>
                </a:solidFill>
              </a:rPr>
              <a:t>Renewable Resources: naturally replenished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Non-Renewable Resources: finite and depleting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073FB-8E95-AEA1-487A-569BDBA19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0" r="32946" b="625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140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Sustainability of Renewable Resources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chemeClr val="tx2"/>
                </a:solidFill>
              </a:rPr>
              <a:t>Definition: meeting present needs without compromising future generations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Benefits: reduced greenhouse gas emissions, energy independence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Challenges: land use conflicts, intermittency of some sources</a:t>
            </a:r>
          </a:p>
        </p:txBody>
      </p:sp>
      <p:pic>
        <p:nvPicPr>
          <p:cNvPr id="6" name="Picture 5" descr="Wind turbines on top of a hill">
            <a:extLst>
              <a:ext uri="{FF2B5EF4-FFF2-40B4-BE49-F238E27FC236}">
                <a16:creationId xmlns:a16="http://schemas.microsoft.com/office/drawing/2014/main" id="{FF3449EA-4B01-916E-2DD2-25DB13FAE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6" r="21388" b="-5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204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alpha val="80000"/>
                  </a:schemeClr>
                </a:solidFill>
              </a:rPr>
              <a:t>Exploitation of Renewable Resources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B8D61388-B279-8E9D-0B70-005003783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380567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93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Non-Renewable Resources Overview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chemeClr val="tx2"/>
                </a:solidFill>
              </a:rPr>
              <a:t>Definition: limited and cannot be replaced within a human lifetime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Types: fossil fuels , minerals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Economic Importance: major energy sources, raw materials for industries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F2F48-D1E7-2905-AC9A-3E8477E1D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0" r="32946" b="625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878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Challenges of Non-Renewable Exploitation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chemeClr val="tx2"/>
                </a:solidFill>
              </a:rPr>
              <a:t>Environmental Impacts: pollution, habitat destruction, oil spills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Economic Implications: price volatility, supply chain disruptions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Geopolitical Tensions: resource wars, trade disputes</a:t>
            </a:r>
          </a:p>
        </p:txBody>
      </p:sp>
      <p:pic>
        <p:nvPicPr>
          <p:cNvPr id="6" name="Picture 5" descr="Pipes over the sea">
            <a:extLst>
              <a:ext uri="{FF2B5EF4-FFF2-40B4-BE49-F238E27FC236}">
                <a16:creationId xmlns:a16="http://schemas.microsoft.com/office/drawing/2014/main" id="{D27B1CDE-6516-70BD-36A3-7263BAB6C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06" r="20638" b="5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6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Circular Economy Paradigm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chemeClr val="tx2"/>
                </a:solidFill>
              </a:rPr>
              <a:t>Definition: regenerative system aiming to reduce waste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Principles: design out waste, keep products in use, regenerate natural systems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Transition: shift from 'take-make-dispose' to 'reduce-reuse-recycle'</a:t>
            </a:r>
          </a:p>
        </p:txBody>
      </p:sp>
      <p:pic>
        <p:nvPicPr>
          <p:cNvPr id="6" name="Picture 5" descr="Giraffe in the grass">
            <a:extLst>
              <a:ext uri="{FF2B5EF4-FFF2-40B4-BE49-F238E27FC236}">
                <a16:creationId xmlns:a16="http://schemas.microsoft.com/office/drawing/2014/main" id="{B6BF704D-B548-FEE7-3127-C98F21F34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2" r="26187" b="2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643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Opportunities in Circular Economy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chemeClr val="tx2"/>
                </a:solidFill>
              </a:rPr>
              <a:t>Role of Businesses: promoting sustainability, innovation, stakeholder engagement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Benefits: cost savings from waste reduction, new revenue streams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Challenges: initial investment, cultural and operational shifts</a:t>
            </a:r>
          </a:p>
        </p:txBody>
      </p:sp>
      <p:pic>
        <p:nvPicPr>
          <p:cNvPr id="6" name="Picture 5" descr="Construction tools and gears">
            <a:extLst>
              <a:ext uri="{FF2B5EF4-FFF2-40B4-BE49-F238E27FC236}">
                <a16:creationId xmlns:a16="http://schemas.microsoft.com/office/drawing/2014/main" id="{0FE68494-111F-2EC9-8681-0E7E9292B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6" r="10470" b="-3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188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chemeClr val="tx2"/>
                </a:solidFill>
                <a:cs typeface="Posterama"/>
              </a:rPr>
              <a:t>Task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You will present your assigned case studies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6950C-6B67-6CF8-38B3-51DC7506A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5" r="32871" b="625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4143619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LightSeedLeftStep">
      <a:dk1>
        <a:srgbClr val="000000"/>
      </a:dk1>
      <a:lt1>
        <a:srgbClr val="FFFFFF"/>
      </a:lt1>
      <a:dk2>
        <a:srgbClr val="213A21"/>
      </a:dk2>
      <a:lt2>
        <a:srgbClr val="E8E6E2"/>
      </a:lt2>
      <a:accent1>
        <a:srgbClr val="8EA5C7"/>
      </a:accent1>
      <a:accent2>
        <a:srgbClr val="76AAB6"/>
      </a:accent2>
      <a:accent3>
        <a:srgbClr val="7DABA0"/>
      </a:accent3>
      <a:accent4>
        <a:srgbClr val="72B088"/>
      </a:accent4>
      <a:accent5>
        <a:srgbClr val="81AD7E"/>
      </a:accent5>
      <a:accent6>
        <a:srgbClr val="8CAB6F"/>
      </a:accent6>
      <a:hlink>
        <a:srgbClr val="977F5B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274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Avenir Next LT Pro</vt:lpstr>
      <vt:lpstr>Posterama</vt:lpstr>
      <vt:lpstr>SineVTI</vt:lpstr>
      <vt:lpstr>Economics of Renewable and Non-Renewable Resources</vt:lpstr>
      <vt:lpstr>Renewable vs Non-Renewable Resources</vt:lpstr>
      <vt:lpstr>Sustainability of Renewable Resources</vt:lpstr>
      <vt:lpstr>Exploitation of Renewable Resources</vt:lpstr>
      <vt:lpstr>Non-Renewable Resources Overview</vt:lpstr>
      <vt:lpstr>Challenges of Non-Renewable Exploitation</vt:lpstr>
      <vt:lpstr>Circular Economy Paradigm</vt:lpstr>
      <vt:lpstr>Opportunities in Circular Economy</vt:lpstr>
      <vt:lpstr>Task</vt:lpstr>
      <vt:lpstr>Case Study 1 - Local Circular Economy Initiative</vt:lpstr>
      <vt:lpstr>Case Study 2 - Local Circular Economy Initiative</vt:lpstr>
      <vt:lpstr>The Way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Matthew Blackett</cp:lastModifiedBy>
  <cp:revision>9</cp:revision>
  <dcterms:created xsi:type="dcterms:W3CDTF">2024-04-17T13:29:02Z</dcterms:created>
  <dcterms:modified xsi:type="dcterms:W3CDTF">2024-04-17T13:40:00Z</dcterms:modified>
</cp:coreProperties>
</file>