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34"/>
  </p:notesMasterIdLst>
  <p:sldIdLst>
    <p:sldId id="257" r:id="rId2"/>
    <p:sldId id="261" r:id="rId3"/>
    <p:sldId id="259" r:id="rId4"/>
    <p:sldId id="262" r:id="rId5"/>
    <p:sldId id="260" r:id="rId6"/>
    <p:sldId id="265" r:id="rId7"/>
    <p:sldId id="266" r:id="rId8"/>
    <p:sldId id="267" r:id="rId9"/>
    <p:sldId id="268" r:id="rId10"/>
    <p:sldId id="269" r:id="rId11"/>
    <p:sldId id="270" r:id="rId12"/>
    <p:sldId id="272" r:id="rId13"/>
    <p:sldId id="271" r:id="rId14"/>
    <p:sldId id="273" r:id="rId15"/>
    <p:sldId id="274" r:id="rId16"/>
    <p:sldId id="275" r:id="rId17"/>
    <p:sldId id="276" r:id="rId18"/>
    <p:sldId id="277" r:id="rId19"/>
    <p:sldId id="278" r:id="rId20"/>
    <p:sldId id="279" r:id="rId21"/>
    <p:sldId id="280" r:id="rId22"/>
    <p:sldId id="281" r:id="rId23"/>
    <p:sldId id="282" r:id="rId24"/>
    <p:sldId id="284" r:id="rId25"/>
    <p:sldId id="285" r:id="rId26"/>
    <p:sldId id="289" r:id="rId27"/>
    <p:sldId id="290" r:id="rId28"/>
    <p:sldId id="293" r:id="rId29"/>
    <p:sldId id="292" r:id="rId30"/>
    <p:sldId id="291" r:id="rId31"/>
    <p:sldId id="287" r:id="rId32"/>
    <p:sldId id="26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904ED0-3B3A-C84B-D115-DC350281A77E}" v="581" dt="2024-08-01T19:55:28.275"/>
    <p1510:client id="{21CFF4B8-0D7B-B8EA-F0B2-9816EDD841EC}" v="636" dt="2024-08-01T17:55:33.1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57" d="100"/>
          <a:sy n="57" d="100"/>
        </p:scale>
        <p:origin x="52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8CB896-ECF1-4181-8F32-0D0ED0ADD499}"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A4624F89-68DF-4A92-8B69-8DF1D7424E7B}">
      <dgm:prSet/>
      <dgm:spPr/>
      <dgm:t>
        <a:bodyPr/>
        <a:lstStyle/>
        <a:p>
          <a:r>
            <a:rPr lang="en-US" b="1" dirty="0">
              <a:solidFill>
                <a:schemeClr val="tx1"/>
              </a:solidFill>
            </a:rPr>
            <a:t>“Man’s primary role is to be a provider”; he is expected to provide for his family, ensure security, and comfort” (Chevannes 2001).  He states that responsibility is what makes him a man, but when a man cannot provide for his family, he is not a man.</a:t>
          </a:r>
        </a:p>
      </dgm:t>
    </dgm:pt>
    <dgm:pt modelId="{F4E57CFB-CA50-4010-9492-4EEC6585D97D}" type="parTrans" cxnId="{350E875F-D0EF-4599-A466-D2FB184BEDC6}">
      <dgm:prSet/>
      <dgm:spPr/>
      <dgm:t>
        <a:bodyPr/>
        <a:lstStyle/>
        <a:p>
          <a:endParaRPr lang="en-US"/>
        </a:p>
      </dgm:t>
    </dgm:pt>
    <dgm:pt modelId="{FCE12F03-F5DB-44E0-8A33-8684649CF1E3}" type="sibTrans" cxnId="{350E875F-D0EF-4599-A466-D2FB184BEDC6}">
      <dgm:prSet/>
      <dgm:spPr/>
      <dgm:t>
        <a:bodyPr/>
        <a:lstStyle/>
        <a:p>
          <a:endParaRPr lang="en-US"/>
        </a:p>
      </dgm:t>
    </dgm:pt>
    <dgm:pt modelId="{824383D0-AE70-4FE3-BB56-651757F0305C}">
      <dgm:prSet/>
      <dgm:spPr/>
      <dgm:t>
        <a:bodyPr/>
        <a:lstStyle/>
        <a:p>
          <a:r>
            <a:rPr lang="en-US" b="1" dirty="0">
              <a:solidFill>
                <a:schemeClr val="tx1"/>
              </a:solidFill>
            </a:rPr>
            <a:t>In disasters (or war and conflict that emerges from it) men can also be vulnerable as they undertake more risky roles during a disaster.  </a:t>
          </a:r>
        </a:p>
      </dgm:t>
    </dgm:pt>
    <dgm:pt modelId="{E85AC5F5-6DB6-4CDA-9D34-613AAF13E209}" type="parTrans" cxnId="{237B424B-81EF-4C1F-8AA2-F774D8D1A374}">
      <dgm:prSet/>
      <dgm:spPr/>
      <dgm:t>
        <a:bodyPr/>
        <a:lstStyle/>
        <a:p>
          <a:endParaRPr lang="en-US"/>
        </a:p>
      </dgm:t>
    </dgm:pt>
    <dgm:pt modelId="{B5D57C04-DDF5-43FC-B2DB-20D771C28851}" type="sibTrans" cxnId="{237B424B-81EF-4C1F-8AA2-F774D8D1A374}">
      <dgm:prSet/>
      <dgm:spPr/>
      <dgm:t>
        <a:bodyPr/>
        <a:lstStyle/>
        <a:p>
          <a:endParaRPr lang="en-US"/>
        </a:p>
      </dgm:t>
    </dgm:pt>
    <dgm:pt modelId="{0B7E02C7-6A4B-4D8D-BCA6-804E72559895}">
      <dgm:prSet/>
      <dgm:spPr/>
      <dgm:t>
        <a:bodyPr/>
        <a:lstStyle/>
        <a:p>
          <a:r>
            <a:rPr lang="en-US" b="1" dirty="0">
              <a:solidFill>
                <a:schemeClr val="tx1"/>
              </a:solidFill>
            </a:rPr>
            <a:t>Moreover, if they lose their jobs because of a disaster or war and they may struggle to fulfil their role as the breadwinner.  A socially constructed role that they are often afforded in many patriarchal societies.</a:t>
          </a:r>
        </a:p>
      </dgm:t>
    </dgm:pt>
    <dgm:pt modelId="{396D3CFE-5469-462B-8258-0A08CD6A4CF1}" type="parTrans" cxnId="{1C07D06A-D396-4430-893F-03108859848C}">
      <dgm:prSet/>
      <dgm:spPr/>
      <dgm:t>
        <a:bodyPr/>
        <a:lstStyle/>
        <a:p>
          <a:endParaRPr lang="en-US"/>
        </a:p>
      </dgm:t>
    </dgm:pt>
    <dgm:pt modelId="{BDCF7EAD-FA8A-4B45-97D7-82E02CD29A28}" type="sibTrans" cxnId="{1C07D06A-D396-4430-893F-03108859848C}">
      <dgm:prSet/>
      <dgm:spPr/>
      <dgm:t>
        <a:bodyPr/>
        <a:lstStyle/>
        <a:p>
          <a:endParaRPr lang="en-US"/>
        </a:p>
      </dgm:t>
    </dgm:pt>
    <dgm:pt modelId="{DDE087A6-0254-4AF7-AA33-572FAA1833C2}" type="pres">
      <dgm:prSet presAssocID="{2F8CB896-ECF1-4181-8F32-0D0ED0ADD499}" presName="outerComposite" presStyleCnt="0">
        <dgm:presLayoutVars>
          <dgm:chMax val="5"/>
          <dgm:dir/>
          <dgm:resizeHandles val="exact"/>
        </dgm:presLayoutVars>
      </dgm:prSet>
      <dgm:spPr/>
      <dgm:t>
        <a:bodyPr/>
        <a:lstStyle/>
        <a:p>
          <a:endParaRPr lang="en-US"/>
        </a:p>
      </dgm:t>
    </dgm:pt>
    <dgm:pt modelId="{25BB962B-1B68-4ADA-AB9A-56911505ECA5}" type="pres">
      <dgm:prSet presAssocID="{2F8CB896-ECF1-4181-8F32-0D0ED0ADD499}" presName="dummyMaxCanvas" presStyleCnt="0">
        <dgm:presLayoutVars/>
      </dgm:prSet>
      <dgm:spPr/>
    </dgm:pt>
    <dgm:pt modelId="{36558637-EF23-48F4-87F9-E0114B9DF439}" type="pres">
      <dgm:prSet presAssocID="{2F8CB896-ECF1-4181-8F32-0D0ED0ADD499}" presName="ThreeNodes_1" presStyleLbl="node1" presStyleIdx="0" presStyleCnt="3">
        <dgm:presLayoutVars>
          <dgm:bulletEnabled val="1"/>
        </dgm:presLayoutVars>
      </dgm:prSet>
      <dgm:spPr/>
      <dgm:t>
        <a:bodyPr/>
        <a:lstStyle/>
        <a:p>
          <a:endParaRPr lang="en-US"/>
        </a:p>
      </dgm:t>
    </dgm:pt>
    <dgm:pt modelId="{ADDD9FD8-EB69-46DE-B10A-65C04778D53F}" type="pres">
      <dgm:prSet presAssocID="{2F8CB896-ECF1-4181-8F32-0D0ED0ADD499}" presName="ThreeNodes_2" presStyleLbl="node1" presStyleIdx="1" presStyleCnt="3">
        <dgm:presLayoutVars>
          <dgm:bulletEnabled val="1"/>
        </dgm:presLayoutVars>
      </dgm:prSet>
      <dgm:spPr/>
      <dgm:t>
        <a:bodyPr/>
        <a:lstStyle/>
        <a:p>
          <a:endParaRPr lang="en-US"/>
        </a:p>
      </dgm:t>
    </dgm:pt>
    <dgm:pt modelId="{00EA2350-0738-4176-A6E7-69C89ECD327B}" type="pres">
      <dgm:prSet presAssocID="{2F8CB896-ECF1-4181-8F32-0D0ED0ADD499}" presName="ThreeNodes_3" presStyleLbl="node1" presStyleIdx="2" presStyleCnt="3">
        <dgm:presLayoutVars>
          <dgm:bulletEnabled val="1"/>
        </dgm:presLayoutVars>
      </dgm:prSet>
      <dgm:spPr/>
      <dgm:t>
        <a:bodyPr/>
        <a:lstStyle/>
        <a:p>
          <a:endParaRPr lang="en-US"/>
        </a:p>
      </dgm:t>
    </dgm:pt>
    <dgm:pt modelId="{02247DC4-3EFF-498D-858A-C2F112A4EA05}" type="pres">
      <dgm:prSet presAssocID="{2F8CB896-ECF1-4181-8F32-0D0ED0ADD499}" presName="ThreeConn_1-2" presStyleLbl="fgAccFollowNode1" presStyleIdx="0" presStyleCnt="2">
        <dgm:presLayoutVars>
          <dgm:bulletEnabled val="1"/>
        </dgm:presLayoutVars>
      </dgm:prSet>
      <dgm:spPr/>
      <dgm:t>
        <a:bodyPr/>
        <a:lstStyle/>
        <a:p>
          <a:endParaRPr lang="en-US"/>
        </a:p>
      </dgm:t>
    </dgm:pt>
    <dgm:pt modelId="{A98F6509-1FC3-44F9-9142-1A96C8CABC03}" type="pres">
      <dgm:prSet presAssocID="{2F8CB896-ECF1-4181-8F32-0D0ED0ADD499}" presName="ThreeConn_2-3" presStyleLbl="fgAccFollowNode1" presStyleIdx="1" presStyleCnt="2">
        <dgm:presLayoutVars>
          <dgm:bulletEnabled val="1"/>
        </dgm:presLayoutVars>
      </dgm:prSet>
      <dgm:spPr/>
      <dgm:t>
        <a:bodyPr/>
        <a:lstStyle/>
        <a:p>
          <a:endParaRPr lang="en-US"/>
        </a:p>
      </dgm:t>
    </dgm:pt>
    <dgm:pt modelId="{68A8F67F-95C4-453A-94F1-E5112839EF0B}" type="pres">
      <dgm:prSet presAssocID="{2F8CB896-ECF1-4181-8F32-0D0ED0ADD499}" presName="ThreeNodes_1_text" presStyleLbl="node1" presStyleIdx="2" presStyleCnt="3">
        <dgm:presLayoutVars>
          <dgm:bulletEnabled val="1"/>
        </dgm:presLayoutVars>
      </dgm:prSet>
      <dgm:spPr/>
      <dgm:t>
        <a:bodyPr/>
        <a:lstStyle/>
        <a:p>
          <a:endParaRPr lang="en-US"/>
        </a:p>
      </dgm:t>
    </dgm:pt>
    <dgm:pt modelId="{7CC495F3-CF3C-4A12-A17E-2AF97319CA28}" type="pres">
      <dgm:prSet presAssocID="{2F8CB896-ECF1-4181-8F32-0D0ED0ADD499}" presName="ThreeNodes_2_text" presStyleLbl="node1" presStyleIdx="2" presStyleCnt="3">
        <dgm:presLayoutVars>
          <dgm:bulletEnabled val="1"/>
        </dgm:presLayoutVars>
      </dgm:prSet>
      <dgm:spPr/>
      <dgm:t>
        <a:bodyPr/>
        <a:lstStyle/>
        <a:p>
          <a:endParaRPr lang="en-US"/>
        </a:p>
      </dgm:t>
    </dgm:pt>
    <dgm:pt modelId="{E20DC4A2-1D48-42D1-937C-64A5934F3C80}" type="pres">
      <dgm:prSet presAssocID="{2F8CB896-ECF1-4181-8F32-0D0ED0ADD499}" presName="ThreeNodes_3_text" presStyleLbl="node1" presStyleIdx="2" presStyleCnt="3">
        <dgm:presLayoutVars>
          <dgm:bulletEnabled val="1"/>
        </dgm:presLayoutVars>
      </dgm:prSet>
      <dgm:spPr/>
      <dgm:t>
        <a:bodyPr/>
        <a:lstStyle/>
        <a:p>
          <a:endParaRPr lang="en-US"/>
        </a:p>
      </dgm:t>
    </dgm:pt>
  </dgm:ptLst>
  <dgm:cxnLst>
    <dgm:cxn modelId="{88FB1BB7-9A70-443B-A70F-DB1FC507FC7C}" type="presOf" srcId="{B5D57C04-DDF5-43FC-B2DB-20D771C28851}" destId="{A98F6509-1FC3-44F9-9142-1A96C8CABC03}" srcOrd="0" destOrd="0" presId="urn:microsoft.com/office/officeart/2005/8/layout/vProcess5"/>
    <dgm:cxn modelId="{37FFBFED-0D31-4E4A-952B-9F686997F1BA}" type="presOf" srcId="{FCE12F03-F5DB-44E0-8A33-8684649CF1E3}" destId="{02247DC4-3EFF-498D-858A-C2F112A4EA05}" srcOrd="0" destOrd="0" presId="urn:microsoft.com/office/officeart/2005/8/layout/vProcess5"/>
    <dgm:cxn modelId="{1C07D06A-D396-4430-893F-03108859848C}" srcId="{2F8CB896-ECF1-4181-8F32-0D0ED0ADD499}" destId="{0B7E02C7-6A4B-4D8D-BCA6-804E72559895}" srcOrd="2" destOrd="0" parTransId="{396D3CFE-5469-462B-8258-0A08CD6A4CF1}" sibTransId="{BDCF7EAD-FA8A-4B45-97D7-82E02CD29A28}"/>
    <dgm:cxn modelId="{B6EE6115-B942-4575-BFE5-24CA6D2EBB26}" type="presOf" srcId="{2F8CB896-ECF1-4181-8F32-0D0ED0ADD499}" destId="{DDE087A6-0254-4AF7-AA33-572FAA1833C2}" srcOrd="0" destOrd="0" presId="urn:microsoft.com/office/officeart/2005/8/layout/vProcess5"/>
    <dgm:cxn modelId="{350E875F-D0EF-4599-A466-D2FB184BEDC6}" srcId="{2F8CB896-ECF1-4181-8F32-0D0ED0ADD499}" destId="{A4624F89-68DF-4A92-8B69-8DF1D7424E7B}" srcOrd="0" destOrd="0" parTransId="{F4E57CFB-CA50-4010-9492-4EEC6585D97D}" sibTransId="{FCE12F03-F5DB-44E0-8A33-8684649CF1E3}"/>
    <dgm:cxn modelId="{29DBAC46-CA30-4785-8A53-82583719AE65}" type="presOf" srcId="{824383D0-AE70-4FE3-BB56-651757F0305C}" destId="{7CC495F3-CF3C-4A12-A17E-2AF97319CA28}" srcOrd="1" destOrd="0" presId="urn:microsoft.com/office/officeart/2005/8/layout/vProcess5"/>
    <dgm:cxn modelId="{CE82686F-8FE4-4A01-BC1C-6F79BFFB7E43}" type="presOf" srcId="{0B7E02C7-6A4B-4D8D-BCA6-804E72559895}" destId="{00EA2350-0738-4176-A6E7-69C89ECD327B}" srcOrd="0" destOrd="0" presId="urn:microsoft.com/office/officeart/2005/8/layout/vProcess5"/>
    <dgm:cxn modelId="{237B424B-81EF-4C1F-8AA2-F774D8D1A374}" srcId="{2F8CB896-ECF1-4181-8F32-0D0ED0ADD499}" destId="{824383D0-AE70-4FE3-BB56-651757F0305C}" srcOrd="1" destOrd="0" parTransId="{E85AC5F5-6DB6-4CDA-9D34-613AAF13E209}" sibTransId="{B5D57C04-DDF5-43FC-B2DB-20D771C28851}"/>
    <dgm:cxn modelId="{B4D61F75-31A9-4342-8284-551FFF6ABC75}" type="presOf" srcId="{A4624F89-68DF-4A92-8B69-8DF1D7424E7B}" destId="{36558637-EF23-48F4-87F9-E0114B9DF439}" srcOrd="0" destOrd="0" presId="urn:microsoft.com/office/officeart/2005/8/layout/vProcess5"/>
    <dgm:cxn modelId="{27B6A31E-D3EA-4086-B71A-7D307098727F}" type="presOf" srcId="{0B7E02C7-6A4B-4D8D-BCA6-804E72559895}" destId="{E20DC4A2-1D48-42D1-937C-64A5934F3C80}" srcOrd="1" destOrd="0" presId="urn:microsoft.com/office/officeart/2005/8/layout/vProcess5"/>
    <dgm:cxn modelId="{C3F3B47E-4B0E-4178-98FF-FCA509AA2D1E}" type="presOf" srcId="{824383D0-AE70-4FE3-BB56-651757F0305C}" destId="{ADDD9FD8-EB69-46DE-B10A-65C04778D53F}" srcOrd="0" destOrd="0" presId="urn:microsoft.com/office/officeart/2005/8/layout/vProcess5"/>
    <dgm:cxn modelId="{75CC2A1D-F145-46D2-AAB2-4F7756265568}" type="presOf" srcId="{A4624F89-68DF-4A92-8B69-8DF1D7424E7B}" destId="{68A8F67F-95C4-453A-94F1-E5112839EF0B}" srcOrd="1" destOrd="0" presId="urn:microsoft.com/office/officeart/2005/8/layout/vProcess5"/>
    <dgm:cxn modelId="{E5EC3875-8E9D-4FCA-812C-CEC221CD0081}" type="presParOf" srcId="{DDE087A6-0254-4AF7-AA33-572FAA1833C2}" destId="{25BB962B-1B68-4ADA-AB9A-56911505ECA5}" srcOrd="0" destOrd="0" presId="urn:microsoft.com/office/officeart/2005/8/layout/vProcess5"/>
    <dgm:cxn modelId="{0E0DE448-84C4-4AD8-99D5-0EA43AA793B8}" type="presParOf" srcId="{DDE087A6-0254-4AF7-AA33-572FAA1833C2}" destId="{36558637-EF23-48F4-87F9-E0114B9DF439}" srcOrd="1" destOrd="0" presId="urn:microsoft.com/office/officeart/2005/8/layout/vProcess5"/>
    <dgm:cxn modelId="{925CC1EA-259C-4C19-B806-72A9FE373015}" type="presParOf" srcId="{DDE087A6-0254-4AF7-AA33-572FAA1833C2}" destId="{ADDD9FD8-EB69-46DE-B10A-65C04778D53F}" srcOrd="2" destOrd="0" presId="urn:microsoft.com/office/officeart/2005/8/layout/vProcess5"/>
    <dgm:cxn modelId="{05AB3CC7-872A-4EDB-84E3-BA5D52D1BCB0}" type="presParOf" srcId="{DDE087A6-0254-4AF7-AA33-572FAA1833C2}" destId="{00EA2350-0738-4176-A6E7-69C89ECD327B}" srcOrd="3" destOrd="0" presId="urn:microsoft.com/office/officeart/2005/8/layout/vProcess5"/>
    <dgm:cxn modelId="{8E01D926-8D40-452F-B320-2C114F90CB27}" type="presParOf" srcId="{DDE087A6-0254-4AF7-AA33-572FAA1833C2}" destId="{02247DC4-3EFF-498D-858A-C2F112A4EA05}" srcOrd="4" destOrd="0" presId="urn:microsoft.com/office/officeart/2005/8/layout/vProcess5"/>
    <dgm:cxn modelId="{3321D09D-4F10-4052-A8D8-EE5EAA6ECB71}" type="presParOf" srcId="{DDE087A6-0254-4AF7-AA33-572FAA1833C2}" destId="{A98F6509-1FC3-44F9-9142-1A96C8CABC03}" srcOrd="5" destOrd="0" presId="urn:microsoft.com/office/officeart/2005/8/layout/vProcess5"/>
    <dgm:cxn modelId="{AEFEB8EF-83F7-47DB-9C5E-CB78F83A7B12}" type="presParOf" srcId="{DDE087A6-0254-4AF7-AA33-572FAA1833C2}" destId="{68A8F67F-95C4-453A-94F1-E5112839EF0B}" srcOrd="6" destOrd="0" presId="urn:microsoft.com/office/officeart/2005/8/layout/vProcess5"/>
    <dgm:cxn modelId="{4344F535-C8C0-4873-88C8-9F00FD0B6FA8}" type="presParOf" srcId="{DDE087A6-0254-4AF7-AA33-572FAA1833C2}" destId="{7CC495F3-CF3C-4A12-A17E-2AF97319CA28}" srcOrd="7" destOrd="0" presId="urn:microsoft.com/office/officeart/2005/8/layout/vProcess5"/>
    <dgm:cxn modelId="{EB05F476-30B1-4105-8FAB-55E2FC7C9CA7}" type="presParOf" srcId="{DDE087A6-0254-4AF7-AA33-572FAA1833C2}" destId="{E20DC4A2-1D48-42D1-937C-64A5934F3C80}"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DEFEB0-9550-4B4D-96E8-30AC1643EFE9}"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685BEF8F-0F89-423D-BB98-C6D706B09E21}">
      <dgm:prSet/>
      <dgm:spPr/>
      <dgm:t>
        <a:bodyPr/>
        <a:lstStyle/>
        <a:p>
          <a:pPr>
            <a:lnSpc>
              <a:spcPct val="100000"/>
            </a:lnSpc>
          </a:pPr>
          <a:r>
            <a:rPr lang="en-GB"/>
            <a:t>"A livelihood comprises the capabilities, assets and activities required for a means of living. </a:t>
          </a:r>
          <a:r>
            <a:rPr lang="en-GB" b="1"/>
            <a:t>A livelihood is sustainable when it can cope with and recover from stresses and shocks and maintain or enhance its capabilities and assets both now and in the future, while not undermining the natural resource base</a:t>
          </a:r>
          <a:r>
            <a:rPr lang="en-GB" i="1"/>
            <a:t>” </a:t>
          </a:r>
          <a:r>
            <a:rPr lang="en-US"/>
            <a:t>(Chambers and Conway 1992)</a:t>
          </a:r>
        </a:p>
      </dgm:t>
    </dgm:pt>
    <dgm:pt modelId="{58045F07-E496-4EF2-86C2-B0291A1DA1C9}" type="parTrans" cxnId="{FCA648E8-8D7C-4563-BF82-F5BF189B4B9C}">
      <dgm:prSet/>
      <dgm:spPr/>
      <dgm:t>
        <a:bodyPr/>
        <a:lstStyle/>
        <a:p>
          <a:endParaRPr lang="en-US"/>
        </a:p>
      </dgm:t>
    </dgm:pt>
    <dgm:pt modelId="{26747D3F-2DB6-468E-9EBF-D6131D67FA5E}" type="sibTrans" cxnId="{FCA648E8-8D7C-4563-BF82-F5BF189B4B9C}">
      <dgm:prSet/>
      <dgm:spPr/>
      <dgm:t>
        <a:bodyPr/>
        <a:lstStyle/>
        <a:p>
          <a:endParaRPr lang="en-US"/>
        </a:p>
      </dgm:t>
    </dgm:pt>
    <dgm:pt modelId="{5F13BCEF-B5F5-4C9E-8BAB-1CD42C0D7331}">
      <dgm:prSet/>
      <dgm:spPr/>
      <dgm:t>
        <a:bodyPr/>
        <a:lstStyle/>
        <a:p>
          <a:pPr>
            <a:lnSpc>
              <a:spcPct val="100000"/>
            </a:lnSpc>
          </a:pPr>
          <a:r>
            <a:rPr lang="en-GB"/>
            <a:t>What happens if something is not going according to plan? What do you do then?</a:t>
          </a:r>
          <a:endParaRPr lang="en-US"/>
        </a:p>
      </dgm:t>
    </dgm:pt>
    <dgm:pt modelId="{09FE7F30-6201-4698-9723-AB63EAB03D86}" type="parTrans" cxnId="{0EE9A35B-4021-4361-8948-7A1095BC17A3}">
      <dgm:prSet/>
      <dgm:spPr/>
      <dgm:t>
        <a:bodyPr/>
        <a:lstStyle/>
        <a:p>
          <a:endParaRPr lang="en-US"/>
        </a:p>
      </dgm:t>
    </dgm:pt>
    <dgm:pt modelId="{F10F9669-6EA5-456A-912A-58FFEBBF255B}" type="sibTrans" cxnId="{0EE9A35B-4021-4361-8948-7A1095BC17A3}">
      <dgm:prSet/>
      <dgm:spPr/>
      <dgm:t>
        <a:bodyPr/>
        <a:lstStyle/>
        <a:p>
          <a:endParaRPr lang="en-US"/>
        </a:p>
      </dgm:t>
    </dgm:pt>
    <dgm:pt modelId="{73C112D5-2B9E-45A4-9912-83DE9E977BAD}" type="pres">
      <dgm:prSet presAssocID="{D6DEFEB0-9550-4B4D-96E8-30AC1643EFE9}" presName="hierChild1" presStyleCnt="0">
        <dgm:presLayoutVars>
          <dgm:chPref val="1"/>
          <dgm:dir/>
          <dgm:animOne val="branch"/>
          <dgm:animLvl val="lvl"/>
          <dgm:resizeHandles/>
        </dgm:presLayoutVars>
      </dgm:prSet>
      <dgm:spPr/>
      <dgm:t>
        <a:bodyPr/>
        <a:lstStyle/>
        <a:p>
          <a:endParaRPr lang="en-US"/>
        </a:p>
      </dgm:t>
    </dgm:pt>
    <dgm:pt modelId="{80B12DA8-C30F-407C-8175-EF1044E2FABB}" type="pres">
      <dgm:prSet presAssocID="{685BEF8F-0F89-423D-BB98-C6D706B09E21}" presName="hierRoot1" presStyleCnt="0"/>
      <dgm:spPr/>
    </dgm:pt>
    <dgm:pt modelId="{C845C49F-0A35-477F-899D-14C95527AE11}" type="pres">
      <dgm:prSet presAssocID="{685BEF8F-0F89-423D-BB98-C6D706B09E21}" presName="composite" presStyleCnt="0"/>
      <dgm:spPr/>
    </dgm:pt>
    <dgm:pt modelId="{3B8BFE96-2596-4CFA-8059-B8156744202B}" type="pres">
      <dgm:prSet presAssocID="{685BEF8F-0F89-423D-BB98-C6D706B09E21}" presName="background" presStyleLbl="node0" presStyleIdx="0" presStyleCnt="2"/>
      <dgm:spPr/>
    </dgm:pt>
    <dgm:pt modelId="{519F4BB0-A3EB-40B4-9D92-039611B4900D}" type="pres">
      <dgm:prSet presAssocID="{685BEF8F-0F89-423D-BB98-C6D706B09E21}" presName="text" presStyleLbl="fgAcc0" presStyleIdx="0" presStyleCnt="2">
        <dgm:presLayoutVars>
          <dgm:chPref val="3"/>
        </dgm:presLayoutVars>
      </dgm:prSet>
      <dgm:spPr/>
      <dgm:t>
        <a:bodyPr/>
        <a:lstStyle/>
        <a:p>
          <a:endParaRPr lang="en-US"/>
        </a:p>
      </dgm:t>
    </dgm:pt>
    <dgm:pt modelId="{BA0FDC6E-652B-468C-A072-85FD067313BC}" type="pres">
      <dgm:prSet presAssocID="{685BEF8F-0F89-423D-BB98-C6D706B09E21}" presName="hierChild2" presStyleCnt="0"/>
      <dgm:spPr/>
    </dgm:pt>
    <dgm:pt modelId="{14181CB4-9D23-4B43-89A7-29B3DE47FECB}" type="pres">
      <dgm:prSet presAssocID="{5F13BCEF-B5F5-4C9E-8BAB-1CD42C0D7331}" presName="hierRoot1" presStyleCnt="0"/>
      <dgm:spPr/>
    </dgm:pt>
    <dgm:pt modelId="{FEF223B4-A4C5-4A0D-82F8-7CFF5AD044F4}" type="pres">
      <dgm:prSet presAssocID="{5F13BCEF-B5F5-4C9E-8BAB-1CD42C0D7331}" presName="composite" presStyleCnt="0"/>
      <dgm:spPr/>
    </dgm:pt>
    <dgm:pt modelId="{B3178166-5411-441A-8973-5DF2222DD6EE}" type="pres">
      <dgm:prSet presAssocID="{5F13BCEF-B5F5-4C9E-8BAB-1CD42C0D7331}" presName="background" presStyleLbl="node0" presStyleIdx="1" presStyleCnt="2"/>
      <dgm:spPr/>
    </dgm:pt>
    <dgm:pt modelId="{9F4ED29E-4233-4E55-8CA6-BE989EA9CC76}" type="pres">
      <dgm:prSet presAssocID="{5F13BCEF-B5F5-4C9E-8BAB-1CD42C0D7331}" presName="text" presStyleLbl="fgAcc0" presStyleIdx="1" presStyleCnt="2">
        <dgm:presLayoutVars>
          <dgm:chPref val="3"/>
        </dgm:presLayoutVars>
      </dgm:prSet>
      <dgm:spPr/>
      <dgm:t>
        <a:bodyPr/>
        <a:lstStyle/>
        <a:p>
          <a:endParaRPr lang="en-US"/>
        </a:p>
      </dgm:t>
    </dgm:pt>
    <dgm:pt modelId="{129B1596-D116-4C67-8663-975F9F7A7CE9}" type="pres">
      <dgm:prSet presAssocID="{5F13BCEF-B5F5-4C9E-8BAB-1CD42C0D7331}" presName="hierChild2" presStyleCnt="0"/>
      <dgm:spPr/>
    </dgm:pt>
  </dgm:ptLst>
  <dgm:cxnLst>
    <dgm:cxn modelId="{18EFF412-E32C-41A9-84E3-9EF9420032DC}" type="presOf" srcId="{5F13BCEF-B5F5-4C9E-8BAB-1CD42C0D7331}" destId="{9F4ED29E-4233-4E55-8CA6-BE989EA9CC76}" srcOrd="0" destOrd="0" presId="urn:microsoft.com/office/officeart/2005/8/layout/hierarchy1"/>
    <dgm:cxn modelId="{7FE90BDE-EF09-4557-BD40-85294879C11E}" type="presOf" srcId="{685BEF8F-0F89-423D-BB98-C6D706B09E21}" destId="{519F4BB0-A3EB-40B4-9D92-039611B4900D}" srcOrd="0" destOrd="0" presId="urn:microsoft.com/office/officeart/2005/8/layout/hierarchy1"/>
    <dgm:cxn modelId="{4C453CE3-44EB-47AF-80DD-E679B4383A77}" type="presOf" srcId="{D6DEFEB0-9550-4B4D-96E8-30AC1643EFE9}" destId="{73C112D5-2B9E-45A4-9912-83DE9E977BAD}" srcOrd="0" destOrd="0" presId="urn:microsoft.com/office/officeart/2005/8/layout/hierarchy1"/>
    <dgm:cxn modelId="{FCA648E8-8D7C-4563-BF82-F5BF189B4B9C}" srcId="{D6DEFEB0-9550-4B4D-96E8-30AC1643EFE9}" destId="{685BEF8F-0F89-423D-BB98-C6D706B09E21}" srcOrd="0" destOrd="0" parTransId="{58045F07-E496-4EF2-86C2-B0291A1DA1C9}" sibTransId="{26747D3F-2DB6-468E-9EBF-D6131D67FA5E}"/>
    <dgm:cxn modelId="{0EE9A35B-4021-4361-8948-7A1095BC17A3}" srcId="{D6DEFEB0-9550-4B4D-96E8-30AC1643EFE9}" destId="{5F13BCEF-B5F5-4C9E-8BAB-1CD42C0D7331}" srcOrd="1" destOrd="0" parTransId="{09FE7F30-6201-4698-9723-AB63EAB03D86}" sibTransId="{F10F9669-6EA5-456A-912A-58FFEBBF255B}"/>
    <dgm:cxn modelId="{1300AA71-5A7B-466C-9078-CBBD0E14680B}" type="presParOf" srcId="{73C112D5-2B9E-45A4-9912-83DE9E977BAD}" destId="{80B12DA8-C30F-407C-8175-EF1044E2FABB}" srcOrd="0" destOrd="0" presId="urn:microsoft.com/office/officeart/2005/8/layout/hierarchy1"/>
    <dgm:cxn modelId="{82F5F3FD-3030-4C7C-B9C8-8E9063150C7A}" type="presParOf" srcId="{80B12DA8-C30F-407C-8175-EF1044E2FABB}" destId="{C845C49F-0A35-477F-899D-14C95527AE11}" srcOrd="0" destOrd="0" presId="urn:microsoft.com/office/officeart/2005/8/layout/hierarchy1"/>
    <dgm:cxn modelId="{FB1E5BA1-DC65-4F3D-A07C-10FE705A24F8}" type="presParOf" srcId="{C845C49F-0A35-477F-899D-14C95527AE11}" destId="{3B8BFE96-2596-4CFA-8059-B8156744202B}" srcOrd="0" destOrd="0" presId="urn:microsoft.com/office/officeart/2005/8/layout/hierarchy1"/>
    <dgm:cxn modelId="{12BD74A8-1985-4073-94CE-095E397069F0}" type="presParOf" srcId="{C845C49F-0A35-477F-899D-14C95527AE11}" destId="{519F4BB0-A3EB-40B4-9D92-039611B4900D}" srcOrd="1" destOrd="0" presId="urn:microsoft.com/office/officeart/2005/8/layout/hierarchy1"/>
    <dgm:cxn modelId="{F7DC3A6B-FE74-4078-A49E-E73B8F10B51A}" type="presParOf" srcId="{80B12DA8-C30F-407C-8175-EF1044E2FABB}" destId="{BA0FDC6E-652B-468C-A072-85FD067313BC}" srcOrd="1" destOrd="0" presId="urn:microsoft.com/office/officeart/2005/8/layout/hierarchy1"/>
    <dgm:cxn modelId="{DB994A34-E87F-4360-BA1F-7A08471F65FA}" type="presParOf" srcId="{73C112D5-2B9E-45A4-9912-83DE9E977BAD}" destId="{14181CB4-9D23-4B43-89A7-29B3DE47FECB}" srcOrd="1" destOrd="0" presId="urn:microsoft.com/office/officeart/2005/8/layout/hierarchy1"/>
    <dgm:cxn modelId="{3A6E793C-DE02-4CF9-AB8D-05393A51F86D}" type="presParOf" srcId="{14181CB4-9D23-4B43-89A7-29B3DE47FECB}" destId="{FEF223B4-A4C5-4A0D-82F8-7CFF5AD044F4}" srcOrd="0" destOrd="0" presId="urn:microsoft.com/office/officeart/2005/8/layout/hierarchy1"/>
    <dgm:cxn modelId="{EDF2EE77-A73F-4288-8D68-C3A08072B288}" type="presParOf" srcId="{FEF223B4-A4C5-4A0D-82F8-7CFF5AD044F4}" destId="{B3178166-5411-441A-8973-5DF2222DD6EE}" srcOrd="0" destOrd="0" presId="urn:microsoft.com/office/officeart/2005/8/layout/hierarchy1"/>
    <dgm:cxn modelId="{58E7244C-0453-42B5-B3A4-09626BAD24B6}" type="presParOf" srcId="{FEF223B4-A4C5-4A0D-82F8-7CFF5AD044F4}" destId="{9F4ED29E-4233-4E55-8CA6-BE989EA9CC76}" srcOrd="1" destOrd="0" presId="urn:microsoft.com/office/officeart/2005/8/layout/hierarchy1"/>
    <dgm:cxn modelId="{EB41336F-BB70-4F23-AA24-87EAF2448DF0}" type="presParOf" srcId="{14181CB4-9D23-4B43-89A7-29B3DE47FECB}" destId="{129B1596-D116-4C67-8663-975F9F7A7CE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AB382-627A-4A8F-B6B2-B1C9B6A9D3C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C7691A7-0445-4E91-B3D8-FBF04ABB1AF3}">
      <dgm:prSet/>
      <dgm:spPr/>
      <dgm:t>
        <a:bodyPr/>
        <a:lstStyle/>
        <a:p>
          <a:r>
            <a:rPr lang="en-GB" dirty="0">
              <a:solidFill>
                <a:schemeClr val="tx1"/>
              </a:solidFill>
            </a:rPr>
            <a:t>Society and Culture have an important role in how we understand disaster risk and begin to implement measures to reduce it.</a:t>
          </a:r>
          <a:endParaRPr lang="en-US" dirty="0">
            <a:solidFill>
              <a:schemeClr val="tx1"/>
            </a:solidFill>
          </a:endParaRPr>
        </a:p>
      </dgm:t>
    </dgm:pt>
    <dgm:pt modelId="{7849F67E-E16F-4D4C-8C53-D960D486E9FA}" type="parTrans" cxnId="{E21B71A8-7978-4E40-B464-2F40618E311E}">
      <dgm:prSet/>
      <dgm:spPr/>
      <dgm:t>
        <a:bodyPr/>
        <a:lstStyle/>
        <a:p>
          <a:endParaRPr lang="en-US"/>
        </a:p>
      </dgm:t>
    </dgm:pt>
    <dgm:pt modelId="{9B90B942-3F32-408B-9F94-F985D9F88BFE}" type="sibTrans" cxnId="{E21B71A8-7978-4E40-B464-2F40618E311E}">
      <dgm:prSet/>
      <dgm:spPr/>
      <dgm:t>
        <a:bodyPr/>
        <a:lstStyle/>
        <a:p>
          <a:endParaRPr lang="en-US"/>
        </a:p>
      </dgm:t>
    </dgm:pt>
    <dgm:pt modelId="{A36A7140-4DDD-4B02-A0A7-FFC509AF7604}">
      <dgm:prSet/>
      <dgm:spPr/>
      <dgm:t>
        <a:bodyPr/>
        <a:lstStyle/>
        <a:p>
          <a:pPr rtl="0"/>
          <a:r>
            <a:rPr lang="en-GB" dirty="0">
              <a:solidFill>
                <a:schemeClr val="tx1"/>
              </a:solidFill>
            </a:rPr>
            <a:t>Contextualising an event allows us to acknowledge those who might be heightened risk</a:t>
          </a:r>
          <a:r>
            <a:rPr lang="en-GB" dirty="0">
              <a:solidFill>
                <a:schemeClr val="tx1"/>
              </a:solidFill>
              <a:latin typeface="Calibri Light" panose="020F0302020204030204"/>
            </a:rPr>
            <a:t> </a:t>
          </a:r>
          <a:r>
            <a:rPr lang="en-GB" dirty="0">
              <a:solidFill>
                <a:schemeClr val="tx1"/>
              </a:solidFill>
            </a:rPr>
            <a:t>and more vulnerable to disasters.</a:t>
          </a:r>
          <a:endParaRPr lang="en-US" dirty="0">
            <a:solidFill>
              <a:schemeClr val="tx1"/>
            </a:solidFill>
          </a:endParaRPr>
        </a:p>
      </dgm:t>
    </dgm:pt>
    <dgm:pt modelId="{739E242C-21B6-429A-97CE-B71E7ADE4D1A}" type="parTrans" cxnId="{FAECBDC0-5549-4300-9EB0-DA9A81D7681E}">
      <dgm:prSet/>
      <dgm:spPr/>
      <dgm:t>
        <a:bodyPr/>
        <a:lstStyle/>
        <a:p>
          <a:endParaRPr lang="en-US"/>
        </a:p>
      </dgm:t>
    </dgm:pt>
    <dgm:pt modelId="{5583391A-51D4-4DD1-A981-583CA7FD19CA}" type="sibTrans" cxnId="{FAECBDC0-5549-4300-9EB0-DA9A81D7681E}">
      <dgm:prSet/>
      <dgm:spPr/>
      <dgm:t>
        <a:bodyPr/>
        <a:lstStyle/>
        <a:p>
          <a:endParaRPr lang="en-US"/>
        </a:p>
      </dgm:t>
    </dgm:pt>
    <dgm:pt modelId="{0B198762-EAA4-4B25-9B0B-08649BF847A7}">
      <dgm:prSet/>
      <dgm:spPr/>
      <dgm:t>
        <a:bodyPr/>
        <a:lstStyle/>
        <a:p>
          <a:pPr rtl="0"/>
          <a:r>
            <a:rPr lang="en-GB" dirty="0">
              <a:solidFill>
                <a:schemeClr val="tx1"/>
              </a:solidFill>
              <a:latin typeface="Calibri Light" panose="020F0302020204030204"/>
            </a:rPr>
            <a:t> </a:t>
          </a:r>
          <a:r>
            <a:rPr lang="en-GB" b="1" dirty="0">
              <a:solidFill>
                <a:schemeClr val="tx1"/>
              </a:solidFill>
              <a:latin typeface="Calibri Light" panose="020F0302020204030204"/>
            </a:rPr>
            <a:t>Gender disparities i</a:t>
          </a:r>
          <a:r>
            <a:rPr lang="en-GB" dirty="0">
              <a:solidFill>
                <a:schemeClr val="tx1"/>
              </a:solidFill>
              <a:latin typeface="Calibri Light" panose="020F0302020204030204"/>
            </a:rPr>
            <a:t>n</a:t>
          </a:r>
          <a:r>
            <a:rPr lang="en-GB" dirty="0">
              <a:solidFill>
                <a:schemeClr val="tx1"/>
              </a:solidFill>
            </a:rPr>
            <a:t> disasters</a:t>
          </a:r>
          <a:r>
            <a:rPr lang="en-GB" dirty="0">
              <a:solidFill>
                <a:schemeClr val="tx1"/>
              </a:solidFill>
              <a:latin typeface="Calibri Light" panose="020F0302020204030204"/>
            </a:rPr>
            <a:t> are</a:t>
          </a:r>
          <a:r>
            <a:rPr lang="en-GB" dirty="0">
              <a:solidFill>
                <a:schemeClr val="tx1"/>
              </a:solidFill>
            </a:rPr>
            <a:t> connected closely to politics and economics.</a:t>
          </a:r>
        </a:p>
      </dgm:t>
    </dgm:pt>
    <dgm:pt modelId="{CC1FFF6B-3D73-4F9F-8557-9622E4D1FB19}" type="parTrans" cxnId="{73386733-C83A-4AFB-9873-249D7C05E8EA}">
      <dgm:prSet/>
      <dgm:spPr/>
      <dgm:t>
        <a:bodyPr/>
        <a:lstStyle/>
        <a:p>
          <a:endParaRPr lang="en-US"/>
        </a:p>
      </dgm:t>
    </dgm:pt>
    <dgm:pt modelId="{87ECAC28-1ABE-46B3-8CF0-39F49462E81A}" type="sibTrans" cxnId="{73386733-C83A-4AFB-9873-249D7C05E8EA}">
      <dgm:prSet/>
      <dgm:spPr/>
      <dgm:t>
        <a:bodyPr/>
        <a:lstStyle/>
        <a:p>
          <a:endParaRPr lang="en-US"/>
        </a:p>
      </dgm:t>
    </dgm:pt>
    <dgm:pt modelId="{77F94482-3967-42FB-A6C7-3B76CB57C3F2}">
      <dgm:prSet phldr="0"/>
      <dgm:spPr/>
      <dgm:t>
        <a:bodyPr/>
        <a:lstStyle/>
        <a:p>
          <a:pPr rtl="0"/>
          <a:r>
            <a:rPr lang="en-GB" b="1" dirty="0">
              <a:solidFill>
                <a:schemeClr val="tx1"/>
              </a:solidFill>
              <a:latin typeface="Calibri Light" panose="020F0302020204030204"/>
            </a:rPr>
            <a:t>The Sustainable Livelihood Assets Model is a useful approach to understanding vulnerability and how it affects individuals and communities.</a:t>
          </a:r>
        </a:p>
      </dgm:t>
    </dgm:pt>
    <dgm:pt modelId="{A8173FCD-79D2-4342-97A4-A41C91E9D902}" type="parTrans" cxnId="{C4BF5871-97A2-4164-A3D8-8D264C9C7361}">
      <dgm:prSet/>
      <dgm:spPr/>
    </dgm:pt>
    <dgm:pt modelId="{7011FA1D-079F-4818-B304-464E21286EFF}" type="sibTrans" cxnId="{C4BF5871-97A2-4164-A3D8-8D264C9C7361}">
      <dgm:prSet/>
      <dgm:spPr/>
    </dgm:pt>
    <dgm:pt modelId="{8DC4A184-51CE-49E9-8D90-322A68A93531}">
      <dgm:prSet phldr="0"/>
      <dgm:spPr/>
      <dgm:t>
        <a:bodyPr/>
        <a:lstStyle/>
        <a:p>
          <a:pPr rtl="0"/>
          <a:r>
            <a:rPr lang="en-GB" b="1" dirty="0">
              <a:solidFill>
                <a:schemeClr val="tx1"/>
              </a:solidFill>
              <a:latin typeface="Calibri Light" panose="020F0302020204030204"/>
            </a:rPr>
            <a:t>The model has been used to specifically understand the role of environmental risks/climate challenges for vulnerable groups.</a:t>
          </a:r>
        </a:p>
      </dgm:t>
    </dgm:pt>
    <dgm:pt modelId="{B25642FB-F320-428B-8EA4-21E15EF865BA}" type="parTrans" cxnId="{9E367A80-2143-4E1A-B437-7F98282D4956}">
      <dgm:prSet/>
      <dgm:spPr/>
    </dgm:pt>
    <dgm:pt modelId="{EF9AD4E9-F2CA-4EAA-A8B2-58EEAC229593}" type="sibTrans" cxnId="{9E367A80-2143-4E1A-B437-7F98282D4956}">
      <dgm:prSet/>
      <dgm:spPr/>
    </dgm:pt>
    <dgm:pt modelId="{ACEF745B-C4E3-4785-8146-39750D8F5E47}" type="pres">
      <dgm:prSet presAssocID="{3A0AB382-627A-4A8F-B6B2-B1C9B6A9D3C1}" presName="linear" presStyleCnt="0">
        <dgm:presLayoutVars>
          <dgm:animLvl val="lvl"/>
          <dgm:resizeHandles val="exact"/>
        </dgm:presLayoutVars>
      </dgm:prSet>
      <dgm:spPr/>
      <dgm:t>
        <a:bodyPr/>
        <a:lstStyle/>
        <a:p>
          <a:endParaRPr lang="en-US"/>
        </a:p>
      </dgm:t>
    </dgm:pt>
    <dgm:pt modelId="{749D63C5-3B51-4F68-815D-9EAA64BE3BD0}" type="pres">
      <dgm:prSet presAssocID="{EC7691A7-0445-4E91-B3D8-FBF04ABB1AF3}" presName="parentText" presStyleLbl="node1" presStyleIdx="0" presStyleCnt="5">
        <dgm:presLayoutVars>
          <dgm:chMax val="0"/>
          <dgm:bulletEnabled val="1"/>
        </dgm:presLayoutVars>
      </dgm:prSet>
      <dgm:spPr/>
      <dgm:t>
        <a:bodyPr/>
        <a:lstStyle/>
        <a:p>
          <a:endParaRPr lang="en-US"/>
        </a:p>
      </dgm:t>
    </dgm:pt>
    <dgm:pt modelId="{712FD0B4-4AC0-4EF6-855F-561EE0365A43}" type="pres">
      <dgm:prSet presAssocID="{9B90B942-3F32-408B-9F94-F985D9F88BFE}" presName="spacer" presStyleCnt="0"/>
      <dgm:spPr/>
    </dgm:pt>
    <dgm:pt modelId="{A656E542-800B-41F4-8524-773823B181F9}" type="pres">
      <dgm:prSet presAssocID="{A36A7140-4DDD-4B02-A0A7-FFC509AF7604}" presName="parentText" presStyleLbl="node1" presStyleIdx="1" presStyleCnt="5">
        <dgm:presLayoutVars>
          <dgm:chMax val="0"/>
          <dgm:bulletEnabled val="1"/>
        </dgm:presLayoutVars>
      </dgm:prSet>
      <dgm:spPr/>
      <dgm:t>
        <a:bodyPr/>
        <a:lstStyle/>
        <a:p>
          <a:endParaRPr lang="en-US"/>
        </a:p>
      </dgm:t>
    </dgm:pt>
    <dgm:pt modelId="{68160977-82C9-4E43-91BD-D57676AA5567}" type="pres">
      <dgm:prSet presAssocID="{5583391A-51D4-4DD1-A981-583CA7FD19CA}" presName="spacer" presStyleCnt="0"/>
      <dgm:spPr/>
    </dgm:pt>
    <dgm:pt modelId="{AFCA3055-4A13-4675-AEA2-4CA1FC24022D}" type="pres">
      <dgm:prSet presAssocID="{0B198762-EAA4-4B25-9B0B-08649BF847A7}" presName="parentText" presStyleLbl="node1" presStyleIdx="2" presStyleCnt="5">
        <dgm:presLayoutVars>
          <dgm:chMax val="0"/>
          <dgm:bulletEnabled val="1"/>
        </dgm:presLayoutVars>
      </dgm:prSet>
      <dgm:spPr/>
      <dgm:t>
        <a:bodyPr/>
        <a:lstStyle/>
        <a:p>
          <a:endParaRPr lang="en-US"/>
        </a:p>
      </dgm:t>
    </dgm:pt>
    <dgm:pt modelId="{DC249923-0AB6-4E71-890F-CE044454B8D2}" type="pres">
      <dgm:prSet presAssocID="{87ECAC28-1ABE-46B3-8CF0-39F49462E81A}" presName="spacer" presStyleCnt="0"/>
      <dgm:spPr/>
    </dgm:pt>
    <dgm:pt modelId="{0A63DFA3-55E2-4AC2-B3FA-9870551E402E}" type="pres">
      <dgm:prSet presAssocID="{77F94482-3967-42FB-A6C7-3B76CB57C3F2}" presName="parentText" presStyleLbl="node1" presStyleIdx="3" presStyleCnt="5">
        <dgm:presLayoutVars>
          <dgm:chMax val="0"/>
          <dgm:bulletEnabled val="1"/>
        </dgm:presLayoutVars>
      </dgm:prSet>
      <dgm:spPr/>
      <dgm:t>
        <a:bodyPr/>
        <a:lstStyle/>
        <a:p>
          <a:endParaRPr lang="en-US"/>
        </a:p>
      </dgm:t>
    </dgm:pt>
    <dgm:pt modelId="{1653391B-C470-4F56-AE6E-34FC85D81D62}" type="pres">
      <dgm:prSet presAssocID="{7011FA1D-079F-4818-B304-464E21286EFF}" presName="spacer" presStyleCnt="0"/>
      <dgm:spPr/>
    </dgm:pt>
    <dgm:pt modelId="{CADC265D-8C3F-4844-977F-FAC19BEC6A8A}" type="pres">
      <dgm:prSet presAssocID="{8DC4A184-51CE-49E9-8D90-322A68A93531}" presName="parentText" presStyleLbl="node1" presStyleIdx="4" presStyleCnt="5">
        <dgm:presLayoutVars>
          <dgm:chMax val="0"/>
          <dgm:bulletEnabled val="1"/>
        </dgm:presLayoutVars>
      </dgm:prSet>
      <dgm:spPr/>
      <dgm:t>
        <a:bodyPr/>
        <a:lstStyle/>
        <a:p>
          <a:endParaRPr lang="en-US"/>
        </a:p>
      </dgm:t>
    </dgm:pt>
  </dgm:ptLst>
  <dgm:cxnLst>
    <dgm:cxn modelId="{153F267A-CC85-425C-ABA8-BCB6656938AA}" type="presOf" srcId="{3A0AB382-627A-4A8F-B6B2-B1C9B6A9D3C1}" destId="{ACEF745B-C4E3-4785-8146-39750D8F5E47}" srcOrd="0" destOrd="0" presId="urn:microsoft.com/office/officeart/2005/8/layout/vList2"/>
    <dgm:cxn modelId="{A79AE9C7-CED4-4B5E-9CBD-C92B26552F30}" type="presOf" srcId="{A36A7140-4DDD-4B02-A0A7-FFC509AF7604}" destId="{A656E542-800B-41F4-8524-773823B181F9}" srcOrd="0" destOrd="0" presId="urn:microsoft.com/office/officeart/2005/8/layout/vList2"/>
    <dgm:cxn modelId="{E21B71A8-7978-4E40-B464-2F40618E311E}" srcId="{3A0AB382-627A-4A8F-B6B2-B1C9B6A9D3C1}" destId="{EC7691A7-0445-4E91-B3D8-FBF04ABB1AF3}" srcOrd="0" destOrd="0" parTransId="{7849F67E-E16F-4D4C-8C53-D960D486E9FA}" sibTransId="{9B90B942-3F32-408B-9F94-F985D9F88BFE}"/>
    <dgm:cxn modelId="{FAECBDC0-5549-4300-9EB0-DA9A81D7681E}" srcId="{3A0AB382-627A-4A8F-B6B2-B1C9B6A9D3C1}" destId="{A36A7140-4DDD-4B02-A0A7-FFC509AF7604}" srcOrd="1" destOrd="0" parTransId="{739E242C-21B6-429A-97CE-B71E7ADE4D1A}" sibTransId="{5583391A-51D4-4DD1-A981-583CA7FD19CA}"/>
    <dgm:cxn modelId="{865AF1A9-A6DE-4DF7-B683-43737222CF6F}" type="presOf" srcId="{EC7691A7-0445-4E91-B3D8-FBF04ABB1AF3}" destId="{749D63C5-3B51-4F68-815D-9EAA64BE3BD0}" srcOrd="0" destOrd="0" presId="urn:microsoft.com/office/officeart/2005/8/layout/vList2"/>
    <dgm:cxn modelId="{B65D2D15-E111-4E91-9135-CA22754A0F20}" type="presOf" srcId="{77F94482-3967-42FB-A6C7-3B76CB57C3F2}" destId="{0A63DFA3-55E2-4AC2-B3FA-9870551E402E}" srcOrd="0" destOrd="0" presId="urn:microsoft.com/office/officeart/2005/8/layout/vList2"/>
    <dgm:cxn modelId="{73386733-C83A-4AFB-9873-249D7C05E8EA}" srcId="{3A0AB382-627A-4A8F-B6B2-B1C9B6A9D3C1}" destId="{0B198762-EAA4-4B25-9B0B-08649BF847A7}" srcOrd="2" destOrd="0" parTransId="{CC1FFF6B-3D73-4F9F-8557-9622E4D1FB19}" sibTransId="{87ECAC28-1ABE-46B3-8CF0-39F49462E81A}"/>
    <dgm:cxn modelId="{CA75F9CB-D71F-4180-9D1B-987BEEB8B7AF}" type="presOf" srcId="{8DC4A184-51CE-49E9-8D90-322A68A93531}" destId="{CADC265D-8C3F-4844-977F-FAC19BEC6A8A}" srcOrd="0" destOrd="0" presId="urn:microsoft.com/office/officeart/2005/8/layout/vList2"/>
    <dgm:cxn modelId="{1DD8DD5F-F12E-4BDF-BD15-CA52F5D02467}" type="presOf" srcId="{0B198762-EAA4-4B25-9B0B-08649BF847A7}" destId="{AFCA3055-4A13-4675-AEA2-4CA1FC24022D}" srcOrd="0" destOrd="0" presId="urn:microsoft.com/office/officeart/2005/8/layout/vList2"/>
    <dgm:cxn modelId="{C4BF5871-97A2-4164-A3D8-8D264C9C7361}" srcId="{3A0AB382-627A-4A8F-B6B2-B1C9B6A9D3C1}" destId="{77F94482-3967-42FB-A6C7-3B76CB57C3F2}" srcOrd="3" destOrd="0" parTransId="{A8173FCD-79D2-4342-97A4-A41C91E9D902}" sibTransId="{7011FA1D-079F-4818-B304-464E21286EFF}"/>
    <dgm:cxn modelId="{9E367A80-2143-4E1A-B437-7F98282D4956}" srcId="{3A0AB382-627A-4A8F-B6B2-B1C9B6A9D3C1}" destId="{8DC4A184-51CE-49E9-8D90-322A68A93531}" srcOrd="4" destOrd="0" parTransId="{B25642FB-F320-428B-8EA4-21E15EF865BA}" sibTransId="{EF9AD4E9-F2CA-4EAA-A8B2-58EEAC229593}"/>
    <dgm:cxn modelId="{65F073B2-0DE8-4D06-A7B1-D3333DC8F4C3}" type="presParOf" srcId="{ACEF745B-C4E3-4785-8146-39750D8F5E47}" destId="{749D63C5-3B51-4F68-815D-9EAA64BE3BD0}" srcOrd="0" destOrd="0" presId="urn:microsoft.com/office/officeart/2005/8/layout/vList2"/>
    <dgm:cxn modelId="{33F1B195-6595-4B8E-AB2F-CC41B9B9725B}" type="presParOf" srcId="{ACEF745B-C4E3-4785-8146-39750D8F5E47}" destId="{712FD0B4-4AC0-4EF6-855F-561EE0365A43}" srcOrd="1" destOrd="0" presId="urn:microsoft.com/office/officeart/2005/8/layout/vList2"/>
    <dgm:cxn modelId="{05BE9FCF-F235-4049-B479-3DE8714A007C}" type="presParOf" srcId="{ACEF745B-C4E3-4785-8146-39750D8F5E47}" destId="{A656E542-800B-41F4-8524-773823B181F9}" srcOrd="2" destOrd="0" presId="urn:microsoft.com/office/officeart/2005/8/layout/vList2"/>
    <dgm:cxn modelId="{F0B8733C-4FAA-4BCA-BE0E-2D363E16A7DB}" type="presParOf" srcId="{ACEF745B-C4E3-4785-8146-39750D8F5E47}" destId="{68160977-82C9-4E43-91BD-D57676AA5567}" srcOrd="3" destOrd="0" presId="urn:microsoft.com/office/officeart/2005/8/layout/vList2"/>
    <dgm:cxn modelId="{84FD743C-8411-4176-9566-A6F97936F483}" type="presParOf" srcId="{ACEF745B-C4E3-4785-8146-39750D8F5E47}" destId="{AFCA3055-4A13-4675-AEA2-4CA1FC24022D}" srcOrd="4" destOrd="0" presId="urn:microsoft.com/office/officeart/2005/8/layout/vList2"/>
    <dgm:cxn modelId="{B71A49D5-B854-4D8D-AA04-6D386BD034D2}" type="presParOf" srcId="{ACEF745B-C4E3-4785-8146-39750D8F5E47}" destId="{DC249923-0AB6-4E71-890F-CE044454B8D2}" srcOrd="5" destOrd="0" presId="urn:microsoft.com/office/officeart/2005/8/layout/vList2"/>
    <dgm:cxn modelId="{FABC00F6-409E-40B3-A655-C04E18E45FB4}" type="presParOf" srcId="{ACEF745B-C4E3-4785-8146-39750D8F5E47}" destId="{0A63DFA3-55E2-4AC2-B3FA-9870551E402E}" srcOrd="6" destOrd="0" presId="urn:microsoft.com/office/officeart/2005/8/layout/vList2"/>
    <dgm:cxn modelId="{F471C123-80F3-4C16-A976-54476CBA9044}" type="presParOf" srcId="{ACEF745B-C4E3-4785-8146-39750D8F5E47}" destId="{1653391B-C470-4F56-AE6E-34FC85D81D62}" srcOrd="7" destOrd="0" presId="urn:microsoft.com/office/officeart/2005/8/layout/vList2"/>
    <dgm:cxn modelId="{91A0ECD5-4B00-43E1-8E8E-5BA0CF5C4CD2}" type="presParOf" srcId="{ACEF745B-C4E3-4785-8146-39750D8F5E47}" destId="{CADC265D-8C3F-4844-977F-FAC19BEC6A8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558637-EF23-48F4-87F9-E0114B9DF439}">
      <dsp:nvSpPr>
        <dsp:cNvPr id="0" name=""/>
        <dsp:cNvSpPr/>
      </dsp:nvSpPr>
      <dsp:spPr>
        <a:xfrm>
          <a:off x="0" y="0"/>
          <a:ext cx="6067002" cy="1635743"/>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a:solidFill>
                <a:schemeClr val="tx1"/>
              </a:solidFill>
            </a:rPr>
            <a:t>“Man’s primary role is to be a provider”; he is expected to provide for his family, ensure security, and comfort” (Chevannes 2001).  He states that responsibility is what makes him a man, but when a man cannot provide for his family, he is not a man.</a:t>
          </a:r>
        </a:p>
      </dsp:txBody>
      <dsp:txXfrm>
        <a:off x="47909" y="47909"/>
        <a:ext cx="4301908" cy="1539925"/>
      </dsp:txXfrm>
    </dsp:sp>
    <dsp:sp modelId="{ADDD9FD8-EB69-46DE-B10A-65C04778D53F}">
      <dsp:nvSpPr>
        <dsp:cNvPr id="0" name=""/>
        <dsp:cNvSpPr/>
      </dsp:nvSpPr>
      <dsp:spPr>
        <a:xfrm>
          <a:off x="535323" y="1908366"/>
          <a:ext cx="6067002" cy="1635743"/>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a:solidFill>
                <a:schemeClr val="tx1"/>
              </a:solidFill>
            </a:rPr>
            <a:t>In disasters (or war and conflict that emerges from it) men can also be vulnerable as they undertake more risky roles during a disaster.  </a:t>
          </a:r>
        </a:p>
      </dsp:txBody>
      <dsp:txXfrm>
        <a:off x="583232" y="1956275"/>
        <a:ext cx="4372627" cy="1539925"/>
      </dsp:txXfrm>
    </dsp:sp>
    <dsp:sp modelId="{00EA2350-0738-4176-A6E7-69C89ECD327B}">
      <dsp:nvSpPr>
        <dsp:cNvPr id="0" name=""/>
        <dsp:cNvSpPr/>
      </dsp:nvSpPr>
      <dsp:spPr>
        <a:xfrm>
          <a:off x="1070647" y="3816733"/>
          <a:ext cx="6067002" cy="1635743"/>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a:solidFill>
                <a:schemeClr val="tx1"/>
              </a:solidFill>
            </a:rPr>
            <a:t>Moreover, if they lose their jobs because of a disaster or war and they may struggle to fulfil their role as the breadwinner.  A socially constructed role that they are often afforded in many patriarchal societies.</a:t>
          </a:r>
        </a:p>
      </dsp:txBody>
      <dsp:txXfrm>
        <a:off x="1118556" y="3864642"/>
        <a:ext cx="4372627" cy="1539925"/>
      </dsp:txXfrm>
    </dsp:sp>
    <dsp:sp modelId="{02247DC4-3EFF-498D-858A-C2F112A4EA05}">
      <dsp:nvSpPr>
        <dsp:cNvPr id="0" name=""/>
        <dsp:cNvSpPr/>
      </dsp:nvSpPr>
      <dsp:spPr>
        <a:xfrm>
          <a:off x="5003769" y="1240438"/>
          <a:ext cx="1063233" cy="1063233"/>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242996" y="1240438"/>
        <a:ext cx="584779" cy="800083"/>
      </dsp:txXfrm>
    </dsp:sp>
    <dsp:sp modelId="{A98F6509-1FC3-44F9-9142-1A96C8CABC03}">
      <dsp:nvSpPr>
        <dsp:cNvPr id="0" name=""/>
        <dsp:cNvSpPr/>
      </dsp:nvSpPr>
      <dsp:spPr>
        <a:xfrm>
          <a:off x="5539093" y="3137900"/>
          <a:ext cx="1063233" cy="1063233"/>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778320" y="3137900"/>
        <a:ext cx="584779" cy="8000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8BFE96-2596-4CFA-8059-B8156744202B}">
      <dsp:nvSpPr>
        <dsp:cNvPr id="0" name=""/>
        <dsp:cNvSpPr/>
      </dsp:nvSpPr>
      <dsp:spPr>
        <a:xfrm>
          <a:off x="1227" y="297257"/>
          <a:ext cx="4309690" cy="2736653"/>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9F4BB0-A3EB-40B4-9D92-039611B4900D}">
      <dsp:nvSpPr>
        <dsp:cNvPr id="0" name=""/>
        <dsp:cNvSpPr/>
      </dsp:nvSpPr>
      <dsp:spPr>
        <a:xfrm>
          <a:off x="480082" y="752169"/>
          <a:ext cx="4309690" cy="2736653"/>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100000"/>
            </a:lnSpc>
            <a:spcBef>
              <a:spcPct val="0"/>
            </a:spcBef>
            <a:spcAft>
              <a:spcPct val="35000"/>
            </a:spcAft>
          </a:pPr>
          <a:r>
            <a:rPr lang="en-GB" sz="1700" kern="1200"/>
            <a:t>"A livelihood comprises the capabilities, assets and activities required for a means of living. </a:t>
          </a:r>
          <a:r>
            <a:rPr lang="en-GB" sz="1700" b="1" kern="1200"/>
            <a:t>A livelihood is sustainable when it can cope with and recover from stresses and shocks and maintain or enhance its capabilities and assets both now and in the future, while not undermining the natural resource base</a:t>
          </a:r>
          <a:r>
            <a:rPr lang="en-GB" sz="1700" i="1" kern="1200"/>
            <a:t>” </a:t>
          </a:r>
          <a:r>
            <a:rPr lang="en-US" sz="1700" kern="1200"/>
            <a:t>(Chambers and Conway 1992)</a:t>
          </a:r>
        </a:p>
      </dsp:txBody>
      <dsp:txXfrm>
        <a:off x="560236" y="832323"/>
        <a:ext cx="4149382" cy="2576345"/>
      </dsp:txXfrm>
    </dsp:sp>
    <dsp:sp modelId="{B3178166-5411-441A-8973-5DF2222DD6EE}">
      <dsp:nvSpPr>
        <dsp:cNvPr id="0" name=""/>
        <dsp:cNvSpPr/>
      </dsp:nvSpPr>
      <dsp:spPr>
        <a:xfrm>
          <a:off x="5268627" y="297257"/>
          <a:ext cx="4309690" cy="2736653"/>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4ED29E-4233-4E55-8CA6-BE989EA9CC76}">
      <dsp:nvSpPr>
        <dsp:cNvPr id="0" name=""/>
        <dsp:cNvSpPr/>
      </dsp:nvSpPr>
      <dsp:spPr>
        <a:xfrm>
          <a:off x="5747481" y="752169"/>
          <a:ext cx="4309690" cy="2736653"/>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100000"/>
            </a:lnSpc>
            <a:spcBef>
              <a:spcPct val="0"/>
            </a:spcBef>
            <a:spcAft>
              <a:spcPct val="35000"/>
            </a:spcAft>
          </a:pPr>
          <a:r>
            <a:rPr lang="en-GB" sz="1700" kern="1200"/>
            <a:t>What happens if something is not going according to plan? What do you do then?</a:t>
          </a:r>
          <a:endParaRPr lang="en-US" sz="1700" kern="1200"/>
        </a:p>
      </dsp:txBody>
      <dsp:txXfrm>
        <a:off x="5827635" y="832323"/>
        <a:ext cx="4149382" cy="25763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D63C5-3B51-4F68-815D-9EAA64BE3BD0}">
      <dsp:nvSpPr>
        <dsp:cNvPr id="0" name=""/>
        <dsp:cNvSpPr/>
      </dsp:nvSpPr>
      <dsp:spPr>
        <a:xfrm>
          <a:off x="0" y="104512"/>
          <a:ext cx="4828172" cy="104480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a:solidFill>
                <a:schemeClr val="tx1"/>
              </a:solidFill>
            </a:rPr>
            <a:t>Society and Culture have an important role in how we understand disaster risk and begin to implement measures to reduce it.</a:t>
          </a:r>
          <a:endParaRPr lang="en-US" sz="1900" kern="1200" dirty="0">
            <a:solidFill>
              <a:schemeClr val="tx1"/>
            </a:solidFill>
          </a:endParaRPr>
        </a:p>
      </dsp:txBody>
      <dsp:txXfrm>
        <a:off x="51003" y="155515"/>
        <a:ext cx="4726166" cy="942803"/>
      </dsp:txXfrm>
    </dsp:sp>
    <dsp:sp modelId="{A656E542-800B-41F4-8524-773823B181F9}">
      <dsp:nvSpPr>
        <dsp:cNvPr id="0" name=""/>
        <dsp:cNvSpPr/>
      </dsp:nvSpPr>
      <dsp:spPr>
        <a:xfrm>
          <a:off x="0" y="1204042"/>
          <a:ext cx="4828172" cy="1044809"/>
        </a:xfrm>
        <a:prstGeom prst="roundRect">
          <a:avLst/>
        </a:prstGeom>
        <a:solidFill>
          <a:schemeClr val="accent5">
            <a:hueOff val="531780"/>
            <a:satOff val="-5973"/>
            <a:lumOff val="-12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GB" sz="1900" kern="1200" dirty="0">
              <a:solidFill>
                <a:schemeClr val="tx1"/>
              </a:solidFill>
            </a:rPr>
            <a:t>Contextualising an event allows us to acknowledge those who might be heightened risk</a:t>
          </a:r>
          <a:r>
            <a:rPr lang="en-GB" sz="1900" kern="1200" dirty="0">
              <a:solidFill>
                <a:schemeClr val="tx1"/>
              </a:solidFill>
              <a:latin typeface="Calibri Light" panose="020F0302020204030204"/>
            </a:rPr>
            <a:t> </a:t>
          </a:r>
          <a:r>
            <a:rPr lang="en-GB" sz="1900" kern="1200" dirty="0">
              <a:solidFill>
                <a:schemeClr val="tx1"/>
              </a:solidFill>
            </a:rPr>
            <a:t>and more vulnerable to disasters.</a:t>
          </a:r>
          <a:endParaRPr lang="en-US" sz="1900" kern="1200" dirty="0">
            <a:solidFill>
              <a:schemeClr val="tx1"/>
            </a:solidFill>
          </a:endParaRPr>
        </a:p>
      </dsp:txBody>
      <dsp:txXfrm>
        <a:off x="51003" y="1255045"/>
        <a:ext cx="4726166" cy="942803"/>
      </dsp:txXfrm>
    </dsp:sp>
    <dsp:sp modelId="{AFCA3055-4A13-4675-AEA2-4CA1FC24022D}">
      <dsp:nvSpPr>
        <dsp:cNvPr id="0" name=""/>
        <dsp:cNvSpPr/>
      </dsp:nvSpPr>
      <dsp:spPr>
        <a:xfrm>
          <a:off x="0" y="2303572"/>
          <a:ext cx="4828172" cy="1044809"/>
        </a:xfrm>
        <a:prstGeom prst="roundRect">
          <a:avLst/>
        </a:prstGeom>
        <a:solidFill>
          <a:schemeClr val="accent5">
            <a:hueOff val="1063560"/>
            <a:satOff val="-11946"/>
            <a:lumOff val="-2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GB" sz="1900" kern="1200" dirty="0">
              <a:solidFill>
                <a:schemeClr val="tx1"/>
              </a:solidFill>
              <a:latin typeface="Calibri Light" panose="020F0302020204030204"/>
            </a:rPr>
            <a:t> </a:t>
          </a:r>
          <a:r>
            <a:rPr lang="en-GB" sz="1900" b="1" kern="1200" dirty="0">
              <a:solidFill>
                <a:schemeClr val="tx1"/>
              </a:solidFill>
              <a:latin typeface="Calibri Light" panose="020F0302020204030204"/>
            </a:rPr>
            <a:t>Gender disparities i</a:t>
          </a:r>
          <a:r>
            <a:rPr lang="en-GB" sz="1900" kern="1200" dirty="0">
              <a:solidFill>
                <a:schemeClr val="tx1"/>
              </a:solidFill>
              <a:latin typeface="Calibri Light" panose="020F0302020204030204"/>
            </a:rPr>
            <a:t>n</a:t>
          </a:r>
          <a:r>
            <a:rPr lang="en-GB" sz="1900" kern="1200" dirty="0">
              <a:solidFill>
                <a:schemeClr val="tx1"/>
              </a:solidFill>
            </a:rPr>
            <a:t> disasters</a:t>
          </a:r>
          <a:r>
            <a:rPr lang="en-GB" sz="1900" kern="1200" dirty="0">
              <a:solidFill>
                <a:schemeClr val="tx1"/>
              </a:solidFill>
              <a:latin typeface="Calibri Light" panose="020F0302020204030204"/>
            </a:rPr>
            <a:t> are</a:t>
          </a:r>
          <a:r>
            <a:rPr lang="en-GB" sz="1900" kern="1200" dirty="0">
              <a:solidFill>
                <a:schemeClr val="tx1"/>
              </a:solidFill>
            </a:rPr>
            <a:t> connected closely to politics and economics.</a:t>
          </a:r>
        </a:p>
      </dsp:txBody>
      <dsp:txXfrm>
        <a:off x="51003" y="2354575"/>
        <a:ext cx="4726166" cy="942803"/>
      </dsp:txXfrm>
    </dsp:sp>
    <dsp:sp modelId="{0A63DFA3-55E2-4AC2-B3FA-9870551E402E}">
      <dsp:nvSpPr>
        <dsp:cNvPr id="0" name=""/>
        <dsp:cNvSpPr/>
      </dsp:nvSpPr>
      <dsp:spPr>
        <a:xfrm>
          <a:off x="0" y="3403102"/>
          <a:ext cx="4828172" cy="1044809"/>
        </a:xfrm>
        <a:prstGeom prst="roundRect">
          <a:avLst/>
        </a:prstGeom>
        <a:solidFill>
          <a:schemeClr val="accent5">
            <a:hueOff val="1595340"/>
            <a:satOff val="-17918"/>
            <a:lumOff val="-382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GB" sz="1900" b="1" kern="1200" dirty="0">
              <a:solidFill>
                <a:schemeClr val="tx1"/>
              </a:solidFill>
              <a:latin typeface="Calibri Light" panose="020F0302020204030204"/>
            </a:rPr>
            <a:t>The Sustainable Livelihood Assets Model is a useful approach to understanding vulnerability and how it affects individuals and communities.</a:t>
          </a:r>
        </a:p>
      </dsp:txBody>
      <dsp:txXfrm>
        <a:off x="51003" y="3454105"/>
        <a:ext cx="4726166" cy="942803"/>
      </dsp:txXfrm>
    </dsp:sp>
    <dsp:sp modelId="{CADC265D-8C3F-4844-977F-FAC19BEC6A8A}">
      <dsp:nvSpPr>
        <dsp:cNvPr id="0" name=""/>
        <dsp:cNvSpPr/>
      </dsp:nvSpPr>
      <dsp:spPr>
        <a:xfrm>
          <a:off x="0" y="4502632"/>
          <a:ext cx="4828172" cy="1044809"/>
        </a:xfrm>
        <a:prstGeom prst="roundRect">
          <a:avLst/>
        </a:prstGeom>
        <a:solidFill>
          <a:schemeClr val="accent5">
            <a:hueOff val="2127120"/>
            <a:satOff val="-23891"/>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GB" sz="1900" b="1" kern="1200" dirty="0">
              <a:solidFill>
                <a:schemeClr val="tx1"/>
              </a:solidFill>
              <a:latin typeface="Calibri Light" panose="020F0302020204030204"/>
            </a:rPr>
            <a:t>The model has been used to specifically understand the role of environmental risks/climate challenges for vulnerable groups.</a:t>
          </a:r>
        </a:p>
      </dsp:txBody>
      <dsp:txXfrm>
        <a:off x="51003" y="4553635"/>
        <a:ext cx="4726166" cy="94280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F51708-EB4F-422F-97B6-937F6D491EEB}" type="datetimeFigureOut">
              <a:t>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D6BDF-0BBD-4383-9CE2-9B13706D94D5}" type="slidenum">
              <a:t>‹#›</a:t>
            </a:fld>
            <a:endParaRPr lang="en-US"/>
          </a:p>
        </p:txBody>
      </p:sp>
    </p:spTree>
    <p:extLst>
      <p:ext uri="{BB962C8B-B14F-4D97-AF65-F5344CB8AC3E}">
        <p14:creationId xmlns:p14="http://schemas.microsoft.com/office/powerpoint/2010/main" val="193306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imesofindia.indiatimes.com/blogs/the-photo-blog/photos-11-years-on-fishermen-offer-prayers-on-tsunami-anniversar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women.org.au/in-vietnam-women-are-leading-disaster-prevention-and-respons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s.cnn.com/style/article/cultural-events-impact-coronavirus/index.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blogs.ubc.ca/oceanleaders/2018/05/14/we-are-not-drowning-we-are-fighting-pacific-islanders-want-you-to-know-that-they-still-have-hope-for-their-island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ewscientist.com/article/mg24933252-700-covid-19-hit-biodiversity-across-the-globe-heres-how-to-fix-thing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C89198-FFC5-41B0-A20F-3A22F0AB250E}" type="slidenum">
              <a:rPr lang="en-US" smtClean="0"/>
              <a:pPr/>
              <a:t>27</a:t>
            </a:fld>
            <a:endParaRPr lang="en-US"/>
          </a:p>
        </p:txBody>
      </p:sp>
    </p:spTree>
    <p:extLst>
      <p:ext uri="{BB962C8B-B14F-4D97-AF65-F5344CB8AC3E}">
        <p14:creationId xmlns:p14="http://schemas.microsoft.com/office/powerpoint/2010/main" val="217286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18D6BDF-0BBD-4383-9CE2-9B13706D94D5}" type="slidenum">
              <a:rPr lang="en-US"/>
              <a:t>7</a:t>
            </a:fld>
            <a:endParaRPr lang="en-US"/>
          </a:p>
        </p:txBody>
      </p:sp>
    </p:spTree>
    <p:extLst>
      <p:ext uri="{BB962C8B-B14F-4D97-AF65-F5344CB8AC3E}">
        <p14:creationId xmlns:p14="http://schemas.microsoft.com/office/powerpoint/2010/main" val="1164327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PHOTOS: 11 years on, fishermen offer prayers on Tsunami anniversary (indiatimes.com)</a:t>
            </a:r>
          </a:p>
          <a:p>
            <a:endParaRPr lang="en-US" dirty="0">
              <a:ea typeface="Calibri"/>
              <a:cs typeface="Calibri"/>
            </a:endParaRPr>
          </a:p>
          <a:p>
            <a:r>
              <a:rPr lang="en-US" dirty="0">
                <a:ea typeface="Calibri"/>
                <a:cs typeface="Calibri"/>
              </a:rPr>
              <a:t>Prayers from Fishermen in Chennai after surviving the Tsunami</a:t>
            </a:r>
          </a:p>
        </p:txBody>
      </p:sp>
      <p:sp>
        <p:nvSpPr>
          <p:cNvPr id="4" name="Slide Number Placeholder 3"/>
          <p:cNvSpPr>
            <a:spLocks noGrp="1"/>
          </p:cNvSpPr>
          <p:nvPr>
            <p:ph type="sldNum" sz="quarter" idx="5"/>
          </p:nvPr>
        </p:nvSpPr>
        <p:spPr/>
        <p:txBody>
          <a:bodyPr/>
          <a:lstStyle/>
          <a:p>
            <a:fld id="{C18D6BDF-0BBD-4383-9CE2-9B13706D94D5}" type="slidenum">
              <a:rPr lang="en-US"/>
              <a:t>8</a:t>
            </a:fld>
            <a:endParaRPr lang="en-US"/>
          </a:p>
        </p:txBody>
      </p:sp>
    </p:spTree>
    <p:extLst>
      <p:ext uri="{BB962C8B-B14F-4D97-AF65-F5344CB8AC3E}">
        <p14:creationId xmlns:p14="http://schemas.microsoft.com/office/powerpoint/2010/main" val="372172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In Vietnam, women are leading disaster prevention and response - UN Women Australia</a:t>
            </a:r>
            <a:endParaRPr lang="en-US">
              <a:ea typeface="Calibri" panose="020F0502020204030204"/>
              <a:cs typeface="Calibri" panose="020F0502020204030204"/>
            </a:endParaRPr>
          </a:p>
          <a:p>
            <a:endParaRPr lang="en-US" dirty="0">
              <a:ea typeface="Calibri"/>
              <a:cs typeface="Calibri"/>
            </a:endParaRPr>
          </a:p>
          <a:p>
            <a:r>
              <a:rPr lang="en-US" dirty="0">
                <a:ea typeface="Calibri"/>
                <a:cs typeface="Calibri"/>
              </a:rPr>
              <a:t>Women at the forefront of disaster relief in Vietnam</a:t>
            </a:r>
          </a:p>
        </p:txBody>
      </p:sp>
      <p:sp>
        <p:nvSpPr>
          <p:cNvPr id="4" name="Slide Number Placeholder 3"/>
          <p:cNvSpPr>
            <a:spLocks noGrp="1"/>
          </p:cNvSpPr>
          <p:nvPr>
            <p:ph type="sldNum" sz="quarter" idx="5"/>
          </p:nvPr>
        </p:nvSpPr>
        <p:spPr/>
        <p:txBody>
          <a:bodyPr/>
          <a:lstStyle/>
          <a:p>
            <a:fld id="{C18D6BDF-0BBD-4383-9CE2-9B13706D94D5}" type="slidenum">
              <a:rPr lang="en-US"/>
              <a:t>9</a:t>
            </a:fld>
            <a:endParaRPr lang="en-US"/>
          </a:p>
        </p:txBody>
      </p:sp>
    </p:spTree>
    <p:extLst>
      <p:ext uri="{BB962C8B-B14F-4D97-AF65-F5344CB8AC3E}">
        <p14:creationId xmlns:p14="http://schemas.microsoft.com/office/powerpoint/2010/main" val="238960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Cultural events are being canceled amid the coronavirus. So what? | CNN</a:t>
            </a:r>
            <a:endParaRPr lang="en-US">
              <a:ea typeface="Calibri" panose="020F0502020204030204"/>
              <a:cs typeface="Calibri" panose="020F0502020204030204"/>
            </a:endParaRPr>
          </a:p>
          <a:p>
            <a:endParaRPr lang="en-US" dirty="0">
              <a:ea typeface="Calibri"/>
              <a:cs typeface="Calibri"/>
            </a:endParaRPr>
          </a:p>
          <a:p>
            <a:r>
              <a:rPr lang="en-US" dirty="0">
                <a:ea typeface="Calibri"/>
                <a:cs typeface="Calibri"/>
              </a:rPr>
              <a:t>Closure of major cultural attractions globally due to Covid-19 pandemic.</a:t>
            </a:r>
          </a:p>
        </p:txBody>
      </p:sp>
      <p:sp>
        <p:nvSpPr>
          <p:cNvPr id="4" name="Slide Number Placeholder 3"/>
          <p:cNvSpPr>
            <a:spLocks noGrp="1"/>
          </p:cNvSpPr>
          <p:nvPr>
            <p:ph type="sldNum" sz="quarter" idx="5"/>
          </p:nvPr>
        </p:nvSpPr>
        <p:spPr/>
        <p:txBody>
          <a:bodyPr/>
          <a:lstStyle/>
          <a:p>
            <a:fld id="{C18D6BDF-0BBD-4383-9CE2-9B13706D94D5}" type="slidenum">
              <a:rPr lang="en-US"/>
              <a:t>10</a:t>
            </a:fld>
            <a:endParaRPr lang="en-US"/>
          </a:p>
        </p:txBody>
      </p:sp>
    </p:spTree>
    <p:extLst>
      <p:ext uri="{BB962C8B-B14F-4D97-AF65-F5344CB8AC3E}">
        <p14:creationId xmlns:p14="http://schemas.microsoft.com/office/powerpoint/2010/main" val="3846026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“We are not drowning, we are fighting”: Pacific Islanders want you to know that they still have hope for their islands | Ocean Leaders Blog (ubc.ca)</a:t>
            </a:r>
            <a:endParaRPr lang="en-US">
              <a:ea typeface="Calibri" panose="020F0502020204030204"/>
              <a:cs typeface="Calibri" panose="020F0502020204030204"/>
            </a:endParaRPr>
          </a:p>
          <a:p>
            <a:endParaRPr lang="en-US" dirty="0">
              <a:ea typeface="Calibri"/>
              <a:cs typeface="Calibri"/>
            </a:endParaRPr>
          </a:p>
          <a:p>
            <a:r>
              <a:rPr lang="en-US" dirty="0">
                <a:ea typeface="Calibri"/>
                <a:cs typeface="Calibri"/>
              </a:rPr>
              <a:t>Sea level rise in the Pacific Islands causing people to become displaced </a:t>
            </a:r>
          </a:p>
        </p:txBody>
      </p:sp>
      <p:sp>
        <p:nvSpPr>
          <p:cNvPr id="4" name="Slide Number Placeholder 3"/>
          <p:cNvSpPr>
            <a:spLocks noGrp="1"/>
          </p:cNvSpPr>
          <p:nvPr>
            <p:ph type="sldNum" sz="quarter" idx="5"/>
          </p:nvPr>
        </p:nvSpPr>
        <p:spPr/>
        <p:txBody>
          <a:bodyPr/>
          <a:lstStyle/>
          <a:p>
            <a:fld id="{C18D6BDF-0BBD-4383-9CE2-9B13706D94D5}" type="slidenum">
              <a:rPr lang="en-US"/>
              <a:t>11</a:t>
            </a:fld>
            <a:endParaRPr lang="en-US"/>
          </a:p>
        </p:txBody>
      </p:sp>
    </p:spTree>
    <p:extLst>
      <p:ext uri="{BB962C8B-B14F-4D97-AF65-F5344CB8AC3E}">
        <p14:creationId xmlns:p14="http://schemas.microsoft.com/office/powerpoint/2010/main" val="1778738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Covid-19 hit biodiversity across the globe. Here’s how to fix things | New Scientist</a:t>
            </a:r>
          </a:p>
          <a:p>
            <a:endParaRPr lang="en-US" dirty="0">
              <a:ea typeface="Calibri"/>
              <a:cs typeface="Calibri"/>
            </a:endParaRPr>
          </a:p>
          <a:p>
            <a:r>
              <a:rPr lang="en-US" dirty="0">
                <a:ea typeface="Calibri"/>
                <a:cs typeface="Calibri"/>
              </a:rPr>
              <a:t>What were the impacts of Covid-19 and a lockdown on wildlife both positively and negatively?</a:t>
            </a:r>
          </a:p>
          <a:p>
            <a:endParaRPr lang="en-US" dirty="0">
              <a:ea typeface="Calibri"/>
              <a:cs typeface="Calibri"/>
            </a:endParaRPr>
          </a:p>
          <a:p>
            <a:r>
              <a:rPr lang="en-US" dirty="0">
                <a:ea typeface="Calibri"/>
                <a:cs typeface="Calibri"/>
              </a:rPr>
              <a:t>Consider lack of eco-tourism leading to poaching, awareness of illegal markets and animal trading and a lack of regulation globally. Wider positive impacts for environment of people travelling less.</a:t>
            </a:r>
          </a:p>
        </p:txBody>
      </p:sp>
      <p:sp>
        <p:nvSpPr>
          <p:cNvPr id="4" name="Slide Number Placeholder 3"/>
          <p:cNvSpPr>
            <a:spLocks noGrp="1"/>
          </p:cNvSpPr>
          <p:nvPr>
            <p:ph type="sldNum" sz="quarter" idx="5"/>
          </p:nvPr>
        </p:nvSpPr>
        <p:spPr/>
        <p:txBody>
          <a:bodyPr/>
          <a:lstStyle/>
          <a:p>
            <a:fld id="{C18D6BDF-0BBD-4383-9CE2-9B13706D94D5}" type="slidenum">
              <a:rPr lang="en-US"/>
              <a:t>12</a:t>
            </a:fld>
            <a:endParaRPr lang="en-US"/>
          </a:p>
        </p:txBody>
      </p:sp>
    </p:spTree>
    <p:extLst>
      <p:ext uri="{BB962C8B-B14F-4D97-AF65-F5344CB8AC3E}">
        <p14:creationId xmlns:p14="http://schemas.microsoft.com/office/powerpoint/2010/main" val="227664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In September 2015, an excavator dumps life vests that were previously used by migrants on the Greek island of Lesbos.</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C18D6BDF-0BBD-4383-9CE2-9B13706D94D5}" type="slidenum">
              <a:rPr lang="en-US"/>
              <a:t>13</a:t>
            </a:fld>
            <a:endParaRPr lang="en-US"/>
          </a:p>
        </p:txBody>
      </p:sp>
    </p:spTree>
    <p:extLst>
      <p:ext uri="{BB962C8B-B14F-4D97-AF65-F5344CB8AC3E}">
        <p14:creationId xmlns:p14="http://schemas.microsoft.com/office/powerpoint/2010/main" val="4105704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157B33-DFB2-4B35-88C8-C83D29A81195}" type="slidenum">
              <a:rPr lang="en-US" smtClean="0"/>
              <a:t>26</a:t>
            </a:fld>
            <a:endParaRPr lang="en-US"/>
          </a:p>
        </p:txBody>
      </p:sp>
    </p:spTree>
    <p:extLst>
      <p:ext uri="{BB962C8B-B14F-4D97-AF65-F5344CB8AC3E}">
        <p14:creationId xmlns:p14="http://schemas.microsoft.com/office/powerpoint/2010/main" val="3341824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dirty="0"/>
              <a:t>8/1/2024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038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E2D6473-DF6D-4702-B328-E0DD40540A4E}" type="datetimeFigureOut">
              <a:rPr lang="en-US" dirty="0"/>
              <a:t>8/1/2024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25603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26F7E3A-B166-407D-9866-32884E7D5B37}" type="datetimeFigureOut">
              <a:rPr lang="en-US" dirty="0"/>
              <a:t>8/1/2024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04630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8FC5F6-F338-4AE4-BB23-26385BCFC423}" type="datetimeFigureOut">
              <a:rPr lang="en-US" dirty="0"/>
              <a:t>8/1/2024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1073280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8/1/2024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132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dirty="0"/>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9AB4D41-86C1-4908-B66A-0B50CEB3BF29}" type="datetimeFigureOut">
              <a:rPr lang="en-US" dirty="0"/>
              <a:t>8/1/2024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00584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dirty="0"/>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6426E2C-56C1-4E0D-A793-0088A7FDD37E}" type="datetimeFigureOut">
              <a:rPr lang="en-US" dirty="0"/>
              <a:t>8/1/2024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4822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t>8/1/2024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28247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8/1/2024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2044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8/1/2024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581576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8/1/2024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22408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8/1/2024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13768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705" r:id="rId6"/>
    <p:sldLayoutId id="2147483687" r:id="rId7"/>
    <p:sldLayoutId id="2147483706" r:id="rId8"/>
    <p:sldLayoutId id="2147483689" r:id="rId9"/>
    <p:sldLayoutId id="2147483690" r:id="rId10"/>
    <p:sldLayoutId id="2147483691"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who.int/violence_injury_prevention/publications/violence/violence_disasters.pdf"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researchleap.com/measuring-societal-vulnerability-critical-infrastructure-failure-due-extreme-weather-events/" TargetMode="External"/><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hyperlink" Target="http://wellintentionedindecision.blogspot.com/2015/04/a-to-z-v-is-for-vulnerable.html" TargetMode="Externa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answergarden.ch/4146785"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cademy.hsoub.com/design/user-experience/%D8%A3%D9%81%D8%B6%D9%84-%D8%AE%D9%85%D8%B3-%D8%B7%D8%B1%D9%82-%D8%A7%D8%AE%D8%AA%D8%A8%D8%A7%D8%B1-%D9%84%D9%84%D9%85%D8%B3%D8%AA%D8%AE%D8%AF%D9%85-r385/" TargetMode="External"/><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1007/s13753-024-00564-8" TargetMode="External"/><Relationship Id="rId7" Type="http://schemas.openxmlformats.org/officeDocument/2006/relationships/hyperlink" Target="https://doi.org/10.1111/disa.12429" TargetMode="External"/><Relationship Id="rId2" Type="http://schemas.openxmlformats.org/officeDocument/2006/relationships/hyperlink" Target="https://doi.org/10.1016/B978-0-12-396451-9.00014-7" TargetMode="External"/><Relationship Id="rId1" Type="http://schemas.openxmlformats.org/officeDocument/2006/relationships/slideLayout" Target="../slideLayouts/slideLayout6.xml"/><Relationship Id="rId6" Type="http://schemas.openxmlformats.org/officeDocument/2006/relationships/hyperlink" Target="https://doi.org/10.1016/j.worlddev.2022.105898" TargetMode="External"/><Relationship Id="rId5" Type="http://schemas.openxmlformats.org/officeDocument/2006/relationships/hyperlink" Target="https://doi.org/10.1016/j.indic.2024.100347" TargetMode="External"/><Relationship Id="rId4" Type="http://schemas.openxmlformats.org/officeDocument/2006/relationships/hyperlink" Target="https://doi.org/10.1002/cli2.45"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dxAhn1dTQOg"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88366" y="1258288"/>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a:solidFill>
                  <a:srgbClr val="003399"/>
                </a:solidFill>
                <a:latin typeface="Century Gothic"/>
                <a:ea typeface="Century Gothic"/>
                <a:cs typeface="Century Gothic"/>
                <a:sym typeface="Century Gothic"/>
              </a:rPr>
              <a:t>CCP-LAW</a:t>
            </a:r>
            <a:endParaRPr sz="2700" b="0" i="0" u="none" strike="noStrike" cap="none">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a:solidFill>
                  <a:srgbClr val="2683C6"/>
                </a:solidFill>
                <a:latin typeface="Century Gothic"/>
                <a:ea typeface="Century Gothic"/>
                <a:cs typeface="Century Gothic"/>
                <a:sym typeface="Century Gothic"/>
              </a:rPr>
              <a:t>Curricula development on Climate Change Policy and Law</a:t>
            </a:r>
            <a:endParaRPr sz="2700" b="0" i="0" u="none" strike="noStrike" cap="none">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15063" y="2233014"/>
            <a:ext cx="11150343" cy="1959342"/>
          </a:xfrm>
          <a:prstGeom prst="rect">
            <a:avLst/>
          </a:prstGeom>
          <a:noFill/>
          <a:ln>
            <a:noFill/>
          </a:ln>
        </p:spPr>
        <p:txBody>
          <a:bodyPr spcFirstLastPara="1" wrap="square" lIns="91425" tIns="45700" rIns="91425" bIns="45700" anchor="t" anchorCtr="0">
            <a:spAutoFit/>
          </a:bodyPr>
          <a:lstStyle/>
          <a:p>
            <a:pPr algn="ctr">
              <a:lnSpc>
                <a:spcPct val="107000"/>
              </a:lnSpc>
              <a:spcBef>
                <a:spcPts val="800"/>
              </a:spcBef>
              <a:spcAft>
                <a:spcPts val="800"/>
              </a:spcAft>
            </a:pPr>
            <a:r>
              <a:rPr lang="en-US" sz="2700" b="1" i="0" u="none" strike="noStrike" cap="none" dirty="0">
                <a:solidFill>
                  <a:srgbClr val="003399"/>
                </a:solidFill>
                <a:latin typeface="Century Gothic"/>
                <a:ea typeface="Century Gothic"/>
                <a:cs typeface="Century Gothic"/>
                <a:sym typeface="Century Gothic"/>
              </a:rPr>
              <a:t>Module: </a:t>
            </a:r>
            <a:r>
              <a:rPr lang="en-US" sz="2700" b="1" dirty="0">
                <a:solidFill>
                  <a:srgbClr val="003399"/>
                </a:solidFill>
                <a:latin typeface="Century Gothic"/>
                <a:ea typeface="Century Gothic"/>
                <a:cs typeface="Century Gothic"/>
                <a:sym typeface="Century Gothic"/>
              </a:rPr>
              <a:t>Environmental Risk Prevention and Management</a:t>
            </a:r>
            <a:endParaRPr lang="en-US" sz="2700" dirty="0">
              <a:solidFill>
                <a:srgbClr val="003399"/>
              </a:solidFill>
              <a:latin typeface="Century Gothic"/>
              <a:ea typeface="Century Gothic"/>
              <a:cs typeface="Century Gothic"/>
            </a:endParaRPr>
          </a:p>
          <a:p>
            <a:pPr algn="ctr">
              <a:lnSpc>
                <a:spcPct val="107000"/>
              </a:lnSpc>
              <a:spcBef>
                <a:spcPts val="800"/>
              </a:spcBef>
              <a:spcAft>
                <a:spcPts val="800"/>
              </a:spcAft>
            </a:pPr>
            <a:r>
              <a:rPr lang="en-US" sz="2700" b="1" i="0" u="none" strike="noStrike" cap="none" dirty="0">
                <a:solidFill>
                  <a:srgbClr val="003399"/>
                </a:solidFill>
                <a:latin typeface="Century Gothic"/>
                <a:ea typeface="Century Gothic"/>
                <a:cs typeface="Century Gothic"/>
                <a:sym typeface="Century Gothic"/>
              </a:rPr>
              <a:t>Topic:</a:t>
            </a:r>
            <a:r>
              <a:rPr lang="en-US" sz="2700" b="1" dirty="0">
                <a:solidFill>
                  <a:srgbClr val="003399"/>
                </a:solidFill>
                <a:latin typeface="Century Gothic"/>
                <a:ea typeface="Century Gothic"/>
                <a:cs typeface="Century Gothic"/>
                <a:sym typeface="Century Gothic"/>
              </a:rPr>
              <a:t> Social and Cultural Vulnerability to Environmental Risks</a:t>
            </a:r>
            <a:endParaRPr lang="en-US" sz="2700" b="1" i="0" u="none" strike="noStrike" cap="none" dirty="0">
              <a:solidFill>
                <a:srgbClr val="003399"/>
              </a:solidFill>
              <a:latin typeface="Century Gothic"/>
              <a:ea typeface="Century Gothic"/>
              <a:cs typeface="Calibri"/>
            </a:endParaRPr>
          </a:p>
          <a:p>
            <a:pPr>
              <a:lnSpc>
                <a:spcPct val="107000"/>
              </a:lnSpc>
              <a:spcBef>
                <a:spcPts val="800"/>
              </a:spcBef>
              <a:spcAft>
                <a:spcPts val="800"/>
              </a:spcAft>
            </a:pPr>
            <a:r>
              <a:rPr lang="en-US" sz="2200" b="1" dirty="0">
                <a:solidFill>
                  <a:srgbClr val="003399"/>
                </a:solidFill>
                <a:latin typeface="Century Gothic"/>
                <a:ea typeface="Century Gothic"/>
                <a:cs typeface="Century Gothic"/>
                <a:sym typeface="Century Gothic"/>
              </a:rPr>
              <a:t>Instructor Name:</a:t>
            </a:r>
            <a:endParaRPr sz="2200" b="0" i="0" u="none" strike="noStrike" cap="none" dirty="0">
              <a:solidFill>
                <a:srgbClr val="000000"/>
              </a:solidFill>
              <a:latin typeface="Century Gothic"/>
              <a:ea typeface="Century Gothic"/>
              <a:cs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0150" y="5357658"/>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276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Tourists read a sign informing of the closing of the Louvre museum on March 13, 2020 in Paris, France.">
            <a:extLst>
              <a:ext uri="{FF2B5EF4-FFF2-40B4-BE49-F238E27FC236}">
                <a16:creationId xmlns:a16="http://schemas.microsoft.com/office/drawing/2014/main" id="{3BED2551-EB1C-0B54-A9BA-9B697AE687A2}"/>
              </a:ext>
            </a:extLst>
          </p:cNvPr>
          <p:cNvPicPr>
            <a:picLocks noChangeAspect="1"/>
          </p:cNvPicPr>
          <p:nvPr/>
        </p:nvPicPr>
        <p:blipFill>
          <a:blip r:embed="rId3"/>
          <a:stretch>
            <a:fillRect/>
          </a:stretch>
        </p:blipFill>
        <p:spPr>
          <a:xfrm>
            <a:off x="1811675" y="643467"/>
            <a:ext cx="9317281" cy="6079592"/>
          </a:xfrm>
          <a:prstGeom prst="rect">
            <a:avLst/>
          </a:prstGeom>
        </p:spPr>
      </p:pic>
    </p:spTree>
    <p:extLst>
      <p:ext uri="{BB962C8B-B14F-4D97-AF65-F5344CB8AC3E}">
        <p14:creationId xmlns:p14="http://schemas.microsoft.com/office/powerpoint/2010/main" val="3365742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Kiribati island: Sinking into the sea? - BBC News">
            <a:extLst>
              <a:ext uri="{FF2B5EF4-FFF2-40B4-BE49-F238E27FC236}">
                <a16:creationId xmlns:a16="http://schemas.microsoft.com/office/drawing/2014/main" id="{E56D020B-0457-2395-D19A-7215D41F47DB}"/>
              </a:ext>
            </a:extLst>
          </p:cNvPr>
          <p:cNvPicPr>
            <a:picLocks noChangeAspect="1"/>
          </p:cNvPicPr>
          <p:nvPr/>
        </p:nvPicPr>
        <p:blipFill>
          <a:blip r:embed="rId3"/>
          <a:stretch>
            <a:fillRect/>
          </a:stretch>
        </p:blipFill>
        <p:spPr>
          <a:xfrm>
            <a:off x="1310428" y="269151"/>
            <a:ext cx="9464194" cy="6320224"/>
          </a:xfrm>
          <a:prstGeom prst="rect">
            <a:avLst/>
          </a:prstGeom>
        </p:spPr>
      </p:pic>
    </p:spTree>
    <p:extLst>
      <p:ext uri="{BB962C8B-B14F-4D97-AF65-F5344CB8AC3E}">
        <p14:creationId xmlns:p14="http://schemas.microsoft.com/office/powerpoint/2010/main" val="2729655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holding signs&#10;&#10;Description automatically generated">
            <a:extLst>
              <a:ext uri="{FF2B5EF4-FFF2-40B4-BE49-F238E27FC236}">
                <a16:creationId xmlns:a16="http://schemas.microsoft.com/office/drawing/2014/main" id="{EA519A9E-7956-6080-932B-2EFE6207DD43}"/>
              </a:ext>
            </a:extLst>
          </p:cNvPr>
          <p:cNvPicPr>
            <a:picLocks noChangeAspect="1"/>
          </p:cNvPicPr>
          <p:nvPr/>
        </p:nvPicPr>
        <p:blipFill>
          <a:blip r:embed="rId3"/>
          <a:stretch>
            <a:fillRect/>
          </a:stretch>
        </p:blipFill>
        <p:spPr>
          <a:xfrm>
            <a:off x="1275348" y="228600"/>
            <a:ext cx="9360567" cy="6227010"/>
          </a:xfrm>
          <a:prstGeom prst="rect">
            <a:avLst/>
          </a:prstGeom>
        </p:spPr>
      </p:pic>
    </p:spTree>
    <p:extLst>
      <p:ext uri="{BB962C8B-B14F-4D97-AF65-F5344CB8AC3E}">
        <p14:creationId xmlns:p14="http://schemas.microsoft.com/office/powerpoint/2010/main" val="1167645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pile of orange and black objects&#10;&#10;Description automatically generated">
            <a:extLst>
              <a:ext uri="{FF2B5EF4-FFF2-40B4-BE49-F238E27FC236}">
                <a16:creationId xmlns:a16="http://schemas.microsoft.com/office/drawing/2014/main" id="{15A9F127-6240-DFDE-FE01-2EF4AAC6A55B}"/>
              </a:ext>
            </a:extLst>
          </p:cNvPr>
          <p:cNvPicPr>
            <a:picLocks noChangeAspect="1"/>
          </p:cNvPicPr>
          <p:nvPr/>
        </p:nvPicPr>
        <p:blipFill>
          <a:blip r:embed="rId3"/>
          <a:stretch>
            <a:fillRect/>
          </a:stretch>
        </p:blipFill>
        <p:spPr>
          <a:xfrm>
            <a:off x="4014036" y="306055"/>
            <a:ext cx="7746667" cy="4414420"/>
          </a:xfrm>
          <a:prstGeom prst="rect">
            <a:avLst/>
          </a:prstGeom>
        </p:spPr>
      </p:pic>
      <p:pic>
        <p:nvPicPr>
          <p:cNvPr id="3" name="Picture 2" descr="crisisandenvironment crisis and environment crisis&amp;environment">
            <a:extLst>
              <a:ext uri="{FF2B5EF4-FFF2-40B4-BE49-F238E27FC236}">
                <a16:creationId xmlns:a16="http://schemas.microsoft.com/office/drawing/2014/main" id="{7D79F6E7-75B9-9D4B-6305-81DFF7D05D67}"/>
              </a:ext>
            </a:extLst>
          </p:cNvPr>
          <p:cNvPicPr>
            <a:picLocks noChangeAspect="1"/>
          </p:cNvPicPr>
          <p:nvPr/>
        </p:nvPicPr>
        <p:blipFill>
          <a:blip r:embed="rId4"/>
          <a:stretch>
            <a:fillRect/>
          </a:stretch>
        </p:blipFill>
        <p:spPr>
          <a:xfrm>
            <a:off x="179137" y="2299276"/>
            <a:ext cx="6513092" cy="4398393"/>
          </a:xfrm>
          <a:prstGeom prst="rect">
            <a:avLst/>
          </a:prstGeom>
        </p:spPr>
      </p:pic>
    </p:spTree>
    <p:extLst>
      <p:ext uri="{BB962C8B-B14F-4D97-AF65-F5344CB8AC3E}">
        <p14:creationId xmlns:p14="http://schemas.microsoft.com/office/powerpoint/2010/main" val="2377214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ABB703-2B0E-4C3B-B4A2-F3973548E5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8C4FA6-5601-40C0-9D3C-6BABE6048B90}"/>
              </a:ext>
            </a:extLst>
          </p:cNvPr>
          <p:cNvSpPr>
            <a:spLocks noGrp="1"/>
          </p:cNvSpPr>
          <p:nvPr>
            <p:ph type="title"/>
          </p:nvPr>
        </p:nvSpPr>
        <p:spPr>
          <a:xfrm>
            <a:off x="6411685" y="634946"/>
            <a:ext cx="5127171" cy="1450757"/>
          </a:xfrm>
        </p:spPr>
        <p:txBody>
          <a:bodyPr>
            <a:normAutofit/>
          </a:bodyPr>
          <a:lstStyle/>
          <a:p>
            <a:r>
              <a:rPr lang="en-GB" dirty="0">
                <a:latin typeface="Calibri"/>
                <a:ea typeface="Calibri"/>
                <a:cs typeface="Calibri Light"/>
              </a:rPr>
              <a:t>Social Vulnerability</a:t>
            </a:r>
            <a:endParaRPr lang="en-GB" dirty="0">
              <a:latin typeface="Calibri"/>
              <a:ea typeface="Calibri"/>
            </a:endParaRPr>
          </a:p>
        </p:txBody>
      </p:sp>
      <p:pic>
        <p:nvPicPr>
          <p:cNvPr id="4" name="Picture 4" descr="A picture containing person, indoor&#10;&#10;Description automatically generated">
            <a:extLst>
              <a:ext uri="{FF2B5EF4-FFF2-40B4-BE49-F238E27FC236}">
                <a16:creationId xmlns:a16="http://schemas.microsoft.com/office/drawing/2014/main" id="{CA436D49-76FA-4BBC-AAC4-D2BEBEA5D0E7}"/>
              </a:ext>
            </a:extLst>
          </p:cNvPr>
          <p:cNvPicPr>
            <a:picLocks noChangeAspect="1"/>
          </p:cNvPicPr>
          <p:nvPr/>
        </p:nvPicPr>
        <p:blipFill rotWithShape="1">
          <a:blip r:embed="rId2"/>
          <a:srcRect l="19690" r="41940"/>
          <a:stretch/>
        </p:blipFill>
        <p:spPr>
          <a:xfrm>
            <a:off x="1587094" y="645106"/>
            <a:ext cx="3563823" cy="5247747"/>
          </a:xfrm>
          <a:prstGeom prst="rect">
            <a:avLst/>
          </a:prstGeom>
        </p:spPr>
      </p:pic>
      <p:cxnSp>
        <p:nvCxnSpPr>
          <p:cNvPr id="11" name="Straight Connector 10">
            <a:extLst>
              <a:ext uri="{FF2B5EF4-FFF2-40B4-BE49-F238E27FC236}">
                <a16:creationId xmlns:a16="http://schemas.microsoft.com/office/drawing/2014/main" id="{9C21570E-E159-49A6-9891-FA397B7A92D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A0A20B9-005A-4028-AC1C-291930B4C27F}"/>
              </a:ext>
            </a:extLst>
          </p:cNvPr>
          <p:cNvSpPr>
            <a:spLocks noGrp="1"/>
          </p:cNvSpPr>
          <p:nvPr>
            <p:ph idx="1"/>
          </p:nvPr>
        </p:nvSpPr>
        <p:spPr>
          <a:xfrm>
            <a:off x="6411684" y="2198914"/>
            <a:ext cx="5127172" cy="3670180"/>
          </a:xfrm>
        </p:spPr>
        <p:txBody>
          <a:bodyPr vert="horz" lIns="91440" tIns="45720" rIns="91440" bIns="45720" rtlCol="0" anchor="t">
            <a:normAutofit/>
          </a:bodyPr>
          <a:lstStyle/>
          <a:p>
            <a:pPr marL="0" indent="0">
              <a:buNone/>
            </a:pPr>
            <a:r>
              <a:rPr lang="en-GB" dirty="0">
                <a:latin typeface="Calibri"/>
                <a:ea typeface="+mn-lt"/>
                <a:cs typeface="+mn-lt"/>
              </a:rPr>
              <a:t>“Social vulnerability is a function of people’s relative exposure to hazard, mitigation efforts, and access to key resources needed to anticipate, cope with, and recover from the effects of disastrous natural events. Access to such key resources as social power, strong social networks, transportation, time, information, bureaucratic skills and literacy in dominant languages is socially distributed.”</a:t>
            </a:r>
            <a:endParaRPr lang="en-GB" dirty="0">
              <a:latin typeface="Calibri"/>
              <a:ea typeface="Calibri"/>
              <a:cs typeface="Calibri" panose="020F0502020204030204"/>
            </a:endParaRPr>
          </a:p>
          <a:p>
            <a:pPr marL="0" indent="0">
              <a:buNone/>
            </a:pPr>
            <a:endParaRPr lang="en-GB" dirty="0">
              <a:latin typeface="Calibri"/>
              <a:ea typeface="+mn-lt"/>
              <a:cs typeface="+mn-lt"/>
            </a:endParaRPr>
          </a:p>
          <a:p>
            <a:pPr marL="0" indent="0">
              <a:buNone/>
            </a:pPr>
            <a:r>
              <a:rPr lang="en-GB" dirty="0">
                <a:latin typeface="Calibri"/>
                <a:ea typeface="+mn-lt"/>
                <a:cs typeface="+mn-lt"/>
              </a:rPr>
              <a:t>(Enarson 2000:3)</a:t>
            </a:r>
            <a:endParaRPr lang="en-GB" dirty="0">
              <a:latin typeface="Calibri"/>
              <a:cs typeface="Calibri" panose="020F0502020204030204"/>
            </a:endParaRPr>
          </a:p>
          <a:p>
            <a:endParaRPr lang="en-GB">
              <a:cs typeface="Calibri"/>
            </a:endParaRPr>
          </a:p>
        </p:txBody>
      </p:sp>
      <p:sp>
        <p:nvSpPr>
          <p:cNvPr id="13" name="Rectangle 12">
            <a:extLst>
              <a:ext uri="{FF2B5EF4-FFF2-40B4-BE49-F238E27FC236}">
                <a16:creationId xmlns:a16="http://schemas.microsoft.com/office/drawing/2014/main" id="{E95DA498-D9A2-4DA9-B9DA-B3776E08CF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82A73093-4B9D-420D-B17E-52293703A1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81135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9046A-3563-4678-8AA2-64087740A065}"/>
              </a:ext>
            </a:extLst>
          </p:cNvPr>
          <p:cNvSpPr>
            <a:spLocks noGrp="1"/>
          </p:cNvSpPr>
          <p:nvPr>
            <p:ph type="title"/>
          </p:nvPr>
        </p:nvSpPr>
        <p:spPr>
          <a:xfrm>
            <a:off x="7848600" y="643467"/>
            <a:ext cx="3574596" cy="3569241"/>
          </a:xfrm>
        </p:spPr>
        <p:txBody>
          <a:bodyPr vert="horz" lIns="91440" tIns="45720" rIns="91440" bIns="45720" rtlCol="0" anchor="b">
            <a:normAutofit/>
          </a:bodyPr>
          <a:lstStyle/>
          <a:p>
            <a:r>
              <a:rPr lang="en-US" sz="5000" kern="1200">
                <a:solidFill>
                  <a:schemeClr val="tx1"/>
                </a:solidFill>
                <a:latin typeface="+mj-lt"/>
                <a:ea typeface="+mj-ea"/>
                <a:cs typeface="+mj-cs"/>
              </a:rPr>
              <a:t>Social Vulnerability</a:t>
            </a:r>
          </a:p>
        </p:txBody>
      </p:sp>
      <p:sp>
        <p:nvSpPr>
          <p:cNvPr id="4" name="Content Placeholder 2">
            <a:extLst>
              <a:ext uri="{FF2B5EF4-FFF2-40B4-BE49-F238E27FC236}">
                <a16:creationId xmlns:a16="http://schemas.microsoft.com/office/drawing/2014/main" id="{4967DE65-A384-06D8-6758-89C0BBC72F3D}"/>
              </a:ext>
            </a:extLst>
          </p:cNvPr>
          <p:cNvSpPr>
            <a:spLocks noGrp="1"/>
          </p:cNvSpPr>
          <p:nvPr>
            <p:ph idx="1"/>
          </p:nvPr>
        </p:nvSpPr>
        <p:spPr>
          <a:xfrm>
            <a:off x="7696199" y="4715474"/>
            <a:ext cx="3887638" cy="1292138"/>
          </a:xfrm>
        </p:spPr>
        <p:txBody>
          <a:bodyPr vert="horz" lIns="91440" tIns="45720" rIns="91440" bIns="45720" rtlCol="0" anchor="t">
            <a:noAutofit/>
          </a:bodyPr>
          <a:lstStyle/>
          <a:p>
            <a:r>
              <a:rPr lang="en-GB" sz="2200" dirty="0">
                <a:latin typeface="Calibri"/>
                <a:ea typeface="+mn-lt"/>
                <a:cs typeface="+mn-lt"/>
              </a:rPr>
              <a:t>What groups in society are often recognised as being marginalised and more vulnerable to disaster events?</a:t>
            </a:r>
            <a:endParaRPr lang="en-GB" sz="2200" dirty="0">
              <a:latin typeface="Calibri"/>
              <a:cs typeface="Calibri" panose="020F0502020204030204"/>
            </a:endParaRPr>
          </a:p>
          <a:p>
            <a:endParaRPr lang="en-GB">
              <a:latin typeface="Bell MT"/>
              <a:ea typeface="+mn-lt"/>
              <a:cs typeface="+mn-lt"/>
            </a:endParaRPr>
          </a:p>
          <a:p>
            <a:endParaRPr lang="en-GB">
              <a:cs typeface="Calibri"/>
            </a:endParaRPr>
          </a:p>
        </p:txBody>
      </p:sp>
      <p:pic>
        <p:nvPicPr>
          <p:cNvPr id="9" name="Picture 9" descr="A picture containing person&#10;&#10;Description automatically generated">
            <a:extLst>
              <a:ext uri="{FF2B5EF4-FFF2-40B4-BE49-F238E27FC236}">
                <a16:creationId xmlns:a16="http://schemas.microsoft.com/office/drawing/2014/main" id="{9C4CB2D8-CA1E-4106-9B3A-D68AF72E7FE1}"/>
              </a:ext>
            </a:extLst>
          </p:cNvPr>
          <p:cNvPicPr>
            <a:picLocks noChangeAspect="1"/>
          </p:cNvPicPr>
          <p:nvPr/>
        </p:nvPicPr>
        <p:blipFill rotWithShape="1">
          <a:blip r:embed="rId2"/>
          <a:srcRect l="3369" r="32427" b="1"/>
          <a:stretch/>
        </p:blipFill>
        <p:spPr>
          <a:xfrm>
            <a:off x="20" y="1"/>
            <a:ext cx="4031802" cy="4191579"/>
          </a:xfrm>
          <a:custGeom>
            <a:avLst/>
            <a:gdLst/>
            <a:ahLst/>
            <a:cxnLst/>
            <a:rect l="l" t="t" r="r" b="b"/>
            <a:pathLst>
              <a:path w="4031822" h="4191579">
                <a:moveTo>
                  <a:pt x="0" y="0"/>
                </a:moveTo>
                <a:lnTo>
                  <a:pt x="4014033" y="0"/>
                </a:lnTo>
                <a:lnTo>
                  <a:pt x="4010211" y="140685"/>
                </a:lnTo>
                <a:cubicBezTo>
                  <a:pt x="4010813" y="312748"/>
                  <a:pt x="4024110" y="484543"/>
                  <a:pt x="4021842" y="655694"/>
                </a:cubicBezTo>
                <a:cubicBezTo>
                  <a:pt x="4020633" y="750937"/>
                  <a:pt x="3997951" y="845926"/>
                  <a:pt x="4002184" y="941423"/>
                </a:cubicBezTo>
                <a:cubicBezTo>
                  <a:pt x="4014584" y="1230835"/>
                  <a:pt x="4010501" y="1520374"/>
                  <a:pt x="4026682" y="1809659"/>
                </a:cubicBezTo>
                <a:cubicBezTo>
                  <a:pt x="4037147" y="1950656"/>
                  <a:pt x="4031626" y="2092163"/>
                  <a:pt x="4010199" y="2232284"/>
                </a:cubicBezTo>
                <a:cubicBezTo>
                  <a:pt x="3992354" y="2337305"/>
                  <a:pt x="4003394" y="2443216"/>
                  <a:pt x="4010955" y="2548745"/>
                </a:cubicBezTo>
                <a:cubicBezTo>
                  <a:pt x="4020179" y="2676497"/>
                  <a:pt x="4025169" y="2804124"/>
                  <a:pt x="4010047" y="2932130"/>
                </a:cubicBezTo>
                <a:cubicBezTo>
                  <a:pt x="3999161" y="3023182"/>
                  <a:pt x="4009292" y="3114742"/>
                  <a:pt x="4015340" y="3206049"/>
                </a:cubicBezTo>
                <a:cubicBezTo>
                  <a:pt x="4023203" y="3301342"/>
                  <a:pt x="4023203" y="3396992"/>
                  <a:pt x="4015340" y="3492286"/>
                </a:cubicBezTo>
                <a:cubicBezTo>
                  <a:pt x="4007448" y="3579402"/>
                  <a:pt x="4009323" y="3666936"/>
                  <a:pt x="4020936" y="3753760"/>
                </a:cubicBezTo>
                <a:cubicBezTo>
                  <a:pt x="4033638" y="3855352"/>
                  <a:pt x="4023809" y="3956945"/>
                  <a:pt x="4014584" y="4058538"/>
                </a:cubicBezTo>
                <a:lnTo>
                  <a:pt x="4008284" y="4161770"/>
                </a:lnTo>
                <a:lnTo>
                  <a:pt x="3974577" y="4158170"/>
                </a:lnTo>
                <a:cubicBezTo>
                  <a:pt x="3930066" y="4156299"/>
                  <a:pt x="3885446" y="4157296"/>
                  <a:pt x="3840969" y="4161169"/>
                </a:cubicBezTo>
                <a:cubicBezTo>
                  <a:pt x="3611731" y="4176237"/>
                  <a:pt x="3382237" y="4169436"/>
                  <a:pt x="3152998" y="4172770"/>
                </a:cubicBezTo>
                <a:cubicBezTo>
                  <a:pt x="2846330" y="4177304"/>
                  <a:pt x="2539916" y="4165703"/>
                  <a:pt x="2233375" y="4164637"/>
                </a:cubicBezTo>
                <a:cubicBezTo>
                  <a:pt x="2170544" y="4164370"/>
                  <a:pt x="2107458" y="4167837"/>
                  <a:pt x="2044882" y="4173170"/>
                </a:cubicBezTo>
                <a:cubicBezTo>
                  <a:pt x="1958187" y="4180371"/>
                  <a:pt x="1872634" y="4171303"/>
                  <a:pt x="1786702" y="4162770"/>
                </a:cubicBezTo>
                <a:cubicBezTo>
                  <a:pt x="1683124" y="4152503"/>
                  <a:pt x="1579802" y="4161570"/>
                  <a:pt x="1476860" y="4173437"/>
                </a:cubicBezTo>
                <a:cubicBezTo>
                  <a:pt x="1300133" y="4193424"/>
                  <a:pt x="1122073" y="4196905"/>
                  <a:pt x="944761" y="4183837"/>
                </a:cubicBezTo>
                <a:cubicBezTo>
                  <a:pt x="748904" y="4169837"/>
                  <a:pt x="553176" y="4172371"/>
                  <a:pt x="357319" y="4173437"/>
                </a:cubicBezTo>
                <a:lnTo>
                  <a:pt x="0" y="4172475"/>
                </a:lnTo>
                <a:close/>
              </a:path>
            </a:pathLst>
          </a:custGeom>
        </p:spPr>
      </p:pic>
      <p:pic>
        <p:nvPicPr>
          <p:cNvPr id="15" name="Picture 18" descr="A picture containing person, outdoor&#10;&#10;Description automatically generated">
            <a:extLst>
              <a:ext uri="{FF2B5EF4-FFF2-40B4-BE49-F238E27FC236}">
                <a16:creationId xmlns:a16="http://schemas.microsoft.com/office/drawing/2014/main" id="{74F16CF6-0614-4A5D-BA9B-D54E3AA2D0FF}"/>
              </a:ext>
            </a:extLst>
          </p:cNvPr>
          <p:cNvPicPr>
            <a:picLocks noChangeAspect="1"/>
          </p:cNvPicPr>
          <p:nvPr/>
        </p:nvPicPr>
        <p:blipFill rotWithShape="1">
          <a:blip r:embed="rId3"/>
          <a:srcRect r="29402"/>
          <a:stretch/>
        </p:blipFill>
        <p:spPr>
          <a:xfrm>
            <a:off x="4241765" y="-7"/>
            <a:ext cx="3272661" cy="3094260"/>
          </a:xfrm>
          <a:custGeom>
            <a:avLst/>
            <a:gdLst/>
            <a:ahLst/>
            <a:cxnLst/>
            <a:rect l="l" t="t" r="r" b="b"/>
            <a:pathLst>
              <a:path w="3272661" h="3094260">
                <a:moveTo>
                  <a:pt x="20491" y="0"/>
                </a:moveTo>
                <a:lnTo>
                  <a:pt x="3256970" y="0"/>
                </a:lnTo>
                <a:lnTo>
                  <a:pt x="3241869" y="216057"/>
                </a:lnTo>
                <a:cubicBezTo>
                  <a:pt x="3238811" y="442472"/>
                  <a:pt x="3250023" y="668504"/>
                  <a:pt x="3256903" y="894664"/>
                </a:cubicBezTo>
                <a:cubicBezTo>
                  <a:pt x="3260853" y="1023990"/>
                  <a:pt x="3269773" y="1153697"/>
                  <a:pt x="3258305" y="1282768"/>
                </a:cubicBezTo>
                <a:cubicBezTo>
                  <a:pt x="3248558" y="1413852"/>
                  <a:pt x="3246137" y="1545382"/>
                  <a:pt x="3251042" y="1676733"/>
                </a:cubicBezTo>
                <a:cubicBezTo>
                  <a:pt x="3254993" y="1849124"/>
                  <a:pt x="3266332" y="2020878"/>
                  <a:pt x="3253591" y="2193142"/>
                </a:cubicBezTo>
                <a:cubicBezTo>
                  <a:pt x="3242607" y="2339591"/>
                  <a:pt x="3244442" y="2486716"/>
                  <a:pt x="3259070" y="2632849"/>
                </a:cubicBezTo>
                <a:cubicBezTo>
                  <a:pt x="3271938" y="2759498"/>
                  <a:pt x="3279073" y="2886912"/>
                  <a:pt x="3264803" y="3014326"/>
                </a:cubicBezTo>
                <a:lnTo>
                  <a:pt x="3260314" y="3077977"/>
                </a:lnTo>
                <a:lnTo>
                  <a:pt x="3186026" y="3072036"/>
                </a:lnTo>
                <a:cubicBezTo>
                  <a:pt x="3152172" y="3069081"/>
                  <a:pt x="3118286" y="3066272"/>
                  <a:pt x="3084305" y="3064786"/>
                </a:cubicBezTo>
                <a:cubicBezTo>
                  <a:pt x="2935132" y="3057075"/>
                  <a:pt x="2785667" y="3057384"/>
                  <a:pt x="2636519" y="3065690"/>
                </a:cubicBezTo>
                <a:cubicBezTo>
                  <a:pt x="2537307" y="3071890"/>
                  <a:pt x="2439874" y="3095139"/>
                  <a:pt x="2339646" y="3094235"/>
                </a:cubicBezTo>
                <a:cubicBezTo>
                  <a:pt x="2086345" y="3091523"/>
                  <a:pt x="1832282" y="3075636"/>
                  <a:pt x="1578219" y="3078606"/>
                </a:cubicBezTo>
                <a:cubicBezTo>
                  <a:pt x="1570089" y="3078736"/>
                  <a:pt x="1561959" y="3076798"/>
                  <a:pt x="1553829" y="3076798"/>
                </a:cubicBezTo>
                <a:cubicBezTo>
                  <a:pt x="1419938" y="3071244"/>
                  <a:pt x="1286047" y="3066336"/>
                  <a:pt x="1152028" y="3078477"/>
                </a:cubicBezTo>
                <a:cubicBezTo>
                  <a:pt x="1063996" y="3086356"/>
                  <a:pt x="976344" y="3095786"/>
                  <a:pt x="887422" y="3090102"/>
                </a:cubicBezTo>
                <a:cubicBezTo>
                  <a:pt x="763693" y="3082223"/>
                  <a:pt x="639964" y="3076540"/>
                  <a:pt x="515982" y="3080802"/>
                </a:cubicBezTo>
                <a:cubicBezTo>
                  <a:pt x="466185" y="3082223"/>
                  <a:pt x="416389" y="3080802"/>
                  <a:pt x="366720" y="3080802"/>
                </a:cubicBezTo>
                <a:lnTo>
                  <a:pt x="365831" y="3081061"/>
                </a:lnTo>
                <a:cubicBezTo>
                  <a:pt x="333310" y="3081061"/>
                  <a:pt x="300790" y="3081836"/>
                  <a:pt x="268270" y="3081061"/>
                </a:cubicBezTo>
                <a:cubicBezTo>
                  <a:pt x="206914" y="3079640"/>
                  <a:pt x="145526" y="3076798"/>
                  <a:pt x="84122" y="3075733"/>
                </a:cubicBezTo>
                <a:lnTo>
                  <a:pt x="18509" y="3077630"/>
                </a:lnTo>
                <a:lnTo>
                  <a:pt x="14296" y="2957237"/>
                </a:lnTo>
                <a:cubicBezTo>
                  <a:pt x="15810" y="2916673"/>
                  <a:pt x="20256" y="2876185"/>
                  <a:pt x="27627" y="2835999"/>
                </a:cubicBezTo>
                <a:cubicBezTo>
                  <a:pt x="46226" y="2740756"/>
                  <a:pt x="37909" y="2645512"/>
                  <a:pt x="31105" y="2550269"/>
                </a:cubicBezTo>
                <a:cubicBezTo>
                  <a:pt x="12505" y="2288796"/>
                  <a:pt x="-10178" y="2027322"/>
                  <a:pt x="4945" y="1764959"/>
                </a:cubicBezTo>
                <a:cubicBezTo>
                  <a:pt x="8121" y="1708956"/>
                  <a:pt x="22031" y="1654350"/>
                  <a:pt x="27779" y="1598729"/>
                </a:cubicBezTo>
                <a:cubicBezTo>
                  <a:pt x="44564" y="1437069"/>
                  <a:pt x="24904" y="1276045"/>
                  <a:pt x="16890" y="1114767"/>
                </a:cubicBezTo>
                <a:cubicBezTo>
                  <a:pt x="5368" y="936281"/>
                  <a:pt x="7696" y="757351"/>
                  <a:pt x="23846" y="579120"/>
                </a:cubicBezTo>
                <a:cubicBezTo>
                  <a:pt x="33978" y="482353"/>
                  <a:pt x="37418" y="385459"/>
                  <a:pt x="36170" y="288533"/>
                </a:cubicBezTo>
                <a:close/>
              </a:path>
            </a:pathLst>
          </a:custGeom>
        </p:spPr>
      </p:pic>
      <p:pic>
        <p:nvPicPr>
          <p:cNvPr id="10" name="Picture 14">
            <a:extLst>
              <a:ext uri="{FF2B5EF4-FFF2-40B4-BE49-F238E27FC236}">
                <a16:creationId xmlns:a16="http://schemas.microsoft.com/office/drawing/2014/main" id="{11061052-6527-4AB0-86C0-05D9E66311FA}"/>
              </a:ext>
            </a:extLst>
          </p:cNvPr>
          <p:cNvPicPr>
            <a:picLocks noChangeAspect="1"/>
          </p:cNvPicPr>
          <p:nvPr/>
        </p:nvPicPr>
        <p:blipFill rotWithShape="1">
          <a:blip r:embed="rId4"/>
          <a:srcRect t="7143" r="-1" b="-1"/>
          <a:stretch/>
        </p:blipFill>
        <p:spPr>
          <a:xfrm>
            <a:off x="-7" y="4363330"/>
            <a:ext cx="4024832" cy="2494677"/>
          </a:xfrm>
          <a:custGeom>
            <a:avLst/>
            <a:gdLst/>
            <a:ahLst/>
            <a:cxnLst/>
            <a:rect l="l" t="t" r="r" b="b"/>
            <a:pathLst>
              <a:path w="4024832" h="2494677">
                <a:moveTo>
                  <a:pt x="2448535" y="4"/>
                </a:moveTo>
                <a:cubicBezTo>
                  <a:pt x="2492951" y="-79"/>
                  <a:pt x="2537377" y="1187"/>
                  <a:pt x="2581803" y="4521"/>
                </a:cubicBezTo>
                <a:cubicBezTo>
                  <a:pt x="2731381" y="18188"/>
                  <a:pt x="2881655" y="21522"/>
                  <a:pt x="3031651" y="14521"/>
                </a:cubicBezTo>
                <a:cubicBezTo>
                  <a:pt x="3152186" y="5814"/>
                  <a:pt x="3273088" y="4294"/>
                  <a:pt x="3393788" y="9988"/>
                </a:cubicBezTo>
                <a:cubicBezTo>
                  <a:pt x="3506250" y="16788"/>
                  <a:pt x="3618712" y="23721"/>
                  <a:pt x="3731554" y="19722"/>
                </a:cubicBezTo>
                <a:cubicBezTo>
                  <a:pt x="3776488" y="18121"/>
                  <a:pt x="3820787" y="16121"/>
                  <a:pt x="3865341" y="13454"/>
                </a:cubicBezTo>
                <a:cubicBezTo>
                  <a:pt x="3906321" y="9821"/>
                  <a:pt x="3947412" y="8104"/>
                  <a:pt x="3988493" y="8304"/>
                </a:cubicBezTo>
                <a:lnTo>
                  <a:pt x="4007479" y="9284"/>
                </a:lnTo>
                <a:lnTo>
                  <a:pt x="4017609" y="231116"/>
                </a:lnTo>
                <a:cubicBezTo>
                  <a:pt x="4025352" y="353955"/>
                  <a:pt x="4021102" y="477123"/>
                  <a:pt x="4004907" y="599390"/>
                </a:cubicBezTo>
                <a:cubicBezTo>
                  <a:pt x="4002033" y="623708"/>
                  <a:pt x="4000861" y="648059"/>
                  <a:pt x="4000275" y="672425"/>
                </a:cubicBezTo>
                <a:lnTo>
                  <a:pt x="3999943" y="694238"/>
                </a:lnTo>
                <a:lnTo>
                  <a:pt x="3995708" y="737624"/>
                </a:lnTo>
                <a:lnTo>
                  <a:pt x="3999298" y="809943"/>
                </a:lnTo>
                <a:lnTo>
                  <a:pt x="3998921" y="817544"/>
                </a:lnTo>
                <a:lnTo>
                  <a:pt x="4004573" y="875460"/>
                </a:lnTo>
                <a:lnTo>
                  <a:pt x="4016380" y="1077132"/>
                </a:lnTo>
                <a:cubicBezTo>
                  <a:pt x="4017718" y="1164940"/>
                  <a:pt x="4015258" y="1252789"/>
                  <a:pt x="4008990" y="1340508"/>
                </a:cubicBezTo>
                <a:cubicBezTo>
                  <a:pt x="3999765" y="1502040"/>
                  <a:pt x="4009292" y="1663318"/>
                  <a:pt x="4020483" y="1824724"/>
                </a:cubicBezTo>
                <a:cubicBezTo>
                  <a:pt x="4033789" y="2016607"/>
                  <a:pt x="4012619" y="2208363"/>
                  <a:pt x="4009443" y="2400245"/>
                </a:cubicBezTo>
                <a:cubicBezTo>
                  <a:pt x="4009140" y="2417453"/>
                  <a:pt x="4010274" y="2434692"/>
                  <a:pt x="4011673" y="2451931"/>
                </a:cubicBezTo>
                <a:lnTo>
                  <a:pt x="4014832" y="2494677"/>
                </a:lnTo>
                <a:lnTo>
                  <a:pt x="0" y="2494677"/>
                </a:lnTo>
                <a:lnTo>
                  <a:pt x="0" y="12267"/>
                </a:lnTo>
                <a:lnTo>
                  <a:pt x="19934" y="15322"/>
                </a:lnTo>
                <a:cubicBezTo>
                  <a:pt x="85939" y="15322"/>
                  <a:pt x="151816" y="12521"/>
                  <a:pt x="217694" y="7988"/>
                </a:cubicBezTo>
                <a:cubicBezTo>
                  <a:pt x="361584" y="-159"/>
                  <a:pt x="505855" y="3228"/>
                  <a:pt x="649263" y="18121"/>
                </a:cubicBezTo>
                <a:cubicBezTo>
                  <a:pt x="750720" y="25975"/>
                  <a:pt x="852633" y="24722"/>
                  <a:pt x="953900" y="14388"/>
                </a:cubicBezTo>
                <a:cubicBezTo>
                  <a:pt x="1139728" y="-1747"/>
                  <a:pt x="1325176" y="11188"/>
                  <a:pt x="1510624" y="22122"/>
                </a:cubicBezTo>
                <a:cubicBezTo>
                  <a:pt x="1690233" y="32788"/>
                  <a:pt x="1869715" y="24921"/>
                  <a:pt x="2049324" y="17855"/>
                </a:cubicBezTo>
                <a:cubicBezTo>
                  <a:pt x="2182127" y="12655"/>
                  <a:pt x="2315286" y="254"/>
                  <a:pt x="2448535" y="4"/>
                </a:cubicBezTo>
                <a:close/>
              </a:path>
            </a:pathLst>
          </a:custGeom>
        </p:spPr>
      </p:pic>
      <p:pic>
        <p:nvPicPr>
          <p:cNvPr id="6" name="Picture 4" descr="A picture containing outdoor, grass, sky, person&#10;&#10;Description automatically generated">
            <a:extLst>
              <a:ext uri="{FF2B5EF4-FFF2-40B4-BE49-F238E27FC236}">
                <a16:creationId xmlns:a16="http://schemas.microsoft.com/office/drawing/2014/main" id="{8CFC0E0A-7B4B-491F-8585-B1EC46600C8E}"/>
              </a:ext>
            </a:extLst>
          </p:cNvPr>
          <p:cNvPicPr>
            <a:picLocks noChangeAspect="1"/>
          </p:cNvPicPr>
          <p:nvPr/>
        </p:nvPicPr>
        <p:blipFill rotWithShape="1">
          <a:blip r:embed="rId5"/>
          <a:srcRect l="24457" r="14989" b="1"/>
          <a:stretch/>
        </p:blipFill>
        <p:spPr>
          <a:xfrm>
            <a:off x="4236957" y="3258269"/>
            <a:ext cx="3277944" cy="3599733"/>
          </a:xfrm>
          <a:custGeom>
            <a:avLst/>
            <a:gdLst/>
            <a:ahLst/>
            <a:cxnLst/>
            <a:rect l="l" t="t" r="r" b="b"/>
            <a:pathLst>
              <a:path w="3277944" h="3599733">
                <a:moveTo>
                  <a:pt x="849129" y="498"/>
                </a:moveTo>
                <a:cubicBezTo>
                  <a:pt x="1014863" y="-3044"/>
                  <a:pt x="1181187" y="13085"/>
                  <a:pt x="1346868" y="24419"/>
                </a:cubicBezTo>
                <a:cubicBezTo>
                  <a:pt x="1520240" y="36367"/>
                  <a:pt x="1694134" y="38046"/>
                  <a:pt x="1867697" y="29457"/>
                </a:cubicBezTo>
                <a:cubicBezTo>
                  <a:pt x="1993458" y="23256"/>
                  <a:pt x="2118711" y="9049"/>
                  <a:pt x="2244980" y="12278"/>
                </a:cubicBezTo>
                <a:cubicBezTo>
                  <a:pt x="2427779" y="16928"/>
                  <a:pt x="2610450" y="23773"/>
                  <a:pt x="2793503" y="19124"/>
                </a:cubicBezTo>
                <a:cubicBezTo>
                  <a:pt x="2922790" y="15927"/>
                  <a:pt x="3052147" y="5174"/>
                  <a:pt x="3181362" y="11331"/>
                </a:cubicBezTo>
                <a:lnTo>
                  <a:pt x="3263481" y="19406"/>
                </a:lnTo>
                <a:lnTo>
                  <a:pt x="3263997" y="36369"/>
                </a:lnTo>
                <a:cubicBezTo>
                  <a:pt x="3275719" y="169645"/>
                  <a:pt x="3261703" y="303048"/>
                  <a:pt x="3255587" y="436449"/>
                </a:cubicBezTo>
                <a:cubicBezTo>
                  <a:pt x="3247432" y="611517"/>
                  <a:pt x="3234691" y="787093"/>
                  <a:pt x="3252912" y="961778"/>
                </a:cubicBezTo>
                <a:cubicBezTo>
                  <a:pt x="3267934" y="1127034"/>
                  <a:pt x="3269043" y="1293259"/>
                  <a:pt x="3256225" y="1458694"/>
                </a:cubicBezTo>
                <a:cubicBezTo>
                  <a:pt x="3247624" y="1582796"/>
                  <a:pt x="3249791" y="1707406"/>
                  <a:pt x="3262722" y="1831125"/>
                </a:cubicBezTo>
                <a:cubicBezTo>
                  <a:pt x="3277451" y="1954654"/>
                  <a:pt x="3281503" y="2079213"/>
                  <a:pt x="3274827" y="2203429"/>
                </a:cubicBezTo>
                <a:cubicBezTo>
                  <a:pt x="3262341" y="2402833"/>
                  <a:pt x="3259920" y="2602490"/>
                  <a:pt x="3261449" y="2802275"/>
                </a:cubicBezTo>
                <a:cubicBezTo>
                  <a:pt x="3262468" y="2938863"/>
                  <a:pt x="3265399" y="3075451"/>
                  <a:pt x="3259027" y="3211912"/>
                </a:cubicBezTo>
                <a:cubicBezTo>
                  <a:pt x="3255842" y="3281162"/>
                  <a:pt x="3252785" y="3350412"/>
                  <a:pt x="3252530" y="3419645"/>
                </a:cubicBezTo>
                <a:lnTo>
                  <a:pt x="3261481" y="3599733"/>
                </a:lnTo>
                <a:lnTo>
                  <a:pt x="25148" y="3599733"/>
                </a:lnTo>
                <a:lnTo>
                  <a:pt x="38817" y="3416947"/>
                </a:lnTo>
                <a:cubicBezTo>
                  <a:pt x="42268" y="3354064"/>
                  <a:pt x="44472" y="3291150"/>
                  <a:pt x="45432" y="3228206"/>
                </a:cubicBezTo>
                <a:cubicBezTo>
                  <a:pt x="48607" y="2984511"/>
                  <a:pt x="57228" y="2740308"/>
                  <a:pt x="30310" y="2497375"/>
                </a:cubicBezTo>
                <a:cubicBezTo>
                  <a:pt x="12014" y="2332795"/>
                  <a:pt x="19272" y="2168977"/>
                  <a:pt x="22599" y="2004525"/>
                </a:cubicBezTo>
                <a:cubicBezTo>
                  <a:pt x="26379" y="1819752"/>
                  <a:pt x="24565" y="1634854"/>
                  <a:pt x="24565" y="1450082"/>
                </a:cubicBezTo>
                <a:cubicBezTo>
                  <a:pt x="24262" y="1369697"/>
                  <a:pt x="29404" y="1289820"/>
                  <a:pt x="38174" y="1209815"/>
                </a:cubicBezTo>
                <a:cubicBezTo>
                  <a:pt x="50726" y="1093746"/>
                  <a:pt x="35604" y="978312"/>
                  <a:pt x="15491" y="864021"/>
                </a:cubicBezTo>
                <a:cubicBezTo>
                  <a:pt x="3576" y="784384"/>
                  <a:pt x="-1474" y="704126"/>
                  <a:pt x="370" y="623881"/>
                </a:cubicBezTo>
                <a:cubicBezTo>
                  <a:pt x="219" y="427807"/>
                  <a:pt x="10652" y="232114"/>
                  <a:pt x="29555" y="36548"/>
                </a:cubicBezTo>
                <a:lnTo>
                  <a:pt x="29995" y="11359"/>
                </a:lnTo>
                <a:lnTo>
                  <a:pt x="108946" y="11503"/>
                </a:lnTo>
                <a:cubicBezTo>
                  <a:pt x="300382" y="17315"/>
                  <a:pt x="490802" y="34236"/>
                  <a:pt x="683636" y="11503"/>
                </a:cubicBezTo>
                <a:cubicBezTo>
                  <a:pt x="738705" y="5045"/>
                  <a:pt x="793884" y="1679"/>
                  <a:pt x="849129" y="498"/>
                </a:cubicBezTo>
                <a:close/>
              </a:path>
            </a:pathLst>
          </a:custGeom>
        </p:spPr>
      </p:pic>
    </p:spTree>
    <p:extLst>
      <p:ext uri="{BB962C8B-B14F-4D97-AF65-F5344CB8AC3E}">
        <p14:creationId xmlns:p14="http://schemas.microsoft.com/office/powerpoint/2010/main" val="288409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C0B2E1-0268-42EC-ABD3-94F81A05BC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7D2256B4-48EA-40FC-BBC0-AA1EE6E008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3D44BCCA-102D-4A9D-B1E4-2450CAF0B0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8C6E698C-8155-4B8B-BDC9-B7299772B5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A3D6CC-6505-4D96-0708-E6835F473D9B}"/>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sz="6200">
                <a:solidFill>
                  <a:schemeClr val="tx1">
                    <a:lumMod val="85000"/>
                    <a:lumOff val="15000"/>
                  </a:schemeClr>
                </a:solidFill>
              </a:rPr>
              <a:t>Question 1: Why are women more vulnerable to disaster events and their impacts?</a:t>
            </a:r>
          </a:p>
        </p:txBody>
      </p:sp>
      <p:cxnSp>
        <p:nvCxnSpPr>
          <p:cNvPr id="15" name="Straight Connector 14">
            <a:extLst>
              <a:ext uri="{FF2B5EF4-FFF2-40B4-BE49-F238E27FC236}">
                <a16:creationId xmlns:a16="http://schemas.microsoft.com/office/drawing/2014/main" id="{09525C9A-1972-4836-BA7A-706C946EF4D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A549DE7-671D-4575-AF43-858FD99981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C22D9B36-9BE7-472B-8808-7E0D681073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094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5855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3AC5773-C79E-4FA9-8DAC-17A73944B11D}"/>
              </a:ext>
            </a:extLst>
          </p:cNvPr>
          <p:cNvSpPr>
            <a:spLocks noGrp="1"/>
          </p:cNvSpPr>
          <p:nvPr>
            <p:ph type="title"/>
          </p:nvPr>
        </p:nvSpPr>
        <p:spPr>
          <a:xfrm>
            <a:off x="492370" y="605896"/>
            <a:ext cx="3084844" cy="5646208"/>
          </a:xfrm>
        </p:spPr>
        <p:txBody>
          <a:bodyPr anchor="ctr">
            <a:normAutofit/>
          </a:bodyPr>
          <a:lstStyle/>
          <a:p>
            <a:r>
              <a:rPr lang="en-GB" sz="3600">
                <a:solidFill>
                  <a:srgbClr val="FFFFFF"/>
                </a:solidFill>
                <a:latin typeface="Bell MT"/>
                <a:cs typeface="Calibri Light"/>
              </a:rPr>
              <a:t>Why are women more vulnerable to disasters and their impacts?</a:t>
            </a:r>
          </a:p>
        </p:txBody>
      </p:sp>
      <p:sp>
        <p:nvSpPr>
          <p:cNvPr id="7" name="Rectangle 6">
            <a:extLst>
              <a:ext uri="{FF2B5EF4-FFF2-40B4-BE49-F238E27FC236}">
                <a16:creationId xmlns:a16="http://schemas.microsoft.com/office/drawing/2014/main"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60707C7-9395-433B-9DD0-3B56DE55431E}"/>
              </a:ext>
            </a:extLst>
          </p:cNvPr>
          <p:cNvSpPr>
            <a:spLocks noGrp="1"/>
          </p:cNvSpPr>
          <p:nvPr>
            <p:ph idx="1"/>
          </p:nvPr>
        </p:nvSpPr>
        <p:spPr>
          <a:xfrm>
            <a:off x="4742016" y="605896"/>
            <a:ext cx="6413663" cy="5646208"/>
          </a:xfrm>
        </p:spPr>
        <p:txBody>
          <a:bodyPr vert="horz" lIns="91440" tIns="45720" rIns="91440" bIns="45720" rtlCol="0" anchor="ctr">
            <a:normAutofit/>
          </a:bodyPr>
          <a:lstStyle/>
          <a:p>
            <a:r>
              <a:rPr lang="en-GB" sz="2100" dirty="0">
                <a:latin typeface="Calibri"/>
                <a:ea typeface="+mn-lt"/>
                <a:cs typeface="+mn-lt"/>
              </a:rPr>
              <a:t>Disasters can often be reflective of what is taking place in mainstream society.</a:t>
            </a:r>
            <a:endParaRPr lang="en-GB" sz="2100">
              <a:latin typeface="Calibri"/>
              <a:ea typeface="Calibri"/>
              <a:cs typeface="Calibri" panose="020F0502020204030204"/>
            </a:endParaRPr>
          </a:p>
          <a:p>
            <a:r>
              <a:rPr lang="en-GB" sz="2100" dirty="0">
                <a:latin typeface="Calibri"/>
                <a:ea typeface="+mn-lt"/>
                <a:cs typeface="+mn-lt"/>
              </a:rPr>
              <a:t>Women’s lack of mobility, access to work opportunities</a:t>
            </a:r>
            <a:endParaRPr lang="en-GB" sz="2100">
              <a:latin typeface="Calibri"/>
              <a:ea typeface="Calibri"/>
              <a:cs typeface="Calibri"/>
            </a:endParaRPr>
          </a:p>
          <a:p>
            <a:r>
              <a:rPr lang="en-GB" sz="2100" dirty="0">
                <a:latin typeface="Calibri"/>
                <a:ea typeface="+mn-lt"/>
                <a:cs typeface="+mn-lt"/>
              </a:rPr>
              <a:t>Work relating to disaster activity after is usually manual labour etc.</a:t>
            </a:r>
            <a:endParaRPr lang="en-GB" sz="2100">
              <a:latin typeface="Calibri"/>
              <a:ea typeface="Calibri"/>
              <a:cs typeface="Calibri"/>
            </a:endParaRPr>
          </a:p>
          <a:p>
            <a:r>
              <a:rPr lang="en-GB" sz="2100" dirty="0">
                <a:latin typeface="Calibri"/>
                <a:ea typeface="+mn-lt"/>
                <a:cs typeface="+mn-lt"/>
              </a:rPr>
              <a:t>Women may live in separate locations from the men – in some circumstances, may sleep inside the home while men sleep outside (causing more danger in an earthquake or landslide).</a:t>
            </a:r>
            <a:endParaRPr lang="en-GB" sz="2100">
              <a:latin typeface="Calibri"/>
              <a:ea typeface="Calibri"/>
              <a:cs typeface="Calibri"/>
            </a:endParaRPr>
          </a:p>
          <a:p>
            <a:r>
              <a:rPr lang="en-GB" sz="2100" dirty="0">
                <a:latin typeface="Calibri"/>
                <a:ea typeface="+mn-lt"/>
                <a:cs typeface="+mn-lt"/>
              </a:rPr>
              <a:t>Women may not be able to make the decisions on behalf of the family – men make decisions on women’s behalf. Consider Male Bravado!</a:t>
            </a:r>
            <a:endParaRPr lang="en-GB" sz="2100" dirty="0">
              <a:latin typeface="Calibri"/>
            </a:endParaRPr>
          </a:p>
          <a:p>
            <a:endParaRPr lang="en-GB">
              <a:cs typeface="Calibri"/>
            </a:endParaRPr>
          </a:p>
        </p:txBody>
      </p:sp>
    </p:spTree>
    <p:extLst>
      <p:ext uri="{BB962C8B-B14F-4D97-AF65-F5344CB8AC3E}">
        <p14:creationId xmlns:p14="http://schemas.microsoft.com/office/powerpoint/2010/main" val="4244001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2ABB703-2B0E-4C3B-B4A2-F3973548E5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075AD3-39C1-48C9-870A-E20F3AB56496}"/>
              </a:ext>
            </a:extLst>
          </p:cNvPr>
          <p:cNvSpPr>
            <a:spLocks noGrp="1"/>
          </p:cNvSpPr>
          <p:nvPr>
            <p:ph type="title"/>
          </p:nvPr>
        </p:nvSpPr>
        <p:spPr>
          <a:xfrm>
            <a:off x="6411685" y="634946"/>
            <a:ext cx="5127171" cy="1450757"/>
          </a:xfrm>
        </p:spPr>
        <p:txBody>
          <a:bodyPr>
            <a:normAutofit/>
          </a:bodyPr>
          <a:lstStyle/>
          <a:p>
            <a:r>
              <a:rPr lang="en-GB" dirty="0">
                <a:latin typeface="Calibri"/>
                <a:ea typeface="Calibri"/>
                <a:cs typeface="Calibri Light"/>
              </a:rPr>
              <a:t>Women's Access to Information</a:t>
            </a:r>
            <a:endParaRPr lang="en-GB" dirty="0">
              <a:latin typeface="Calibri"/>
              <a:ea typeface="Calibri"/>
            </a:endParaRPr>
          </a:p>
        </p:txBody>
      </p:sp>
      <p:pic>
        <p:nvPicPr>
          <p:cNvPr id="10" name="Picture 10">
            <a:extLst>
              <a:ext uri="{FF2B5EF4-FFF2-40B4-BE49-F238E27FC236}">
                <a16:creationId xmlns:a16="http://schemas.microsoft.com/office/drawing/2014/main" id="{17313187-8FCE-4CEB-95FC-1E234CFD4F69}"/>
              </a:ext>
            </a:extLst>
          </p:cNvPr>
          <p:cNvPicPr>
            <a:picLocks noChangeAspect="1"/>
          </p:cNvPicPr>
          <p:nvPr/>
        </p:nvPicPr>
        <p:blipFill rotWithShape="1">
          <a:blip r:embed="rId2"/>
          <a:srcRect l="18433" r="21587" b="-2"/>
          <a:stretch/>
        </p:blipFill>
        <p:spPr>
          <a:xfrm>
            <a:off x="1028830" y="645106"/>
            <a:ext cx="4680350" cy="5247747"/>
          </a:xfrm>
          <a:prstGeom prst="rect">
            <a:avLst/>
          </a:prstGeom>
        </p:spPr>
      </p:pic>
      <p:cxnSp>
        <p:nvCxnSpPr>
          <p:cNvPr id="24" name="Straight Connector 23">
            <a:extLst>
              <a:ext uri="{FF2B5EF4-FFF2-40B4-BE49-F238E27FC236}">
                <a16:creationId xmlns:a16="http://schemas.microsoft.com/office/drawing/2014/main" id="{9C21570E-E159-49A6-9891-FA397B7A92D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0AF4A01B-7A0F-454F-8C25-FF83C4CF4CEF}"/>
              </a:ext>
            </a:extLst>
          </p:cNvPr>
          <p:cNvSpPr>
            <a:spLocks noGrp="1"/>
          </p:cNvSpPr>
          <p:nvPr>
            <p:ph idx="1"/>
          </p:nvPr>
        </p:nvSpPr>
        <p:spPr>
          <a:xfrm>
            <a:off x="6291369" y="2158809"/>
            <a:ext cx="5554960" cy="3737021"/>
          </a:xfrm>
        </p:spPr>
        <p:txBody>
          <a:bodyPr vert="horz" lIns="91440" tIns="45720" rIns="91440" bIns="45720" rtlCol="0" anchor="t">
            <a:noAutofit/>
          </a:bodyPr>
          <a:lstStyle/>
          <a:p>
            <a:r>
              <a:rPr lang="en-GB" sz="1700" dirty="0">
                <a:latin typeface="Calibri"/>
                <a:ea typeface="+mn-lt"/>
                <a:cs typeface="+mn-lt"/>
              </a:rPr>
              <a:t>Sometimes warning systems do not consider gender differences, the consequences can be great as the 1991 Bangladesh Cyclone demonstrated. </a:t>
            </a:r>
            <a:endParaRPr lang="en-GB" sz="1700" dirty="0">
              <a:latin typeface="Calibri"/>
              <a:ea typeface="Calibri"/>
              <a:cs typeface="Calibri" panose="020F0502020204030204"/>
            </a:endParaRPr>
          </a:p>
          <a:p>
            <a:r>
              <a:rPr lang="en-GB" sz="1700" dirty="0">
                <a:latin typeface="Calibri"/>
                <a:ea typeface="+mn-lt"/>
                <a:cs typeface="+mn-lt"/>
              </a:rPr>
              <a:t>Early warning information about the cyclone and the floods was transmitted by men to men in public spaces, rarely reaching women directly and in part explaining why five times more women than men died (</a:t>
            </a:r>
            <a:r>
              <a:rPr lang="en-GB" sz="1700" dirty="0" err="1">
                <a:latin typeface="Calibri"/>
                <a:ea typeface="+mn-lt"/>
                <a:cs typeface="+mn-lt"/>
              </a:rPr>
              <a:t>Skutsch</a:t>
            </a:r>
            <a:r>
              <a:rPr lang="en-GB" sz="1700" dirty="0">
                <a:latin typeface="Calibri"/>
                <a:ea typeface="+mn-lt"/>
                <a:cs typeface="+mn-lt"/>
              </a:rPr>
              <a:t>, 2004; Ikeda 1995).</a:t>
            </a:r>
            <a:endParaRPr lang="en-GB" sz="1700" dirty="0">
              <a:latin typeface="Calibri"/>
              <a:ea typeface="Calibri"/>
              <a:cs typeface="Calibri"/>
            </a:endParaRPr>
          </a:p>
          <a:p>
            <a:r>
              <a:rPr lang="en-GB" sz="1700" dirty="0">
                <a:latin typeface="Calibri"/>
                <a:ea typeface="+mn-lt"/>
                <a:cs typeface="+mn-lt"/>
              </a:rPr>
              <a:t>Women’s engagement in early warning systems and other preparedness activities can reduce the need for them and others to be ‘rescued’</a:t>
            </a:r>
            <a:endParaRPr lang="en-GB" sz="1700" dirty="0">
              <a:latin typeface="Calibri"/>
              <a:ea typeface="Calibri"/>
              <a:cs typeface="Calibri"/>
            </a:endParaRPr>
          </a:p>
          <a:p>
            <a:r>
              <a:rPr lang="en-GB" sz="1700" dirty="0">
                <a:latin typeface="Calibri"/>
                <a:ea typeface="+mn-lt"/>
                <a:cs typeface="+mn-lt"/>
              </a:rPr>
              <a:t>Fordham and Bradshaw’s (2013) work showed that after Hurricane Mitch in Guatemala, less people died because women were educated and trained on disaster risk reduction.</a:t>
            </a:r>
            <a:endParaRPr lang="en-GB" sz="1700" dirty="0">
              <a:latin typeface="Calibri"/>
              <a:ea typeface="Calibri"/>
              <a:cs typeface="Calibri"/>
            </a:endParaRPr>
          </a:p>
          <a:p>
            <a:endParaRPr lang="en-GB" sz="1100">
              <a:cs typeface="Calibri"/>
            </a:endParaRPr>
          </a:p>
        </p:txBody>
      </p:sp>
      <p:sp>
        <p:nvSpPr>
          <p:cNvPr id="25" name="Rectangle 24">
            <a:extLst>
              <a:ext uri="{FF2B5EF4-FFF2-40B4-BE49-F238E27FC236}">
                <a16:creationId xmlns:a16="http://schemas.microsoft.com/office/drawing/2014/main" id="{E95DA498-D9A2-4DA9-B9DA-B3776E08CF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82A73093-4B9D-420D-B17E-52293703A1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40221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ABB703-2B0E-4C3B-B4A2-F3973548E5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F8FF04-36D7-4F1E-9A06-8D15C232C1B5}"/>
              </a:ext>
            </a:extLst>
          </p:cNvPr>
          <p:cNvSpPr>
            <a:spLocks noGrp="1"/>
          </p:cNvSpPr>
          <p:nvPr>
            <p:ph type="title"/>
          </p:nvPr>
        </p:nvSpPr>
        <p:spPr>
          <a:xfrm>
            <a:off x="6411685" y="634946"/>
            <a:ext cx="5127171" cy="1450757"/>
          </a:xfrm>
        </p:spPr>
        <p:txBody>
          <a:bodyPr>
            <a:normAutofit/>
          </a:bodyPr>
          <a:lstStyle/>
          <a:p>
            <a:r>
              <a:rPr lang="en-GB" sz="3400" dirty="0">
                <a:latin typeface="Calibri"/>
                <a:ea typeface="+mj-lt"/>
                <a:cs typeface="+mj-lt"/>
              </a:rPr>
              <a:t>Intimate Violence and Domestic Abuse following a disaster</a:t>
            </a:r>
            <a:endParaRPr lang="en-US" sz="3400" dirty="0">
              <a:latin typeface="Calibri"/>
            </a:endParaRPr>
          </a:p>
        </p:txBody>
      </p:sp>
      <p:pic>
        <p:nvPicPr>
          <p:cNvPr id="4" name="Picture 4">
            <a:extLst>
              <a:ext uri="{FF2B5EF4-FFF2-40B4-BE49-F238E27FC236}">
                <a16:creationId xmlns:a16="http://schemas.microsoft.com/office/drawing/2014/main" id="{BC90434D-54D2-4611-9440-F4F0F73FF20A}"/>
              </a:ext>
            </a:extLst>
          </p:cNvPr>
          <p:cNvPicPr>
            <a:picLocks noChangeAspect="1"/>
          </p:cNvPicPr>
          <p:nvPr/>
        </p:nvPicPr>
        <p:blipFill>
          <a:blip r:embed="rId2"/>
          <a:stretch>
            <a:fillRect/>
          </a:stretch>
        </p:blipFill>
        <p:spPr>
          <a:xfrm>
            <a:off x="439992" y="1302349"/>
            <a:ext cx="5451627" cy="3730060"/>
          </a:xfrm>
          <a:prstGeom prst="rect">
            <a:avLst/>
          </a:prstGeom>
        </p:spPr>
      </p:pic>
      <p:cxnSp>
        <p:nvCxnSpPr>
          <p:cNvPr id="11" name="Straight Connector 10">
            <a:extLst>
              <a:ext uri="{FF2B5EF4-FFF2-40B4-BE49-F238E27FC236}">
                <a16:creationId xmlns:a16="http://schemas.microsoft.com/office/drawing/2014/main" id="{9C21570E-E159-49A6-9891-FA397B7A92D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E8ACF48-72F3-4461-898C-53AD0DF010C0}"/>
              </a:ext>
            </a:extLst>
          </p:cNvPr>
          <p:cNvSpPr>
            <a:spLocks noGrp="1"/>
          </p:cNvSpPr>
          <p:nvPr>
            <p:ph idx="1"/>
          </p:nvPr>
        </p:nvSpPr>
        <p:spPr>
          <a:xfrm>
            <a:off x="6411684" y="2198914"/>
            <a:ext cx="5127172" cy="3670180"/>
          </a:xfrm>
        </p:spPr>
        <p:txBody>
          <a:bodyPr vert="horz" lIns="91440" tIns="45720" rIns="91440" bIns="45720" rtlCol="0" anchor="t">
            <a:noAutofit/>
          </a:bodyPr>
          <a:lstStyle/>
          <a:p>
            <a:r>
              <a:rPr lang="en-GB" sz="1700" dirty="0">
                <a:latin typeface="Calibri"/>
                <a:ea typeface="+mn-lt"/>
                <a:cs typeface="+mn-lt"/>
              </a:rPr>
              <a:t>Increased stress and feelings of powerlessness due to bereavement, loss of property and loss of livelihood; </a:t>
            </a:r>
            <a:endParaRPr lang="en-GB" sz="1700">
              <a:latin typeface="Calibri"/>
              <a:ea typeface="Calibri"/>
              <a:cs typeface="Calibri" panose="020F0502020204030204"/>
            </a:endParaRPr>
          </a:p>
          <a:p>
            <a:r>
              <a:rPr lang="en-GB" sz="1700" dirty="0">
                <a:latin typeface="Calibri"/>
                <a:ea typeface="+mn-lt"/>
                <a:cs typeface="+mn-lt"/>
              </a:rPr>
              <a:t>Mental health problems such as post-traumatic stress disorder; </a:t>
            </a:r>
            <a:endParaRPr lang="en-GB" sz="1700">
              <a:latin typeface="Calibri"/>
              <a:ea typeface="Calibri"/>
              <a:cs typeface="Calibri"/>
            </a:endParaRPr>
          </a:p>
          <a:p>
            <a:r>
              <a:rPr lang="en-GB" sz="1700" dirty="0">
                <a:latin typeface="Calibri"/>
                <a:ea typeface="+mn-lt"/>
                <a:cs typeface="+mn-lt"/>
              </a:rPr>
              <a:t>The scarcity of basic provision</a:t>
            </a:r>
            <a:endParaRPr lang="en-GB" sz="1700">
              <a:latin typeface="Calibri"/>
              <a:ea typeface="Calibri"/>
              <a:cs typeface="Calibri"/>
            </a:endParaRPr>
          </a:p>
          <a:p>
            <a:r>
              <a:rPr lang="en-GB" sz="1700" dirty="0">
                <a:latin typeface="Calibri"/>
                <a:ea typeface="+mn-lt"/>
                <a:cs typeface="+mn-lt"/>
              </a:rPr>
              <a:t>Destruction of social networks</a:t>
            </a:r>
            <a:endParaRPr lang="en-GB" sz="1700">
              <a:latin typeface="Calibri"/>
              <a:ea typeface="Calibri"/>
              <a:cs typeface="Calibri"/>
            </a:endParaRPr>
          </a:p>
          <a:p>
            <a:r>
              <a:rPr lang="en-GB" sz="1700" dirty="0">
                <a:latin typeface="Calibri"/>
                <a:ea typeface="+mn-lt"/>
                <a:cs typeface="+mn-lt"/>
              </a:rPr>
              <a:t>Lack of law enforcement</a:t>
            </a:r>
            <a:endParaRPr lang="en-GB" sz="1700">
              <a:latin typeface="Calibri"/>
              <a:ea typeface="Calibri"/>
              <a:cs typeface="Calibri"/>
            </a:endParaRPr>
          </a:p>
          <a:p>
            <a:r>
              <a:rPr lang="en-GB" sz="1700" dirty="0">
                <a:latin typeface="Calibri"/>
                <a:ea typeface="+mn-lt"/>
                <a:cs typeface="+mn-lt"/>
              </a:rPr>
              <a:t>Disruptions to the Economy</a:t>
            </a:r>
            <a:endParaRPr lang="en-GB" sz="1700">
              <a:latin typeface="Calibri"/>
              <a:ea typeface="Calibri"/>
              <a:cs typeface="Calibri"/>
            </a:endParaRPr>
          </a:p>
          <a:p>
            <a:r>
              <a:rPr lang="en-GB" sz="1700" dirty="0">
                <a:latin typeface="Calibri"/>
                <a:ea typeface="+mn-lt"/>
                <a:cs typeface="+mn-lt"/>
              </a:rPr>
              <a:t>Cessation of violence prevention and social support</a:t>
            </a:r>
            <a:endParaRPr lang="en-GB" sz="1700">
              <a:latin typeface="Calibri"/>
              <a:ea typeface="Calibri"/>
              <a:cs typeface="Calibri"/>
            </a:endParaRPr>
          </a:p>
          <a:p>
            <a:pPr marL="0" indent="0">
              <a:buNone/>
            </a:pPr>
            <a:r>
              <a:rPr lang="en-GB" sz="1700" dirty="0">
                <a:ea typeface="+mn-lt"/>
                <a:cs typeface="+mn-lt"/>
                <a:hlinkClick r:id="rId3"/>
              </a:rPr>
              <a:t>http://www.who.int/violence_injury_prevention/publications/violence/violence_disasters.pdf</a:t>
            </a:r>
            <a:endParaRPr lang="en-GB" sz="1700">
              <a:latin typeface="Calibri"/>
              <a:ea typeface="Calibri"/>
              <a:cs typeface="Calibri"/>
            </a:endParaRPr>
          </a:p>
          <a:p>
            <a:endParaRPr lang="en-GB" sz="1700" dirty="0">
              <a:latin typeface="Calibri"/>
              <a:ea typeface="Calibri"/>
              <a:cs typeface="Calibri"/>
            </a:endParaRPr>
          </a:p>
          <a:p>
            <a:pPr marL="0" indent="0">
              <a:buNone/>
            </a:pPr>
            <a:endParaRPr lang="en-GB" sz="1400">
              <a:cs typeface="Calibri"/>
            </a:endParaRPr>
          </a:p>
        </p:txBody>
      </p:sp>
      <p:sp>
        <p:nvSpPr>
          <p:cNvPr id="13" name="Rectangle 12">
            <a:extLst>
              <a:ext uri="{FF2B5EF4-FFF2-40B4-BE49-F238E27FC236}">
                <a16:creationId xmlns:a16="http://schemas.microsoft.com/office/drawing/2014/main" id="{E95DA498-D9A2-4DA9-B9DA-B3776E08CF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82A73093-4B9D-420D-B17E-52293703A1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63780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FE9996-7EAC-4679-B37D-C1045F42F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761DF1FE-5CC8-43D2-A76C-93C76EEDE1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E161BEBD-A23C-409E-ABC7-73F9EDC02F2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605896"/>
            <a:ext cx="3084844" cy="5646208"/>
          </a:xfrm>
        </p:spPr>
        <p:txBody>
          <a:bodyPr vert="horz" lIns="91440" tIns="45720" rIns="91440" bIns="45720" rtlCol="0" anchor="ctr">
            <a:normAutofit/>
          </a:bodyPr>
          <a:lstStyle/>
          <a:p>
            <a:r>
              <a:rPr lang="en-US" sz="3600" b="1">
                <a:solidFill>
                  <a:srgbClr val="FFFFFF"/>
                </a:solidFill>
              </a:rPr>
              <a:t>Aims of the session…</a:t>
            </a:r>
          </a:p>
        </p:txBody>
      </p:sp>
      <p:sp>
        <p:nvSpPr>
          <p:cNvPr id="18" name="Rectangle 17">
            <a:extLst>
              <a:ext uri="{FF2B5EF4-FFF2-40B4-BE49-F238E27FC236}">
                <a16:creationId xmlns:a16="http://schemas.microsoft.com/office/drawing/2014/main"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p:cNvSpPr txBox="1"/>
          <p:nvPr/>
        </p:nvSpPr>
        <p:spPr>
          <a:xfrm>
            <a:off x="4742016" y="605896"/>
            <a:ext cx="6413663" cy="5646208"/>
          </a:xfrm>
          <a:prstGeom prst="rect">
            <a:avLst/>
          </a:prstGeom>
        </p:spPr>
        <p:txBody>
          <a:bodyPr vert="horz" lIns="0" tIns="45720" rIns="0" bIns="45720" rtlCol="0" anchor="ctr">
            <a:normAutofit/>
          </a:bodyPr>
          <a:lstStyle/>
          <a:p>
            <a:pPr marL="285750" indent="-285750">
              <a:lnSpc>
                <a:spcPct val="90000"/>
              </a:lnSpc>
              <a:spcAft>
                <a:spcPts val="600"/>
              </a:spcAft>
              <a:buClr>
                <a:schemeClr val="accent1"/>
              </a:buClr>
              <a:buFont typeface="Calibri" panose="020F0502020204030204" pitchFamily="34" charset="0"/>
              <a:buChar char="•"/>
            </a:pPr>
            <a:r>
              <a:rPr lang="en-US" sz="2500" dirty="0">
                <a:solidFill>
                  <a:schemeClr val="tx1">
                    <a:lumMod val="75000"/>
                    <a:lumOff val="25000"/>
                  </a:schemeClr>
                </a:solidFill>
              </a:rPr>
              <a:t>To decipher what we mean by social vulnerability: an introduction </a:t>
            </a:r>
            <a:r>
              <a:rPr lang="en-US" sz="2500">
                <a:solidFill>
                  <a:schemeClr val="tx1">
                    <a:lumMod val="75000"/>
                    <a:lumOff val="25000"/>
                  </a:schemeClr>
                </a:solidFill>
              </a:rPr>
              <a:t>to </a:t>
            </a:r>
            <a:r>
              <a:rPr lang="en-US" sz="2500" smtClean="0">
                <a:solidFill>
                  <a:schemeClr val="tx1">
                    <a:lumMod val="75000"/>
                    <a:lumOff val="25000"/>
                  </a:schemeClr>
                </a:solidFill>
              </a:rPr>
              <a:t>Sustainable </a:t>
            </a:r>
            <a:r>
              <a:rPr lang="en-US" sz="2500" dirty="0" smtClean="0">
                <a:solidFill>
                  <a:schemeClr val="tx1">
                    <a:lumMod val="75000"/>
                    <a:lumOff val="25000"/>
                  </a:schemeClr>
                </a:solidFill>
              </a:rPr>
              <a:t>Livelihoods Assets Model.</a:t>
            </a:r>
            <a:endParaRPr lang="en-US" sz="2500" dirty="0">
              <a:solidFill>
                <a:schemeClr val="tx1">
                  <a:lumMod val="75000"/>
                  <a:lumOff val="25000"/>
                </a:schemeClr>
              </a:solidFill>
              <a:ea typeface="Calibri"/>
              <a:cs typeface="Calibri"/>
            </a:endParaRPr>
          </a:p>
          <a:p>
            <a:pPr marL="285750" indent="-285750">
              <a:lnSpc>
                <a:spcPct val="90000"/>
              </a:lnSpc>
              <a:spcAft>
                <a:spcPts val="600"/>
              </a:spcAft>
              <a:buClr>
                <a:schemeClr val="accent1"/>
              </a:buClr>
              <a:buFont typeface="Calibri" panose="020F0502020204030204" pitchFamily="34" charset="0"/>
              <a:buChar char="•"/>
            </a:pPr>
            <a:endParaRPr lang="en-US" sz="2500" dirty="0">
              <a:solidFill>
                <a:schemeClr val="tx1">
                  <a:lumMod val="75000"/>
                  <a:lumOff val="25000"/>
                </a:schemeClr>
              </a:solidFill>
              <a:ea typeface="Calibri"/>
              <a:cs typeface="Calibri"/>
            </a:endParaRPr>
          </a:p>
          <a:p>
            <a:pPr marL="285750" indent="-285750">
              <a:lnSpc>
                <a:spcPct val="90000"/>
              </a:lnSpc>
              <a:spcAft>
                <a:spcPts val="600"/>
              </a:spcAft>
              <a:buClr>
                <a:schemeClr val="accent1"/>
              </a:buClr>
              <a:buFont typeface="Calibri" panose="020F0502020204030204" pitchFamily="34" charset="0"/>
              <a:buChar char="•"/>
            </a:pPr>
            <a:r>
              <a:rPr lang="en-US" sz="2500" dirty="0">
                <a:solidFill>
                  <a:schemeClr val="tx1">
                    <a:lumMod val="75000"/>
                    <a:lumOff val="25000"/>
                  </a:schemeClr>
                </a:solidFill>
              </a:rPr>
              <a:t>To understand why and how particular social groups and cultures differ in their exposure and vulnerability to the effects of disaster.</a:t>
            </a:r>
            <a:endParaRPr lang="en-US" sz="2500" dirty="0">
              <a:solidFill>
                <a:schemeClr val="tx1">
                  <a:lumMod val="75000"/>
                  <a:lumOff val="25000"/>
                </a:schemeClr>
              </a:solidFill>
              <a:ea typeface="Calibri"/>
              <a:cs typeface="Calibri"/>
            </a:endParaRPr>
          </a:p>
          <a:p>
            <a:pPr marL="285750" indent="-285750">
              <a:lnSpc>
                <a:spcPct val="90000"/>
              </a:lnSpc>
              <a:spcAft>
                <a:spcPts val="600"/>
              </a:spcAft>
              <a:buClr>
                <a:schemeClr val="accent1"/>
              </a:buClr>
              <a:buFont typeface="Calibri" panose="020F0502020204030204" pitchFamily="34" charset="0"/>
              <a:buChar char="•"/>
            </a:pPr>
            <a:endParaRPr lang="en-US" sz="2500" dirty="0">
              <a:solidFill>
                <a:schemeClr val="tx1">
                  <a:lumMod val="75000"/>
                  <a:lumOff val="25000"/>
                </a:schemeClr>
              </a:solidFill>
              <a:ea typeface="Calibri"/>
              <a:cs typeface="Calibri"/>
            </a:endParaRPr>
          </a:p>
          <a:p>
            <a:pPr marL="285750" indent="-285750">
              <a:lnSpc>
                <a:spcPct val="90000"/>
              </a:lnSpc>
              <a:spcAft>
                <a:spcPts val="600"/>
              </a:spcAft>
              <a:buClr>
                <a:schemeClr val="accent1"/>
              </a:buClr>
              <a:buFont typeface="Calibri" panose="020F0502020204030204" pitchFamily="34" charset="0"/>
              <a:buChar char="•"/>
            </a:pPr>
            <a:r>
              <a:rPr lang="en-US" sz="2500" dirty="0">
                <a:solidFill>
                  <a:schemeClr val="tx1">
                    <a:lumMod val="75000"/>
                    <a:lumOff val="25000"/>
                  </a:schemeClr>
                </a:solidFill>
              </a:rPr>
              <a:t>To </a:t>
            </a:r>
            <a:r>
              <a:rPr lang="en-US" sz="2500" dirty="0" smtClean="0">
                <a:solidFill>
                  <a:schemeClr val="tx1">
                    <a:lumMod val="75000"/>
                    <a:lumOff val="25000"/>
                  </a:schemeClr>
                </a:solidFill>
              </a:rPr>
              <a:t>explore vulnerability with a focus on gender disparities and the unique risks that lie there.</a:t>
            </a:r>
            <a:endParaRPr lang="en-US" sz="2500" dirty="0">
              <a:solidFill>
                <a:schemeClr val="tx1">
                  <a:lumMod val="75000"/>
                  <a:lumOff val="25000"/>
                </a:schemeClr>
              </a:solidFill>
              <a:ea typeface="Calibri"/>
              <a:cs typeface="Calibri"/>
            </a:endParaRPr>
          </a:p>
          <a:p>
            <a:pPr>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endParaRPr>
          </a:p>
          <a:p>
            <a:pPr>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endParaRPr>
          </a:p>
        </p:txBody>
      </p:sp>
    </p:spTree>
    <p:extLst>
      <p:ext uri="{BB962C8B-B14F-4D97-AF65-F5344CB8AC3E}">
        <p14:creationId xmlns:p14="http://schemas.microsoft.com/office/powerpoint/2010/main" val="3503012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0162E77-11AD-44A7-84EC-40C59EEFBD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10964B-4314-4E73-8464-13FD5107E3F5}"/>
              </a:ext>
            </a:extLst>
          </p:cNvPr>
          <p:cNvSpPr>
            <a:spLocks noGrp="1"/>
          </p:cNvSpPr>
          <p:nvPr>
            <p:ph type="title"/>
          </p:nvPr>
        </p:nvSpPr>
        <p:spPr>
          <a:xfrm>
            <a:off x="7859485" y="634946"/>
            <a:ext cx="3690257" cy="1450757"/>
          </a:xfrm>
        </p:spPr>
        <p:txBody>
          <a:bodyPr vert="horz" lIns="91440" tIns="45720" rIns="91440" bIns="45720" rtlCol="0" anchor="b">
            <a:normAutofit/>
          </a:bodyPr>
          <a:lstStyle/>
          <a:p>
            <a:r>
              <a:rPr lang="en-US" sz="3400" b="1" kern="1200" spc="-50" baseline="0" dirty="0">
                <a:latin typeface="+mj-lt"/>
                <a:ea typeface="+mj-ea"/>
                <a:cs typeface="+mj-cs"/>
              </a:rPr>
              <a:t>Case Study: Tornado in Joplin, MO</a:t>
            </a:r>
          </a:p>
        </p:txBody>
      </p:sp>
      <p:pic>
        <p:nvPicPr>
          <p:cNvPr id="7" name="Picture 7">
            <a:extLst>
              <a:ext uri="{FF2B5EF4-FFF2-40B4-BE49-F238E27FC236}">
                <a16:creationId xmlns:a16="http://schemas.microsoft.com/office/drawing/2014/main" id="{562D225D-FD0D-47CD-88CA-881D8C648749}"/>
              </a:ext>
            </a:extLst>
          </p:cNvPr>
          <p:cNvPicPr>
            <a:picLocks noGrp="1" noChangeAspect="1"/>
          </p:cNvPicPr>
          <p:nvPr>
            <p:ph idx="1"/>
          </p:nvPr>
        </p:nvPicPr>
        <p:blipFill rotWithShape="1">
          <a:blip r:embed="rId2"/>
          <a:srcRect l="948" r="16490" b="1"/>
          <a:stretch/>
        </p:blipFill>
        <p:spPr>
          <a:xfrm>
            <a:off x="633999" y="640081"/>
            <a:ext cx="6909801" cy="5314406"/>
          </a:xfrm>
          <a:prstGeom prst="rect">
            <a:avLst/>
          </a:prstGeom>
        </p:spPr>
      </p:pic>
      <p:cxnSp>
        <p:nvCxnSpPr>
          <p:cNvPr id="31" name="Straight Connector 30">
            <a:extLst>
              <a:ext uri="{FF2B5EF4-FFF2-40B4-BE49-F238E27FC236}">
                <a16:creationId xmlns:a16="http://schemas.microsoft.com/office/drawing/2014/main" id="{5AB158E9-1B40-4CD6-95F0-95CA11DF7B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A0FDAF2-44B3-45C7-ACC6-5953909C9B57}"/>
              </a:ext>
            </a:extLst>
          </p:cNvPr>
          <p:cNvSpPr txBox="1"/>
          <p:nvPr/>
        </p:nvSpPr>
        <p:spPr>
          <a:xfrm>
            <a:off x="7859485" y="2198913"/>
            <a:ext cx="3690257" cy="3755565"/>
          </a:xfrm>
          <a:prstGeom prst="rect">
            <a:avLst/>
          </a:prstGeom>
        </p:spPr>
        <p:txBody>
          <a:bodyPr rot="0" spcFirstLastPara="0" vertOverflow="overflow" horzOverflow="overflow" vert="horz" lIns="0" tIns="45720" rIns="0" bIns="45720" numCol="1" spcCol="0" rtlCol="0" fromWordArt="0" anchorCtr="0" forceAA="0" compatLnSpc="1">
            <a:prstTxWarp prst="textNoShape">
              <a:avLst/>
            </a:prstTxWarp>
            <a:normAutofit/>
          </a:bodyPr>
          <a:lstStyle/>
          <a:p>
            <a:pPr indent="-228600">
              <a:lnSpc>
                <a:spcPct val="90000"/>
              </a:lnSpc>
              <a:spcAft>
                <a:spcPts val="600"/>
              </a:spcAft>
              <a:buClr>
                <a:schemeClr val="accent1"/>
              </a:buClr>
              <a:buFont typeface="Calibri" panose="020F0502020204030204" pitchFamily="34" charset="0"/>
              <a:buChar char="•"/>
            </a:pPr>
            <a:r>
              <a:rPr lang="en-US" sz="1700" dirty="0">
                <a:solidFill>
                  <a:schemeClr val="tx1">
                    <a:lumMod val="75000"/>
                    <a:lumOff val="25000"/>
                  </a:schemeClr>
                </a:solidFill>
              </a:rPr>
              <a:t>A vast increase of women and children accessing domestic abuse centres following the tornadoes in Joplin and surrounding states – 40% increase in referrals</a:t>
            </a:r>
          </a:p>
          <a:p>
            <a:pPr indent="-228600">
              <a:lnSpc>
                <a:spcPct val="90000"/>
              </a:lnSpc>
              <a:spcAft>
                <a:spcPts val="600"/>
              </a:spcAft>
              <a:buClr>
                <a:schemeClr val="accent1"/>
              </a:buClr>
              <a:buFont typeface="Calibri" panose="020F0502020204030204" pitchFamily="34" charset="0"/>
              <a:buChar char="•"/>
            </a:pPr>
            <a:endParaRPr lang="en-US" sz="1700" dirty="0">
              <a:solidFill>
                <a:schemeClr val="tx1">
                  <a:lumMod val="75000"/>
                  <a:lumOff val="25000"/>
                </a:schemeClr>
              </a:solidFill>
            </a:endParaRPr>
          </a:p>
          <a:p>
            <a:pPr indent="-228600">
              <a:lnSpc>
                <a:spcPct val="90000"/>
              </a:lnSpc>
              <a:spcAft>
                <a:spcPts val="600"/>
              </a:spcAft>
              <a:buClr>
                <a:schemeClr val="accent1"/>
              </a:buClr>
              <a:buFont typeface="Calibri" panose="020F0502020204030204" pitchFamily="34" charset="0"/>
              <a:buChar char="•"/>
            </a:pPr>
            <a:r>
              <a:rPr lang="en-US" sz="1700" dirty="0">
                <a:solidFill>
                  <a:schemeClr val="tx1">
                    <a:lumMod val="75000"/>
                    <a:lumOff val="25000"/>
                  </a:schemeClr>
                </a:solidFill>
              </a:rPr>
              <a:t>An increase in alcohol abuse in the community following the tornados – up by 80%</a:t>
            </a:r>
          </a:p>
          <a:p>
            <a:pPr indent="-228600">
              <a:lnSpc>
                <a:spcPct val="90000"/>
              </a:lnSpc>
              <a:spcAft>
                <a:spcPts val="600"/>
              </a:spcAft>
              <a:buClr>
                <a:schemeClr val="accent1"/>
              </a:buClr>
              <a:buFont typeface="Calibri" panose="020F0502020204030204" pitchFamily="34" charset="0"/>
              <a:buChar char="•"/>
            </a:pPr>
            <a:endParaRPr lang="en-US" sz="1700" dirty="0">
              <a:solidFill>
                <a:schemeClr val="tx1">
                  <a:lumMod val="75000"/>
                  <a:lumOff val="25000"/>
                </a:schemeClr>
              </a:solidFill>
            </a:endParaRPr>
          </a:p>
          <a:p>
            <a:pPr indent="-228600">
              <a:lnSpc>
                <a:spcPct val="90000"/>
              </a:lnSpc>
              <a:spcAft>
                <a:spcPts val="600"/>
              </a:spcAft>
              <a:buClr>
                <a:schemeClr val="accent1"/>
              </a:buClr>
              <a:buFont typeface="Calibri" panose="020F0502020204030204" pitchFamily="34" charset="0"/>
              <a:buChar char="•"/>
            </a:pPr>
            <a:r>
              <a:rPr lang="en-US" sz="1700" dirty="0">
                <a:solidFill>
                  <a:schemeClr val="tx1">
                    <a:lumMod val="75000"/>
                    <a:lumOff val="25000"/>
                  </a:schemeClr>
                </a:solidFill>
              </a:rPr>
              <a:t>An increase in unemployment and job loss – up to 9% unemployment immediately after the tornados and more in the months to follow.</a:t>
            </a:r>
          </a:p>
        </p:txBody>
      </p:sp>
      <p:sp>
        <p:nvSpPr>
          <p:cNvPr id="33" name="Rectangle 32">
            <a:extLst>
              <a:ext uri="{FF2B5EF4-FFF2-40B4-BE49-F238E27FC236}">
                <a16:creationId xmlns:a16="http://schemas.microsoft.com/office/drawing/2014/main" id="{6329CBCE-21AE-419D-AC1F-8ACF510A66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FF2DA012-1414-493D-888F-5D99D0BDA3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21035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162E77-11AD-44A7-84EC-40C59EEFBD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C9B780-F582-6765-E9F5-F58373296077}"/>
              </a:ext>
            </a:extLst>
          </p:cNvPr>
          <p:cNvSpPr>
            <a:spLocks noGrp="1"/>
          </p:cNvSpPr>
          <p:nvPr>
            <p:ph type="title"/>
          </p:nvPr>
        </p:nvSpPr>
        <p:spPr>
          <a:xfrm>
            <a:off x="6963800" y="634946"/>
            <a:ext cx="4893415" cy="1450757"/>
          </a:xfrm>
        </p:spPr>
        <p:txBody>
          <a:bodyPr>
            <a:noAutofit/>
          </a:bodyPr>
          <a:lstStyle/>
          <a:p>
            <a:r>
              <a:rPr lang="en-US" sz="4000" b="1" dirty="0">
                <a:ea typeface="Calibri Light"/>
                <a:cs typeface="Calibri Light"/>
              </a:rPr>
              <a:t>Religion, Culture and Environmental Risk</a:t>
            </a:r>
            <a:endParaRPr lang="en-US" sz="4000" b="1" dirty="0"/>
          </a:p>
        </p:txBody>
      </p:sp>
      <p:pic>
        <p:nvPicPr>
          <p:cNvPr id="4" name="Picture 3" descr="Free picture: people, caught, torrential, downpour, washing, clothes ...">
            <a:extLst>
              <a:ext uri="{FF2B5EF4-FFF2-40B4-BE49-F238E27FC236}">
                <a16:creationId xmlns:a16="http://schemas.microsoft.com/office/drawing/2014/main" id="{8BF8C3FF-A22C-EFFA-FE28-7889300F3BA9}"/>
              </a:ext>
            </a:extLst>
          </p:cNvPr>
          <p:cNvPicPr>
            <a:picLocks noChangeAspect="1"/>
          </p:cNvPicPr>
          <p:nvPr/>
        </p:nvPicPr>
        <p:blipFill rotWithShape="1">
          <a:blip r:embed="rId2"/>
          <a:srcRect l="2477" r="10" b="2"/>
          <a:stretch/>
        </p:blipFill>
        <p:spPr>
          <a:xfrm>
            <a:off x="513683" y="1148081"/>
            <a:ext cx="5933907" cy="4565775"/>
          </a:xfrm>
          <a:prstGeom prst="rect">
            <a:avLst/>
          </a:prstGeom>
        </p:spPr>
      </p:pic>
      <p:cxnSp>
        <p:nvCxnSpPr>
          <p:cNvPr id="11" name="Straight Connector 10">
            <a:extLst>
              <a:ext uri="{FF2B5EF4-FFF2-40B4-BE49-F238E27FC236}">
                <a16:creationId xmlns:a16="http://schemas.microsoft.com/office/drawing/2014/main" id="{5AB158E9-1B40-4CD6-95F0-95CA11DF7B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3C5B577-44BD-907F-E296-5CCB3F10BA16}"/>
              </a:ext>
            </a:extLst>
          </p:cNvPr>
          <p:cNvSpPr>
            <a:spLocks noGrp="1"/>
          </p:cNvSpPr>
          <p:nvPr>
            <p:ph idx="1"/>
          </p:nvPr>
        </p:nvSpPr>
        <p:spPr>
          <a:xfrm>
            <a:off x="6950432" y="2158808"/>
            <a:ext cx="4906783" cy="3795670"/>
          </a:xfrm>
        </p:spPr>
        <p:txBody>
          <a:bodyPr vert="horz" lIns="91440" tIns="45720" rIns="91440" bIns="45720" rtlCol="0" anchor="t">
            <a:noAutofit/>
          </a:bodyPr>
          <a:lstStyle/>
          <a:p>
            <a:pPr marL="0" indent="0">
              <a:buNone/>
            </a:pPr>
            <a:r>
              <a:rPr lang="en-US" sz="1400" dirty="0">
                <a:ea typeface="Calibri"/>
                <a:cs typeface="Calibri"/>
              </a:rPr>
              <a:t>Religious principles and cultural norms can be responsible for dictating how gender is represented within a specific space so women's knowledge, role, decision-making can be influenced </a:t>
            </a:r>
          </a:p>
          <a:p>
            <a:pPr marL="0" indent="0">
              <a:buNone/>
            </a:pPr>
            <a:r>
              <a:rPr lang="en-US" sz="1400" dirty="0">
                <a:ea typeface="Calibri"/>
                <a:cs typeface="Calibri"/>
              </a:rPr>
              <a:t>The 2004 Indian Tsunami saw Muslim women and girls put at greater risk than men.</a:t>
            </a:r>
          </a:p>
          <a:p>
            <a:pPr marL="0" indent="0">
              <a:buNone/>
            </a:pPr>
            <a:r>
              <a:rPr lang="en-US" sz="1400" dirty="0">
                <a:ea typeface="Calibri"/>
                <a:cs typeface="Calibri"/>
              </a:rPr>
              <a:t>Women died in their home because they were afraid to leave without wearing their hijabs or take off in front of male rescuers and those 'appropriately' dressed lost their lives in flood waters drowned because of the heavy garments.</a:t>
            </a:r>
          </a:p>
          <a:p>
            <a:pPr marL="0" indent="0">
              <a:buNone/>
            </a:pPr>
            <a:r>
              <a:rPr lang="en-US" sz="1400" dirty="0">
                <a:ea typeface="Calibri"/>
                <a:cs typeface="Calibri"/>
              </a:rPr>
              <a:t>Many women could not swim.</a:t>
            </a:r>
          </a:p>
          <a:p>
            <a:pPr marL="0" indent="0">
              <a:buNone/>
            </a:pPr>
            <a:r>
              <a:rPr lang="en-US" sz="1400" dirty="0">
                <a:ea typeface="Calibri"/>
                <a:cs typeface="Calibri"/>
              </a:rPr>
              <a:t>Religion can also be beneficial as a coping mechanism in adverse times but also it has been found that religious international NGOs like Christian Aid or Islamic Relief often fare better in times of need as they are </a:t>
            </a:r>
            <a:r>
              <a:rPr lang="en-US" sz="1400" dirty="0" err="1">
                <a:ea typeface="Calibri"/>
                <a:cs typeface="Calibri"/>
              </a:rPr>
              <a:t>recognised</a:t>
            </a:r>
            <a:r>
              <a:rPr lang="en-US" sz="1400" dirty="0">
                <a:ea typeface="Calibri"/>
                <a:cs typeface="Calibri"/>
              </a:rPr>
              <a:t> as trusted.</a:t>
            </a:r>
          </a:p>
          <a:p>
            <a:pPr marL="0" indent="0">
              <a:buNone/>
            </a:pPr>
            <a:r>
              <a:rPr lang="en-US" sz="1400" dirty="0">
                <a:ea typeface="Calibri"/>
                <a:cs typeface="Calibri"/>
              </a:rPr>
              <a:t>Churches have also been regularly used as sites of shelter or refuge and religious leaders as communicators of information too.</a:t>
            </a:r>
            <a:endParaRPr lang="en-US" sz="1400" dirty="0"/>
          </a:p>
        </p:txBody>
      </p:sp>
      <p:sp>
        <p:nvSpPr>
          <p:cNvPr id="6" name="Rectangle 5">
            <a:extLst>
              <a:ext uri="{FF2B5EF4-FFF2-40B4-BE49-F238E27FC236}">
                <a16:creationId xmlns:a16="http://schemas.microsoft.com/office/drawing/2014/main" id="{6329CBCE-21AE-419D-AC1F-8ACF510A66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FF2DA012-1414-493D-888F-5D99D0BDA3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17665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C0B2E1-0268-42EC-ABD3-94F81A05BC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7D2256B4-48EA-40FC-BBC0-AA1EE6E008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3D44BCCA-102D-4A9D-B1E4-2450CAF0B0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8C6E698C-8155-4B8B-BDC9-B7299772B5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BC2992-4B69-EAD9-2EB1-2778B766A276}"/>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sz="6200">
                <a:solidFill>
                  <a:schemeClr val="tx1">
                    <a:lumMod val="85000"/>
                    <a:lumOff val="15000"/>
                  </a:schemeClr>
                </a:solidFill>
              </a:rPr>
              <a:t>Question 2: Why might women be more vulnerable to slow on-set disasters and climate change?</a:t>
            </a:r>
          </a:p>
        </p:txBody>
      </p:sp>
      <p:cxnSp>
        <p:nvCxnSpPr>
          <p:cNvPr id="15" name="Straight Connector 14">
            <a:extLst>
              <a:ext uri="{FF2B5EF4-FFF2-40B4-BE49-F238E27FC236}">
                <a16:creationId xmlns:a16="http://schemas.microsoft.com/office/drawing/2014/main" id="{09525C9A-1972-4836-BA7A-706C946EF4D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A549DE7-671D-4575-AF43-858FD99981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C22D9B36-9BE7-472B-8808-7E0D681073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094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9357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BAC5F-A7CD-C8A3-816C-B6141E0FF34A}"/>
              </a:ext>
            </a:extLst>
          </p:cNvPr>
          <p:cNvSpPr>
            <a:spLocks noGrp="1"/>
          </p:cNvSpPr>
          <p:nvPr>
            <p:ph type="title"/>
          </p:nvPr>
        </p:nvSpPr>
        <p:spPr>
          <a:xfrm>
            <a:off x="640080" y="325369"/>
            <a:ext cx="4368602" cy="1347241"/>
          </a:xfrm>
        </p:spPr>
        <p:txBody>
          <a:bodyPr anchor="b">
            <a:normAutofit/>
          </a:bodyPr>
          <a:lstStyle/>
          <a:p>
            <a:r>
              <a:rPr lang="en-US" sz="3000" b="1" dirty="0">
                <a:ea typeface="Calibri Light"/>
                <a:cs typeface="Calibri Light"/>
              </a:rPr>
              <a:t>Women and Slow On-set disasters/Climate Change</a:t>
            </a:r>
            <a:endParaRPr lang="en-US" sz="3000" b="1" dirty="0"/>
          </a:p>
        </p:txBody>
      </p:sp>
      <p:sp>
        <p:nvSpPr>
          <p:cNvPr id="3" name="Content Placeholder 2">
            <a:extLst>
              <a:ext uri="{FF2B5EF4-FFF2-40B4-BE49-F238E27FC236}">
                <a16:creationId xmlns:a16="http://schemas.microsoft.com/office/drawing/2014/main" id="{B7C82407-E123-82E5-5AC5-E260D78CAF14}"/>
              </a:ext>
            </a:extLst>
          </p:cNvPr>
          <p:cNvSpPr>
            <a:spLocks noGrp="1"/>
          </p:cNvSpPr>
          <p:nvPr>
            <p:ph idx="1"/>
          </p:nvPr>
        </p:nvSpPr>
        <p:spPr>
          <a:xfrm>
            <a:off x="568960" y="1999139"/>
            <a:ext cx="4507749" cy="3950588"/>
          </a:xfrm>
        </p:spPr>
        <p:txBody>
          <a:bodyPr vert="horz" lIns="91440" tIns="45720" rIns="91440" bIns="45720" rtlCol="0" anchor="t">
            <a:normAutofit fontScale="85000" lnSpcReduction="10000"/>
          </a:bodyPr>
          <a:lstStyle/>
          <a:p>
            <a:r>
              <a:rPr lang="en-US" sz="2000" dirty="0">
                <a:ea typeface="Calibri"/>
                <a:cs typeface="Calibri"/>
              </a:rPr>
              <a:t>Women and land tenure (consider patrilineage) </a:t>
            </a:r>
          </a:p>
          <a:p>
            <a:r>
              <a:rPr lang="en-US" sz="2000" dirty="0">
                <a:ea typeface="Calibri"/>
                <a:cs typeface="Calibri"/>
              </a:rPr>
              <a:t>Over-reliance on agriculture as a means of income (a great deal of women work within agriculture in the Global South)</a:t>
            </a:r>
          </a:p>
          <a:p>
            <a:r>
              <a:rPr lang="en-US" sz="2000" dirty="0">
                <a:ea typeface="Calibri"/>
                <a:cs typeface="Calibri"/>
              </a:rPr>
              <a:t>Decision making responsibilities may be limited and access to financial credit to respond to events may not be possible</a:t>
            </a:r>
          </a:p>
          <a:p>
            <a:r>
              <a:rPr lang="en-US" sz="2000" dirty="0">
                <a:ea typeface="Calibri"/>
                <a:cs typeface="Calibri"/>
              </a:rPr>
              <a:t>Lack of education or empowerment to mitigate against the crisis</a:t>
            </a:r>
          </a:p>
          <a:p>
            <a:r>
              <a:rPr lang="en-US" sz="2000" dirty="0">
                <a:ea typeface="Calibri"/>
                <a:cs typeface="Calibri"/>
              </a:rPr>
              <a:t>Food security and women's home responsibilities</a:t>
            </a:r>
            <a:r>
              <a:rPr lang="en-US" dirty="0">
                <a:ea typeface="Calibri"/>
                <a:cs typeface="Calibri"/>
              </a:rPr>
              <a:t> – this can be exacerbated during war/conflict</a:t>
            </a:r>
            <a:endParaRPr lang="en-US" sz="2000" dirty="0">
              <a:ea typeface="Calibri"/>
              <a:cs typeface="Calibri"/>
            </a:endParaRPr>
          </a:p>
          <a:p>
            <a:r>
              <a:rPr lang="en-US" sz="2000" dirty="0">
                <a:ea typeface="Calibri"/>
                <a:cs typeface="Calibri"/>
              </a:rPr>
              <a:t>Pushed into informal dangerous work or can be victims of abuse</a:t>
            </a:r>
          </a:p>
          <a:p>
            <a:endParaRPr lang="en-US" sz="2000">
              <a:ea typeface="Calibri"/>
              <a:cs typeface="Calibri"/>
            </a:endParaRPr>
          </a:p>
        </p:txBody>
      </p:sp>
      <p:pic>
        <p:nvPicPr>
          <p:cNvPr id="4" name="Picture 3" descr="Woman carrying vegetables">
            <a:extLst>
              <a:ext uri="{FF2B5EF4-FFF2-40B4-BE49-F238E27FC236}">
                <a16:creationId xmlns:a16="http://schemas.microsoft.com/office/drawing/2014/main" id="{64640D72-3087-EBE9-3E44-0B2F781906F0}"/>
              </a:ext>
            </a:extLst>
          </p:cNvPr>
          <p:cNvPicPr>
            <a:picLocks noChangeAspect="1"/>
          </p:cNvPicPr>
          <p:nvPr/>
        </p:nvPicPr>
        <p:blipFill rotWithShape="1">
          <a:blip r:embed="rId2"/>
          <a:srcRect l="27148" r="589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90517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B16355-27FB-445B-B646-02AB736374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422AB3-6A6C-C92B-754B-E5185FE34095}"/>
              </a:ext>
            </a:extLst>
          </p:cNvPr>
          <p:cNvSpPr>
            <a:spLocks noGrp="1"/>
          </p:cNvSpPr>
          <p:nvPr>
            <p:ph type="title"/>
          </p:nvPr>
        </p:nvSpPr>
        <p:spPr>
          <a:xfrm>
            <a:off x="8177212" y="634946"/>
            <a:ext cx="3372529" cy="5055904"/>
          </a:xfrm>
        </p:spPr>
        <p:txBody>
          <a:bodyPr anchor="ctr">
            <a:normAutofit/>
          </a:bodyPr>
          <a:lstStyle/>
          <a:p>
            <a:r>
              <a:rPr lang="en-US">
                <a:cs typeface="Calibri Light"/>
              </a:rPr>
              <a:t>Men and Disasters</a:t>
            </a:r>
          </a:p>
        </p:txBody>
      </p:sp>
      <p:cxnSp>
        <p:nvCxnSpPr>
          <p:cNvPr id="11" name="Straight Connector 10">
            <a:extLst>
              <a:ext uri="{FF2B5EF4-FFF2-40B4-BE49-F238E27FC236}">
                <a16:creationId xmlns:a16="http://schemas.microsoft.com/office/drawing/2014/main" id="{06DA680F-F6AC-453E-A8BF-C5BDED2851D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B3BF2E5-C3AB-441F-A430-491119C56D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DD07C90B-B81A-473B-8919-CA924E61FF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922EA019-9C51-0B98-63D1-D4F9C6E875DA}"/>
              </a:ext>
            </a:extLst>
          </p:cNvPr>
          <p:cNvGraphicFramePr>
            <a:graphicFrameLocks noGrp="1"/>
          </p:cNvGraphicFramePr>
          <p:nvPr>
            <p:ph idx="1"/>
            <p:extLst>
              <p:ext uri="{D42A27DB-BD31-4B8C-83A1-F6EECF244321}">
                <p14:modId xmlns:p14="http://schemas.microsoft.com/office/powerpoint/2010/main" val="662889721"/>
              </p:ext>
            </p:extLst>
          </p:nvPr>
        </p:nvGraphicFramePr>
        <p:xfrm>
          <a:off x="633413" y="639763"/>
          <a:ext cx="7137650" cy="5452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2413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4B70D5-875B-433D-BDBD-1522A85D6C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12F170-B128-AB10-6DA9-CF42CF1BFD30}"/>
              </a:ext>
            </a:extLst>
          </p:cNvPr>
          <p:cNvSpPr>
            <a:spLocks noGrp="1"/>
          </p:cNvSpPr>
          <p:nvPr>
            <p:ph type="title"/>
          </p:nvPr>
        </p:nvSpPr>
        <p:spPr>
          <a:xfrm>
            <a:off x="7859485" y="634946"/>
            <a:ext cx="3690257" cy="1450757"/>
          </a:xfrm>
        </p:spPr>
        <p:txBody>
          <a:bodyPr>
            <a:normAutofit/>
          </a:bodyPr>
          <a:lstStyle/>
          <a:p>
            <a:r>
              <a:rPr lang="en-US">
                <a:cs typeface="Calibri Light"/>
              </a:rPr>
              <a:t>LGBTQ+ and Disasters</a:t>
            </a:r>
            <a:endParaRPr lang="en-US"/>
          </a:p>
        </p:txBody>
      </p:sp>
      <p:pic>
        <p:nvPicPr>
          <p:cNvPr id="4" name="Picture 3" descr="Rainbow curves of paper">
            <a:extLst>
              <a:ext uri="{FF2B5EF4-FFF2-40B4-BE49-F238E27FC236}">
                <a16:creationId xmlns:a16="http://schemas.microsoft.com/office/drawing/2014/main" id="{8296DFB2-1696-F206-3AA9-0BFBA266F745}"/>
              </a:ext>
            </a:extLst>
          </p:cNvPr>
          <p:cNvPicPr>
            <a:picLocks noChangeAspect="1"/>
          </p:cNvPicPr>
          <p:nvPr/>
        </p:nvPicPr>
        <p:blipFill rotWithShape="1">
          <a:blip r:embed="rId2"/>
          <a:srcRect l="5884" r="-1" b="-1"/>
          <a:stretch/>
        </p:blipFill>
        <p:spPr>
          <a:xfrm>
            <a:off x="633999" y="846963"/>
            <a:ext cx="6909801" cy="4900641"/>
          </a:xfrm>
          <a:prstGeom prst="rect">
            <a:avLst/>
          </a:prstGeom>
        </p:spPr>
      </p:pic>
      <p:cxnSp>
        <p:nvCxnSpPr>
          <p:cNvPr id="11" name="Straight Connector 10">
            <a:extLst>
              <a:ext uri="{FF2B5EF4-FFF2-40B4-BE49-F238E27FC236}">
                <a16:creationId xmlns:a16="http://schemas.microsoft.com/office/drawing/2014/main" id="{C947DF4A-614C-4B4C-8B80-E5B9D8E8CFE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EF47A36-9B5E-4668-5B17-C687B75D9B7C}"/>
              </a:ext>
            </a:extLst>
          </p:cNvPr>
          <p:cNvSpPr>
            <a:spLocks noGrp="1"/>
          </p:cNvSpPr>
          <p:nvPr>
            <p:ph idx="1"/>
          </p:nvPr>
        </p:nvSpPr>
        <p:spPr>
          <a:xfrm>
            <a:off x="7886221" y="2386071"/>
            <a:ext cx="3877415" cy="3483023"/>
          </a:xfrm>
        </p:spPr>
        <p:txBody>
          <a:bodyPr vert="horz" lIns="91440" tIns="45720" rIns="91440" bIns="45720" rtlCol="0" anchor="t">
            <a:normAutofit/>
          </a:bodyPr>
          <a:lstStyle/>
          <a:p>
            <a:r>
              <a:rPr lang="en-US" sz="2300" dirty="0">
                <a:cs typeface="Calibri"/>
              </a:rPr>
              <a:t>Very little research undertaken, especially in the Global South</a:t>
            </a:r>
            <a:endParaRPr lang="en-US" sz="2300" dirty="0">
              <a:ea typeface="Calibri"/>
              <a:cs typeface="Calibri"/>
            </a:endParaRPr>
          </a:p>
          <a:p>
            <a:r>
              <a:rPr lang="en-US" sz="2300" dirty="0">
                <a:cs typeface="Calibri"/>
              </a:rPr>
              <a:t>Lack of rights, poverty in society, particularly in secular states</a:t>
            </a:r>
            <a:endParaRPr lang="en-US" sz="2300" dirty="0">
              <a:ea typeface="Calibri"/>
              <a:cs typeface="Calibri"/>
            </a:endParaRPr>
          </a:p>
          <a:p>
            <a:r>
              <a:rPr lang="en-US" sz="2300" dirty="0">
                <a:cs typeface="Calibri"/>
              </a:rPr>
              <a:t>Lack of shelter provisions (open to abuse, may avoid spaces occupied by)</a:t>
            </a:r>
            <a:endParaRPr lang="en-US" sz="2300" dirty="0">
              <a:ea typeface="Calibri"/>
              <a:cs typeface="Calibri"/>
            </a:endParaRPr>
          </a:p>
          <a:p>
            <a:endParaRPr lang="en-US">
              <a:cs typeface="Calibri"/>
            </a:endParaRPr>
          </a:p>
          <a:p>
            <a:pPr marL="0" indent="0">
              <a:buNone/>
            </a:pPr>
            <a:endParaRPr lang="en-US">
              <a:cs typeface="Calibri"/>
            </a:endParaRPr>
          </a:p>
        </p:txBody>
      </p:sp>
      <p:sp>
        <p:nvSpPr>
          <p:cNvPr id="13" name="Rectangle 12">
            <a:extLst>
              <a:ext uri="{FF2B5EF4-FFF2-40B4-BE49-F238E27FC236}">
                <a16:creationId xmlns:a16="http://schemas.microsoft.com/office/drawing/2014/main" id="{1E299956-A9E7-4FC1-A0B1-D590CA9730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17FC539C-B783-4B03-9F9E-D13430F3F6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5240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An Introduction to Livelihood - defined</a:t>
            </a:r>
          </a:p>
        </p:txBody>
      </p:sp>
      <p:sp>
        <p:nvSpPr>
          <p:cNvPr id="4" name="Slide Number Placeholder 3"/>
          <p:cNvSpPr>
            <a:spLocks noGrp="1"/>
          </p:cNvSpPr>
          <p:nvPr>
            <p:ph type="sldNum" sz="quarter" idx="12"/>
          </p:nvPr>
        </p:nvSpPr>
        <p:spPr/>
        <p:txBody>
          <a:bodyPr>
            <a:normAutofit/>
          </a:bodyPr>
          <a:lstStyle/>
          <a:p>
            <a:pPr>
              <a:spcAft>
                <a:spcPts val="600"/>
              </a:spcAft>
            </a:pPr>
            <a:fld id="{5D0D334A-C956-4778-B45F-F9CAA802AB07}" type="slidenum">
              <a:rPr lang="en-US"/>
              <a:pPr>
                <a:spcAft>
                  <a:spcPts val="600"/>
                </a:spcAft>
              </a:pPr>
              <a:t>26</a:t>
            </a:fld>
            <a:endParaRPr lang="en-US"/>
          </a:p>
        </p:txBody>
      </p:sp>
      <p:graphicFrame>
        <p:nvGraphicFramePr>
          <p:cNvPr id="8" name="Diagram 9">
            <a:extLst>
              <a:ext uri="{FF2B5EF4-FFF2-40B4-BE49-F238E27FC236}">
                <a16:creationId xmlns:a16="http://schemas.microsoft.com/office/drawing/2014/main" id="{30C0DA9C-911E-42BA-8129-A1CAF285F54E}"/>
              </a:ext>
            </a:extLst>
          </p:cNvPr>
          <p:cNvGraphicFramePr/>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1509351"/>
      </p:ext>
    </p:extLst>
  </p:cSld>
  <p:clrMapOvr>
    <a:masterClrMapping/>
  </p:clrMapOvr>
  <mc:AlternateContent xmlns:mc="http://schemas.openxmlformats.org/markup-compatibility/2006" xmlns:p14="http://schemas.microsoft.com/office/powerpoint/2010/main">
    <mc:Choice Requires="p14">
      <p:transition spd="slow" p14:dur="2000" advTm="128845"/>
    </mc:Choice>
    <mc:Fallback xmlns="">
      <p:transition spd="slow" advTm="128845"/>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1397980" y="441960"/>
            <a:ext cx="10485120" cy="1143000"/>
          </a:xfrm>
        </p:spPr>
        <p:txBody>
          <a:bodyPr>
            <a:normAutofit/>
          </a:bodyPr>
          <a:lstStyle/>
          <a:p>
            <a:r>
              <a:rPr lang="it-IT" sz="4000" b="1" dirty="0" err="1">
                <a:solidFill>
                  <a:schemeClr val="tx1"/>
                </a:solidFill>
                <a:latin typeface="Calibri"/>
                <a:ea typeface="Calibri"/>
                <a:cs typeface="Calibri"/>
              </a:rPr>
              <a:t>Livelihood</a:t>
            </a:r>
            <a:r>
              <a:rPr lang="it-IT" sz="4000" b="1" dirty="0">
                <a:solidFill>
                  <a:schemeClr val="tx1"/>
                </a:solidFill>
                <a:latin typeface="Calibri"/>
                <a:ea typeface="Calibri"/>
                <a:cs typeface="Calibri"/>
              </a:rPr>
              <a:t> Assets Model to </a:t>
            </a:r>
            <a:r>
              <a:rPr lang="it-IT" sz="4000" b="1" dirty="0" err="1">
                <a:solidFill>
                  <a:schemeClr val="tx1"/>
                </a:solidFill>
                <a:latin typeface="Calibri"/>
                <a:ea typeface="Calibri"/>
                <a:cs typeface="Calibri"/>
              </a:rPr>
              <a:t>explore</a:t>
            </a:r>
            <a:r>
              <a:rPr lang="it-IT" sz="4000" b="1" dirty="0">
                <a:solidFill>
                  <a:schemeClr val="tx1"/>
                </a:solidFill>
                <a:latin typeface="Calibri"/>
                <a:ea typeface="Calibri"/>
                <a:cs typeface="Calibri"/>
              </a:rPr>
              <a:t> </a:t>
            </a:r>
            <a:r>
              <a:rPr lang="it-IT" sz="4000" b="1" dirty="0" err="1">
                <a:solidFill>
                  <a:schemeClr val="tx1"/>
                </a:solidFill>
                <a:latin typeface="Calibri"/>
                <a:ea typeface="Calibri"/>
                <a:cs typeface="Calibri"/>
              </a:rPr>
              <a:t>Vulnerability</a:t>
            </a:r>
            <a:endParaRPr lang="en-GB" sz="4000" b="1" dirty="0" err="1">
              <a:solidFill>
                <a:schemeClr val="tx1"/>
              </a:solidFill>
              <a:latin typeface="Calibri"/>
              <a:ea typeface="Calibri"/>
              <a:cs typeface="Calibri"/>
            </a:endParaRPr>
          </a:p>
        </p:txBody>
      </p:sp>
      <p:sp>
        <p:nvSpPr>
          <p:cNvPr id="1027" name="Rectangle 3"/>
          <p:cNvSpPr>
            <a:spLocks noChangeArrowheads="1"/>
          </p:cNvSpPr>
          <p:nvPr/>
        </p:nvSpPr>
        <p:spPr bwMode="auto">
          <a:xfrm>
            <a:off x="7772400" y="5257800"/>
            <a:ext cx="1905000" cy="947738"/>
          </a:xfrm>
          <a:prstGeom prst="rect">
            <a:avLst/>
          </a:prstGeom>
          <a:noFill/>
          <a:ln w="9525">
            <a:noFill/>
            <a:miter lim="800000"/>
            <a:headEnd/>
            <a:tailEnd/>
          </a:ln>
          <a:effectLst/>
        </p:spPr>
        <p:txBody>
          <a:bodyPr lIns="92075" tIns="46038" rIns="92075" bIns="46038">
            <a:spAutoFit/>
          </a:bodyPr>
          <a:lstStyle/>
          <a:p>
            <a:pPr eaLnBrk="0" hangingPunct="0">
              <a:lnSpc>
                <a:spcPct val="25000"/>
              </a:lnSpc>
              <a:spcBef>
                <a:spcPct val="50000"/>
              </a:spcBef>
            </a:pPr>
            <a:endParaRPr lang="en-GB" sz="3200" dirty="0">
              <a:solidFill>
                <a:schemeClr val="folHlink"/>
              </a:solidFill>
              <a:latin typeface="Comic Sans MS" pitchFamily="66" charset="0"/>
            </a:endParaRPr>
          </a:p>
          <a:p>
            <a:pPr eaLnBrk="0" hangingPunct="0">
              <a:lnSpc>
                <a:spcPct val="25000"/>
              </a:lnSpc>
              <a:spcBef>
                <a:spcPct val="50000"/>
              </a:spcBef>
            </a:pPr>
            <a:r>
              <a:rPr lang="en-GB" sz="3200" dirty="0">
                <a:solidFill>
                  <a:schemeClr val="folHlink"/>
                </a:solidFill>
                <a:latin typeface="Calibri" pitchFamily="34" charset="0"/>
              </a:rPr>
              <a:t>Financial </a:t>
            </a:r>
          </a:p>
          <a:p>
            <a:pPr eaLnBrk="0" hangingPunct="0">
              <a:lnSpc>
                <a:spcPct val="25000"/>
              </a:lnSpc>
              <a:spcBef>
                <a:spcPct val="50000"/>
              </a:spcBef>
            </a:pPr>
            <a:r>
              <a:rPr lang="en-GB" sz="3200" dirty="0">
                <a:solidFill>
                  <a:schemeClr val="folHlink"/>
                </a:solidFill>
                <a:latin typeface="Calibri" pitchFamily="34" charset="0"/>
              </a:rPr>
              <a:t>Capital</a:t>
            </a:r>
          </a:p>
        </p:txBody>
      </p:sp>
      <p:sp>
        <p:nvSpPr>
          <p:cNvPr id="1028" name="Rectangle 4"/>
          <p:cNvSpPr>
            <a:spLocks noChangeArrowheads="1"/>
          </p:cNvSpPr>
          <p:nvPr/>
        </p:nvSpPr>
        <p:spPr bwMode="auto">
          <a:xfrm>
            <a:off x="8305800" y="3048000"/>
            <a:ext cx="1905000" cy="947738"/>
          </a:xfrm>
          <a:prstGeom prst="rect">
            <a:avLst/>
          </a:prstGeom>
          <a:noFill/>
          <a:ln w="9525">
            <a:noFill/>
            <a:miter lim="800000"/>
            <a:headEnd/>
            <a:tailEnd/>
          </a:ln>
          <a:effectLst/>
        </p:spPr>
        <p:txBody>
          <a:bodyPr lIns="92075" tIns="46038" rIns="92075" bIns="46038">
            <a:spAutoFit/>
          </a:bodyPr>
          <a:lstStyle/>
          <a:p>
            <a:pPr eaLnBrk="0" hangingPunct="0">
              <a:lnSpc>
                <a:spcPct val="25000"/>
              </a:lnSpc>
              <a:spcBef>
                <a:spcPct val="50000"/>
              </a:spcBef>
            </a:pPr>
            <a:endParaRPr lang="en-GB" sz="3200" dirty="0">
              <a:solidFill>
                <a:schemeClr val="folHlink"/>
              </a:solidFill>
              <a:latin typeface="Comic Sans MS" pitchFamily="66" charset="0"/>
            </a:endParaRPr>
          </a:p>
          <a:p>
            <a:pPr eaLnBrk="0" hangingPunct="0">
              <a:lnSpc>
                <a:spcPct val="25000"/>
              </a:lnSpc>
              <a:spcBef>
                <a:spcPct val="50000"/>
              </a:spcBef>
            </a:pPr>
            <a:r>
              <a:rPr lang="it-IT" sz="3200" dirty="0">
                <a:solidFill>
                  <a:schemeClr val="folHlink"/>
                </a:solidFill>
                <a:latin typeface="Calibri" pitchFamily="34" charset="0"/>
              </a:rPr>
              <a:t>Natural</a:t>
            </a:r>
            <a:endParaRPr lang="en-GB" sz="3200" dirty="0">
              <a:solidFill>
                <a:schemeClr val="folHlink"/>
              </a:solidFill>
              <a:latin typeface="Calibri" pitchFamily="34" charset="0"/>
            </a:endParaRPr>
          </a:p>
          <a:p>
            <a:pPr eaLnBrk="0" hangingPunct="0">
              <a:lnSpc>
                <a:spcPct val="25000"/>
              </a:lnSpc>
              <a:spcBef>
                <a:spcPct val="50000"/>
              </a:spcBef>
            </a:pPr>
            <a:r>
              <a:rPr lang="en-GB" sz="3200" dirty="0">
                <a:solidFill>
                  <a:schemeClr val="folHlink"/>
                </a:solidFill>
                <a:latin typeface="Calibri" pitchFamily="34" charset="0"/>
              </a:rPr>
              <a:t>Capital</a:t>
            </a:r>
          </a:p>
        </p:txBody>
      </p:sp>
      <p:sp>
        <p:nvSpPr>
          <p:cNvPr id="1029" name="Rectangle 5"/>
          <p:cNvSpPr>
            <a:spLocks noChangeArrowheads="1"/>
          </p:cNvSpPr>
          <p:nvPr/>
        </p:nvSpPr>
        <p:spPr bwMode="auto">
          <a:xfrm>
            <a:off x="1828800" y="3048000"/>
            <a:ext cx="1676400" cy="947738"/>
          </a:xfrm>
          <a:prstGeom prst="rect">
            <a:avLst/>
          </a:prstGeom>
          <a:noFill/>
          <a:ln w="9525">
            <a:noFill/>
            <a:miter lim="800000"/>
            <a:headEnd/>
            <a:tailEnd/>
          </a:ln>
          <a:effectLst/>
        </p:spPr>
        <p:txBody>
          <a:bodyPr lIns="92075" tIns="46038" rIns="92075" bIns="46038">
            <a:spAutoFit/>
          </a:bodyPr>
          <a:lstStyle/>
          <a:p>
            <a:pPr algn="r" eaLnBrk="0" hangingPunct="0">
              <a:lnSpc>
                <a:spcPct val="25000"/>
              </a:lnSpc>
              <a:spcBef>
                <a:spcPct val="50000"/>
              </a:spcBef>
            </a:pPr>
            <a:endParaRPr lang="en-GB" sz="3200" dirty="0">
              <a:solidFill>
                <a:schemeClr val="folHlink"/>
              </a:solidFill>
              <a:latin typeface="Comic Sans MS" pitchFamily="66" charset="0"/>
            </a:endParaRPr>
          </a:p>
          <a:p>
            <a:pPr algn="r" eaLnBrk="0" hangingPunct="0">
              <a:lnSpc>
                <a:spcPct val="25000"/>
              </a:lnSpc>
              <a:spcBef>
                <a:spcPct val="50000"/>
              </a:spcBef>
            </a:pPr>
            <a:r>
              <a:rPr lang="en-GB" sz="3200" dirty="0">
                <a:solidFill>
                  <a:schemeClr val="folHlink"/>
                </a:solidFill>
                <a:latin typeface="Calibri" pitchFamily="34" charset="0"/>
              </a:rPr>
              <a:t>Social </a:t>
            </a:r>
          </a:p>
          <a:p>
            <a:pPr algn="r" eaLnBrk="0" hangingPunct="0">
              <a:lnSpc>
                <a:spcPct val="25000"/>
              </a:lnSpc>
              <a:spcBef>
                <a:spcPct val="50000"/>
              </a:spcBef>
            </a:pPr>
            <a:r>
              <a:rPr lang="en-GB" sz="3200" dirty="0">
                <a:solidFill>
                  <a:schemeClr val="folHlink"/>
                </a:solidFill>
                <a:latin typeface="Calibri" pitchFamily="34" charset="0"/>
              </a:rPr>
              <a:t>Capital</a:t>
            </a:r>
          </a:p>
        </p:txBody>
      </p:sp>
      <p:sp>
        <p:nvSpPr>
          <p:cNvPr id="1030" name="Rectangle 6"/>
          <p:cNvSpPr>
            <a:spLocks noChangeArrowheads="1"/>
          </p:cNvSpPr>
          <p:nvPr/>
        </p:nvSpPr>
        <p:spPr bwMode="auto">
          <a:xfrm>
            <a:off x="2286000" y="5257800"/>
            <a:ext cx="2057400" cy="947738"/>
          </a:xfrm>
          <a:prstGeom prst="rect">
            <a:avLst/>
          </a:prstGeom>
          <a:noFill/>
          <a:ln w="9525">
            <a:noFill/>
            <a:miter lim="800000"/>
            <a:headEnd/>
            <a:tailEnd/>
          </a:ln>
          <a:effectLst/>
        </p:spPr>
        <p:txBody>
          <a:bodyPr lIns="92075" tIns="46038" rIns="92075" bIns="46038">
            <a:spAutoFit/>
          </a:bodyPr>
          <a:lstStyle/>
          <a:p>
            <a:pPr algn="r" eaLnBrk="0" hangingPunct="0">
              <a:lnSpc>
                <a:spcPct val="25000"/>
              </a:lnSpc>
              <a:spcBef>
                <a:spcPct val="50000"/>
              </a:spcBef>
            </a:pPr>
            <a:endParaRPr lang="en-GB" sz="3200" dirty="0">
              <a:solidFill>
                <a:schemeClr val="folHlink"/>
              </a:solidFill>
              <a:latin typeface="Comic Sans MS" pitchFamily="66" charset="0"/>
            </a:endParaRPr>
          </a:p>
          <a:p>
            <a:pPr algn="r" eaLnBrk="0" hangingPunct="0">
              <a:lnSpc>
                <a:spcPct val="25000"/>
              </a:lnSpc>
              <a:spcBef>
                <a:spcPct val="50000"/>
              </a:spcBef>
            </a:pPr>
            <a:r>
              <a:rPr lang="en-GB" sz="3200" dirty="0">
                <a:solidFill>
                  <a:schemeClr val="folHlink"/>
                </a:solidFill>
                <a:latin typeface="Calibri" pitchFamily="34" charset="0"/>
              </a:rPr>
              <a:t>Physical </a:t>
            </a:r>
          </a:p>
          <a:p>
            <a:pPr algn="r" eaLnBrk="0" hangingPunct="0">
              <a:lnSpc>
                <a:spcPct val="25000"/>
              </a:lnSpc>
              <a:spcBef>
                <a:spcPct val="50000"/>
              </a:spcBef>
            </a:pPr>
            <a:r>
              <a:rPr lang="en-GB" sz="3200" dirty="0">
                <a:solidFill>
                  <a:schemeClr val="folHlink"/>
                </a:solidFill>
                <a:latin typeface="Calibri" pitchFamily="34" charset="0"/>
              </a:rPr>
              <a:t>Capital</a:t>
            </a:r>
          </a:p>
        </p:txBody>
      </p:sp>
      <p:sp>
        <p:nvSpPr>
          <p:cNvPr id="1031" name="Rectangle 7"/>
          <p:cNvSpPr>
            <a:spLocks noChangeArrowheads="1"/>
          </p:cNvSpPr>
          <p:nvPr/>
        </p:nvSpPr>
        <p:spPr bwMode="auto">
          <a:xfrm>
            <a:off x="6610709" y="1874809"/>
            <a:ext cx="1828800" cy="831639"/>
          </a:xfrm>
          <a:prstGeom prst="rect">
            <a:avLst/>
          </a:prstGeom>
          <a:noFill/>
          <a:ln w="9525">
            <a:noFill/>
            <a:miter lim="800000"/>
            <a:headEnd/>
            <a:tailEnd/>
          </a:ln>
          <a:effectLst/>
        </p:spPr>
        <p:txBody>
          <a:bodyPr lIns="92075" tIns="46038" rIns="92075" bIns="46038">
            <a:spAutoFit/>
          </a:bodyPr>
          <a:lstStyle/>
          <a:p>
            <a:pPr algn="ctr" eaLnBrk="0" hangingPunct="0">
              <a:lnSpc>
                <a:spcPct val="75000"/>
              </a:lnSpc>
              <a:spcBef>
                <a:spcPct val="50000"/>
              </a:spcBef>
            </a:pPr>
            <a:r>
              <a:rPr lang="it-IT" sz="3200" dirty="0">
                <a:solidFill>
                  <a:schemeClr val="folHlink"/>
                </a:solidFill>
                <a:latin typeface="Calibri" pitchFamily="34" charset="0"/>
              </a:rPr>
              <a:t>Human</a:t>
            </a:r>
            <a:r>
              <a:rPr lang="en-GB" sz="3200" dirty="0">
                <a:solidFill>
                  <a:schemeClr val="folHlink"/>
                </a:solidFill>
                <a:latin typeface="Calibri" pitchFamily="34" charset="0"/>
              </a:rPr>
              <a:t> Capita</a:t>
            </a:r>
            <a:r>
              <a:rPr lang="en-GB" sz="3200" dirty="0">
                <a:solidFill>
                  <a:schemeClr val="folHlink"/>
                </a:solidFill>
                <a:latin typeface="Comic Sans MS" pitchFamily="66" charset="0"/>
              </a:rPr>
              <a:t>l</a:t>
            </a:r>
          </a:p>
        </p:txBody>
      </p:sp>
      <p:grpSp>
        <p:nvGrpSpPr>
          <p:cNvPr id="2" name="Group 42"/>
          <p:cNvGrpSpPr>
            <a:grpSpLocks/>
          </p:cNvGrpSpPr>
          <p:nvPr/>
        </p:nvGrpSpPr>
        <p:grpSpPr bwMode="auto">
          <a:xfrm>
            <a:off x="3886200" y="2286000"/>
            <a:ext cx="4419600" cy="3733800"/>
            <a:chOff x="1392" y="1344"/>
            <a:chExt cx="2784" cy="2352"/>
          </a:xfrm>
        </p:grpSpPr>
        <p:sp>
          <p:nvSpPr>
            <p:cNvPr id="1053" name="AutoShape 29"/>
            <p:cNvSpPr>
              <a:spLocks noChangeArrowheads="1"/>
            </p:cNvSpPr>
            <p:nvPr/>
          </p:nvSpPr>
          <p:spPr bwMode="auto">
            <a:xfrm>
              <a:off x="1392" y="1344"/>
              <a:ext cx="2784" cy="2352"/>
            </a:xfrm>
            <a:prstGeom prst="pentagon">
              <a:avLst/>
            </a:prstGeom>
            <a:noFill/>
            <a:ln w="38100">
              <a:solidFill>
                <a:schemeClr val="tx1"/>
              </a:solidFill>
              <a:miter lim="800000"/>
              <a:headEnd/>
              <a:tailEnd/>
            </a:ln>
            <a:effectLst/>
          </p:spPr>
          <p:txBody>
            <a:bodyPr wrap="none" anchor="ctr"/>
            <a:lstStyle/>
            <a:p>
              <a:endParaRPr lang="en-GB"/>
            </a:p>
          </p:txBody>
        </p:sp>
        <p:grpSp>
          <p:nvGrpSpPr>
            <p:cNvPr id="3" name="Group 38"/>
            <p:cNvGrpSpPr>
              <a:grpSpLocks/>
            </p:cNvGrpSpPr>
            <p:nvPr/>
          </p:nvGrpSpPr>
          <p:grpSpPr bwMode="auto">
            <a:xfrm>
              <a:off x="1392" y="1344"/>
              <a:ext cx="2784" cy="2352"/>
              <a:chOff x="1536" y="2016"/>
              <a:chExt cx="2400" cy="1920"/>
            </a:xfrm>
          </p:grpSpPr>
          <p:sp>
            <p:nvSpPr>
              <p:cNvPr id="1055" name="Line 31"/>
              <p:cNvSpPr>
                <a:spLocks noChangeShapeType="1"/>
              </p:cNvSpPr>
              <p:nvPr/>
            </p:nvSpPr>
            <p:spPr bwMode="auto">
              <a:xfrm>
                <a:off x="1536" y="2758"/>
                <a:ext cx="672" cy="218"/>
              </a:xfrm>
              <a:prstGeom prst="line">
                <a:avLst/>
              </a:prstGeom>
              <a:noFill/>
              <a:ln w="38100">
                <a:solidFill>
                  <a:schemeClr val="tx1"/>
                </a:solidFill>
                <a:miter lim="800000"/>
                <a:headEnd/>
                <a:tailEnd/>
              </a:ln>
              <a:effectLst/>
            </p:spPr>
            <p:txBody>
              <a:bodyPr wrap="none"/>
              <a:lstStyle/>
              <a:p>
                <a:endParaRPr lang="en-GB"/>
              </a:p>
            </p:txBody>
          </p:sp>
          <p:sp>
            <p:nvSpPr>
              <p:cNvPr id="1056" name="Line 32"/>
              <p:cNvSpPr>
                <a:spLocks noChangeShapeType="1"/>
              </p:cNvSpPr>
              <p:nvPr/>
            </p:nvSpPr>
            <p:spPr bwMode="auto">
              <a:xfrm>
                <a:off x="2736" y="2016"/>
                <a:ext cx="0" cy="829"/>
              </a:xfrm>
              <a:prstGeom prst="line">
                <a:avLst/>
              </a:prstGeom>
              <a:noFill/>
              <a:ln w="38100">
                <a:solidFill>
                  <a:schemeClr val="tx1"/>
                </a:solidFill>
                <a:miter lim="800000"/>
                <a:headEnd/>
                <a:tailEnd/>
              </a:ln>
              <a:effectLst/>
            </p:spPr>
            <p:txBody>
              <a:bodyPr wrap="none"/>
              <a:lstStyle/>
              <a:p>
                <a:endParaRPr lang="en-GB"/>
              </a:p>
            </p:txBody>
          </p:sp>
          <p:sp>
            <p:nvSpPr>
              <p:cNvPr id="1057" name="Line 33"/>
              <p:cNvSpPr>
                <a:spLocks noChangeShapeType="1"/>
              </p:cNvSpPr>
              <p:nvPr/>
            </p:nvSpPr>
            <p:spPr bwMode="auto">
              <a:xfrm flipH="1">
                <a:off x="3312" y="2758"/>
                <a:ext cx="624" cy="218"/>
              </a:xfrm>
              <a:prstGeom prst="line">
                <a:avLst/>
              </a:prstGeom>
              <a:noFill/>
              <a:ln w="38100">
                <a:solidFill>
                  <a:schemeClr val="tx1"/>
                </a:solidFill>
                <a:miter lim="800000"/>
                <a:headEnd/>
                <a:tailEnd/>
              </a:ln>
              <a:effectLst/>
            </p:spPr>
            <p:txBody>
              <a:bodyPr wrap="none"/>
              <a:lstStyle/>
              <a:p>
                <a:endParaRPr lang="en-GB"/>
              </a:p>
            </p:txBody>
          </p:sp>
          <p:grpSp>
            <p:nvGrpSpPr>
              <p:cNvPr id="4" name="Group 36"/>
              <p:cNvGrpSpPr>
                <a:grpSpLocks/>
              </p:cNvGrpSpPr>
              <p:nvPr/>
            </p:nvGrpSpPr>
            <p:grpSpPr bwMode="auto">
              <a:xfrm>
                <a:off x="1994" y="3151"/>
                <a:ext cx="1484" cy="785"/>
                <a:chOff x="1872" y="3072"/>
                <a:chExt cx="1632" cy="864"/>
              </a:xfrm>
            </p:grpSpPr>
            <p:sp>
              <p:nvSpPr>
                <p:cNvPr id="1058" name="Line 34"/>
                <p:cNvSpPr>
                  <a:spLocks noChangeShapeType="1"/>
                </p:cNvSpPr>
                <p:nvPr/>
              </p:nvSpPr>
              <p:spPr bwMode="auto">
                <a:xfrm flipV="1">
                  <a:off x="1872" y="3072"/>
                  <a:ext cx="576" cy="864"/>
                </a:xfrm>
                <a:prstGeom prst="line">
                  <a:avLst/>
                </a:prstGeom>
                <a:noFill/>
                <a:ln w="38100">
                  <a:solidFill>
                    <a:schemeClr val="tx1"/>
                  </a:solidFill>
                  <a:miter lim="800000"/>
                  <a:headEnd/>
                  <a:tailEnd/>
                </a:ln>
                <a:effectLst/>
              </p:spPr>
              <p:txBody>
                <a:bodyPr wrap="none"/>
                <a:lstStyle/>
                <a:p>
                  <a:endParaRPr lang="en-GB"/>
                </a:p>
              </p:txBody>
            </p:sp>
            <p:sp>
              <p:nvSpPr>
                <p:cNvPr id="1059" name="Line 35"/>
                <p:cNvSpPr>
                  <a:spLocks noChangeShapeType="1"/>
                </p:cNvSpPr>
                <p:nvPr/>
              </p:nvSpPr>
              <p:spPr bwMode="auto">
                <a:xfrm flipH="1" flipV="1">
                  <a:off x="2928" y="3072"/>
                  <a:ext cx="576" cy="864"/>
                </a:xfrm>
                <a:prstGeom prst="line">
                  <a:avLst/>
                </a:prstGeom>
                <a:noFill/>
                <a:ln w="38100">
                  <a:solidFill>
                    <a:schemeClr val="tx1"/>
                  </a:solidFill>
                  <a:miter lim="800000"/>
                  <a:headEnd/>
                  <a:tailEnd/>
                </a:ln>
                <a:effectLst/>
              </p:spPr>
              <p:txBody>
                <a:bodyPr wrap="none"/>
                <a:lstStyle/>
                <a:p>
                  <a:endParaRPr lang="en-GB"/>
                </a:p>
              </p:txBody>
            </p:sp>
          </p:grpSp>
        </p:grpSp>
      </p:grpSp>
      <p:cxnSp>
        <p:nvCxnSpPr>
          <p:cNvPr id="5" name="Straight Arrow Connector 4">
            <a:extLst>
              <a:ext uri="{FF2B5EF4-FFF2-40B4-BE49-F238E27FC236}">
                <a16:creationId xmlns:a16="http://schemas.microsoft.com/office/drawing/2014/main" id="{9C71A387-BD5B-2271-0DF1-CD9E4B0502C5}"/>
              </a:ext>
            </a:extLst>
          </p:cNvPr>
          <p:cNvCxnSpPr/>
          <p:nvPr/>
        </p:nvCxnSpPr>
        <p:spPr>
          <a:xfrm>
            <a:off x="3444240" y="2331720"/>
            <a:ext cx="2468880" cy="1747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58F14E2-673F-2B59-C8F9-5538E9676217}"/>
              </a:ext>
            </a:extLst>
          </p:cNvPr>
          <p:cNvSpPr txBox="1"/>
          <p:nvPr/>
        </p:nvSpPr>
        <p:spPr>
          <a:xfrm>
            <a:off x="1400853" y="1716454"/>
            <a:ext cx="2099329"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b="1" dirty="0"/>
              <a:t>Community or Individual</a:t>
            </a:r>
          </a:p>
        </p:txBody>
      </p:sp>
    </p:spTree>
    <p:extLst>
      <p:ext uri="{BB962C8B-B14F-4D97-AF65-F5344CB8AC3E}">
        <p14:creationId xmlns:p14="http://schemas.microsoft.com/office/powerpoint/2010/main" val="2840155491"/>
      </p:ext>
    </p:extLst>
  </p:cSld>
  <p:clrMapOvr>
    <a:masterClrMapping/>
  </p:clrMapOvr>
  <mc:AlternateContent xmlns:mc="http://schemas.openxmlformats.org/markup-compatibility/2006" xmlns:p14="http://schemas.microsoft.com/office/powerpoint/2010/main">
    <mc:Choice Requires="p14">
      <p:transition spd="slow" p14:dur="2000" advTm="156035"/>
    </mc:Choice>
    <mc:Fallback xmlns="">
      <p:transition spd="slow" advTm="15603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96CD800-C8BF-41B5-983A-3B3D95FA99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D36A27B-61AE-4AA1-8BD6-7310E072D8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511BC4C5-EB16-4C0B-83E6-96A39848CF1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73B90B8B-F76B-4130-8370-38033EEACB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3F18A7-2D18-E951-4755-69D29C3305B1}"/>
              </a:ext>
            </a:extLst>
          </p:cNvPr>
          <p:cNvSpPr>
            <a:spLocks noGrp="1"/>
          </p:cNvSpPr>
          <p:nvPr>
            <p:ph type="title"/>
          </p:nvPr>
        </p:nvSpPr>
        <p:spPr>
          <a:xfrm>
            <a:off x="5144679" y="634946"/>
            <a:ext cx="6405063" cy="1450757"/>
          </a:xfrm>
        </p:spPr>
        <p:txBody>
          <a:bodyPr vert="horz" lIns="91440" tIns="45720" rIns="91440" bIns="45720" rtlCol="0" anchor="b">
            <a:normAutofit/>
          </a:bodyPr>
          <a:lstStyle/>
          <a:p>
            <a:r>
              <a:rPr lang="en-US"/>
              <a:t>Vulnerability Context</a:t>
            </a:r>
            <a:endParaRPr lang="en-US" dirty="0"/>
          </a:p>
        </p:txBody>
      </p:sp>
      <p:pic>
        <p:nvPicPr>
          <p:cNvPr id="4" name="Picture 3" descr="A collage of different weather and lightning&#10;&#10;Description automatically generated">
            <a:extLst>
              <a:ext uri="{FF2B5EF4-FFF2-40B4-BE49-F238E27FC236}">
                <a16:creationId xmlns:a16="http://schemas.microsoft.com/office/drawing/2014/main" id="{34CDA83B-CABE-B502-29DE-39CDBAB5A5F0}"/>
              </a:ext>
            </a:extLst>
          </p:cNvPr>
          <p:cNvPicPr>
            <a:picLocks noChangeAspect="1"/>
          </p:cNvPicPr>
          <p:nvPr/>
        </p:nvPicPr>
        <p:blipFill>
          <a:blip r:embed="rId2">
            <a:extLst>
              <a:ext uri="{837473B0-CC2E-450A-ABE3-18F120FF3D39}">
                <a1611:picAttrSrcUrl xmlns:a1611="http://schemas.microsoft.com/office/drawing/2016/11/main" xmlns="" r:id="rId3"/>
              </a:ext>
            </a:extLst>
          </a:blip>
          <a:srcRect l="28967" r="-2" b="-2"/>
          <a:stretch/>
        </p:blipFill>
        <p:spPr>
          <a:xfrm>
            <a:off x="633999" y="581098"/>
            <a:ext cx="4020297" cy="2476136"/>
          </a:xfrm>
          <a:prstGeom prst="rect">
            <a:avLst/>
          </a:prstGeom>
        </p:spPr>
      </p:pic>
      <p:cxnSp>
        <p:nvCxnSpPr>
          <p:cNvPr id="20" name="Straight Connector 19">
            <a:extLst>
              <a:ext uri="{FF2B5EF4-FFF2-40B4-BE49-F238E27FC236}">
                <a16:creationId xmlns:a16="http://schemas.microsoft.com/office/drawing/2014/main" id="{C2D93264-3FF9-4175-A7FA-F927F0F77AA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flower growing through a crack in the ground&#10;&#10;Description automatically generated">
            <a:extLst>
              <a:ext uri="{FF2B5EF4-FFF2-40B4-BE49-F238E27FC236}">
                <a16:creationId xmlns:a16="http://schemas.microsoft.com/office/drawing/2014/main" id="{89EB5EE5-03E3-B334-4EFD-497668EFDA96}"/>
              </a:ext>
            </a:extLst>
          </p:cNvPr>
          <p:cNvPicPr>
            <a:picLocks noChangeAspect="1"/>
          </p:cNvPicPr>
          <p:nvPr/>
        </p:nvPicPr>
        <p:blipFill>
          <a:blip r:embed="rId4">
            <a:extLst>
              <a:ext uri="{837473B0-CC2E-450A-ABE3-18F120FF3D39}">
                <a1611:picAttrSrcUrl xmlns:a1611="http://schemas.microsoft.com/office/drawing/2016/11/main" xmlns="" r:id="rId5"/>
              </a:ext>
            </a:extLst>
          </a:blip>
          <a:srcRect l="18819" r="3" b="3"/>
          <a:stretch/>
        </p:blipFill>
        <p:spPr>
          <a:xfrm>
            <a:off x="633999" y="3218101"/>
            <a:ext cx="4020296" cy="2476136"/>
          </a:xfrm>
          <a:prstGeom prst="rect">
            <a:avLst/>
          </a:prstGeom>
        </p:spPr>
      </p:pic>
      <p:sp>
        <p:nvSpPr>
          <p:cNvPr id="3" name="TextBox 2">
            <a:extLst>
              <a:ext uri="{FF2B5EF4-FFF2-40B4-BE49-F238E27FC236}">
                <a16:creationId xmlns:a16="http://schemas.microsoft.com/office/drawing/2014/main" id="{03A65AB8-8E6D-188B-1207-F4595F5F643A}"/>
              </a:ext>
            </a:extLst>
          </p:cNvPr>
          <p:cNvSpPr txBox="1"/>
          <p:nvPr/>
        </p:nvSpPr>
        <p:spPr>
          <a:xfrm>
            <a:off x="5199107" y="2362201"/>
            <a:ext cx="6350635" cy="3713722"/>
          </a:xfrm>
          <a:prstGeom prst="rect">
            <a:avLst/>
          </a:prstGeom>
        </p:spPr>
        <p:txBody>
          <a:bodyPr rot="0" spcFirstLastPara="0" vertOverflow="overflow" horzOverflow="overflow" vert="horz" lIns="0" tIns="45720" rIns="0" bIns="45720" numCol="1" spcCol="0" rtlCol="0" fromWordArt="0" anchorCtr="0" forceAA="0" compatLnSpc="1">
            <a:prstTxWarp prst="textNoShape">
              <a:avLst/>
            </a:prstTxWarp>
            <a:normAutofit fontScale="92500" lnSpcReduction="10000"/>
          </a:bodyPr>
          <a:lstStyle/>
          <a:p>
            <a:pPr>
              <a:lnSpc>
                <a:spcPct val="90000"/>
              </a:lnSpc>
              <a:spcAft>
                <a:spcPts val="600"/>
              </a:spcAft>
              <a:buClr>
                <a:schemeClr val="accent1"/>
              </a:buClr>
              <a:buFont typeface="Calibri" panose="020F0502020204030204" pitchFamily="34" charset="0"/>
            </a:pPr>
            <a:r>
              <a:rPr lang="en-US" sz="1700" dirty="0">
                <a:solidFill>
                  <a:schemeClr val="tx1">
                    <a:lumMod val="75000"/>
                    <a:lumOff val="25000"/>
                  </a:schemeClr>
                </a:solidFill>
              </a:rPr>
              <a:t>Vulnerability is characterized as insecurity in the well-being of individuals, households, and communities in the face of changes in their external environment. People move in and out of poverty and the concept of vulnerability captures the processes of change.</a:t>
            </a:r>
            <a:endParaRPr lang="en-US" dirty="0">
              <a:solidFill>
                <a:schemeClr val="tx1">
                  <a:lumMod val="75000"/>
                  <a:lumOff val="25000"/>
                </a:schemeClr>
              </a:solidFill>
            </a:endParaRPr>
          </a:p>
          <a:p>
            <a:pPr>
              <a:lnSpc>
                <a:spcPct val="90000"/>
              </a:lnSpc>
              <a:spcAft>
                <a:spcPts val="600"/>
              </a:spcAft>
              <a:buFont typeface="Calibri" panose="020F0502020204030204" pitchFamily="34" charset="0"/>
            </a:pPr>
            <a:r>
              <a:rPr lang="en-US" sz="1700" dirty="0">
                <a:solidFill>
                  <a:schemeClr val="tx1">
                    <a:lumMod val="75000"/>
                    <a:lumOff val="25000"/>
                  </a:schemeClr>
                </a:solidFill>
              </a:rPr>
              <a:t>Vulnerability has two facets: an external side of shocks, seasonality, and critical trends; and an internal side of defenselessness caused by lack of ability and means to cope with these. </a:t>
            </a:r>
            <a:endParaRPr lang="en-US">
              <a:solidFill>
                <a:schemeClr val="tx1">
                  <a:lumMod val="75000"/>
                  <a:lumOff val="25000"/>
                </a:schemeClr>
              </a:solidFill>
            </a:endParaRPr>
          </a:p>
          <a:p>
            <a:pPr>
              <a:lnSpc>
                <a:spcPct val="90000"/>
              </a:lnSpc>
              <a:spcAft>
                <a:spcPts val="600"/>
              </a:spcAft>
              <a:buClr>
                <a:schemeClr val="accent1"/>
              </a:buClr>
              <a:buFont typeface="Calibri" panose="020F0502020204030204" pitchFamily="34" charset="0"/>
            </a:pPr>
            <a:endParaRPr lang="en-US" sz="1700">
              <a:solidFill>
                <a:schemeClr val="tx1">
                  <a:lumMod val="75000"/>
                  <a:lumOff val="25000"/>
                </a:schemeClr>
              </a:solidFill>
            </a:endParaRPr>
          </a:p>
          <a:p>
            <a:pPr>
              <a:lnSpc>
                <a:spcPct val="90000"/>
              </a:lnSpc>
              <a:spcAft>
                <a:spcPts val="600"/>
              </a:spcAft>
              <a:buClr>
                <a:schemeClr val="accent1"/>
              </a:buClr>
              <a:buFont typeface="Calibri" panose="020F0502020204030204" pitchFamily="34" charset="0"/>
            </a:pPr>
            <a:r>
              <a:rPr lang="en-US" sz="1700" dirty="0">
                <a:solidFill>
                  <a:schemeClr val="tx1">
                    <a:lumMod val="75000"/>
                    <a:lumOff val="25000"/>
                  </a:schemeClr>
                </a:solidFill>
              </a:rPr>
              <a:t>The vulnerability context includes </a:t>
            </a:r>
            <a:endParaRPr lang="en-US" sz="1700" dirty="0">
              <a:solidFill>
                <a:schemeClr val="tx1">
                  <a:lumMod val="75000"/>
                  <a:lumOff val="25000"/>
                </a:schemeClr>
              </a:solidFill>
              <a:ea typeface="Calibri"/>
              <a:cs typeface="Calibri"/>
            </a:endParaRPr>
          </a:p>
          <a:p>
            <a:pPr>
              <a:lnSpc>
                <a:spcPct val="90000"/>
              </a:lnSpc>
              <a:spcAft>
                <a:spcPts val="600"/>
              </a:spcAft>
              <a:buClr>
                <a:schemeClr val="accent1"/>
              </a:buClr>
              <a:buFont typeface="Calibri" panose="020F0502020204030204" pitchFamily="34" charset="0"/>
            </a:pPr>
            <a:r>
              <a:rPr lang="en-US" sz="1700" dirty="0">
                <a:solidFill>
                  <a:schemeClr val="tx1">
                    <a:lumMod val="75000"/>
                    <a:lumOff val="25000"/>
                  </a:schemeClr>
                </a:solidFill>
              </a:rPr>
              <a:t>• </a:t>
            </a:r>
            <a:r>
              <a:rPr lang="en-US" sz="1700" i="1" dirty="0">
                <a:solidFill>
                  <a:schemeClr val="tx1">
                    <a:lumMod val="75000"/>
                    <a:lumOff val="25000"/>
                  </a:schemeClr>
                </a:solidFill>
              </a:rPr>
              <a:t>shocks, e.g., conflict, illnesses, floods, storms, droughts, pests, diseases </a:t>
            </a:r>
            <a:endParaRPr lang="en-US" sz="1700" i="1" dirty="0">
              <a:solidFill>
                <a:schemeClr val="tx1">
                  <a:lumMod val="75000"/>
                  <a:lumOff val="25000"/>
                </a:schemeClr>
              </a:solidFill>
              <a:ea typeface="Calibri"/>
              <a:cs typeface="Calibri"/>
            </a:endParaRPr>
          </a:p>
          <a:p>
            <a:pPr>
              <a:lnSpc>
                <a:spcPct val="90000"/>
              </a:lnSpc>
              <a:spcAft>
                <a:spcPts val="600"/>
              </a:spcAft>
              <a:buClr>
                <a:schemeClr val="accent1"/>
              </a:buClr>
              <a:buFont typeface="Calibri" panose="020F0502020204030204" pitchFamily="34" charset="0"/>
            </a:pPr>
            <a:r>
              <a:rPr lang="en-US" sz="1700" i="1" dirty="0">
                <a:solidFill>
                  <a:schemeClr val="tx1">
                    <a:lumMod val="75000"/>
                    <a:lumOff val="25000"/>
                  </a:schemeClr>
                </a:solidFill>
              </a:rPr>
              <a:t>• seasonality, e.g., prices, and employment opportunities </a:t>
            </a:r>
            <a:endParaRPr lang="en-US" sz="1700" i="1" dirty="0">
              <a:solidFill>
                <a:schemeClr val="tx1">
                  <a:lumMod val="75000"/>
                  <a:lumOff val="25000"/>
                </a:schemeClr>
              </a:solidFill>
              <a:ea typeface="Calibri"/>
              <a:cs typeface="Calibri"/>
            </a:endParaRPr>
          </a:p>
          <a:p>
            <a:pPr>
              <a:lnSpc>
                <a:spcPct val="90000"/>
              </a:lnSpc>
              <a:spcAft>
                <a:spcPts val="600"/>
              </a:spcAft>
              <a:buClr>
                <a:schemeClr val="accent1"/>
              </a:buClr>
              <a:buFont typeface="Calibri" panose="020F0502020204030204" pitchFamily="34" charset="0"/>
            </a:pPr>
            <a:r>
              <a:rPr lang="en-US" sz="1700" i="1" dirty="0">
                <a:solidFill>
                  <a:schemeClr val="tx1">
                    <a:lumMod val="75000"/>
                    <a:lumOff val="25000"/>
                  </a:schemeClr>
                </a:solidFill>
              </a:rPr>
              <a:t>• critical trends, e.g., demographic, environmental, economic, governance, and technological trends</a:t>
            </a:r>
            <a:endParaRPr lang="en-US" sz="1700" i="1" dirty="0">
              <a:solidFill>
                <a:schemeClr val="tx1">
                  <a:lumMod val="75000"/>
                  <a:lumOff val="25000"/>
                </a:schemeClr>
              </a:solidFill>
              <a:ea typeface="Calibri"/>
              <a:cs typeface="Calibri"/>
            </a:endParaRPr>
          </a:p>
          <a:p>
            <a:pPr>
              <a:lnSpc>
                <a:spcPct val="90000"/>
              </a:lnSpc>
              <a:spcAft>
                <a:spcPts val="600"/>
              </a:spcAft>
              <a:buFont typeface="Calibri" panose="020F0502020204030204" pitchFamily="34" charset="0"/>
            </a:pPr>
            <a:endParaRPr lang="en-US" sz="1700" i="1" dirty="0">
              <a:solidFill>
                <a:schemeClr val="tx1">
                  <a:lumMod val="75000"/>
                  <a:lumOff val="25000"/>
                </a:schemeClr>
              </a:solidFill>
              <a:ea typeface="Calibri"/>
              <a:cs typeface="Calibri"/>
            </a:endParaRPr>
          </a:p>
          <a:p>
            <a:pPr>
              <a:lnSpc>
                <a:spcPct val="90000"/>
              </a:lnSpc>
              <a:spcAft>
                <a:spcPts val="600"/>
              </a:spcAft>
              <a:buFont typeface="Calibri" panose="020F0502020204030204" pitchFamily="34" charset="0"/>
            </a:pPr>
            <a:r>
              <a:rPr lang="en-US" sz="1700" dirty="0">
                <a:solidFill>
                  <a:schemeClr val="tx1">
                    <a:lumMod val="75000"/>
                    <a:lumOff val="25000"/>
                  </a:schemeClr>
                </a:solidFill>
                <a:ea typeface="Calibri"/>
                <a:cs typeface="Calibri"/>
              </a:rPr>
              <a:t>(Taken from Serrat 2008)</a:t>
            </a:r>
          </a:p>
        </p:txBody>
      </p:sp>
      <p:sp>
        <p:nvSpPr>
          <p:cNvPr id="22" name="Rectangle 21">
            <a:extLst>
              <a:ext uri="{FF2B5EF4-FFF2-40B4-BE49-F238E27FC236}">
                <a16:creationId xmlns:a16="http://schemas.microsoft.com/office/drawing/2014/main" id="{91C67939-3FD0-4B45-8AA4-9FE55C7EE1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0981A96A-A87C-4F87-845A-3B0A6529F5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59617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453" t="13507" r="1394" b="7006"/>
          <a:stretch/>
        </p:blipFill>
        <p:spPr>
          <a:xfrm>
            <a:off x="1356859" y="1621625"/>
            <a:ext cx="9565367" cy="4793569"/>
          </a:xfrm>
          <a:prstGeom prst="rect">
            <a:avLst/>
          </a:prstGeom>
        </p:spPr>
      </p:pic>
      <p:sp>
        <p:nvSpPr>
          <p:cNvPr id="3" name="Title 1"/>
          <p:cNvSpPr txBox="1">
            <a:spLocks/>
          </p:cNvSpPr>
          <p:nvPr/>
        </p:nvSpPr>
        <p:spPr>
          <a:xfrm>
            <a:off x="1752600" y="116633"/>
            <a:ext cx="8370040" cy="623047"/>
          </a:xfrm>
          <a:prstGeom prst="rect">
            <a:avLst/>
          </a:prstGeom>
        </p:spPr>
        <p:txBody>
          <a:bodyPr lIns="91440" tIns="45720" rIns="91440" bIns="45720" anchor="t">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nSpc>
                <a:spcPct val="113999"/>
              </a:lnSpc>
            </a:pPr>
            <a:endParaRPr lang="en-GB" sz="4000" b="1" spc="300" dirty="0">
              <a:solidFill>
                <a:schemeClr val="tx1"/>
              </a:solidFill>
              <a:latin typeface="Calibri"/>
              <a:cs typeface="Arial"/>
            </a:endParaRPr>
          </a:p>
        </p:txBody>
      </p:sp>
      <p:sp>
        <p:nvSpPr>
          <p:cNvPr id="5" name="Rectangle 4"/>
          <p:cNvSpPr/>
          <p:nvPr/>
        </p:nvSpPr>
        <p:spPr>
          <a:xfrm>
            <a:off x="1986068" y="4939474"/>
            <a:ext cx="184731" cy="523220"/>
          </a:xfrm>
          <a:prstGeom prst="rect">
            <a:avLst/>
          </a:prstGeom>
        </p:spPr>
        <p:txBody>
          <a:bodyPr wrap="none" lIns="91440" tIns="45720" rIns="91440" bIns="45720" anchor="t">
            <a:spAutoFit/>
          </a:bodyPr>
          <a:lstStyle/>
          <a:p>
            <a:endParaRPr lang="en-GB" sz="2800"/>
          </a:p>
        </p:txBody>
      </p:sp>
      <p:sp>
        <p:nvSpPr>
          <p:cNvPr id="8" name="Title 7">
            <a:extLst>
              <a:ext uri="{FF2B5EF4-FFF2-40B4-BE49-F238E27FC236}">
                <a16:creationId xmlns:a16="http://schemas.microsoft.com/office/drawing/2014/main" id="{AD3D5269-182A-455C-921B-A469DFBD17CC}"/>
              </a:ext>
            </a:extLst>
          </p:cNvPr>
          <p:cNvSpPr>
            <a:spLocks noGrp="1"/>
          </p:cNvSpPr>
          <p:nvPr>
            <p:ph type="title"/>
          </p:nvPr>
        </p:nvSpPr>
        <p:spPr>
          <a:xfrm>
            <a:off x="1097280" y="-195248"/>
            <a:ext cx="10058400" cy="1450757"/>
          </a:xfrm>
        </p:spPr>
        <p:txBody>
          <a:bodyPr/>
          <a:lstStyle/>
          <a:p>
            <a:r>
              <a:rPr lang="en-US" dirty="0">
                <a:cs typeface="Calibri Light"/>
              </a:rPr>
              <a:t>Livelihood Model in context</a:t>
            </a:r>
            <a:endParaRPr lang="en-US" dirty="0"/>
          </a:p>
        </p:txBody>
      </p:sp>
    </p:spTree>
    <p:extLst>
      <p:ext uri="{BB962C8B-B14F-4D97-AF65-F5344CB8AC3E}">
        <p14:creationId xmlns:p14="http://schemas.microsoft.com/office/powerpoint/2010/main" val="3244020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CF81D86-BDBA-477C-B7DD-8D359BB996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CA45F-5237-AF1C-ACA8-A4A8BCCFC0C4}"/>
              </a:ext>
            </a:extLst>
          </p:cNvPr>
          <p:cNvSpPr>
            <a:spLocks noGrp="1"/>
          </p:cNvSpPr>
          <p:nvPr>
            <p:ph type="title"/>
          </p:nvPr>
        </p:nvSpPr>
        <p:spPr>
          <a:xfrm>
            <a:off x="4974771" y="634946"/>
            <a:ext cx="6574972" cy="1450757"/>
          </a:xfrm>
        </p:spPr>
        <p:txBody>
          <a:bodyPr>
            <a:normAutofit/>
          </a:bodyPr>
          <a:lstStyle/>
          <a:p>
            <a:r>
              <a:rPr lang="en-US" sz="4400" b="1">
                <a:ea typeface="Calibri Light"/>
                <a:cs typeface="Calibri Light"/>
              </a:rPr>
              <a:t>Defining Culture (15 min Word Cloud Activity)</a:t>
            </a:r>
            <a:endParaRPr lang="en-US" sz="4400" b="1"/>
          </a:p>
        </p:txBody>
      </p:sp>
      <p:pic>
        <p:nvPicPr>
          <p:cNvPr id="4" name="Picture 3" descr="Cotton wool cloud supported by miniature wood ladders">
            <a:extLst>
              <a:ext uri="{FF2B5EF4-FFF2-40B4-BE49-F238E27FC236}">
                <a16:creationId xmlns:a16="http://schemas.microsoft.com/office/drawing/2014/main" id="{E51CEE87-D34E-78D3-AEA6-C4F980B66C78}"/>
              </a:ext>
            </a:extLst>
          </p:cNvPr>
          <p:cNvPicPr>
            <a:picLocks noChangeAspect="1"/>
          </p:cNvPicPr>
          <p:nvPr/>
        </p:nvPicPr>
        <p:blipFill>
          <a:blip r:embed="rId2"/>
          <a:srcRect l="21669" r="22990" b="-1"/>
          <a:stretch/>
        </p:blipFill>
        <p:spPr>
          <a:xfrm>
            <a:off x="633999" y="640081"/>
            <a:ext cx="4001315" cy="5314406"/>
          </a:xfrm>
          <a:prstGeom prst="rect">
            <a:avLst/>
          </a:prstGeom>
        </p:spPr>
      </p:pic>
      <p:cxnSp>
        <p:nvCxnSpPr>
          <p:cNvPr id="11" name="Straight Connector 10">
            <a:extLst>
              <a:ext uri="{FF2B5EF4-FFF2-40B4-BE49-F238E27FC236}">
                <a16:creationId xmlns:a16="http://schemas.microsoft.com/office/drawing/2014/main" id="{C65F3E9C-EF11-4F8F-A621-399C7A3E640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64FBCE5-5337-B7B7-BA96-820A42EBD60C}"/>
              </a:ext>
            </a:extLst>
          </p:cNvPr>
          <p:cNvSpPr>
            <a:spLocks noGrp="1"/>
          </p:cNvSpPr>
          <p:nvPr>
            <p:ph idx="1"/>
          </p:nvPr>
        </p:nvSpPr>
        <p:spPr>
          <a:xfrm>
            <a:off x="4974769" y="2418277"/>
            <a:ext cx="6574973" cy="3520089"/>
          </a:xfrm>
        </p:spPr>
        <p:txBody>
          <a:bodyPr vert="horz" lIns="0" tIns="45720" rIns="0" bIns="45720" rtlCol="0">
            <a:normAutofit/>
          </a:bodyPr>
          <a:lstStyle/>
          <a:p>
            <a:r>
              <a:rPr lang="en-US" dirty="0">
                <a:ea typeface="+mn-lt"/>
                <a:cs typeface="+mn-lt"/>
              </a:rPr>
              <a:t>How or what do you define as culture?</a:t>
            </a:r>
          </a:p>
          <a:p>
            <a:r>
              <a:rPr lang="en-US" dirty="0">
                <a:ea typeface="+mn-lt"/>
                <a:cs typeface="+mn-lt"/>
              </a:rPr>
              <a:t>As individuals or pairs, please add your responses to the following link.  There is no limit to the number of responses.</a:t>
            </a:r>
          </a:p>
          <a:p>
            <a:endParaRPr lang="en-US" dirty="0">
              <a:ea typeface="+mn-lt"/>
              <a:cs typeface="+mn-lt"/>
            </a:endParaRPr>
          </a:p>
          <a:p>
            <a:r>
              <a:rPr lang="en-US" dirty="0">
                <a:ea typeface="+mn-lt"/>
                <a:cs typeface="+mn-lt"/>
                <a:hlinkClick r:id="rId3"/>
              </a:rPr>
              <a:t>AnswerGarden » How would you define culture?...- Plant a Question, Grow Answers! Generate a live word cloud with your audience.</a:t>
            </a:r>
            <a:endParaRPr lang="en-US">
              <a:ea typeface="Calibri"/>
              <a:cs typeface="Calibri"/>
            </a:endParaRPr>
          </a:p>
        </p:txBody>
      </p:sp>
      <p:sp>
        <p:nvSpPr>
          <p:cNvPr id="13" name="Rectangle 12">
            <a:extLst>
              <a:ext uri="{FF2B5EF4-FFF2-40B4-BE49-F238E27FC236}">
                <a16:creationId xmlns:a16="http://schemas.microsoft.com/office/drawing/2014/main" id="{88AA064E-5F6E-4024-BC28-EDDC3DFC70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03B29638-4838-4B9B-B9DB-96E542BAF3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60633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0B5AE2-C5CC-499C-8F2D-249888BE22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BA7A3698-B350-40E5-8475-9BCC41A089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0AC655C7-EC94-4BE6-84C8-2F9EFBBB278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10162E77-11AD-44A7-84EC-40C59EEFBD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DA65A1-E533-8DD8-3F50-A9B4A439102A}"/>
              </a:ext>
            </a:extLst>
          </p:cNvPr>
          <p:cNvSpPr>
            <a:spLocks noGrp="1"/>
          </p:cNvSpPr>
          <p:nvPr>
            <p:ph type="title"/>
          </p:nvPr>
        </p:nvSpPr>
        <p:spPr>
          <a:xfrm>
            <a:off x="7616529" y="634946"/>
            <a:ext cx="3944256" cy="1439714"/>
          </a:xfrm>
        </p:spPr>
        <p:txBody>
          <a:bodyPr vert="horz" lIns="91440" tIns="45720" rIns="91440" bIns="45720" rtlCol="0" anchor="b">
            <a:normAutofit/>
          </a:bodyPr>
          <a:lstStyle/>
          <a:p>
            <a:r>
              <a:rPr lang="en-US" sz="3700" b="1" kern="1200" spc="-50" baseline="0" dirty="0">
                <a:solidFill>
                  <a:schemeClr val="tx1">
                    <a:lumMod val="75000"/>
                    <a:lumOff val="25000"/>
                  </a:schemeClr>
                </a:solidFill>
                <a:latin typeface="+mj-lt"/>
                <a:ea typeface="+mj-ea"/>
                <a:cs typeface="+mj-cs"/>
              </a:rPr>
              <a:t>Livelihoods – 10-minute discussion</a:t>
            </a:r>
          </a:p>
        </p:txBody>
      </p:sp>
      <p:pic>
        <p:nvPicPr>
          <p:cNvPr id="4" name="Picture 3" descr="A group of people around a table&#10;&#10;Description automatically generated">
            <a:extLst>
              <a:ext uri="{FF2B5EF4-FFF2-40B4-BE49-F238E27FC236}">
                <a16:creationId xmlns:a16="http://schemas.microsoft.com/office/drawing/2014/main" id="{32DF4FEC-2CE1-C771-5C9A-D49772E51EE2}"/>
              </a:ext>
            </a:extLst>
          </p:cNvPr>
          <p:cNvPicPr>
            <a:picLocks noChangeAspect="1"/>
          </p:cNvPicPr>
          <p:nvPr/>
        </p:nvPicPr>
        <p:blipFill>
          <a:blip r:embed="rId2">
            <a:extLst>
              <a:ext uri="{837473B0-CC2E-450A-ABE3-18F120FF3D39}">
                <a1611:picAttrSrcUrl xmlns:a1611="http://schemas.microsoft.com/office/drawing/2016/11/main" xmlns="" r:id="rId3"/>
              </a:ext>
            </a:extLst>
          </a:blip>
          <a:srcRect t="11502" r="3" b="11589"/>
          <a:stretch/>
        </p:blipFill>
        <p:spPr>
          <a:xfrm>
            <a:off x="633999" y="640081"/>
            <a:ext cx="6545367" cy="5038320"/>
          </a:xfrm>
          <a:prstGeom prst="rect">
            <a:avLst/>
          </a:prstGeom>
        </p:spPr>
      </p:pic>
      <p:cxnSp>
        <p:nvCxnSpPr>
          <p:cNvPr id="17" name="Straight Connector 16">
            <a:extLst>
              <a:ext uri="{FF2B5EF4-FFF2-40B4-BE49-F238E27FC236}">
                <a16:creationId xmlns:a16="http://schemas.microsoft.com/office/drawing/2014/main" id="{5AB158E9-1B40-4CD6-95F0-95CA11DF7B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30ADB56-C25E-45FF-7068-DF85CC838EE4}"/>
              </a:ext>
            </a:extLst>
          </p:cNvPr>
          <p:cNvSpPr txBox="1"/>
          <p:nvPr/>
        </p:nvSpPr>
        <p:spPr>
          <a:xfrm>
            <a:off x="7616845" y="2306982"/>
            <a:ext cx="3943941" cy="3647496"/>
          </a:xfrm>
          <a:prstGeom prst="rect">
            <a:avLst/>
          </a:prstGeom>
        </p:spPr>
        <p:txBody>
          <a:bodyPr rot="0" spcFirstLastPara="0" vertOverflow="overflow" horzOverflow="overflow" vert="horz" lIns="0" tIns="45720" rIns="0" bIns="45720" numCol="1" spcCol="0" rtlCol="0" fromWordArt="0" anchorCtr="0" forceAA="0" compatLnSpc="1">
            <a:prstTxWarp prst="textNoShape">
              <a:avLst/>
            </a:prstTxWarp>
            <a:normAutofit/>
          </a:bodyPr>
          <a:lstStyle/>
          <a:p>
            <a:pPr marL="342900" indent="-342900">
              <a:lnSpc>
                <a:spcPct val="90000"/>
              </a:lnSpc>
              <a:spcAft>
                <a:spcPts val="600"/>
              </a:spcAft>
              <a:buClr>
                <a:schemeClr val="accent1"/>
              </a:buClr>
              <a:buFont typeface="Calibri" panose="020F0502020204030204" pitchFamily="34" charset="0"/>
              <a:buAutoNum type="arabicPeriod"/>
            </a:pPr>
            <a:r>
              <a:rPr lang="en-US" sz="1900" dirty="0">
                <a:solidFill>
                  <a:schemeClr val="tx1">
                    <a:lumMod val="75000"/>
                    <a:lumOff val="25000"/>
                  </a:schemeClr>
                </a:solidFill>
              </a:rPr>
              <a:t>What do each of the 5 types of capital represent?</a:t>
            </a:r>
            <a:endParaRPr lang="en-US" sz="1900" dirty="0">
              <a:solidFill>
                <a:schemeClr val="tx1">
                  <a:lumMod val="75000"/>
                  <a:lumOff val="25000"/>
                </a:schemeClr>
              </a:solidFill>
              <a:ea typeface="Calibri"/>
              <a:cs typeface="Calibri"/>
            </a:endParaRPr>
          </a:p>
          <a:p>
            <a:pPr marL="342900" indent="-342900">
              <a:lnSpc>
                <a:spcPct val="90000"/>
              </a:lnSpc>
              <a:spcAft>
                <a:spcPts val="600"/>
              </a:spcAft>
              <a:buClr>
                <a:schemeClr val="accent1"/>
              </a:buClr>
              <a:buFont typeface="Calibri" panose="020F0502020204030204" pitchFamily="34" charset="0"/>
              <a:buAutoNum type="arabicPeriod"/>
            </a:pPr>
            <a:r>
              <a:rPr lang="en-US" sz="1900" dirty="0">
                <a:solidFill>
                  <a:schemeClr val="tx1">
                    <a:lumMod val="75000"/>
                    <a:lumOff val="25000"/>
                  </a:schemeClr>
                </a:solidFill>
              </a:rPr>
              <a:t>Can you provide examples for each?</a:t>
            </a:r>
            <a:endParaRPr lang="en-US" sz="1900" dirty="0">
              <a:solidFill>
                <a:schemeClr val="tx1">
                  <a:lumMod val="75000"/>
                  <a:lumOff val="25000"/>
                </a:schemeClr>
              </a:solidFill>
              <a:ea typeface="Calibri"/>
              <a:cs typeface="Calibri"/>
            </a:endParaRPr>
          </a:p>
          <a:p>
            <a:pPr marL="342900" indent="-342900">
              <a:lnSpc>
                <a:spcPct val="90000"/>
              </a:lnSpc>
              <a:spcAft>
                <a:spcPts val="600"/>
              </a:spcAft>
              <a:buClr>
                <a:schemeClr val="accent1"/>
              </a:buClr>
              <a:buFont typeface="Calibri" panose="020F0502020204030204" pitchFamily="34" charset="0"/>
              <a:buAutoNum type="arabicPeriod"/>
            </a:pPr>
            <a:r>
              <a:rPr lang="en-US" sz="1900" dirty="0">
                <a:solidFill>
                  <a:schemeClr val="tx1">
                    <a:lumMod val="75000"/>
                    <a:lumOff val="25000"/>
                  </a:schemeClr>
                </a:solidFill>
              </a:rPr>
              <a:t>Is there anything missing from the livelihood assets pentagon?</a:t>
            </a:r>
            <a:endParaRPr lang="en-US" sz="1900" dirty="0">
              <a:solidFill>
                <a:schemeClr val="tx1">
                  <a:lumMod val="75000"/>
                  <a:lumOff val="25000"/>
                </a:schemeClr>
              </a:solidFill>
              <a:ea typeface="Calibri"/>
              <a:cs typeface="Calibri"/>
            </a:endParaRPr>
          </a:p>
          <a:p>
            <a:pPr marL="342900" indent="-342900">
              <a:lnSpc>
                <a:spcPct val="90000"/>
              </a:lnSpc>
              <a:spcAft>
                <a:spcPts val="600"/>
              </a:spcAft>
              <a:buClr>
                <a:schemeClr val="accent1"/>
              </a:buClr>
              <a:buFont typeface="Calibri" panose="020F0502020204030204" pitchFamily="34" charset="0"/>
              <a:buAutoNum type="arabicPeriod"/>
            </a:pPr>
            <a:r>
              <a:rPr lang="en-US" sz="1900" dirty="0">
                <a:solidFill>
                  <a:schemeClr val="tx1">
                    <a:lumMod val="75000"/>
                    <a:lumOff val="25000"/>
                  </a:schemeClr>
                </a:solidFill>
              </a:rPr>
              <a:t>Consider any limitations with the model.</a:t>
            </a:r>
            <a:endParaRPr lang="en-US" sz="1900" dirty="0">
              <a:solidFill>
                <a:schemeClr val="tx1">
                  <a:lumMod val="75000"/>
                  <a:lumOff val="25000"/>
                </a:schemeClr>
              </a:solidFill>
              <a:ea typeface="Calibri"/>
              <a:cs typeface="Calibri"/>
            </a:endParaRPr>
          </a:p>
          <a:p>
            <a:pPr marL="342900" indent="-342900">
              <a:lnSpc>
                <a:spcPct val="90000"/>
              </a:lnSpc>
              <a:spcAft>
                <a:spcPts val="600"/>
              </a:spcAft>
              <a:buClr>
                <a:schemeClr val="accent1"/>
              </a:buClr>
              <a:buAutoNum type="arabicPeriod"/>
            </a:pPr>
            <a:r>
              <a:rPr lang="en-US" sz="1900" dirty="0">
                <a:solidFill>
                  <a:schemeClr val="tx1">
                    <a:lumMod val="75000"/>
                    <a:lumOff val="25000"/>
                  </a:schemeClr>
                </a:solidFill>
                <a:ea typeface="Calibri"/>
                <a:cs typeface="Calibri"/>
              </a:rPr>
              <a:t>Where does culture fit into this?</a:t>
            </a:r>
          </a:p>
          <a:p>
            <a:pPr marL="342900" indent="-342900">
              <a:lnSpc>
                <a:spcPct val="90000"/>
              </a:lnSpc>
              <a:spcAft>
                <a:spcPts val="600"/>
              </a:spcAft>
              <a:buClr>
                <a:schemeClr val="accent1"/>
              </a:buClr>
              <a:buFont typeface="Calibri" panose="020F0502020204030204" pitchFamily="34" charset="0"/>
              <a:buAutoNum type="arabicPeriod"/>
            </a:pPr>
            <a:endParaRPr lang="en-US" sz="1900" dirty="0">
              <a:solidFill>
                <a:schemeClr val="tx1">
                  <a:lumMod val="75000"/>
                  <a:lumOff val="25000"/>
                </a:schemeClr>
              </a:solidFill>
            </a:endParaRPr>
          </a:p>
          <a:p>
            <a:pPr>
              <a:lnSpc>
                <a:spcPct val="90000"/>
              </a:lnSpc>
              <a:spcAft>
                <a:spcPts val="600"/>
              </a:spcAft>
              <a:buClr>
                <a:schemeClr val="accent1"/>
              </a:buClr>
              <a:buFont typeface="Calibri" panose="020F0502020204030204" pitchFamily="34" charset="0"/>
            </a:pPr>
            <a:r>
              <a:rPr lang="en-US" sz="1900" dirty="0">
                <a:solidFill>
                  <a:schemeClr val="tx1">
                    <a:lumMod val="75000"/>
                    <a:lumOff val="25000"/>
                  </a:schemeClr>
                </a:solidFill>
              </a:rPr>
              <a:t>In Session 6, we will explore this model in relation to three case studies.</a:t>
            </a:r>
            <a:endParaRPr lang="en-US" sz="1900" dirty="0">
              <a:solidFill>
                <a:schemeClr val="tx1">
                  <a:lumMod val="75000"/>
                  <a:lumOff val="25000"/>
                </a:schemeClr>
              </a:solidFill>
              <a:ea typeface="Calibri"/>
              <a:cs typeface="Calibri"/>
            </a:endParaRPr>
          </a:p>
          <a:p>
            <a:pPr marL="342900" indent="-342900">
              <a:lnSpc>
                <a:spcPct val="90000"/>
              </a:lnSpc>
              <a:spcAft>
                <a:spcPts val="600"/>
              </a:spcAft>
              <a:buClr>
                <a:schemeClr val="accent1"/>
              </a:buClr>
              <a:buFont typeface="Calibri" panose="020F0502020204030204" pitchFamily="34" charset="0"/>
              <a:buAutoNum type="arabicPeriod"/>
            </a:pPr>
            <a:endParaRPr lang="en-US" dirty="0">
              <a:solidFill>
                <a:schemeClr val="tx1">
                  <a:lumMod val="75000"/>
                  <a:lumOff val="25000"/>
                </a:schemeClr>
              </a:solidFill>
            </a:endParaRPr>
          </a:p>
        </p:txBody>
      </p:sp>
      <p:sp>
        <p:nvSpPr>
          <p:cNvPr id="19" name="Rectangle 18">
            <a:extLst>
              <a:ext uri="{FF2B5EF4-FFF2-40B4-BE49-F238E27FC236}">
                <a16:creationId xmlns:a16="http://schemas.microsoft.com/office/drawing/2014/main" id="{6329CBCE-21AE-419D-AC1F-8ACF510A66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FF2DA012-1414-493D-888F-5D99D0BDA3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66382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1C8D5-E404-419C-AAAE-764CEAA3B677}"/>
              </a:ext>
            </a:extLst>
          </p:cNvPr>
          <p:cNvSpPr>
            <a:spLocks noGrp="1"/>
          </p:cNvSpPr>
          <p:nvPr>
            <p:ph type="title"/>
          </p:nvPr>
        </p:nvSpPr>
        <p:spPr>
          <a:xfrm>
            <a:off x="1091185" y="841248"/>
            <a:ext cx="4824800" cy="5329212"/>
          </a:xfrm>
        </p:spPr>
        <p:txBody>
          <a:bodyPr anchor="ctr">
            <a:normAutofit/>
          </a:bodyPr>
          <a:lstStyle/>
          <a:p>
            <a:r>
              <a:rPr lang="en-GB" sz="5500" b="1" dirty="0">
                <a:solidFill>
                  <a:schemeClr val="tx1"/>
                </a:solidFill>
                <a:cs typeface="Calibri Light"/>
              </a:rPr>
              <a:t>Conclusion</a:t>
            </a:r>
            <a:endParaRPr lang="en-GB" sz="5500" b="1" dirty="0">
              <a:solidFill>
                <a:schemeClr val="tx1"/>
              </a:solidFill>
            </a:endParaRPr>
          </a:p>
        </p:txBody>
      </p:sp>
      <p:graphicFrame>
        <p:nvGraphicFramePr>
          <p:cNvPr id="5" name="Content Placeholder 2">
            <a:extLst>
              <a:ext uri="{FF2B5EF4-FFF2-40B4-BE49-F238E27FC236}">
                <a16:creationId xmlns:a16="http://schemas.microsoft.com/office/drawing/2014/main" id="{7B15ADEB-C142-433D-AD06-9FC20D86144F}"/>
              </a:ext>
            </a:extLst>
          </p:cNvPr>
          <p:cNvGraphicFramePr>
            <a:graphicFrameLocks noGrp="1"/>
          </p:cNvGraphicFramePr>
          <p:nvPr>
            <p:ph idx="1"/>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5412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03C0-625B-3468-4E59-B153D23B9040}"/>
              </a:ext>
            </a:extLst>
          </p:cNvPr>
          <p:cNvSpPr>
            <a:spLocks noGrp="1"/>
          </p:cNvSpPr>
          <p:nvPr>
            <p:ph type="title"/>
          </p:nvPr>
        </p:nvSpPr>
        <p:spPr/>
        <p:txBody>
          <a:bodyPr/>
          <a:lstStyle/>
          <a:p>
            <a:r>
              <a:rPr lang="en-US" b="1" dirty="0">
                <a:ea typeface="Calibri Light"/>
                <a:cs typeface="Calibri Light"/>
              </a:rPr>
              <a:t>Additional Reading</a:t>
            </a:r>
            <a:endParaRPr lang="en-US" b="1" dirty="0"/>
          </a:p>
        </p:txBody>
      </p:sp>
      <p:sp>
        <p:nvSpPr>
          <p:cNvPr id="3" name="TextBox 2">
            <a:extLst>
              <a:ext uri="{FF2B5EF4-FFF2-40B4-BE49-F238E27FC236}">
                <a16:creationId xmlns:a16="http://schemas.microsoft.com/office/drawing/2014/main" id="{857E6C98-3F6B-B59E-E07C-BF590BE41F16}"/>
              </a:ext>
            </a:extLst>
          </p:cNvPr>
          <p:cNvSpPr txBox="1"/>
          <p:nvPr/>
        </p:nvSpPr>
        <p:spPr>
          <a:xfrm>
            <a:off x="1095829" y="1839685"/>
            <a:ext cx="10651548"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50" dirty="0">
                <a:ea typeface="+mn-lt"/>
                <a:cs typeface="+mn-lt"/>
              </a:rPr>
              <a:t>Bradshaw, S., &amp; Fordham, M. (2015). Double Disaster: Disaster through a Gender Lens. In </a:t>
            </a:r>
            <a:r>
              <a:rPr lang="en-US" sz="1250" i="1" dirty="0">
                <a:ea typeface="+mn-lt"/>
                <a:cs typeface="+mn-lt"/>
              </a:rPr>
              <a:t>Hazards, Risks and, Disasters in Society</a:t>
            </a:r>
            <a:r>
              <a:rPr lang="en-US" sz="1250" dirty="0">
                <a:ea typeface="+mn-lt"/>
                <a:cs typeface="+mn-lt"/>
              </a:rPr>
              <a:t> (pp. 233–251). Elsevier Inc. </a:t>
            </a:r>
            <a:r>
              <a:rPr lang="en-US" sz="1250" dirty="0">
                <a:ea typeface="+mn-lt"/>
                <a:cs typeface="+mn-lt"/>
                <a:hlinkClick r:id="rId2"/>
              </a:rPr>
              <a:t>https://doi.org/10.1016/B978-0-12-396451-9.00014-7</a:t>
            </a:r>
            <a:endParaRPr lang="en-US" sz="1250" dirty="0">
              <a:ea typeface="Calibri"/>
              <a:cs typeface="Calibri"/>
            </a:endParaRPr>
          </a:p>
          <a:p>
            <a:endParaRPr lang="en-US" sz="1250" dirty="0">
              <a:ea typeface="Calibri"/>
              <a:cs typeface="Calibri"/>
            </a:endParaRPr>
          </a:p>
          <a:p>
            <a:r>
              <a:rPr lang="en-US" sz="1250" dirty="0"/>
              <a:t>Cacciotti, R., Sardella, A., </a:t>
            </a:r>
            <a:r>
              <a:rPr lang="en-US" sz="1250" dirty="0" err="1"/>
              <a:t>Drdácký</a:t>
            </a:r>
            <a:r>
              <a:rPr lang="en-US" sz="1250" dirty="0"/>
              <a:t>, M., &amp; Bonazza, A. (2024). A Methodology for Vulnerability Assessment of Cultural Heritage in Extreme Climate Changes. </a:t>
            </a:r>
            <a:r>
              <a:rPr lang="en-US" sz="1250" i="1" dirty="0"/>
              <a:t>International Journal of Disaster Risk Science</a:t>
            </a:r>
            <a:r>
              <a:rPr lang="en-US" sz="1250" dirty="0"/>
              <a:t>. </a:t>
            </a:r>
            <a:r>
              <a:rPr lang="en-US" sz="1250" dirty="0">
                <a:hlinkClick r:id="rId3"/>
              </a:rPr>
              <a:t>https://doi.org/10.1007/s13753-024-00564-8</a:t>
            </a:r>
            <a:endParaRPr lang="en-US" sz="1250" dirty="0">
              <a:ea typeface="Calibri"/>
              <a:cs typeface="Calibri"/>
            </a:endParaRPr>
          </a:p>
          <a:p>
            <a:endParaRPr lang="en-US" sz="1250" dirty="0">
              <a:ea typeface="Calibri"/>
              <a:cs typeface="Calibri"/>
            </a:endParaRPr>
          </a:p>
          <a:p>
            <a:r>
              <a:rPr lang="en-US" sz="1250" dirty="0">
                <a:ea typeface="+mn-lt"/>
                <a:cs typeface="+mn-lt"/>
              </a:rPr>
              <a:t>Crowley, K., Jackson, R., O’Connell, S., </a:t>
            </a:r>
            <a:r>
              <a:rPr lang="en-US" sz="1250" dirty="0" err="1">
                <a:ea typeface="+mn-lt"/>
                <a:cs typeface="+mn-lt"/>
              </a:rPr>
              <a:t>Karunarthna</a:t>
            </a:r>
            <a:r>
              <a:rPr lang="en-US" sz="1250" dirty="0">
                <a:ea typeface="+mn-lt"/>
                <a:cs typeface="+mn-lt"/>
              </a:rPr>
              <a:t>, D., </a:t>
            </a:r>
            <a:r>
              <a:rPr lang="en-US" sz="1250" dirty="0" err="1">
                <a:ea typeface="+mn-lt"/>
                <a:cs typeface="+mn-lt"/>
              </a:rPr>
              <a:t>Anantasari</a:t>
            </a:r>
            <a:r>
              <a:rPr lang="en-US" sz="1250" dirty="0">
                <a:ea typeface="+mn-lt"/>
                <a:cs typeface="+mn-lt"/>
              </a:rPr>
              <a:t>, E., </a:t>
            </a:r>
            <a:r>
              <a:rPr lang="en-US" sz="1250" dirty="0" err="1">
                <a:ea typeface="+mn-lt"/>
                <a:cs typeface="+mn-lt"/>
              </a:rPr>
              <a:t>Retnowati</a:t>
            </a:r>
            <a:r>
              <a:rPr lang="en-US" sz="1250" dirty="0">
                <a:ea typeface="+mn-lt"/>
                <a:cs typeface="+mn-lt"/>
              </a:rPr>
              <a:t>, A., &amp; Niemand, D. (2022). Cultural heritage and risk assessments: Gaps, challenges, and future research directions for the inclusion of heritage within climate change adaptation and disaster management. </a:t>
            </a:r>
            <a:r>
              <a:rPr lang="en-US" sz="1250" i="1" dirty="0">
                <a:ea typeface="+mn-lt"/>
                <a:cs typeface="+mn-lt"/>
              </a:rPr>
              <a:t>Climate Resilience and Sustainability</a:t>
            </a:r>
            <a:r>
              <a:rPr lang="en-US" sz="1250" dirty="0">
                <a:ea typeface="+mn-lt"/>
                <a:cs typeface="+mn-lt"/>
              </a:rPr>
              <a:t>, </a:t>
            </a:r>
            <a:r>
              <a:rPr lang="en-US" sz="1250" i="1" dirty="0">
                <a:ea typeface="+mn-lt"/>
                <a:cs typeface="+mn-lt"/>
              </a:rPr>
              <a:t>1</a:t>
            </a:r>
            <a:r>
              <a:rPr lang="en-US" sz="1250" dirty="0">
                <a:ea typeface="+mn-lt"/>
                <a:cs typeface="+mn-lt"/>
              </a:rPr>
              <a:t>(3). </a:t>
            </a:r>
            <a:r>
              <a:rPr lang="en-US" sz="1250" dirty="0">
                <a:ea typeface="+mn-lt"/>
                <a:cs typeface="+mn-lt"/>
                <a:hlinkClick r:id="rId4">
                  <a:extLst>
                    <a:ext uri="{A12FA001-AC4F-418D-AE19-62706E023703}">
                      <ahyp:hlinkClr xmlns:ahyp="http://schemas.microsoft.com/office/drawing/2018/hyperlinkcolor" xmlns="" val="tx"/>
                    </a:ext>
                  </a:extLst>
                </a:hlinkClick>
              </a:rPr>
              <a:t>https://doi.org/10.1002/cli2.45</a:t>
            </a:r>
            <a:endParaRPr lang="en-US" sz="1250">
              <a:ea typeface="Calibri"/>
              <a:cs typeface="Calibri"/>
              <a:hlinkClick r:id="">
                <a:extLst>
                  <a:ext uri="{A12FA001-AC4F-418D-AE19-62706E023703}">
                    <ahyp:hlinkClr xmlns:ahyp="http://schemas.microsoft.com/office/drawing/2018/hyperlinkcolor" xmlns="" val="tx"/>
                  </a:ext>
                </a:extLst>
              </a:hlinkClick>
            </a:endParaRPr>
          </a:p>
          <a:p>
            <a:endParaRPr lang="en-US" sz="1250" dirty="0">
              <a:ea typeface="Calibri"/>
              <a:cs typeface="Calibri"/>
            </a:endParaRPr>
          </a:p>
          <a:p>
            <a:r>
              <a:rPr lang="en-GB" sz="1250" dirty="0">
                <a:ea typeface="+mn-lt"/>
                <a:cs typeface="+mn-lt"/>
              </a:rPr>
              <a:t>Gaillard, J.C. and Texier, P. (2010) ‘Religions, Natural Hazards, and Disasters: An Introduction’. Religion [online] 40 (2), 81–84.</a:t>
            </a:r>
            <a:endParaRPr lang="en-US" sz="1250" dirty="0">
              <a:ea typeface="+mn-lt"/>
              <a:cs typeface="+mn-lt"/>
            </a:endParaRPr>
          </a:p>
          <a:p>
            <a:endParaRPr lang="en-US" sz="1250" dirty="0">
              <a:ea typeface="+mn-lt"/>
              <a:cs typeface="+mn-lt"/>
            </a:endParaRPr>
          </a:p>
          <a:p>
            <a:r>
              <a:rPr lang="en-US" sz="1250" dirty="0">
                <a:ea typeface="+mn-lt"/>
                <a:cs typeface="+mn-lt"/>
              </a:rPr>
              <a:t>Musa, F. B., </a:t>
            </a:r>
            <a:r>
              <a:rPr lang="en-US" sz="1250" dirty="0" err="1">
                <a:ea typeface="+mn-lt"/>
                <a:cs typeface="+mn-lt"/>
              </a:rPr>
              <a:t>Katundu</a:t>
            </a:r>
            <a:r>
              <a:rPr lang="en-US" sz="1250" dirty="0">
                <a:ea typeface="+mn-lt"/>
                <a:cs typeface="+mn-lt"/>
              </a:rPr>
              <a:t>, M. C., Lewis, L. A., &amp; Munthali, A. (2024). Gender and livelihood assets: Assessing climate change resilience in Phalombe district – Malawi. </a:t>
            </a:r>
            <a:r>
              <a:rPr lang="en-US" sz="1250" i="1" dirty="0">
                <a:ea typeface="+mn-lt"/>
                <a:cs typeface="+mn-lt"/>
              </a:rPr>
              <a:t>Environmental and Sustainability Indicators</a:t>
            </a:r>
            <a:r>
              <a:rPr lang="en-US" sz="1250" dirty="0">
                <a:ea typeface="+mn-lt"/>
                <a:cs typeface="+mn-lt"/>
              </a:rPr>
              <a:t>, </a:t>
            </a:r>
            <a:r>
              <a:rPr lang="en-US" sz="1250" i="1" dirty="0">
                <a:ea typeface="+mn-lt"/>
                <a:cs typeface="+mn-lt"/>
              </a:rPr>
              <a:t>22</a:t>
            </a:r>
            <a:r>
              <a:rPr lang="en-US" sz="1250" dirty="0">
                <a:ea typeface="+mn-lt"/>
                <a:cs typeface="+mn-lt"/>
              </a:rPr>
              <a:t>. </a:t>
            </a:r>
            <a:r>
              <a:rPr lang="en-US" sz="1250" dirty="0">
                <a:ea typeface="+mn-lt"/>
                <a:cs typeface="+mn-lt"/>
                <a:hlinkClick r:id="rId5"/>
              </a:rPr>
              <a:t>https://doi.org/10.1016/j.indic.2024.100347</a:t>
            </a:r>
            <a:endParaRPr lang="en-US" sz="1250" dirty="0">
              <a:ea typeface="Calibri"/>
              <a:cs typeface="Calibri"/>
            </a:endParaRPr>
          </a:p>
          <a:p>
            <a:endParaRPr lang="en-US" sz="1250" dirty="0">
              <a:ea typeface="+mn-lt"/>
              <a:cs typeface="+mn-lt"/>
            </a:endParaRPr>
          </a:p>
          <a:p>
            <a:r>
              <a:rPr lang="en-US" sz="1250" dirty="0">
                <a:ea typeface="+mn-lt"/>
                <a:cs typeface="+mn-lt"/>
              </a:rPr>
              <a:t>Natarajan, N., Newsham, A., Rigg, J., &amp; </a:t>
            </a:r>
            <a:r>
              <a:rPr lang="en-US" sz="1250" dirty="0" err="1">
                <a:ea typeface="+mn-lt"/>
                <a:cs typeface="+mn-lt"/>
              </a:rPr>
              <a:t>Suhardiman</a:t>
            </a:r>
            <a:r>
              <a:rPr lang="en-US" sz="1250" dirty="0">
                <a:ea typeface="+mn-lt"/>
                <a:cs typeface="+mn-lt"/>
              </a:rPr>
              <a:t>, D. (2022). A sustainable livelihoods framework for the 21st century. </a:t>
            </a:r>
            <a:r>
              <a:rPr lang="en-US" sz="1250" i="1" dirty="0">
                <a:ea typeface="+mn-lt"/>
                <a:cs typeface="+mn-lt"/>
              </a:rPr>
              <a:t>World Development</a:t>
            </a:r>
            <a:r>
              <a:rPr lang="en-US" sz="1250" dirty="0">
                <a:ea typeface="+mn-lt"/>
                <a:cs typeface="+mn-lt"/>
              </a:rPr>
              <a:t>, </a:t>
            </a:r>
            <a:r>
              <a:rPr lang="en-US" sz="1250" i="1" dirty="0">
                <a:ea typeface="+mn-lt"/>
                <a:cs typeface="+mn-lt"/>
              </a:rPr>
              <a:t>155</a:t>
            </a:r>
            <a:r>
              <a:rPr lang="en-US" sz="1250" dirty="0">
                <a:ea typeface="+mn-lt"/>
                <a:cs typeface="+mn-lt"/>
              </a:rPr>
              <a:t>. </a:t>
            </a:r>
            <a:r>
              <a:rPr lang="en-US" sz="1250" dirty="0">
                <a:ea typeface="+mn-lt"/>
                <a:cs typeface="+mn-lt"/>
                <a:hlinkClick r:id="rId6"/>
              </a:rPr>
              <a:t>https://doi.org/10.1016/j.worlddev.2022.105898</a:t>
            </a:r>
            <a:endParaRPr lang="en-US" sz="1250" dirty="0">
              <a:ea typeface="Calibri"/>
              <a:cs typeface="Calibri"/>
            </a:endParaRPr>
          </a:p>
          <a:p>
            <a:endParaRPr lang="en-US" sz="1250" dirty="0">
              <a:ea typeface="+mn-lt"/>
              <a:cs typeface="+mn-lt"/>
            </a:endParaRPr>
          </a:p>
          <a:p>
            <a:r>
              <a:rPr lang="en-US" sz="1250" dirty="0" err="1">
                <a:ea typeface="+mn-lt"/>
                <a:cs typeface="+mn-lt"/>
              </a:rPr>
              <a:t>Rühlemann</a:t>
            </a:r>
            <a:r>
              <a:rPr lang="en-US" sz="1250" dirty="0">
                <a:ea typeface="+mn-lt"/>
                <a:cs typeface="+mn-lt"/>
              </a:rPr>
              <a:t>, A., &amp; Jordan, J. C. (2021). Risk perception and culture: implications for vulnerability and adaptation to climate change. </a:t>
            </a:r>
            <a:r>
              <a:rPr lang="en-US" sz="1250" i="1" dirty="0">
                <a:ea typeface="+mn-lt"/>
                <a:cs typeface="+mn-lt"/>
              </a:rPr>
              <a:t>Disasters</a:t>
            </a:r>
            <a:r>
              <a:rPr lang="en-US" sz="1250" dirty="0">
                <a:ea typeface="+mn-lt"/>
                <a:cs typeface="+mn-lt"/>
              </a:rPr>
              <a:t>, </a:t>
            </a:r>
            <a:r>
              <a:rPr lang="en-US" sz="1250" i="1" dirty="0">
                <a:ea typeface="+mn-lt"/>
                <a:cs typeface="+mn-lt"/>
              </a:rPr>
              <a:t>45</a:t>
            </a:r>
            <a:r>
              <a:rPr lang="en-US" sz="1250" dirty="0">
                <a:ea typeface="+mn-lt"/>
                <a:cs typeface="+mn-lt"/>
              </a:rPr>
              <a:t>(2), 424–452. </a:t>
            </a:r>
            <a:r>
              <a:rPr lang="en-US" sz="1250" dirty="0">
                <a:ea typeface="+mn-lt"/>
                <a:cs typeface="+mn-lt"/>
                <a:hlinkClick r:id="rId7"/>
              </a:rPr>
              <a:t>https://doi.org/10.1111/disa.12429</a:t>
            </a:r>
            <a:endParaRPr lang="en-US" sz="1250" dirty="0">
              <a:ea typeface="Calibri"/>
              <a:cs typeface="Calibri"/>
            </a:endParaRPr>
          </a:p>
          <a:p>
            <a:endParaRPr lang="en-US" sz="1250" dirty="0">
              <a:ea typeface="Calibri"/>
              <a:cs typeface="Calibri"/>
            </a:endParaRPr>
          </a:p>
          <a:p>
            <a:r>
              <a:rPr lang="en-US" sz="1250" dirty="0">
                <a:ea typeface="+mn-lt"/>
                <a:cs typeface="+mn-lt"/>
              </a:rPr>
              <a:t>Serrat, O., &amp; Asian Development Bank. (2008). The Sustainable Livelihoods Approach The Sustainable Livelihoods Approach. </a:t>
            </a:r>
            <a:r>
              <a:rPr lang="en-US" sz="1250" i="1" dirty="0">
                <a:ea typeface="+mn-lt"/>
                <a:cs typeface="+mn-lt"/>
              </a:rPr>
              <a:t>Knowledge Solutions</a:t>
            </a:r>
            <a:r>
              <a:rPr lang="en-US" sz="1250" dirty="0">
                <a:ea typeface="+mn-lt"/>
                <a:cs typeface="+mn-lt"/>
              </a:rPr>
              <a:t>, </a:t>
            </a:r>
            <a:r>
              <a:rPr lang="en-US" sz="1250" i="1" dirty="0">
                <a:ea typeface="+mn-lt"/>
                <a:cs typeface="+mn-lt"/>
              </a:rPr>
              <a:t>15</a:t>
            </a:r>
            <a:r>
              <a:rPr lang="en-US" sz="1300" dirty="0">
                <a:ea typeface="+mn-lt"/>
                <a:cs typeface="+mn-lt"/>
              </a:rPr>
              <a:t>.</a:t>
            </a:r>
            <a:endParaRPr lang="en-US" sz="1300" dirty="0"/>
          </a:p>
          <a:p>
            <a:endParaRPr lang="en-US" dirty="0">
              <a:ea typeface="Calibri"/>
              <a:cs typeface="Calibri"/>
            </a:endParaRPr>
          </a:p>
        </p:txBody>
      </p:sp>
    </p:spTree>
    <p:extLst>
      <p:ext uri="{BB962C8B-B14F-4D97-AF65-F5344CB8AC3E}">
        <p14:creationId xmlns:p14="http://schemas.microsoft.com/office/powerpoint/2010/main" val="336513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Culture and Disaster Risk</a:t>
            </a:r>
          </a:p>
        </p:txBody>
      </p:sp>
      <p:sp>
        <p:nvSpPr>
          <p:cNvPr id="3" name="TextBox 2"/>
          <p:cNvSpPr txBox="1"/>
          <p:nvPr/>
        </p:nvSpPr>
        <p:spPr>
          <a:xfrm>
            <a:off x="1210491" y="2090057"/>
            <a:ext cx="9753600" cy="4154984"/>
          </a:xfrm>
          <a:prstGeom prst="rect">
            <a:avLst/>
          </a:prstGeom>
          <a:noFill/>
        </p:spPr>
        <p:txBody>
          <a:bodyPr wrap="square" lIns="91440" tIns="45720" rIns="91440" bIns="45720" rtlCol="0" anchor="t">
            <a:spAutoFit/>
          </a:bodyPr>
          <a:lstStyle/>
          <a:p>
            <a:r>
              <a:rPr lang="en-GB" sz="2200" dirty="0"/>
              <a:t>Consider the importance of culture in understanding how communities, organisations and individuals deal with disaster events and how it influences their risk of disaster.   When we think of the impacts of disaster, we need to consider the </a:t>
            </a:r>
            <a:r>
              <a:rPr lang="en-GB" sz="2200" dirty="0">
                <a:solidFill>
                  <a:srgbClr val="C00000"/>
                </a:solidFill>
              </a:rPr>
              <a:t>varying risk of disaster because of someone’s culture </a:t>
            </a:r>
            <a:r>
              <a:rPr lang="en-GB" sz="2200" dirty="0"/>
              <a:t>(position in society), </a:t>
            </a:r>
            <a:r>
              <a:rPr lang="en-GB" sz="2200" dirty="0">
                <a:solidFill>
                  <a:srgbClr val="C00000"/>
                </a:solidFill>
              </a:rPr>
              <a:t>how culture can affect their response to disasters </a:t>
            </a:r>
            <a:r>
              <a:rPr lang="en-GB" sz="2200" dirty="0"/>
              <a:t>and </a:t>
            </a:r>
            <a:r>
              <a:rPr lang="en-GB" sz="2200" dirty="0">
                <a:solidFill>
                  <a:srgbClr val="C00000"/>
                </a:solidFill>
              </a:rPr>
              <a:t>their use of culture in the aftermath for coping and the long term.</a:t>
            </a:r>
          </a:p>
          <a:p>
            <a:endParaRPr lang="en-GB" sz="2200" dirty="0"/>
          </a:p>
          <a:p>
            <a:r>
              <a:rPr lang="en-GB" sz="2200" dirty="0"/>
              <a:t>Why is it important?</a:t>
            </a:r>
          </a:p>
          <a:p>
            <a:endParaRPr lang="en-GB" sz="2200" dirty="0"/>
          </a:p>
          <a:p>
            <a:r>
              <a:rPr lang="en-GB" sz="2200" dirty="0"/>
              <a:t>This short video by the IFRC provides some initial guidelines to start us thinking….</a:t>
            </a:r>
          </a:p>
          <a:p>
            <a:endParaRPr lang="en-GB" sz="2200" dirty="0"/>
          </a:p>
          <a:p>
            <a:pPr marL="342900" indent="-342900">
              <a:buFont typeface="Arial" panose="020B0604020202020204" pitchFamily="34" charset="0"/>
              <a:buChar char="•"/>
            </a:pPr>
            <a:endParaRPr lang="en-GB" sz="2200" dirty="0"/>
          </a:p>
        </p:txBody>
      </p:sp>
      <p:sp>
        <p:nvSpPr>
          <p:cNvPr id="4" name="Rectangle 3"/>
          <p:cNvSpPr/>
          <p:nvPr/>
        </p:nvSpPr>
        <p:spPr>
          <a:xfrm>
            <a:off x="1210491" y="5018145"/>
            <a:ext cx="6082499" cy="1384995"/>
          </a:xfrm>
          <a:prstGeom prst="rect">
            <a:avLst/>
          </a:prstGeom>
        </p:spPr>
        <p:txBody>
          <a:bodyPr wrap="none">
            <a:spAutoFit/>
          </a:bodyPr>
          <a:lstStyle/>
          <a:p>
            <a:endParaRPr lang="en-GB" sz="2200" dirty="0">
              <a:hlinkClick r:id="rId2"/>
            </a:endParaRPr>
          </a:p>
          <a:p>
            <a:r>
              <a:rPr lang="en-GB" sz="2200" dirty="0">
                <a:hlinkClick r:id="rId2"/>
              </a:rPr>
              <a:t>https://www.youtube.com/watch?v=dxAhn1dTQOg</a:t>
            </a:r>
            <a:endParaRPr lang="en-GB" sz="2200" dirty="0"/>
          </a:p>
          <a:p>
            <a:endParaRPr lang="en-GB" sz="2200" dirty="0"/>
          </a:p>
          <a:p>
            <a:endParaRPr lang="en-GB" dirty="0"/>
          </a:p>
        </p:txBody>
      </p:sp>
    </p:spTree>
    <p:extLst>
      <p:ext uri="{BB962C8B-B14F-4D97-AF65-F5344CB8AC3E}">
        <p14:creationId xmlns:p14="http://schemas.microsoft.com/office/powerpoint/2010/main" val="3327402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59680" y="132402"/>
            <a:ext cx="6887095" cy="6623863"/>
          </a:xfrm>
          <a:prstGeom prst="rect">
            <a:avLst/>
          </a:prstGeom>
        </p:spPr>
      </p:pic>
      <p:sp>
        <p:nvSpPr>
          <p:cNvPr id="3" name="TextBox 2"/>
          <p:cNvSpPr txBox="1"/>
          <p:nvPr/>
        </p:nvSpPr>
        <p:spPr>
          <a:xfrm>
            <a:off x="435429" y="740229"/>
            <a:ext cx="4293325" cy="3308598"/>
          </a:xfrm>
          <a:prstGeom prst="rect">
            <a:avLst/>
          </a:prstGeom>
          <a:noFill/>
        </p:spPr>
        <p:txBody>
          <a:bodyPr wrap="square" lIns="91440" tIns="45720" rIns="91440" bIns="45720" rtlCol="0" anchor="t">
            <a:spAutoFit/>
          </a:bodyPr>
          <a:lstStyle/>
          <a:p>
            <a:r>
              <a:rPr lang="en-GB" sz="1900" dirty="0"/>
              <a:t>Why is it that we have such significant differences in terms of fatalities, injuries, assets lost between two earthquakes in the same year?</a:t>
            </a:r>
          </a:p>
          <a:p>
            <a:endParaRPr lang="en-GB" sz="1900" dirty="0"/>
          </a:p>
          <a:p>
            <a:r>
              <a:rPr lang="en-GB" sz="1900" dirty="0"/>
              <a:t>Chile’s earthquake was of a higher magnitude so why did it not cause more damage and kill more people? </a:t>
            </a:r>
          </a:p>
          <a:p>
            <a:endParaRPr lang="en-GB" sz="1900" dirty="0"/>
          </a:p>
          <a:p>
            <a:r>
              <a:rPr lang="en-GB" sz="1900" dirty="0"/>
              <a:t>Look at the figure taken from Cannon’s (2014) text on Social Vulnerability.</a:t>
            </a:r>
          </a:p>
        </p:txBody>
      </p:sp>
    </p:spTree>
    <p:extLst>
      <p:ext uri="{BB962C8B-B14F-4D97-AF65-F5344CB8AC3E}">
        <p14:creationId xmlns:p14="http://schemas.microsoft.com/office/powerpoint/2010/main" val="2593815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421" y="901655"/>
            <a:ext cx="7385248" cy="706090"/>
          </a:xfrm>
        </p:spPr>
        <p:txBody>
          <a:bodyPr>
            <a:normAutofit/>
          </a:bodyPr>
          <a:lstStyle/>
          <a:p>
            <a:r>
              <a:rPr lang="en-GB" sz="4400" b="1" dirty="0">
                <a:solidFill>
                  <a:schemeClr val="tx1"/>
                </a:solidFill>
              </a:rPr>
              <a:t>Other Definitions of Culture</a:t>
            </a:r>
          </a:p>
        </p:txBody>
      </p:sp>
      <p:sp>
        <p:nvSpPr>
          <p:cNvPr id="3" name="TextBox 2"/>
          <p:cNvSpPr txBox="1"/>
          <p:nvPr/>
        </p:nvSpPr>
        <p:spPr>
          <a:xfrm>
            <a:off x="1828421" y="2050193"/>
            <a:ext cx="8534779" cy="3970318"/>
          </a:xfrm>
          <a:prstGeom prst="rect">
            <a:avLst/>
          </a:prstGeom>
          <a:noFill/>
        </p:spPr>
        <p:txBody>
          <a:bodyPr wrap="square" rtlCol="0">
            <a:spAutoFit/>
          </a:bodyPr>
          <a:lstStyle/>
          <a:p>
            <a:r>
              <a:rPr lang="en-GB" sz="2200" b="1" dirty="0"/>
              <a:t>Culture </a:t>
            </a:r>
            <a:r>
              <a:rPr lang="en-GB" sz="2200" dirty="0"/>
              <a:t> </a:t>
            </a:r>
          </a:p>
          <a:p>
            <a:endParaRPr lang="en-GB" sz="1900" dirty="0"/>
          </a:p>
          <a:p>
            <a:r>
              <a:rPr lang="en-GB" sz="1900" i="1" dirty="0"/>
              <a:t>“The beliefs and practices of another society, particularly where these are seen as closely linked with tradition or religion.”</a:t>
            </a:r>
          </a:p>
          <a:p>
            <a:endParaRPr lang="en-GB" sz="1900" i="1" dirty="0"/>
          </a:p>
          <a:p>
            <a:r>
              <a:rPr lang="en-GB" sz="1900" i="1" dirty="0"/>
              <a:t>“</a:t>
            </a:r>
            <a:r>
              <a:rPr lang="en-CA" altLang="en-US" sz="1900" i="1" dirty="0">
                <a:cs typeface="Times New Roman" pitchFamily="18" charset="0"/>
              </a:rPr>
              <a:t>the whole complex of distinctive spiritual, material, intellectual and emotional features that characterize a society or a social group. It includes not only arts and letters, but also modes of life, the fundamental rights of the human being, value systems, traditions and beliefs”</a:t>
            </a:r>
          </a:p>
          <a:p>
            <a:endParaRPr lang="en-CA" b="1" i="1" dirty="0">
              <a:cs typeface="Times New Roman" pitchFamily="18" charset="0"/>
            </a:endParaRPr>
          </a:p>
          <a:p>
            <a:pPr algn="ctr"/>
            <a:r>
              <a:rPr lang="en-GB" sz="2000" b="1" dirty="0"/>
              <a:t>UNESCO - World Conference on Cultural Policies</a:t>
            </a:r>
          </a:p>
          <a:p>
            <a:pPr algn="ctr"/>
            <a:endParaRPr lang="en-CA" altLang="en-US" sz="2000" b="1" dirty="0">
              <a:cs typeface="Times New Roman" pitchFamily="18" charset="0"/>
            </a:endParaRPr>
          </a:p>
          <a:p>
            <a:endParaRPr lang="en-GB" sz="2200" dirty="0"/>
          </a:p>
        </p:txBody>
      </p:sp>
    </p:spTree>
    <p:extLst>
      <p:ext uri="{BB962C8B-B14F-4D97-AF65-F5344CB8AC3E}">
        <p14:creationId xmlns:p14="http://schemas.microsoft.com/office/powerpoint/2010/main" val="2632510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8569" y="1311888"/>
            <a:ext cx="6255026" cy="4652956"/>
          </a:xfrm>
        </p:spPr>
        <p:txBody>
          <a:bodyPr vert="horz" lIns="91440" tIns="45720" rIns="91440" bIns="45720" rtlCol="0" anchor="ctr">
            <a:normAutofit fontScale="90000"/>
          </a:bodyPr>
          <a:lstStyle/>
          <a:p>
            <a:pPr algn="r"/>
            <a:r>
              <a:rPr lang="en-US" sz="3800" dirty="0">
                <a:solidFill>
                  <a:schemeClr val="tx1">
                    <a:lumMod val="85000"/>
                    <a:lumOff val="15000"/>
                  </a:schemeClr>
                </a:solidFill>
              </a:rPr>
              <a:t>Look at the following images… consider:</a:t>
            </a:r>
            <a:r>
              <a:rPr lang="en-US" sz="3800" dirty="0"/>
              <a:t/>
            </a:r>
            <a:br>
              <a:rPr lang="en-US" sz="3800" dirty="0"/>
            </a:br>
            <a:r>
              <a:rPr lang="en-US" sz="3800" dirty="0"/>
              <a:t/>
            </a:r>
            <a:br>
              <a:rPr lang="en-US" sz="3800" dirty="0"/>
            </a:br>
            <a:r>
              <a:rPr lang="en-US" sz="3800" dirty="0">
                <a:solidFill>
                  <a:schemeClr val="tx1">
                    <a:lumMod val="85000"/>
                    <a:lumOff val="15000"/>
                  </a:schemeClr>
                </a:solidFill>
              </a:rPr>
              <a:t>What are they showing?</a:t>
            </a:r>
            <a:r>
              <a:rPr lang="en-US" sz="3800" dirty="0"/>
              <a:t/>
            </a:r>
            <a:br>
              <a:rPr lang="en-US" sz="3800" dirty="0"/>
            </a:br>
            <a:r>
              <a:rPr lang="en-US" sz="3800" dirty="0"/>
              <a:t/>
            </a:r>
            <a:br>
              <a:rPr lang="en-US" sz="3800" dirty="0"/>
            </a:br>
            <a:r>
              <a:rPr lang="en-US" sz="3800" dirty="0">
                <a:solidFill>
                  <a:schemeClr val="tx1">
                    <a:lumMod val="85000"/>
                    <a:lumOff val="15000"/>
                  </a:schemeClr>
                </a:solidFill>
              </a:rPr>
              <a:t>Have you seen the image before?</a:t>
            </a:r>
            <a:r>
              <a:rPr lang="en-US" sz="3800" dirty="0"/>
              <a:t/>
            </a:r>
            <a:br>
              <a:rPr lang="en-US" sz="3800" dirty="0"/>
            </a:br>
            <a:r>
              <a:rPr lang="en-US" sz="3800" dirty="0"/>
              <a:t/>
            </a:r>
            <a:br>
              <a:rPr lang="en-US" sz="3800" dirty="0"/>
            </a:br>
            <a:r>
              <a:rPr lang="en-US" sz="3800" dirty="0">
                <a:solidFill>
                  <a:schemeClr val="tx1">
                    <a:lumMod val="85000"/>
                    <a:lumOff val="15000"/>
                  </a:schemeClr>
                </a:solidFill>
              </a:rPr>
              <a:t>What does it tell us about environmental risk, culture and society?</a:t>
            </a:r>
            <a:r>
              <a:rPr lang="en-US" sz="3800" dirty="0">
                <a:solidFill>
                  <a:schemeClr val="tx1">
                    <a:lumMod val="85000"/>
                    <a:lumOff val="15000"/>
                  </a:schemeClr>
                </a:solidFill>
                <a:ea typeface="Calibri Light"/>
                <a:cs typeface="Calibri Light"/>
              </a:rPr>
              <a:t/>
            </a:r>
            <a:br>
              <a:rPr lang="en-US" sz="3800" dirty="0">
                <a:solidFill>
                  <a:schemeClr val="tx1">
                    <a:lumMod val="85000"/>
                    <a:lumOff val="15000"/>
                  </a:schemeClr>
                </a:solidFill>
                <a:ea typeface="Calibri Light"/>
                <a:cs typeface="Calibri Light"/>
              </a:rPr>
            </a:br>
            <a:r>
              <a:rPr lang="en-US" sz="3800" dirty="0">
                <a:solidFill>
                  <a:schemeClr val="tx1">
                    <a:lumMod val="85000"/>
                    <a:lumOff val="15000"/>
                  </a:schemeClr>
                </a:solidFill>
                <a:ea typeface="Calibri Light"/>
                <a:cs typeface="Calibri Light"/>
              </a:rPr>
              <a:t/>
            </a:r>
            <a:br>
              <a:rPr lang="en-US" sz="3800" dirty="0">
                <a:solidFill>
                  <a:schemeClr val="tx1">
                    <a:lumMod val="85000"/>
                    <a:lumOff val="15000"/>
                  </a:schemeClr>
                </a:solidFill>
                <a:ea typeface="Calibri Light"/>
                <a:cs typeface="Calibri Light"/>
              </a:rPr>
            </a:br>
            <a:r>
              <a:rPr lang="en-US" sz="3800" dirty="0">
                <a:solidFill>
                  <a:schemeClr val="tx1">
                    <a:lumMod val="85000"/>
                    <a:lumOff val="15000"/>
                  </a:schemeClr>
                </a:solidFill>
              </a:rPr>
              <a:t>  </a:t>
            </a:r>
          </a:p>
        </p:txBody>
      </p:sp>
      <p:sp>
        <p:nvSpPr>
          <p:cNvPr id="3" name="TextBox 2"/>
          <p:cNvSpPr txBox="1"/>
          <p:nvPr/>
        </p:nvSpPr>
        <p:spPr>
          <a:xfrm>
            <a:off x="7870995" y="643467"/>
            <a:ext cx="3341488" cy="5054008"/>
          </a:xfrm>
          <a:prstGeom prst="rect">
            <a:avLst/>
          </a:prstGeom>
        </p:spPr>
        <p:txBody>
          <a:bodyPr vert="horz" lIns="91440" tIns="45720" rIns="91440" bIns="45720" rtlCol="0" anchor="ctr">
            <a:normAutofit/>
          </a:bodyPr>
          <a:lstStyle/>
          <a:p>
            <a:pPr>
              <a:lnSpc>
                <a:spcPct val="90000"/>
              </a:lnSpc>
              <a:spcBef>
                <a:spcPts val="1200"/>
              </a:spcBef>
              <a:spcAft>
                <a:spcPts val="200"/>
              </a:spcAft>
              <a:buClr>
                <a:schemeClr val="accent1"/>
              </a:buClr>
              <a:buSzPct val="100000"/>
            </a:pPr>
            <a:r>
              <a:rPr lang="en-US" sz="2700" b="1" cap="all" spc="200" dirty="0">
                <a:latin typeface="+mj-lt"/>
              </a:rPr>
              <a:t>Activity 2 - Image Discussion</a:t>
            </a:r>
          </a:p>
        </p:txBody>
      </p:sp>
    </p:spTree>
    <p:extLst>
      <p:ext uri="{BB962C8B-B14F-4D97-AF65-F5344CB8AC3E}">
        <p14:creationId xmlns:p14="http://schemas.microsoft.com/office/powerpoint/2010/main" val="4152391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shermen perform pooja to 'Gangamma' to express gratitude for &quot;protection&quot; during 2004 tsunami in Visakhapatnam">
            <a:extLst>
              <a:ext uri="{FF2B5EF4-FFF2-40B4-BE49-F238E27FC236}">
                <a16:creationId xmlns:a16="http://schemas.microsoft.com/office/drawing/2014/main" id="{AA2E9AD3-D43B-57B0-6C55-3C566C073797}"/>
              </a:ext>
            </a:extLst>
          </p:cNvPr>
          <p:cNvPicPr>
            <a:picLocks noChangeAspect="1"/>
          </p:cNvPicPr>
          <p:nvPr/>
        </p:nvPicPr>
        <p:blipFill>
          <a:blip r:embed="rId3"/>
          <a:stretch>
            <a:fillRect/>
          </a:stretch>
        </p:blipFill>
        <p:spPr>
          <a:xfrm>
            <a:off x="1094266" y="171420"/>
            <a:ext cx="9217160" cy="6572886"/>
          </a:xfrm>
          <a:prstGeom prst="rect">
            <a:avLst/>
          </a:prstGeom>
        </p:spPr>
      </p:pic>
    </p:spTree>
    <p:extLst>
      <p:ext uri="{BB962C8B-B14F-4D97-AF65-F5344CB8AC3E}">
        <p14:creationId xmlns:p14="http://schemas.microsoft.com/office/powerpoint/2010/main" val="1502502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 Vietnam, women are leading disaster prevention and response - UN ...">
            <a:extLst>
              <a:ext uri="{FF2B5EF4-FFF2-40B4-BE49-F238E27FC236}">
                <a16:creationId xmlns:a16="http://schemas.microsoft.com/office/drawing/2014/main" id="{59D70F6E-8644-8B2B-44FC-E336FA9A449B}"/>
              </a:ext>
            </a:extLst>
          </p:cNvPr>
          <p:cNvPicPr>
            <a:picLocks noChangeAspect="1"/>
          </p:cNvPicPr>
          <p:nvPr/>
        </p:nvPicPr>
        <p:blipFill>
          <a:blip r:embed="rId3"/>
          <a:stretch>
            <a:fillRect/>
          </a:stretch>
        </p:blipFill>
        <p:spPr>
          <a:xfrm>
            <a:off x="1368927" y="455864"/>
            <a:ext cx="9280357" cy="6186903"/>
          </a:xfrm>
          <a:prstGeom prst="rect">
            <a:avLst/>
          </a:prstGeom>
        </p:spPr>
      </p:pic>
    </p:spTree>
    <p:extLst>
      <p:ext uri="{BB962C8B-B14F-4D97-AF65-F5344CB8AC3E}">
        <p14:creationId xmlns:p14="http://schemas.microsoft.com/office/powerpoint/2010/main" val="3087594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2406</Words>
  <Application>Microsoft Office PowerPoint</Application>
  <PresentationFormat>Widescreen</PresentationFormat>
  <Paragraphs>187</Paragraphs>
  <Slides>32</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Bell MT</vt:lpstr>
      <vt:lpstr>Calibri</vt:lpstr>
      <vt:lpstr>Calibri Light</vt:lpstr>
      <vt:lpstr>Century Gothic</vt:lpstr>
      <vt:lpstr>Comic Sans MS</vt:lpstr>
      <vt:lpstr>Times New Roman</vt:lpstr>
      <vt:lpstr>Retrospect</vt:lpstr>
      <vt:lpstr>PowerPoint Presentation</vt:lpstr>
      <vt:lpstr>Aims of the session…</vt:lpstr>
      <vt:lpstr>Defining Culture (15 min Word Cloud Activity)</vt:lpstr>
      <vt:lpstr>Culture and Disaster Risk</vt:lpstr>
      <vt:lpstr>PowerPoint Presentation</vt:lpstr>
      <vt:lpstr>Other Definitions of Culture</vt:lpstr>
      <vt:lpstr>Look at the following images… consider:  What are they showing?  Have you seen the image before?  What does it tell us about environmental risk, culture and society?    </vt:lpstr>
      <vt:lpstr>PowerPoint Presentation</vt:lpstr>
      <vt:lpstr>PowerPoint Presentation</vt:lpstr>
      <vt:lpstr>PowerPoint Presentation</vt:lpstr>
      <vt:lpstr>PowerPoint Presentation</vt:lpstr>
      <vt:lpstr>PowerPoint Presentation</vt:lpstr>
      <vt:lpstr>PowerPoint Presentation</vt:lpstr>
      <vt:lpstr>Social Vulnerability</vt:lpstr>
      <vt:lpstr>Social Vulnerability</vt:lpstr>
      <vt:lpstr>Question 1: Why are women more vulnerable to disaster events and their impacts?</vt:lpstr>
      <vt:lpstr>Why are women more vulnerable to disasters and their impacts?</vt:lpstr>
      <vt:lpstr>Women's Access to Information</vt:lpstr>
      <vt:lpstr>Intimate Violence and Domestic Abuse following a disaster</vt:lpstr>
      <vt:lpstr>Case Study: Tornado in Joplin, MO</vt:lpstr>
      <vt:lpstr>Religion, Culture and Environmental Risk</vt:lpstr>
      <vt:lpstr>Question 2: Why might women be more vulnerable to slow on-set disasters and climate change?</vt:lpstr>
      <vt:lpstr>Women and Slow On-set disasters/Climate Change</vt:lpstr>
      <vt:lpstr>Men and Disasters</vt:lpstr>
      <vt:lpstr>LGBTQ+ and Disasters</vt:lpstr>
      <vt:lpstr>An Introduction to Livelihood - defined</vt:lpstr>
      <vt:lpstr>Livelihood Assets Model to explore Vulnerability</vt:lpstr>
      <vt:lpstr>Vulnerability Context</vt:lpstr>
      <vt:lpstr>Livelihood Model in context</vt:lpstr>
      <vt:lpstr>Livelihoods – 10-minute discussion</vt:lpstr>
      <vt:lpstr>Conclusion</vt:lpstr>
      <vt:lpstr>Additional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Jade Catterson</dc:creator>
  <cp:lastModifiedBy>Jade Catterson</cp:lastModifiedBy>
  <cp:revision>488</cp:revision>
  <dcterms:created xsi:type="dcterms:W3CDTF">2013-07-15T20:26:40Z</dcterms:created>
  <dcterms:modified xsi:type="dcterms:W3CDTF">2024-08-01T19:58:30Z</dcterms:modified>
</cp:coreProperties>
</file>