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8" r:id="rId3"/>
    <p:sldId id="259" r:id="rId4"/>
    <p:sldId id="260" r:id="rId5"/>
    <p:sldId id="261" r:id="rId6"/>
    <p:sldId id="262" r:id="rId7"/>
    <p:sldId id="263" r:id="rId8"/>
    <p:sldId id="264" r:id="rId9"/>
    <p:sldId id="266" r:id="rId10"/>
    <p:sldId id="267" r:id="rId11"/>
    <p:sldId id="268" r:id="rId12"/>
    <p:sldId id="270" r:id="rId13"/>
    <p:sldId id="271" r:id="rId14"/>
    <p:sldId id="269" r:id="rId15"/>
    <p:sldId id="272" r:id="rId16"/>
    <p:sldId id="273" r:id="rId17"/>
    <p:sldId id="274" r:id="rId18"/>
    <p:sldId id="281" r:id="rId19"/>
    <p:sldId id="290" r:id="rId20"/>
    <p:sldId id="291" r:id="rId21"/>
    <p:sldId id="292" r:id="rId22"/>
    <p:sldId id="293" r:id="rId23"/>
    <p:sldId id="295" r:id="rId24"/>
    <p:sldId id="296" r:id="rId25"/>
  </p:sldIdLst>
  <p:sldSz cx="12192000" cy="6858000"/>
  <p:notesSz cx="6951663" cy="10082213"/>
  <p:embeddedFontLst>
    <p:embeddedFont>
      <p:font typeface="Century Gothic" panose="020B0502020202020204" pitchFamily="34" charset="0"/>
      <p:regular r:id="rId27"/>
      <p:bold r:id="rId28"/>
      <p:italic r:id="rId29"/>
      <p:boldItalic r:id="rId30"/>
    </p:embeddedFont>
    <p:embeddedFont>
      <p:font typeface="Helvetica" panose="020B0604020202020204" pitchFamily="34" charset="0"/>
      <p:regular r:id="rId31"/>
      <p:bold r:id="rId32"/>
      <p:italic r:id="rId33"/>
      <p:boldItalic r:id="rId34"/>
    </p:embeddedFont>
    <p:embeddedFont>
      <p:font typeface="Segoe UI" panose="020B05020402040202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59" d="100"/>
          <a:sy n="159" d="100"/>
        </p:scale>
        <p:origin x="30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12004D1-78D4-625A-DCA4-DA253F3BEAA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F0619F3-0102-8CC3-7E7B-FB7144B6D79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08BED41-5A15-D4F3-4203-2E76AE961F0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42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507EBB9-1509-6FA4-1586-6A01272FAD1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60CBA9B-712C-5320-DEAE-E4E599A1E50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9350565-EE2A-294B-62CE-D6A3F82F1B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38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B16C13-DAD9-4BD4-72C0-222922A10A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88420AA-2B2B-FD83-F0AD-37056F3BDAA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C1D8FEA-E282-9CB8-F25E-C2F90962F33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9241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2DBBA0E-4D95-2B9B-B936-96418559106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8D24FE7-7C82-E62A-840F-34ED47AD584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95314F-FA87-B4F8-3D10-51BEEE65788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23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85BF386-8B72-8E39-7422-41111DD3141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DBFB14-E564-B09F-6562-36A7AF1B1DB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A760536-7C50-383F-40A4-6B239E612C2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977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4ACE668-41ED-9865-5782-CA3820FDF95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8CD2988-7858-7A7B-5985-6E64E3DE473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6CA3939-EE32-1D89-A057-F0DA68C0AA6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388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2DB90D5-CCB7-72FF-1EA1-2723EBC321B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D019D8-EA8C-7C37-29F4-CE1F117DB8A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5FF16D2-239C-CF2F-BB5D-3AE9FE2C22B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866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EB05F59-76FE-C7D7-FD4C-7993F340743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05DA5EF-0FC1-4870-33F8-1A8EB7E107A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4E6F0CC-81C7-5B34-38DB-FE84A13F55D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54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B2CA570-F265-0B5E-98F6-0ABED5C85D0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1504BC5-3171-FA0B-F34B-09C9AF90DF5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86B68BB-0588-725C-9497-296ACBC4605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4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8DE8149-6B7B-E063-77FA-4257417F3E5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493628-AF4F-0955-5CD8-E2793AEAAA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2F455E3-DDEC-E92E-3934-116D8B2FEB0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036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D20BA6E-B524-8B6D-6EE3-46A41944E0F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D6037A5-6DC7-EC55-A79D-738345DA06B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BDC8EC2-A9C4-9B7D-7406-ECD40BFA59A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41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711739D-3AFE-6325-FE68-D1CD822A791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BCD0EC3-FC88-5E7F-9DA8-6365D8676B7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725C9BF-FDBD-2DB0-5308-15315F7E517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015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35915A7-1EC7-A718-11B0-ABC4AFAC599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9B2C25-5247-B9CB-DCF4-03282FF4040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E274ECF-5A54-70FD-DF8A-71523AFAD63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3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580B749-D4C9-2C0A-2B0B-1F258415811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AF1A2AB-AF82-BD4D-2D78-EC22FBD032B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BD90070-AA13-C162-42E4-6394A69AFF7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0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ACD67B5-21A1-9506-C811-0B636CEB9FA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D0FE95-7874-4609-D090-793079EC40A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18775E-0017-DC8E-1EF3-FDB2C19B018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03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D2DA537-6DB9-774F-7B02-1143C2310CC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3D87ED0-D3C7-AD2D-6A3C-37A813FA6D2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99E4619-8572-51D2-E71D-8EF98C0B04A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97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C81A617-A3C6-DFAF-1EB6-CD948A4D500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26360F6-B426-3765-FE42-BC93852EFEE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2F2D6A1-C14C-0925-341F-B2A48FFAD7D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12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2E79E0C-9702-6E3D-1143-85BD12F1883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D42988B-5BE3-B797-F650-DB8E141602F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D44534A-5B2E-807D-722B-3B288A75145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298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1342A34-CF76-AFE8-A3B3-03159A4BD57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3B81CDB-DFEF-0E5D-94BC-8B52C3506A8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E3F3BF6-2E6D-8637-97C9-835C501BCC8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80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86CD269-56D5-BA35-AA86-EDF340B3432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05309C4-3111-61DE-6F7A-D42A4B50768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EB7EE2B-6BE3-C29C-3A76-4587618FF79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70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42AD43-4E44-D84F-45CA-EBE35B3489B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582D46A-40D6-A696-DE70-F135A1E71DC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00BE56E-B4EA-227D-0C2F-DA6B27350B0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43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C5D8B7-34DE-21BC-E209-815FF457346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867AED1-904F-2D80-F1BE-B154A4C2D9D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EB2B815-7642-40FF-F313-795DBDBCB88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920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34FA2D1-83B4-395D-8F19-0375A5A7E85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7C55840-605F-4552-3DA8-B4598DE82A5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9742C29-8527-6400-4997-BF97B3650CE1}"/>
              </a:ext>
            </a:extLst>
          </p:cNvPr>
          <p:cNvSpPr>
            <a:spLocks noGrp="1"/>
          </p:cNvSpPr>
          <p:nvPr>
            <p:ph type="title"/>
          </p:nvPr>
        </p:nvSpPr>
        <p:spPr>
          <a:xfrm>
            <a:off x="993057" y="1143001"/>
            <a:ext cx="589906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2D23372-7A19-CA8D-B946-8DE89DA11B30}"/>
              </a:ext>
            </a:extLst>
          </p:cNvPr>
          <p:cNvSpPr>
            <a:spLocks noGrp="1"/>
          </p:cNvSpPr>
          <p:nvPr>
            <p:ph type="body" idx="1"/>
          </p:nvPr>
        </p:nvSpPr>
        <p:spPr>
          <a:xfrm>
            <a:off x="993057" y="2189695"/>
            <a:ext cx="5899062"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1200"/>
              </a:spcBef>
              <a:spcAft>
                <a:spcPts val="600"/>
              </a:spcAft>
              <a:buNone/>
            </a:pPr>
            <a:r>
              <a:rPr lang="en-US" sz="1800" b="1" dirty="0">
                <a:latin typeface="Arial" panose="020B0604020202020204" pitchFamily="34" charset="0"/>
                <a:cs typeface="Arial" panose="020B0604020202020204" pitchFamily="34" charset="0"/>
              </a:rPr>
              <a:t>- Water Resources: </a:t>
            </a:r>
            <a:r>
              <a:rPr lang="en-US" sz="1800" dirty="0">
                <a:latin typeface="Arial" panose="020B0604020202020204" pitchFamily="34" charset="0"/>
                <a:cs typeface="Arial" panose="020B0604020202020204" pitchFamily="34" charset="0"/>
              </a:rPr>
              <a:t>Disputes over the allocation and management of water resources are likely to increase, particularly in arid regions or places where water sources cross national borders. </a:t>
            </a:r>
          </a:p>
          <a:p>
            <a:pPr marL="0" indent="0" algn="just">
              <a:lnSpc>
                <a:spcPct val="100000"/>
              </a:lnSpc>
              <a:spcBef>
                <a:spcPts val="1200"/>
              </a:spcBef>
              <a:spcAft>
                <a:spcPts val="600"/>
              </a:spcAft>
              <a:buNone/>
            </a:pPr>
            <a:r>
              <a:rPr lang="en-US" sz="1800" b="1" dirty="0">
                <a:latin typeface="Arial" panose="020B0604020202020204" pitchFamily="34" charset="0"/>
                <a:cs typeface="Arial" panose="020B0604020202020204" pitchFamily="34" charset="0"/>
              </a:rPr>
              <a:t>- Agriculture: </a:t>
            </a:r>
            <a:r>
              <a:rPr lang="en-US" sz="1800" dirty="0">
                <a:latin typeface="Arial" panose="020B0604020202020204" pitchFamily="34" charset="0"/>
                <a:cs typeface="Arial" panose="020B0604020202020204" pitchFamily="34" charset="0"/>
              </a:rPr>
              <a:t>Competition for land use between agriculture and other needs, such as urban expansion or biofuel production would be more tense.</a:t>
            </a:r>
          </a:p>
          <a:p>
            <a:pPr marL="0" indent="0" algn="just"/>
            <a:r>
              <a:rPr lang="en-US" sz="1800" b="1" dirty="0">
                <a:latin typeface="Arial" panose="020B0604020202020204" pitchFamily="34" charset="0"/>
                <a:cs typeface="Arial" panose="020B0604020202020204" pitchFamily="34" charset="0"/>
              </a:rPr>
              <a:t>- Fisheries: </a:t>
            </a:r>
            <a:r>
              <a:rPr lang="en-US" sz="1800" dirty="0">
                <a:latin typeface="Arial" panose="020B0604020202020204" pitchFamily="34" charset="0"/>
                <a:cs typeface="Arial" panose="020B0604020202020204" pitchFamily="34" charset="0"/>
              </a:rPr>
              <a:t>As ocean temperatures change, fish populations migrate, potentially leading to disputes over fishing rights and international water boundaries.</a:t>
            </a:r>
          </a:p>
          <a:p>
            <a:pPr marL="0" indent="0" algn="just">
              <a:buNone/>
            </a:pPr>
            <a:endParaRPr lang="en-US" sz="17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DC35F3A6-EF0C-ACFF-E844-01BBFFECBE5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3076" name="Picture 4" descr="Impact of climate change on water resources - YouTube">
            <a:extLst>
              <a:ext uri="{FF2B5EF4-FFF2-40B4-BE49-F238E27FC236}">
                <a16:creationId xmlns:a16="http://schemas.microsoft.com/office/drawing/2014/main" id="{AE95E1F7-E7D4-7348-0A2B-5B841977CC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4256" y="2108580"/>
            <a:ext cx="4685731" cy="314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1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80770E9-285B-DDAC-A365-6A8C454A051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0D3CC1D-7C64-71E2-8103-0CA76A18F9D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3AC37E3-2F19-FE01-B47D-72E1EB5DC546}"/>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83E73F9-D5CF-2720-59C8-C06939EEFF3F}"/>
              </a:ext>
            </a:extLst>
          </p:cNvPr>
          <p:cNvSpPr>
            <a:spLocks noGrp="1"/>
          </p:cNvSpPr>
          <p:nvPr>
            <p:ph type="body" idx="1"/>
          </p:nvPr>
        </p:nvSpPr>
        <p:spPr>
          <a:xfrm>
            <a:off x="993056" y="2189695"/>
            <a:ext cx="6076483" cy="3704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Energy: </a:t>
            </a:r>
            <a:r>
              <a:rPr lang="en-US" sz="1800" dirty="0">
                <a:latin typeface="Arial" panose="020B0604020202020204" pitchFamily="34" charset="0"/>
                <a:cs typeface="Arial" panose="020B0604020202020204" pitchFamily="34" charset="0"/>
              </a:rPr>
              <a:t>Conflicts may arise over the transition from fossil fuels to renewable energy sources, including disputes over land for wind or solar farms and tensions between countries with different energy transition policies.</a:t>
            </a:r>
          </a:p>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Forestry: </a:t>
            </a:r>
            <a:r>
              <a:rPr lang="en-US" sz="1800" dirty="0">
                <a:latin typeface="Arial" panose="020B0604020202020204" pitchFamily="34" charset="0"/>
                <a:cs typeface="Arial" panose="020B0604020202020204" pitchFamily="34" charset="0"/>
              </a:rPr>
              <a:t>Deforestation and forest degradation contribute to climate change and can lead to conflicts over land rights, conservation efforts, and the use of forest resources.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Public Health: </a:t>
            </a:r>
            <a:r>
              <a:rPr lang="en-US" sz="1800" dirty="0">
                <a:latin typeface="Arial" panose="020B0604020202020204" pitchFamily="34" charset="0"/>
                <a:cs typeface="Arial" panose="020B0604020202020204" pitchFamily="34" charset="0"/>
              </a:rPr>
              <a:t>As climate change impacts the spread of diseases and puts pressure on health systems, disputes may arise over resource allocation and health policy responses.</a:t>
            </a: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5910C153-A0E4-5407-A7C7-1520257B026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a:extLst>
              <a:ext uri="{FF2B5EF4-FFF2-40B4-BE49-F238E27FC236}">
                <a16:creationId xmlns:a16="http://schemas.microsoft.com/office/drawing/2014/main" id="{FFFFD18B-F090-5413-2EF5-9151636ED30D}"/>
              </a:ext>
            </a:extLst>
          </p:cNvPr>
          <p:cNvPicPr>
            <a:picLocks noChangeAspect="1"/>
          </p:cNvPicPr>
          <p:nvPr/>
        </p:nvPicPr>
        <p:blipFill>
          <a:blip r:embed="rId4"/>
          <a:stretch>
            <a:fillRect/>
          </a:stretch>
        </p:blipFill>
        <p:spPr>
          <a:xfrm>
            <a:off x="7563133" y="1821465"/>
            <a:ext cx="4012660" cy="3429000"/>
          </a:xfrm>
          <a:prstGeom prst="rect">
            <a:avLst/>
          </a:prstGeom>
        </p:spPr>
      </p:pic>
    </p:spTree>
    <p:extLst>
      <p:ext uri="{BB962C8B-B14F-4D97-AF65-F5344CB8AC3E}">
        <p14:creationId xmlns:p14="http://schemas.microsoft.com/office/powerpoint/2010/main" val="303340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605F8DD-F46F-4ED7-54D2-56E31FB0635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A118052-F80E-33A6-F208-5CEE07514BE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8A9AE943-8052-470F-A2A8-B6E38BFE82DE}"/>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0BBF1ED-E39A-D716-2463-7B6AB123C83D}"/>
              </a:ext>
            </a:extLst>
          </p:cNvPr>
          <p:cNvSpPr>
            <a:spLocks noGrp="1"/>
          </p:cNvSpPr>
          <p:nvPr>
            <p:ph type="body" idx="1"/>
          </p:nvPr>
        </p:nvSpPr>
        <p:spPr>
          <a:xfrm>
            <a:off x="993056" y="2189695"/>
            <a:ext cx="6076483" cy="3704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Energy: </a:t>
            </a:r>
            <a:r>
              <a:rPr lang="en-US" sz="1800" dirty="0">
                <a:latin typeface="Arial" panose="020B0604020202020204" pitchFamily="34" charset="0"/>
                <a:cs typeface="Arial" panose="020B0604020202020204" pitchFamily="34" charset="0"/>
              </a:rPr>
              <a:t>Conflicts may arise over the transition from fossil fuels to renewable energy sources, including disputes over land for wind or solar farms and tensions between countries with different energy transition policies.</a:t>
            </a:r>
          </a:p>
          <a:p>
            <a:pPr marL="0" indent="0" algn="just">
              <a:spcBef>
                <a:spcPts val="600"/>
              </a:spcBef>
              <a:spcAft>
                <a:spcPts val="600"/>
              </a:spcAft>
              <a:buNone/>
            </a:pPr>
            <a:r>
              <a:rPr lang="en-US" sz="1800" b="1" dirty="0">
                <a:latin typeface="Arial" panose="020B0604020202020204" pitchFamily="34" charset="0"/>
                <a:cs typeface="Arial" panose="020B0604020202020204" pitchFamily="34" charset="0"/>
              </a:rPr>
              <a:t>- Forestry: </a:t>
            </a:r>
            <a:r>
              <a:rPr lang="en-US" sz="1800" dirty="0">
                <a:latin typeface="Arial" panose="020B0604020202020204" pitchFamily="34" charset="0"/>
                <a:cs typeface="Arial" panose="020B0604020202020204" pitchFamily="34" charset="0"/>
              </a:rPr>
              <a:t>Deforestation and forest degradation contribute to climate change and can lead to conflicts over land rights, conservation efforts, and the use of forest resources.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Public Health: </a:t>
            </a:r>
            <a:r>
              <a:rPr lang="en-US" sz="1800" dirty="0">
                <a:latin typeface="Arial" panose="020B0604020202020204" pitchFamily="34" charset="0"/>
                <a:cs typeface="Arial" panose="020B0604020202020204" pitchFamily="34" charset="0"/>
              </a:rPr>
              <a:t>As climate change impacts the spread of diseases and puts pressure on health systems, disputes may arise over resource allocation and health policy responses.</a:t>
            </a: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431F49E4-633C-FD7D-F6B0-11B671238E1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a:extLst>
              <a:ext uri="{FF2B5EF4-FFF2-40B4-BE49-F238E27FC236}">
                <a16:creationId xmlns:a16="http://schemas.microsoft.com/office/drawing/2014/main" id="{C47F0670-7427-07D8-A0BB-0559F04E9B15}"/>
              </a:ext>
            </a:extLst>
          </p:cNvPr>
          <p:cNvPicPr>
            <a:picLocks noChangeAspect="1"/>
          </p:cNvPicPr>
          <p:nvPr/>
        </p:nvPicPr>
        <p:blipFill>
          <a:blip r:embed="rId4"/>
          <a:stretch>
            <a:fillRect/>
          </a:stretch>
        </p:blipFill>
        <p:spPr>
          <a:xfrm>
            <a:off x="7563133" y="1821465"/>
            <a:ext cx="4012660" cy="3429000"/>
          </a:xfrm>
          <a:prstGeom prst="rect">
            <a:avLst/>
          </a:prstGeom>
        </p:spPr>
      </p:pic>
    </p:spTree>
    <p:extLst>
      <p:ext uri="{BB962C8B-B14F-4D97-AF65-F5344CB8AC3E}">
        <p14:creationId xmlns:p14="http://schemas.microsoft.com/office/powerpoint/2010/main" val="3589051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591D53D-7F96-8997-9105-FF2AEFB5550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8C39845-B2D2-1A47-5730-CF88E73E5AE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1180727-3504-355F-A2F6-A252BD1329C4}"/>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3AE1082-7E4C-ED4D-01FC-BAB0269DE472}"/>
              </a:ext>
            </a:extLst>
          </p:cNvPr>
          <p:cNvSpPr>
            <a:spLocks noGrp="1"/>
          </p:cNvSpPr>
          <p:nvPr>
            <p:ph type="body" idx="1"/>
          </p:nvPr>
        </p:nvSpPr>
        <p:spPr>
          <a:xfrm>
            <a:off x="993056" y="2189695"/>
            <a:ext cx="6076483" cy="3704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Transportation: </a:t>
            </a:r>
            <a:r>
              <a:rPr lang="en-US" sz="1800" dirty="0">
                <a:latin typeface="Arial" panose="020B0604020202020204" pitchFamily="34" charset="0"/>
                <a:cs typeface="Arial" panose="020B0604020202020204" pitchFamily="34" charset="0"/>
              </a:rPr>
              <a:t>Roads, railways, ports and airports that rely on shared infrastructure are vulnerable to climate disruption. Damage can isolate regions within countries and hurt trade relations.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Climate refugees: </a:t>
            </a:r>
            <a:r>
              <a:rPr lang="en-US" sz="1800" dirty="0">
                <a:latin typeface="Arial" panose="020B0604020202020204" pitchFamily="34" charset="0"/>
                <a:cs typeface="Arial" panose="020B0604020202020204" pitchFamily="34" charset="0"/>
              </a:rPr>
              <a:t>Rising sea levels, extreme weather events, and changes in agricultural productivity may force populations to migrate leading to conflicts over migration policies, resource competition, and tensions.</a:t>
            </a:r>
          </a:p>
          <a:p>
            <a:pPr marL="0" indent="0" algn="just">
              <a:spcBef>
                <a:spcPts val="600"/>
              </a:spcBef>
              <a:spcAft>
                <a:spcPts val="600"/>
              </a:spcAft>
            </a:pPr>
            <a:r>
              <a:rPr lang="en-US" sz="1800" b="1" dirty="0">
                <a:latin typeface="Arial" panose="020B0604020202020204" pitchFamily="34" charset="0"/>
                <a:cs typeface="Arial" panose="020B0604020202020204" pitchFamily="34" charset="0"/>
              </a:rPr>
              <a:t>- International relations: </a:t>
            </a:r>
            <a:r>
              <a:rPr lang="en-US" sz="1800" dirty="0">
                <a:latin typeface="Arial" panose="020B0604020202020204" pitchFamily="34" charset="0"/>
                <a:cs typeface="Arial" panose="020B0604020202020204" pitchFamily="34" charset="0"/>
              </a:rPr>
              <a:t>Climate change can strain international relations, particularly regarding the responsibilities and commitments of different nations to mitigate and adapt to climate change.</a:t>
            </a: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7C4EE835-6B31-EE5B-ECD3-E202F6C1CE2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6146" name="Picture 2" descr="Climate Refugees | Video Project">
            <a:extLst>
              <a:ext uri="{FF2B5EF4-FFF2-40B4-BE49-F238E27FC236}">
                <a16:creationId xmlns:a16="http://schemas.microsoft.com/office/drawing/2014/main" id="{6E8172B2-DE4A-B97B-1B9D-C6C6723EE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554" y="2346175"/>
            <a:ext cx="4638109" cy="260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94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39A2A7B-41CF-EE54-6767-3DEDDD91E97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7F2D787-B52B-4793-4EBE-E61E3A65825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EC4B3CD7-9103-F5E3-F478-DDF57953FC69}"/>
              </a:ext>
            </a:extLst>
          </p:cNvPr>
          <p:cNvSpPr>
            <a:spLocks noGrp="1"/>
          </p:cNvSpPr>
          <p:nvPr>
            <p:ph type="title"/>
          </p:nvPr>
        </p:nvSpPr>
        <p:spPr>
          <a:xfrm>
            <a:off x="993057" y="1143001"/>
            <a:ext cx="60764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000" b="1" dirty="0">
                <a:solidFill>
                  <a:srgbClr val="0000CC"/>
                </a:solidFill>
                <a:latin typeface="Arial" panose="020B0604020202020204" pitchFamily="34" charset="0"/>
                <a:cs typeface="Arial" panose="020B0604020202020204" pitchFamily="34" charset="0"/>
              </a:rPr>
              <a:t>1.2. Areas / sectors where disputes would arise</a:t>
            </a:r>
            <a:endParaRPr lang="en-US" sz="20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95EAEF8-0B2C-D88C-10B6-D15DDF1389CE}"/>
              </a:ext>
            </a:extLst>
          </p:cNvPr>
          <p:cNvSpPr>
            <a:spLocks noGrp="1"/>
          </p:cNvSpPr>
          <p:nvPr>
            <p:ph type="body" idx="1"/>
          </p:nvPr>
        </p:nvSpPr>
        <p:spPr>
          <a:xfrm>
            <a:off x="993056" y="2189696"/>
            <a:ext cx="6076483" cy="298280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dirty="0">
                <a:latin typeface="Arial" panose="020B0604020202020204" pitchFamily="34" charset="0"/>
                <a:cs typeface="Arial" panose="020B0604020202020204" pitchFamily="34" charset="0"/>
              </a:rPr>
              <a:t>- Border regions: </a:t>
            </a:r>
            <a:r>
              <a:rPr lang="en-US" sz="1800" dirty="0">
                <a:latin typeface="Arial" panose="020B0604020202020204" pitchFamily="34" charset="0"/>
                <a:cs typeface="Arial" panose="020B0604020202020204" pitchFamily="34" charset="0"/>
              </a:rPr>
              <a:t>Climate impacts often cross borders, requiring cooperative transboundary management of resources like rivers or adaptation projects. Failure can cause disputes between neighboring states.</a:t>
            </a:r>
          </a:p>
          <a:p>
            <a:pPr marL="0" indent="0" algn="just">
              <a:buNone/>
            </a:pPr>
            <a:r>
              <a:rPr lang="en-US" sz="1800" b="1" dirty="0">
                <a:latin typeface="Arial" panose="020B0604020202020204" pitchFamily="34" charset="0"/>
                <a:cs typeface="Arial" panose="020B0604020202020204" pitchFamily="34" charset="0"/>
              </a:rPr>
              <a:t>- Arctic and </a:t>
            </a:r>
            <a:r>
              <a:rPr lang="en-US" sz="1800" b="1" dirty="0" err="1">
                <a:latin typeface="Arial" panose="020B0604020202020204" pitchFamily="34" charset="0"/>
                <a:cs typeface="Arial" panose="020B0604020202020204" pitchFamily="34" charset="0"/>
              </a:rPr>
              <a:t>antarctic</a:t>
            </a:r>
            <a:r>
              <a:rPr lang="en-US" sz="1800" b="1" dirty="0">
                <a:latin typeface="Arial" panose="020B0604020202020204" pitchFamily="34" charset="0"/>
                <a:cs typeface="Arial" panose="020B0604020202020204" pitchFamily="34" charset="0"/>
              </a:rPr>
              <a:t> regions: </a:t>
            </a:r>
            <a:r>
              <a:rPr lang="en-US" sz="1800" dirty="0">
                <a:latin typeface="Arial" panose="020B0604020202020204" pitchFamily="34" charset="0"/>
                <a:cs typeface="Arial" panose="020B0604020202020204" pitchFamily="34" charset="0"/>
              </a:rPr>
              <a:t>Receding Arctic ice opens up new maritime trade routes and makes oil/gas and mineral deposits newly accessible. This leads to military buildup and sovereignty disputes between the U.S., Russia, Canada, etc. </a:t>
            </a:r>
            <a:endParaRPr lang="en-US" sz="1400" dirty="0">
              <a:latin typeface="Calibri" panose="020F0502020204030204" pitchFamily="34" charset="0"/>
            </a:endParaRPr>
          </a:p>
          <a:p>
            <a:pPr marL="0" indent="0" algn="just">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FFB75AC-7A5D-922A-D68B-73E21E363D3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2852BF61-56B0-873D-22A7-6F19080B3845}"/>
              </a:ext>
            </a:extLst>
          </p:cNvPr>
          <p:cNvPicPr>
            <a:picLocks noChangeAspect="1"/>
          </p:cNvPicPr>
          <p:nvPr/>
        </p:nvPicPr>
        <p:blipFill>
          <a:blip r:embed="rId4"/>
          <a:stretch>
            <a:fillRect/>
          </a:stretch>
        </p:blipFill>
        <p:spPr>
          <a:xfrm>
            <a:off x="7611754" y="1778645"/>
            <a:ext cx="4491535" cy="2982806"/>
          </a:xfrm>
          <a:prstGeom prst="rect">
            <a:avLst/>
          </a:prstGeom>
        </p:spPr>
      </p:pic>
    </p:spTree>
    <p:extLst>
      <p:ext uri="{BB962C8B-B14F-4D97-AF65-F5344CB8AC3E}">
        <p14:creationId xmlns:p14="http://schemas.microsoft.com/office/powerpoint/2010/main" val="361125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05A29C7-B200-780C-5AE1-AB0DA003A2E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B78F47A-7398-1D20-3AFB-2838A5AA602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668407F-CF17-3C92-DF63-8ECE8020FC76}"/>
              </a:ext>
            </a:extLst>
          </p:cNvPr>
          <p:cNvSpPr>
            <a:spLocks noGrp="1"/>
          </p:cNvSpPr>
          <p:nvPr>
            <p:ph type="title"/>
          </p:nvPr>
        </p:nvSpPr>
        <p:spPr>
          <a:xfrm>
            <a:off x="897523" y="1143001"/>
            <a:ext cx="6288024"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200" b="1" dirty="0">
                <a:solidFill>
                  <a:srgbClr val="0000CC"/>
                </a:solidFill>
                <a:latin typeface="Arial" panose="020B0604020202020204" pitchFamily="34" charset="0"/>
                <a:cs typeface="Arial" panose="020B0604020202020204" pitchFamily="34" charset="0"/>
              </a:rPr>
              <a:t>1.2. Areas / sectors where disputes would arise</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0E33139-6952-098B-BF56-33EC97082115}"/>
              </a:ext>
            </a:extLst>
          </p:cNvPr>
          <p:cNvSpPr>
            <a:spLocks noGrp="1"/>
          </p:cNvSpPr>
          <p:nvPr>
            <p:ph type="body" idx="1"/>
          </p:nvPr>
        </p:nvSpPr>
        <p:spPr>
          <a:xfrm>
            <a:off x="897523" y="2258704"/>
            <a:ext cx="6288023" cy="3456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dirty="0">
                <a:latin typeface="Arial" panose="020B0604020202020204" pitchFamily="34" charset="0"/>
                <a:cs typeface="Arial" panose="020B0604020202020204" pitchFamily="34" charset="0"/>
              </a:rPr>
              <a:t>- Resource extraction: </a:t>
            </a:r>
            <a:r>
              <a:rPr lang="en-US" sz="1800" dirty="0">
                <a:latin typeface="Arial" panose="020B0604020202020204" pitchFamily="34" charset="0"/>
                <a:cs typeface="Arial" panose="020B0604020202020204" pitchFamily="34" charset="0"/>
              </a:rPr>
              <a:t>Melting ice in the polar regions opens up new opportunities for resource extraction (e.g., oil, minerals) leading to territorial disputes and competition for these resources among nations.</a:t>
            </a:r>
          </a:p>
          <a:p>
            <a:pPr marL="0" indent="0" algn="just">
              <a:buNone/>
            </a:pPr>
            <a:r>
              <a:rPr lang="en-US" sz="1800" b="1" dirty="0">
                <a:latin typeface="Arial" panose="020B0604020202020204" pitchFamily="34" charset="0"/>
                <a:cs typeface="Arial" panose="020B0604020202020204" pitchFamily="34" charset="0"/>
              </a:rPr>
              <a:t>- Coastal regions: </a:t>
            </a:r>
            <a:r>
              <a:rPr lang="en-US" sz="1800" dirty="0">
                <a:latin typeface="Arial" panose="020B0604020202020204" pitchFamily="34" charset="0"/>
                <a:cs typeface="Arial" panose="020B0604020202020204" pitchFamily="34" charset="0"/>
              </a:rPr>
              <a:t>Rising sea levels are making coastal lands and islands uninhabitable, and increased storms are destabilizing coastal infrastructure and housing. Migration and relocation disputes arise from this displacement.</a:t>
            </a:r>
          </a:p>
          <a:p>
            <a:pPr marL="0" indent="0" algn="just">
              <a:buNone/>
            </a:pPr>
            <a:r>
              <a:rPr lang="en-US" sz="1800" b="1" dirty="0">
                <a:latin typeface="Arial" panose="020B0604020202020204" pitchFamily="34" charset="0"/>
                <a:cs typeface="Arial" panose="020B0604020202020204" pitchFamily="34" charset="0"/>
              </a:rPr>
              <a:t>- Urban areas: </a:t>
            </a:r>
            <a:r>
              <a:rPr lang="en-US" sz="1800" dirty="0">
                <a:latin typeface="Arial" panose="020B0604020202020204" pitchFamily="34" charset="0"/>
                <a:cs typeface="Arial" panose="020B0604020202020204" pitchFamily="34" charset="0"/>
              </a:rPr>
              <a:t>Inward climate migration strains resources like housing and jobs in cities. Shortages and unemployment breed criminal violence and identity-based tensions between migrant and local groups.</a:t>
            </a:r>
          </a:p>
        </p:txBody>
      </p:sp>
      <p:pic>
        <p:nvPicPr>
          <p:cNvPr id="6" name="Εικόνα 5">
            <a:extLst>
              <a:ext uri="{FF2B5EF4-FFF2-40B4-BE49-F238E27FC236}">
                <a16:creationId xmlns:a16="http://schemas.microsoft.com/office/drawing/2014/main" id="{F1A5FDB2-79F0-F3B1-6017-CB7A4EA73E4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122" name="Picture 2" descr="Rising sea levels pose threat to homes of 300m people – study | Sea level |  The Guardian">
            <a:extLst>
              <a:ext uri="{FF2B5EF4-FFF2-40B4-BE49-F238E27FC236}">
                <a16:creationId xmlns:a16="http://schemas.microsoft.com/office/drawing/2014/main" id="{A564D0E2-336D-3E17-85F7-D5826E906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744" y="2053988"/>
            <a:ext cx="4367284" cy="310827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77107F4-7E94-C1D3-73A0-5E676DE35E0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B27F560-4991-F947-5F75-730335B3E0C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983D37A-E712-234F-950C-62E3C287D702}"/>
              </a:ext>
            </a:extLst>
          </p:cNvPr>
          <p:cNvSpPr>
            <a:spLocks noGrp="1"/>
          </p:cNvSpPr>
          <p:nvPr>
            <p:ph type="title"/>
          </p:nvPr>
        </p:nvSpPr>
        <p:spPr>
          <a:xfrm>
            <a:off x="855785" y="1143001"/>
            <a:ext cx="5954449"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200" b="1" dirty="0">
                <a:solidFill>
                  <a:srgbClr val="0000CC"/>
                </a:solidFill>
                <a:latin typeface="Arial" panose="020B0604020202020204" pitchFamily="34" charset="0"/>
                <a:cs typeface="Arial" panose="020B0604020202020204" pitchFamily="34" charset="0"/>
              </a:rPr>
              <a:t>1.2. Areas / sectors where disputes would arise</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D816332-6DAB-1820-E899-06AAE54DFC01}"/>
              </a:ext>
            </a:extLst>
          </p:cNvPr>
          <p:cNvSpPr>
            <a:spLocks noGrp="1"/>
          </p:cNvSpPr>
          <p:nvPr>
            <p:ph type="body" idx="1"/>
          </p:nvPr>
        </p:nvSpPr>
        <p:spPr>
          <a:xfrm>
            <a:off x="897524" y="2258704"/>
            <a:ext cx="5912710" cy="3456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buNone/>
            </a:pPr>
            <a:r>
              <a:rPr lang="en-US" sz="2000" b="1" i="1" dirty="0">
                <a:solidFill>
                  <a:srgbClr val="1F1F1F"/>
                </a:solidFill>
                <a:latin typeface="Arial" panose="020B0604020202020204" pitchFamily="34" charset="0"/>
                <a:cs typeface="Arial" panose="020B0604020202020204" pitchFamily="34" charset="0"/>
              </a:rPr>
              <a:t>S</a:t>
            </a:r>
            <a:r>
              <a:rPr lang="en-US" sz="2000" b="1" i="1" dirty="0">
                <a:solidFill>
                  <a:srgbClr val="1F1F1F"/>
                </a:solidFill>
                <a:effectLst/>
                <a:latin typeface="Arial" panose="020B0604020202020204" pitchFamily="34" charset="0"/>
                <a:cs typeface="Arial" panose="020B0604020202020204" pitchFamily="34" charset="0"/>
              </a:rPr>
              <a:t>ome specific examples of climate change disputes </a:t>
            </a:r>
            <a:r>
              <a:rPr lang="en-US" sz="2000" b="1" i="1" dirty="0">
                <a:solidFill>
                  <a:srgbClr val="1F1F1F"/>
                </a:solidFill>
                <a:latin typeface="Arial" panose="020B0604020202020204" pitchFamily="34" charset="0"/>
                <a:cs typeface="Arial" panose="020B0604020202020204" pitchFamily="34" charset="0"/>
              </a:rPr>
              <a:t>and conflicts</a:t>
            </a:r>
            <a:r>
              <a:rPr lang="en-US" sz="2000" b="1" i="1" dirty="0">
                <a:solidFill>
                  <a:srgbClr val="1F1F1F"/>
                </a:solidFill>
                <a:effectLst/>
                <a:latin typeface="Arial" panose="020B0604020202020204" pitchFamily="34" charset="0"/>
                <a:cs typeface="Arial" panose="020B0604020202020204" pitchFamily="34" charset="0"/>
              </a:rPr>
              <a:t> that have already arisen:</a:t>
            </a:r>
          </a:p>
          <a:p>
            <a:pPr marL="0" indent="0" algn="just">
              <a:lnSpc>
                <a:spcPct val="100000"/>
              </a:lnSpc>
              <a:buNone/>
            </a:pPr>
            <a:r>
              <a:rPr lang="en-US" sz="2000" b="0" i="0" dirty="0">
                <a:solidFill>
                  <a:srgbClr val="1F1F1F"/>
                </a:solidFill>
                <a:effectLst/>
                <a:latin typeface="Arial" panose="020B0604020202020204" pitchFamily="34" charset="0"/>
                <a:cs typeface="Arial" panose="020B0604020202020204" pitchFamily="34" charset="0"/>
              </a:rPr>
              <a:t>- In Syria, the ongoing civil war has been exacerbated by climate change-induced droughts, which have led to crop failures and mass displacement.</a:t>
            </a:r>
          </a:p>
          <a:p>
            <a:pPr marL="0" indent="0" algn="just">
              <a:lnSpc>
                <a:spcPct val="100000"/>
              </a:lnSpc>
              <a:buNone/>
            </a:pPr>
            <a:r>
              <a:rPr lang="en-US" sz="2000" b="0" i="0" dirty="0">
                <a:solidFill>
                  <a:srgbClr val="1F1F1F"/>
                </a:solidFill>
                <a:effectLst/>
                <a:latin typeface="Arial" panose="020B0604020202020204" pitchFamily="34" charset="0"/>
                <a:cs typeface="Arial" panose="020B0604020202020204" pitchFamily="34" charset="0"/>
              </a:rPr>
              <a:t>- In the Sahel region of Africa, climate change-induced desertification and water scarcity have led to increased conflict between farmers and herders.</a:t>
            </a:r>
          </a:p>
        </p:txBody>
      </p:sp>
      <p:pic>
        <p:nvPicPr>
          <p:cNvPr id="6" name="Εικόνα 5">
            <a:extLst>
              <a:ext uri="{FF2B5EF4-FFF2-40B4-BE49-F238E27FC236}">
                <a16:creationId xmlns:a16="http://schemas.microsoft.com/office/drawing/2014/main" id="{02941FAC-EE74-0298-3B71-B00227FD9B9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16500743-5C56-5D1B-EE22-F7922B2C4F76}"/>
              </a:ext>
            </a:extLst>
          </p:cNvPr>
          <p:cNvPicPr>
            <a:picLocks noChangeAspect="1"/>
          </p:cNvPicPr>
          <p:nvPr/>
        </p:nvPicPr>
        <p:blipFill>
          <a:blip r:embed="rId4"/>
          <a:stretch>
            <a:fillRect/>
          </a:stretch>
        </p:blipFill>
        <p:spPr>
          <a:xfrm>
            <a:off x="7315200" y="1949242"/>
            <a:ext cx="4292221" cy="2963952"/>
          </a:xfrm>
          <a:prstGeom prst="rect">
            <a:avLst/>
          </a:prstGeom>
        </p:spPr>
      </p:pic>
    </p:spTree>
    <p:extLst>
      <p:ext uri="{BB962C8B-B14F-4D97-AF65-F5344CB8AC3E}">
        <p14:creationId xmlns:p14="http://schemas.microsoft.com/office/powerpoint/2010/main" val="1752746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09867E6-19AF-8C82-3324-982828672D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C74E2EE-F219-72BC-1937-375278CF076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1D88182-56B5-9CE2-A94B-BE5851F4D04C}"/>
              </a:ext>
            </a:extLst>
          </p:cNvPr>
          <p:cNvSpPr>
            <a:spLocks noGrp="1"/>
          </p:cNvSpPr>
          <p:nvPr>
            <p:ph type="title"/>
          </p:nvPr>
        </p:nvSpPr>
        <p:spPr>
          <a:xfrm>
            <a:off x="897524" y="1143001"/>
            <a:ext cx="650638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200" b="1" dirty="0">
                <a:solidFill>
                  <a:srgbClr val="0000CC"/>
                </a:solidFill>
                <a:latin typeface="Arial" panose="020B0604020202020204" pitchFamily="34" charset="0"/>
                <a:cs typeface="Arial" panose="020B0604020202020204" pitchFamily="34" charset="0"/>
              </a:rPr>
              <a:t>1.2. Areas / sectors where disputes would arise</a:t>
            </a:r>
            <a:endParaRPr lang="en-US"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C4BCEB2-2046-6CFA-C760-C8D92768167A}"/>
              </a:ext>
            </a:extLst>
          </p:cNvPr>
          <p:cNvSpPr>
            <a:spLocks noGrp="1"/>
          </p:cNvSpPr>
          <p:nvPr>
            <p:ph type="body" idx="1"/>
          </p:nvPr>
        </p:nvSpPr>
        <p:spPr>
          <a:xfrm>
            <a:off x="897524" y="2258704"/>
            <a:ext cx="6506386" cy="33846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1200"/>
              </a:spcBef>
              <a:spcAft>
                <a:spcPts val="600"/>
              </a:spcAft>
              <a:buNone/>
            </a:pPr>
            <a:r>
              <a:rPr lang="en-US" sz="2000" b="1" i="1" dirty="0">
                <a:solidFill>
                  <a:srgbClr val="1F1F1F"/>
                </a:solidFill>
                <a:latin typeface="Arial" panose="020B0604020202020204" pitchFamily="34" charset="0"/>
                <a:cs typeface="Arial" panose="020B0604020202020204" pitchFamily="34" charset="0"/>
              </a:rPr>
              <a:t>S</a:t>
            </a:r>
            <a:r>
              <a:rPr lang="en-US" sz="2000" b="1" i="1" dirty="0">
                <a:solidFill>
                  <a:srgbClr val="1F1F1F"/>
                </a:solidFill>
                <a:effectLst/>
                <a:latin typeface="Arial" panose="020B0604020202020204" pitchFamily="34" charset="0"/>
                <a:cs typeface="Arial" panose="020B0604020202020204" pitchFamily="34" charset="0"/>
              </a:rPr>
              <a:t>ome specific examples of climate change disputes </a:t>
            </a:r>
            <a:r>
              <a:rPr lang="en-US" sz="2000" b="1" i="1" dirty="0">
                <a:solidFill>
                  <a:srgbClr val="1F1F1F"/>
                </a:solidFill>
                <a:latin typeface="Arial" panose="020B0604020202020204" pitchFamily="34" charset="0"/>
                <a:cs typeface="Arial" panose="020B0604020202020204" pitchFamily="34" charset="0"/>
              </a:rPr>
              <a:t>and conflicts</a:t>
            </a:r>
            <a:r>
              <a:rPr lang="en-US" sz="2000" b="1" i="1" dirty="0">
                <a:solidFill>
                  <a:srgbClr val="1F1F1F"/>
                </a:solidFill>
                <a:effectLst/>
                <a:latin typeface="Arial" panose="020B0604020202020204" pitchFamily="34" charset="0"/>
                <a:cs typeface="Arial" panose="020B0604020202020204" pitchFamily="34" charset="0"/>
              </a:rPr>
              <a:t> that have already arisen:</a:t>
            </a:r>
          </a:p>
          <a:p>
            <a:pPr marL="0" indent="0" algn="just">
              <a:lnSpc>
                <a:spcPct val="100000"/>
              </a:lnSpc>
              <a:spcBef>
                <a:spcPts val="1200"/>
              </a:spcBef>
              <a:spcAft>
                <a:spcPts val="600"/>
              </a:spcAft>
              <a:buNone/>
            </a:pPr>
            <a:r>
              <a:rPr lang="en-US" sz="2000" b="0" i="0" dirty="0">
                <a:solidFill>
                  <a:srgbClr val="1F1F1F"/>
                </a:solidFill>
                <a:effectLst/>
                <a:latin typeface="Arial" panose="020B0604020202020204" pitchFamily="34" charset="0"/>
                <a:cs typeface="Arial" panose="020B0604020202020204" pitchFamily="34" charset="0"/>
              </a:rPr>
              <a:t>- In the South Pacific, rising sea levels are threatening to displace entire communities, which could lead to conflict over land and resources.</a:t>
            </a:r>
          </a:p>
          <a:p>
            <a:pPr marL="0" indent="0" algn="just">
              <a:lnSpc>
                <a:spcPct val="100000"/>
              </a:lnSpc>
              <a:spcBef>
                <a:spcPts val="1200"/>
              </a:spcBef>
              <a:spcAft>
                <a:spcPts val="600"/>
              </a:spcAft>
              <a:buNone/>
            </a:pPr>
            <a:r>
              <a:rPr lang="en-US" sz="2000" b="0" i="0" dirty="0">
                <a:solidFill>
                  <a:srgbClr val="1F1F1F"/>
                </a:solidFill>
                <a:effectLst/>
                <a:latin typeface="Arial" panose="020B0604020202020204" pitchFamily="34" charset="0"/>
                <a:cs typeface="Arial" panose="020B0604020202020204" pitchFamily="34" charset="0"/>
              </a:rPr>
              <a:t>- In the United States, there has been conflict over the construction of pipelines and other infrastructure projects that could exacerbate climate change.</a:t>
            </a:r>
          </a:p>
        </p:txBody>
      </p:sp>
      <p:pic>
        <p:nvPicPr>
          <p:cNvPr id="6" name="Εικόνα 5">
            <a:extLst>
              <a:ext uri="{FF2B5EF4-FFF2-40B4-BE49-F238E27FC236}">
                <a16:creationId xmlns:a16="http://schemas.microsoft.com/office/drawing/2014/main" id="{44BDFC6A-9286-C7C8-6DA9-0DD5451B41D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42" name="Picture 2" descr="An ocean mystery: How high did sea levels rise in the 20th century? - Vox">
            <a:extLst>
              <a:ext uri="{FF2B5EF4-FFF2-40B4-BE49-F238E27FC236}">
                <a16:creationId xmlns:a16="http://schemas.microsoft.com/office/drawing/2014/main" id="{AA48A6F7-F755-FE95-3E00-B5C962E87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680" y="2511187"/>
            <a:ext cx="3807728" cy="253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18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30BD89-5F00-E215-9BB1-3317583DACE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7C5016-4DE7-6077-E00E-20189120409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98DCA80-CB53-508E-136C-A4412CA66073}"/>
              </a:ext>
            </a:extLst>
          </p:cNvPr>
          <p:cNvSpPr>
            <a:spLocks noGrp="1"/>
          </p:cNvSpPr>
          <p:nvPr>
            <p:ph type="title"/>
          </p:nvPr>
        </p:nvSpPr>
        <p:spPr>
          <a:xfrm>
            <a:off x="897524" y="1143001"/>
            <a:ext cx="6015068"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1.3. Rise in disputes and conflicts</a:t>
            </a:r>
          </a:p>
        </p:txBody>
      </p:sp>
      <p:sp>
        <p:nvSpPr>
          <p:cNvPr id="3" name="Θέση κειμένου 2">
            <a:extLst>
              <a:ext uri="{FF2B5EF4-FFF2-40B4-BE49-F238E27FC236}">
                <a16:creationId xmlns:a16="http://schemas.microsoft.com/office/drawing/2014/main" id="{4D4DEF13-B913-F12F-4249-E1511E7959D8}"/>
              </a:ext>
            </a:extLst>
          </p:cNvPr>
          <p:cNvSpPr>
            <a:spLocks noGrp="1"/>
          </p:cNvSpPr>
          <p:nvPr>
            <p:ph type="body" idx="1"/>
          </p:nvPr>
        </p:nvSpPr>
        <p:spPr>
          <a:xfrm>
            <a:off x="897522" y="3416654"/>
            <a:ext cx="6015067" cy="117029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GB" sz="2000" b="1" i="1">
                <a:effectLst/>
                <a:latin typeface="Helvetica" panose="020B0604020202020204" pitchFamily="34" charset="0"/>
                <a:ea typeface="Calibri" panose="020F0502020204030204" pitchFamily="34" charset="0"/>
                <a:cs typeface="Times New Roman" panose="02020603050405020304" pitchFamily="18" charset="0"/>
              </a:rPr>
              <a:t>Independent </a:t>
            </a: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learning: review articles and book chapters on the sub-topics 1.3 and 1.4. </a:t>
            </a:r>
            <a:endParaRPr lang="en-US" sz="2000" b="1" i="1" dirty="0">
              <a:solidFill>
                <a:srgbClr val="1F1F1F"/>
              </a:solidFill>
              <a:effectLst/>
              <a:latin typeface="Arial" panose="020B0604020202020204" pitchFamily="34" charset="0"/>
              <a:cs typeface="Arial" panose="020B0604020202020204" pitchFamily="34" charset="0"/>
            </a:endParaRPr>
          </a:p>
          <a:p>
            <a:pPr marL="0" indent="0" algn="just">
              <a:lnSpc>
                <a:spcPct val="100000"/>
              </a:lnSpc>
              <a:spcBef>
                <a:spcPts val="500"/>
              </a:spcBef>
              <a:spcAft>
                <a:spcPts val="600"/>
              </a:spcAft>
              <a:buNone/>
            </a:pPr>
            <a:endParaRPr lang="en-US" sz="1800" b="1" i="1" dirty="0">
              <a:solidFill>
                <a:srgbClr val="1F1F1F"/>
              </a:solidFill>
              <a:effectLst/>
              <a:latin typeface="Arial" panose="020B0604020202020204" pitchFamily="34" charset="0"/>
              <a:cs typeface="Arial" panose="020B0604020202020204" pitchFamily="34" charset="0"/>
            </a:endParaRPr>
          </a:p>
          <a:p>
            <a:pPr marL="0" indent="0" algn="just">
              <a:lnSpc>
                <a:spcPct val="100000"/>
              </a:lnSpc>
              <a:spcBef>
                <a:spcPts val="500"/>
              </a:spcBef>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E8720FD-8928-2CAD-E9B8-C11F19AA753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12307334-8ED7-6044-F799-38620EFAAC57}"/>
              </a:ext>
            </a:extLst>
          </p:cNvPr>
          <p:cNvPicPr>
            <a:picLocks noChangeAspect="1"/>
          </p:cNvPicPr>
          <p:nvPr/>
        </p:nvPicPr>
        <p:blipFill>
          <a:blip r:embed="rId4"/>
          <a:stretch>
            <a:fillRect/>
          </a:stretch>
        </p:blipFill>
        <p:spPr>
          <a:xfrm>
            <a:off x="7565858" y="2228749"/>
            <a:ext cx="3866148" cy="2899611"/>
          </a:xfrm>
          <a:prstGeom prst="rect">
            <a:avLst/>
          </a:prstGeom>
        </p:spPr>
      </p:pic>
      <p:sp>
        <p:nvSpPr>
          <p:cNvPr id="5" name="Τίτλος 1">
            <a:extLst>
              <a:ext uri="{FF2B5EF4-FFF2-40B4-BE49-F238E27FC236}">
                <a16:creationId xmlns:a16="http://schemas.microsoft.com/office/drawing/2014/main" id="{0A748F3C-D1EA-6B7F-B910-D50C9FBF0A65}"/>
              </a:ext>
            </a:extLst>
          </p:cNvPr>
          <p:cNvSpPr txBox="1">
            <a:spLocks/>
          </p:cNvSpPr>
          <p:nvPr/>
        </p:nvSpPr>
        <p:spPr>
          <a:xfrm>
            <a:off x="897523" y="2305950"/>
            <a:ext cx="6015067" cy="806241"/>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just">
              <a:lnSpc>
                <a:spcPct val="100000"/>
              </a:lnSpc>
              <a:spcAft>
                <a:spcPts val="600"/>
              </a:spcAft>
            </a:pPr>
            <a:r>
              <a:rPr lang="en-GB" sz="2400" b="1">
                <a:solidFill>
                  <a:srgbClr val="0000CC"/>
                </a:solidFill>
                <a:latin typeface="Arial" panose="020B0604020202020204" pitchFamily="34" charset="0"/>
                <a:cs typeface="Arial" panose="020B0604020202020204" pitchFamily="34" charset="0"/>
              </a:rPr>
              <a:t>1.4. Key stakeholders and their interests in climate change disputes </a:t>
            </a:r>
            <a:endParaRPr lang="en-GB" sz="24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75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7FF84C0-E459-DA74-185A-CEAFD94EBBE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0CF4162-F0C8-5002-328A-FFD1F4B0B37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2B43BBFD-96CD-E504-865A-F65EC86EDEF1}"/>
              </a:ext>
            </a:extLst>
          </p:cNvPr>
          <p:cNvSpPr>
            <a:spLocks noGrp="1"/>
          </p:cNvSpPr>
          <p:nvPr>
            <p:ph type="title"/>
          </p:nvPr>
        </p:nvSpPr>
        <p:spPr>
          <a:xfrm>
            <a:off x="993056" y="1143001"/>
            <a:ext cx="591953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E5440158-10EB-D738-1D4B-0930CCC1416A}"/>
              </a:ext>
            </a:extLst>
          </p:cNvPr>
          <p:cNvSpPr>
            <a:spLocks noGrp="1"/>
          </p:cNvSpPr>
          <p:nvPr>
            <p:ph type="body" idx="1"/>
          </p:nvPr>
        </p:nvSpPr>
        <p:spPr>
          <a:xfrm>
            <a:off x="993056" y="2520852"/>
            <a:ext cx="6015067" cy="28018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i="0" dirty="0">
                <a:solidFill>
                  <a:srgbClr val="1C1917"/>
                </a:solidFill>
                <a:effectLst/>
                <a:latin typeface="Arial" panose="020B0604020202020204" pitchFamily="34" charset="0"/>
                <a:cs typeface="Arial" panose="020B0604020202020204" pitchFamily="34" charset="0"/>
              </a:rPr>
              <a:t>1) Climate refugees </a:t>
            </a:r>
          </a:p>
          <a:p>
            <a:pPr marL="0" indent="0" algn="just">
              <a:buNone/>
            </a:pPr>
            <a:r>
              <a:rPr lang="en-US" sz="1800" b="0" i="0" dirty="0">
                <a:solidFill>
                  <a:srgbClr val="1C1917"/>
                </a:solidFill>
                <a:effectLst/>
                <a:latin typeface="Arial" panose="020B0604020202020204" pitchFamily="34" charset="0"/>
                <a:cs typeface="Arial" panose="020B0604020202020204" pitchFamily="34" charset="0"/>
              </a:rPr>
              <a:t>- There is no global framework governing support or resettlement options for populations displaced by climate impacts. </a:t>
            </a:r>
          </a:p>
          <a:p>
            <a:pPr marL="0" indent="0" algn="just">
              <a:buNone/>
            </a:pPr>
            <a:r>
              <a:rPr lang="en-US" sz="1800" b="1" i="0" dirty="0">
                <a:solidFill>
                  <a:srgbClr val="1C1917"/>
                </a:solidFill>
                <a:effectLst/>
                <a:latin typeface="Arial" panose="020B0604020202020204" pitchFamily="34" charset="0"/>
                <a:cs typeface="Arial" panose="020B0604020202020204" pitchFamily="34" charset="0"/>
              </a:rPr>
              <a:t>2) Role of carbon markets &amp; offsets </a:t>
            </a:r>
          </a:p>
          <a:p>
            <a:pPr marL="0" indent="0" algn="just">
              <a:buNone/>
            </a:pPr>
            <a:r>
              <a:rPr lang="en-US" sz="1800" b="0" i="0" dirty="0">
                <a:solidFill>
                  <a:srgbClr val="1C1917"/>
                </a:solidFill>
                <a:effectLst/>
                <a:latin typeface="Arial" panose="020B0604020202020204" pitchFamily="34" charset="0"/>
                <a:cs typeface="Arial" panose="020B0604020202020204" pitchFamily="34" charset="0"/>
              </a:rPr>
              <a:t>- Controversies exist around using carbon markets and offsets to meet emissions reductions commitments both nationally and for corporations. </a:t>
            </a:r>
          </a:p>
        </p:txBody>
      </p:sp>
      <p:pic>
        <p:nvPicPr>
          <p:cNvPr id="6" name="Εικόνα 5">
            <a:extLst>
              <a:ext uri="{FF2B5EF4-FFF2-40B4-BE49-F238E27FC236}">
                <a16:creationId xmlns:a16="http://schemas.microsoft.com/office/drawing/2014/main" id="{79D87655-5C15-D717-88EB-9A70B72318F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455BA93E-BA31-01B9-00D8-928D110732B7}"/>
              </a:ext>
            </a:extLst>
          </p:cNvPr>
          <p:cNvPicPr>
            <a:picLocks noChangeAspect="1"/>
          </p:cNvPicPr>
          <p:nvPr/>
        </p:nvPicPr>
        <p:blipFill>
          <a:blip r:embed="rId4"/>
          <a:stretch>
            <a:fillRect/>
          </a:stretch>
        </p:blipFill>
        <p:spPr>
          <a:xfrm>
            <a:off x="7365325" y="2289007"/>
            <a:ext cx="4057830" cy="2279985"/>
          </a:xfrm>
          <a:prstGeom prst="rect">
            <a:avLst/>
          </a:prstGeom>
        </p:spPr>
      </p:pic>
    </p:spTree>
    <p:extLst>
      <p:ext uri="{BB962C8B-B14F-4D97-AF65-F5344CB8AC3E}">
        <p14:creationId xmlns:p14="http://schemas.microsoft.com/office/powerpoint/2010/main" val="3506614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113659"/>
            <a:ext cx="5653928"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nSpc>
                <a:spcPct val="100000"/>
              </a:lnSpc>
              <a:spcBef>
                <a:spcPts val="600"/>
              </a:spcBef>
              <a:spcAft>
                <a:spcPts val="600"/>
              </a:spcAft>
              <a:buNone/>
            </a:pPr>
            <a:r>
              <a:rPr lang="en-US" sz="1800" b="1" i="1" dirty="0">
                <a:latin typeface="Arial" panose="020B0604020202020204" pitchFamily="34" charset="0"/>
                <a:cs typeface="Arial" panose="020B0604020202020204" pitchFamily="34" charset="0"/>
              </a:rPr>
              <a:t>1.1.1. Dispute vs. Conflict</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Dispute refers to a disagreement or difference of opinion between two or more parties. </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Conflict is a more intense form of disagreement that can involve violence or the threat of violence.</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Disputes can be easily resolved by dealing with the specific issue at hand and coming to a final determination.</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Conflicts, unlike Disputes, cannot be easily resolved and the possibility of resolving them is very remote. Thus,  Disputes may stem from a Conflict.</a:t>
            </a: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7" name="Picture 6">
            <a:extLst>
              <a:ext uri="{FF2B5EF4-FFF2-40B4-BE49-F238E27FC236}">
                <a16:creationId xmlns:a16="http://schemas.microsoft.com/office/drawing/2014/main" id="{E26DE2B6-9DE4-23FE-CD86-5D2D876CC582}"/>
              </a:ext>
            </a:extLst>
          </p:cNvPr>
          <p:cNvPicPr>
            <a:picLocks noChangeAspect="1"/>
          </p:cNvPicPr>
          <p:nvPr/>
        </p:nvPicPr>
        <p:blipFill>
          <a:blip r:embed="rId4"/>
          <a:stretch>
            <a:fillRect/>
          </a:stretch>
        </p:blipFill>
        <p:spPr>
          <a:xfrm>
            <a:off x="8119696" y="1291003"/>
            <a:ext cx="2857500" cy="2214197"/>
          </a:xfrm>
          <a:prstGeom prst="rect">
            <a:avLst/>
          </a:prstGeom>
        </p:spPr>
      </p:pic>
      <p:pic>
        <p:nvPicPr>
          <p:cNvPr id="8" name="Picture 7">
            <a:extLst>
              <a:ext uri="{FF2B5EF4-FFF2-40B4-BE49-F238E27FC236}">
                <a16:creationId xmlns:a16="http://schemas.microsoft.com/office/drawing/2014/main" id="{27353CF2-3C9A-AD3B-923D-8F9D1A510837}"/>
              </a:ext>
            </a:extLst>
          </p:cNvPr>
          <p:cNvPicPr>
            <a:picLocks noChangeAspect="1"/>
          </p:cNvPicPr>
          <p:nvPr/>
        </p:nvPicPr>
        <p:blipFill>
          <a:blip r:embed="rId5"/>
          <a:stretch>
            <a:fillRect/>
          </a:stretch>
        </p:blipFill>
        <p:spPr>
          <a:xfrm>
            <a:off x="8156475" y="3739294"/>
            <a:ext cx="2914650" cy="1571625"/>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937B0FF-6FE8-01B0-CEC4-249B4AD1B4A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7B825F9-71D8-B6AB-0B4B-9F05719DA81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87732C13-3D22-BCEB-7099-BD1718FFAACF}"/>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72214CD5-B2A3-6F5D-5B65-6B99639472EA}"/>
              </a:ext>
            </a:extLst>
          </p:cNvPr>
          <p:cNvSpPr>
            <a:spLocks noGrp="1"/>
          </p:cNvSpPr>
          <p:nvPr>
            <p:ph type="body" idx="1"/>
          </p:nvPr>
        </p:nvSpPr>
        <p:spPr>
          <a:xfrm>
            <a:off x="897524" y="2514599"/>
            <a:ext cx="6015067" cy="291904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Aft>
                <a:spcPts val="600"/>
              </a:spcAft>
              <a:buNone/>
            </a:pPr>
            <a:r>
              <a:rPr lang="en-US" sz="1800" b="1" i="0" dirty="0">
                <a:solidFill>
                  <a:srgbClr val="212529"/>
                </a:solidFill>
                <a:effectLst/>
                <a:latin typeface="Arial" panose="020B0604020202020204" pitchFamily="34" charset="0"/>
                <a:cs typeface="Arial" panose="020B0604020202020204" pitchFamily="34" charset="0"/>
              </a:rPr>
              <a:t>3) Climate justice</a:t>
            </a:r>
          </a:p>
          <a:p>
            <a:pPr marL="0" indent="0" algn="just">
              <a:lnSpc>
                <a:spcPct val="100000"/>
              </a:lnSpc>
              <a:spcAft>
                <a:spcPts val="600"/>
              </a:spcAft>
              <a:buNone/>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Achieving consensus on the principles of climate justice and translating them into actionable policies is challenging. </a:t>
            </a:r>
          </a:p>
          <a:p>
            <a:pPr marL="0" indent="0" algn="just">
              <a:lnSpc>
                <a:spcPct val="100000"/>
              </a:lnSpc>
              <a:spcAft>
                <a:spcPts val="600"/>
              </a:spcAft>
              <a:buNone/>
            </a:pPr>
            <a:r>
              <a:rPr lang="en-US" sz="1800" b="0" i="0" dirty="0">
                <a:solidFill>
                  <a:srgbClr val="212529"/>
                </a:solidFill>
                <a:effectLst/>
                <a:latin typeface="Arial" panose="020B0604020202020204" pitchFamily="34" charset="0"/>
                <a:cs typeface="Arial" panose="020B0604020202020204" pitchFamily="34" charset="0"/>
              </a:rPr>
              <a:t>- Disputes may arise regarding the fair allocation of responsibilities, especially between developed and developing nations.</a:t>
            </a:r>
            <a:endParaRPr lang="en-US" sz="1800" dirty="0">
              <a:latin typeface="Arial" panose="020B0604020202020204" pitchFamily="34" charset="0"/>
              <a:cs typeface="Arial" panose="020B0604020202020204" pitchFamily="34" charset="0"/>
            </a:endParaRPr>
          </a:p>
          <a:p>
            <a:pPr marL="0" indent="0" algn="just">
              <a:lnSpc>
                <a:spcPct val="100000"/>
              </a:lnSpc>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BC6B245-212F-0145-7941-78E3247C12F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58010B98-55FB-2A40-ECAA-0FB5FEE79934}"/>
              </a:ext>
            </a:extLst>
          </p:cNvPr>
          <p:cNvPicPr>
            <a:picLocks noChangeAspect="1"/>
          </p:cNvPicPr>
          <p:nvPr/>
        </p:nvPicPr>
        <p:blipFill>
          <a:blip r:embed="rId4"/>
          <a:stretch>
            <a:fillRect/>
          </a:stretch>
        </p:blipFill>
        <p:spPr>
          <a:xfrm>
            <a:off x="7315768" y="2412332"/>
            <a:ext cx="4044047" cy="2227596"/>
          </a:xfrm>
          <a:prstGeom prst="rect">
            <a:avLst/>
          </a:prstGeom>
        </p:spPr>
      </p:pic>
    </p:spTree>
    <p:extLst>
      <p:ext uri="{BB962C8B-B14F-4D97-AF65-F5344CB8AC3E}">
        <p14:creationId xmlns:p14="http://schemas.microsoft.com/office/powerpoint/2010/main" val="2007681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0E4E539-19BE-407B-04DE-B34FA4E7071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B08FC69-54F7-0538-3AA6-AEABB5863BC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A2A47FF9-56ED-BBFE-574F-404A221DE363}"/>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99D67B14-C304-65C8-22B3-0EADF309CE43}"/>
              </a:ext>
            </a:extLst>
          </p:cNvPr>
          <p:cNvSpPr>
            <a:spLocks noGrp="1"/>
          </p:cNvSpPr>
          <p:nvPr>
            <p:ph type="body" idx="1"/>
          </p:nvPr>
        </p:nvSpPr>
        <p:spPr>
          <a:xfrm>
            <a:off x="897524" y="2229587"/>
            <a:ext cx="6376645" cy="353230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dirty="0">
                <a:solidFill>
                  <a:srgbClr val="212529"/>
                </a:solidFill>
                <a:latin typeface="Arial" panose="020B0604020202020204" pitchFamily="34" charset="0"/>
                <a:cs typeface="Arial" panose="020B0604020202020204" pitchFamily="34" charset="0"/>
              </a:rPr>
              <a:t>4</a:t>
            </a:r>
            <a:r>
              <a:rPr lang="en-US" sz="1800" b="1" i="0" dirty="0">
                <a:solidFill>
                  <a:srgbClr val="212529"/>
                </a:solidFill>
                <a:effectLst/>
                <a:latin typeface="Arial" panose="020B0604020202020204" pitchFamily="34" charset="0"/>
                <a:cs typeface="Arial" panose="020B0604020202020204" pitchFamily="34" charset="0"/>
              </a:rPr>
              <a:t>) Private </a:t>
            </a:r>
            <a:r>
              <a:rPr lang="en-US" sz="1800" b="1" dirty="0">
                <a:solidFill>
                  <a:srgbClr val="212529"/>
                </a:solidFill>
                <a:latin typeface="Arial" panose="020B0604020202020204" pitchFamily="34" charset="0"/>
                <a:cs typeface="Arial" panose="020B0604020202020204" pitchFamily="34" charset="0"/>
              </a:rPr>
              <a:t>s</a:t>
            </a:r>
            <a:r>
              <a:rPr lang="en-US" sz="1800" b="1" i="0" dirty="0">
                <a:solidFill>
                  <a:srgbClr val="212529"/>
                </a:solidFill>
                <a:effectLst/>
                <a:latin typeface="Arial" panose="020B0604020202020204" pitchFamily="34" charset="0"/>
                <a:cs typeface="Arial" panose="020B0604020202020204" pitchFamily="34" charset="0"/>
              </a:rPr>
              <a:t>ector </a:t>
            </a:r>
            <a:r>
              <a:rPr lang="en-US" sz="1800" b="1" dirty="0">
                <a:solidFill>
                  <a:srgbClr val="212529"/>
                </a:solidFill>
                <a:latin typeface="Arial" panose="020B0604020202020204" pitchFamily="34" charset="0"/>
                <a:cs typeface="Arial" panose="020B0604020202020204" pitchFamily="34" charset="0"/>
              </a:rPr>
              <a:t>a</a:t>
            </a:r>
            <a:r>
              <a:rPr lang="en-US" sz="1800" b="1" i="0" dirty="0">
                <a:solidFill>
                  <a:srgbClr val="212529"/>
                </a:solidFill>
                <a:effectLst/>
                <a:latin typeface="Arial" panose="020B0604020202020204" pitchFamily="34" charset="0"/>
                <a:cs typeface="Arial" panose="020B0604020202020204" pitchFamily="34" charset="0"/>
              </a:rPr>
              <a:t>ccountability </a:t>
            </a:r>
          </a:p>
          <a:p>
            <a:pPr marL="285750" indent="-285750" algn="just">
              <a:lnSpc>
                <a:spcPct val="100000"/>
              </a:lnSpc>
              <a:spcBef>
                <a:spcPts val="600"/>
              </a:spcBef>
              <a:spcAft>
                <a:spcPts val="600"/>
              </a:spcAft>
              <a:buFontTx/>
              <a:buChar char="-"/>
            </a:pPr>
            <a:r>
              <a:rPr lang="en-US" sz="1800" b="0" i="0" dirty="0">
                <a:solidFill>
                  <a:srgbClr val="212529"/>
                </a:solidFill>
                <a:effectLst/>
                <a:latin typeface="Arial" panose="020B0604020202020204" pitchFamily="34" charset="0"/>
                <a:cs typeface="Arial" panose="020B0604020202020204" pitchFamily="34" charset="0"/>
              </a:rPr>
              <a:t>Establishing mechanisms for holding private entities accountable for their environmental impact, ensuring transparency in reporting, and addressing disputes related to greenwashing and false claims are ongoing challenges.</a:t>
            </a:r>
          </a:p>
          <a:p>
            <a:pPr marL="0" indent="0" algn="just">
              <a:lnSpc>
                <a:spcPct val="100000"/>
              </a:lnSpc>
              <a:spcAft>
                <a:spcPts val="600"/>
              </a:spcAft>
              <a:buNone/>
            </a:pPr>
            <a:r>
              <a:rPr lang="en-US" sz="1800" b="1" dirty="0">
                <a:solidFill>
                  <a:srgbClr val="212529"/>
                </a:solidFill>
                <a:latin typeface="Arial" panose="020B0604020202020204" pitchFamily="34" charset="0"/>
                <a:cs typeface="Arial" panose="020B0604020202020204" pitchFamily="34" charset="0"/>
              </a:rPr>
              <a:t>5) </a:t>
            </a:r>
            <a:r>
              <a:rPr lang="en-US" sz="1800" b="1" i="0" dirty="0">
                <a:solidFill>
                  <a:srgbClr val="1C1917"/>
                </a:solidFill>
                <a:effectLst/>
                <a:latin typeface="Arial" panose="020B0604020202020204" pitchFamily="34" charset="0"/>
                <a:cs typeface="Arial" panose="020B0604020202020204" pitchFamily="34" charset="0"/>
              </a:rPr>
              <a:t>Loss and damage compensation</a:t>
            </a:r>
            <a:endParaRPr lang="en-US" sz="1800" b="0" i="0" dirty="0">
              <a:solidFill>
                <a:srgbClr val="1C1917"/>
              </a:solidFill>
              <a:effectLst/>
              <a:latin typeface="Arial" panose="020B0604020202020204" pitchFamily="34" charset="0"/>
              <a:cs typeface="Arial" panose="020B0604020202020204" pitchFamily="34" charset="0"/>
            </a:endParaRPr>
          </a:p>
          <a:p>
            <a:pPr marL="285750" indent="-285750" algn="just">
              <a:lnSpc>
                <a:spcPct val="100000"/>
              </a:lnSpc>
              <a:spcBef>
                <a:spcPts val="600"/>
              </a:spcBef>
              <a:spcAft>
                <a:spcPts val="600"/>
              </a:spcAft>
              <a:buFontTx/>
              <a:buChar char="-"/>
            </a:pPr>
            <a:r>
              <a:rPr lang="en-US" sz="1800" dirty="0">
                <a:solidFill>
                  <a:srgbClr val="212529"/>
                </a:solidFill>
                <a:latin typeface="Arial" panose="020B0604020202020204" pitchFamily="34" charset="0"/>
                <a:cs typeface="Arial" panose="020B0604020202020204" pitchFamily="34" charset="0"/>
              </a:rPr>
              <a:t>Poorer vulnerable nations are seeking loss and damage financing from rich historical emitters, but lack formal legal basis to pursue climate damages compensation. This remains a huge dispute in international negotiations.</a:t>
            </a:r>
          </a:p>
        </p:txBody>
      </p:sp>
      <p:pic>
        <p:nvPicPr>
          <p:cNvPr id="6" name="Εικόνα 5">
            <a:extLst>
              <a:ext uri="{FF2B5EF4-FFF2-40B4-BE49-F238E27FC236}">
                <a16:creationId xmlns:a16="http://schemas.microsoft.com/office/drawing/2014/main" id="{DFFA353F-231A-92C3-2C24-562F240DAC3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9A40FD7A-E21B-EAA6-4065-33D142FF9057}"/>
              </a:ext>
            </a:extLst>
          </p:cNvPr>
          <p:cNvPicPr>
            <a:picLocks noChangeAspect="1"/>
          </p:cNvPicPr>
          <p:nvPr/>
        </p:nvPicPr>
        <p:blipFill>
          <a:blip r:embed="rId4"/>
          <a:stretch>
            <a:fillRect/>
          </a:stretch>
        </p:blipFill>
        <p:spPr>
          <a:xfrm>
            <a:off x="7795845" y="2229587"/>
            <a:ext cx="4251775" cy="2617997"/>
          </a:xfrm>
          <a:prstGeom prst="rect">
            <a:avLst/>
          </a:prstGeom>
        </p:spPr>
      </p:pic>
    </p:spTree>
    <p:extLst>
      <p:ext uri="{BB962C8B-B14F-4D97-AF65-F5344CB8AC3E}">
        <p14:creationId xmlns:p14="http://schemas.microsoft.com/office/powerpoint/2010/main" val="2070523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F7EE864-F3E7-B958-5730-EA8528DB4F9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FC598DE-64EC-91DA-75E9-02ADF6926A6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798FCC11-D699-21E0-9A5C-79577356629A}"/>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2DE2E86B-9896-D053-FDD0-5966D87C5C95}"/>
              </a:ext>
            </a:extLst>
          </p:cNvPr>
          <p:cNvSpPr>
            <a:spLocks noGrp="1"/>
          </p:cNvSpPr>
          <p:nvPr>
            <p:ph type="body" idx="1"/>
          </p:nvPr>
        </p:nvSpPr>
        <p:spPr>
          <a:xfrm>
            <a:off x="897524" y="2381181"/>
            <a:ext cx="6015067" cy="308115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buNone/>
            </a:pPr>
            <a:r>
              <a:rPr lang="en-US" sz="1800" b="1" i="0" dirty="0">
                <a:solidFill>
                  <a:srgbClr val="212529"/>
                </a:solidFill>
                <a:effectLst/>
                <a:latin typeface="Arial" panose="020B0604020202020204" pitchFamily="34" charset="0"/>
                <a:cs typeface="Arial" panose="020B0604020202020204" pitchFamily="34" charset="0"/>
              </a:rPr>
              <a:t>6) Technological Innovation and Transfer</a:t>
            </a:r>
          </a:p>
          <a:p>
            <a:pPr marL="0" indent="0" algn="just">
              <a:lnSpc>
                <a:spcPct val="100000"/>
              </a:lnSpc>
              <a:spcBef>
                <a:spcPts val="600"/>
              </a:spcBef>
              <a:spcAft>
                <a:spcPts val="600"/>
              </a:spcAft>
              <a:buNone/>
            </a:pPr>
            <a:r>
              <a:rPr lang="en-US" sz="1800" b="1"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Striking a balance between incentivizing innovation through intellectual property protection and ensuring widespread access to green technologies is a complex issue. </a:t>
            </a:r>
          </a:p>
          <a:p>
            <a:pPr marL="0" indent="0" algn="just">
              <a:lnSpc>
                <a:spcPct val="100000"/>
              </a:lnSpc>
              <a:spcBef>
                <a:spcPts val="600"/>
              </a:spcBef>
              <a:spcAft>
                <a:spcPts val="600"/>
              </a:spcAft>
              <a:buNone/>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Negotiating technology transfer agreements that benefit both developed and developing nations can be challenging.</a:t>
            </a:r>
            <a:endParaRPr lang="en-US" sz="1800" b="1" i="0" dirty="0">
              <a:solidFill>
                <a:srgbClr val="212529"/>
              </a:solidFill>
              <a:effectLst/>
              <a:latin typeface="Arial" panose="020B0604020202020204" pitchFamily="34" charset="0"/>
              <a:cs typeface="Arial" panose="020B0604020202020204" pitchFamily="34" charset="0"/>
            </a:endParaRPr>
          </a:p>
          <a:p>
            <a:pPr marL="0" indent="0" algn="just">
              <a:lnSpc>
                <a:spcPct val="100000"/>
              </a:lnSpc>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6DE0C5C-93BD-8797-9D56-D9A24745AC4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DA46EF53-F247-4621-84ED-17E20C2E354D}"/>
              </a:ext>
            </a:extLst>
          </p:cNvPr>
          <p:cNvPicPr>
            <a:picLocks noChangeAspect="1"/>
          </p:cNvPicPr>
          <p:nvPr/>
        </p:nvPicPr>
        <p:blipFill>
          <a:blip r:embed="rId4"/>
          <a:stretch>
            <a:fillRect/>
          </a:stretch>
        </p:blipFill>
        <p:spPr>
          <a:xfrm>
            <a:off x="7516804" y="2273814"/>
            <a:ext cx="4213775" cy="2814001"/>
          </a:xfrm>
          <a:prstGeom prst="ellipse">
            <a:avLst/>
          </a:prstGeom>
        </p:spPr>
      </p:pic>
    </p:spTree>
    <p:extLst>
      <p:ext uri="{BB962C8B-B14F-4D97-AF65-F5344CB8AC3E}">
        <p14:creationId xmlns:p14="http://schemas.microsoft.com/office/powerpoint/2010/main" val="342786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AFFDBCF-8A7C-839E-8AE4-04BCD2E6BE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6552FB4-41C9-3A71-FD8E-6CDE4F2907B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4289DA63-72DC-0D62-01A4-142041FA0225}"/>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EAE4012D-C68F-E8B6-DD0C-DBE5B7336974}"/>
              </a:ext>
            </a:extLst>
          </p:cNvPr>
          <p:cNvSpPr>
            <a:spLocks noGrp="1"/>
          </p:cNvSpPr>
          <p:nvPr>
            <p:ph type="body" idx="1"/>
          </p:nvPr>
        </p:nvSpPr>
        <p:spPr>
          <a:xfrm>
            <a:off x="897524" y="2387659"/>
            <a:ext cx="6015067" cy="295220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1800" b="1" i="0" dirty="0">
                <a:solidFill>
                  <a:srgbClr val="212529"/>
                </a:solidFill>
                <a:effectLst/>
                <a:latin typeface="Arial" panose="020B0604020202020204" pitchFamily="34" charset="0"/>
                <a:cs typeface="Arial" panose="020B0604020202020204" pitchFamily="34" charset="0"/>
              </a:rPr>
              <a:t>8) Green finance and investment</a:t>
            </a:r>
            <a:endParaRPr lang="en-US" sz="1800" dirty="0">
              <a:solidFill>
                <a:srgbClr val="212529"/>
              </a:solidFill>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pPr>
            <a:r>
              <a:rPr lang="en-US" sz="1800" b="0" i="0" dirty="0">
                <a:solidFill>
                  <a:srgbClr val="212529"/>
                </a:solidFill>
                <a:effectLst/>
                <a:latin typeface="Arial" panose="020B0604020202020204" pitchFamily="34" charset="0"/>
                <a:cs typeface="Arial" panose="020B0604020202020204" pitchFamily="34" charset="0"/>
              </a:rPr>
              <a:t>- Disputes may arise over the allocation of funds, the measurement of green impact, and the effectiveness of financial instruments.</a:t>
            </a:r>
          </a:p>
          <a:p>
            <a:pPr marL="0" indent="0" algn="just">
              <a:lnSpc>
                <a:spcPct val="100000"/>
              </a:lnSpc>
              <a:spcBef>
                <a:spcPts val="600"/>
              </a:spcBef>
              <a:spcAft>
                <a:spcPts val="600"/>
              </a:spcAft>
            </a:pPr>
            <a:r>
              <a:rPr lang="en-US" sz="1800" dirty="0">
                <a:solidFill>
                  <a:srgbClr val="212529"/>
                </a:solidFill>
                <a:latin typeface="Arial" panose="020B0604020202020204" pitchFamily="34" charset="0"/>
                <a:cs typeface="Arial" panose="020B0604020202020204" pitchFamily="34" charset="0"/>
              </a:rPr>
              <a:t>- </a:t>
            </a:r>
            <a:r>
              <a:rPr lang="en-US" sz="1800" b="0" i="0" dirty="0">
                <a:solidFill>
                  <a:srgbClr val="212529"/>
                </a:solidFill>
                <a:effectLst/>
                <a:latin typeface="Arial" panose="020B0604020202020204" pitchFamily="34" charset="0"/>
                <a:cs typeface="Arial" panose="020B0604020202020204" pitchFamily="34" charset="0"/>
              </a:rPr>
              <a:t>Developing standards for green finance, ensuring transparency in reporting, and addressing disputes over the allocation and utilization of funds are key challenges in the context of climate change.</a:t>
            </a:r>
          </a:p>
        </p:txBody>
      </p:sp>
      <p:pic>
        <p:nvPicPr>
          <p:cNvPr id="6" name="Εικόνα 5">
            <a:extLst>
              <a:ext uri="{FF2B5EF4-FFF2-40B4-BE49-F238E27FC236}">
                <a16:creationId xmlns:a16="http://schemas.microsoft.com/office/drawing/2014/main" id="{C8EB876D-F648-189E-A955-FDFB70B4739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BF1476A5-37BF-94AC-8668-D78F1F615A6F}"/>
              </a:ext>
            </a:extLst>
          </p:cNvPr>
          <p:cNvPicPr>
            <a:picLocks noChangeAspect="1"/>
          </p:cNvPicPr>
          <p:nvPr/>
        </p:nvPicPr>
        <p:blipFill>
          <a:blip r:embed="rId4"/>
          <a:stretch>
            <a:fillRect/>
          </a:stretch>
        </p:blipFill>
        <p:spPr>
          <a:xfrm>
            <a:off x="7170821" y="2258704"/>
            <a:ext cx="4840705" cy="2722897"/>
          </a:xfrm>
          <a:prstGeom prst="rect">
            <a:avLst/>
          </a:prstGeom>
        </p:spPr>
      </p:pic>
    </p:spTree>
    <p:extLst>
      <p:ext uri="{BB962C8B-B14F-4D97-AF65-F5344CB8AC3E}">
        <p14:creationId xmlns:p14="http://schemas.microsoft.com/office/powerpoint/2010/main" val="2463309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343820-0D41-0FD6-A33F-5A30E4FBCB6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C6B797A-BDFA-32CB-6E4D-F6A4217839A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F73C2D2C-0BBA-F290-EFBB-D12D27452B4F}"/>
              </a:ext>
            </a:extLst>
          </p:cNvPr>
          <p:cNvSpPr>
            <a:spLocks noGrp="1"/>
          </p:cNvSpPr>
          <p:nvPr>
            <p:ph type="title"/>
          </p:nvPr>
        </p:nvSpPr>
        <p:spPr>
          <a:xfrm>
            <a:off x="897524" y="1143001"/>
            <a:ext cx="601506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fontScale="90000"/>
          </a:bodyPr>
          <a:lstStyle/>
          <a:p>
            <a:pPr marL="0" indent="0" algn="just">
              <a:lnSpc>
                <a:spcPct val="100000"/>
              </a:lnSpc>
              <a:spcBef>
                <a:spcPts val="600"/>
              </a:spcBef>
              <a:spcAft>
                <a:spcPts val="600"/>
              </a:spcAft>
              <a:buNone/>
            </a:pPr>
            <a:r>
              <a:rPr lang="en-GB" sz="2400" b="1" dirty="0">
                <a:solidFill>
                  <a:srgbClr val="0000CC"/>
                </a:solidFill>
                <a:latin typeface="Arial" panose="020B0604020202020204" pitchFamily="34" charset="0"/>
                <a:cs typeface="Arial" panose="020B0604020202020204" pitchFamily="34" charset="0"/>
              </a:rPr>
              <a:t>1.5. Emerging issues in climate change dispute resolution</a:t>
            </a:r>
          </a:p>
        </p:txBody>
      </p:sp>
      <p:sp>
        <p:nvSpPr>
          <p:cNvPr id="3" name="Θέση κειμένου 2">
            <a:extLst>
              <a:ext uri="{FF2B5EF4-FFF2-40B4-BE49-F238E27FC236}">
                <a16:creationId xmlns:a16="http://schemas.microsoft.com/office/drawing/2014/main" id="{D606DA10-4EDC-F371-A153-AB5205BEA9FB}"/>
              </a:ext>
            </a:extLst>
          </p:cNvPr>
          <p:cNvSpPr>
            <a:spLocks noGrp="1"/>
          </p:cNvSpPr>
          <p:nvPr>
            <p:ph type="body" idx="1"/>
          </p:nvPr>
        </p:nvSpPr>
        <p:spPr>
          <a:xfrm>
            <a:off x="897524" y="2258704"/>
            <a:ext cx="6015067"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300"/>
              </a:spcAft>
              <a:buNone/>
            </a:pPr>
            <a:r>
              <a:rPr lang="en-US" sz="1800" b="0" i="0" dirty="0">
                <a:solidFill>
                  <a:srgbClr val="1F1F1F"/>
                </a:solidFill>
                <a:effectLst/>
                <a:latin typeface="Arial" panose="020B0604020202020204" pitchFamily="34" charset="0"/>
                <a:cs typeface="Arial" panose="020B0604020202020204" pitchFamily="34" charset="0"/>
              </a:rPr>
              <a:t>Addressing these issues requires innovative thinking and collaboration from various stakeholders. Some promising approaches include:</a:t>
            </a:r>
          </a:p>
          <a:p>
            <a:pPr marL="0" indent="0" algn="just">
              <a:lnSpc>
                <a:spcPct val="100000"/>
              </a:lnSpc>
              <a:spcBef>
                <a:spcPts val="0"/>
              </a:spcBef>
              <a:spcAft>
                <a:spcPts val="300"/>
              </a:spcAft>
              <a:buNone/>
            </a:pPr>
            <a:r>
              <a:rPr lang="en-US" sz="1800"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Developing specialized dispute resolution mechanisms for climate change.</a:t>
            </a:r>
          </a:p>
          <a:p>
            <a:pPr marL="0" indent="0" algn="just">
              <a:lnSpc>
                <a:spcPct val="100000"/>
              </a:lnSpc>
              <a:spcBef>
                <a:spcPts val="0"/>
              </a:spcBef>
              <a:spcAft>
                <a:spcPts val="300"/>
              </a:spcAft>
              <a:buNone/>
            </a:pPr>
            <a:r>
              <a:rPr lang="en-US" sz="1800" i="1"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Promoting access to justice and legal aid for climate-related claims.</a:t>
            </a:r>
          </a:p>
          <a:p>
            <a:pPr marL="0" indent="0" algn="just">
              <a:lnSpc>
                <a:spcPct val="100000"/>
              </a:lnSpc>
              <a:spcBef>
                <a:spcPts val="0"/>
              </a:spcBef>
              <a:spcAft>
                <a:spcPts val="300"/>
              </a:spcAft>
              <a:buNone/>
            </a:pPr>
            <a:r>
              <a:rPr lang="en-US" sz="1800" i="1"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Engaging in dialogue and mediation to find collaborative solutions.</a:t>
            </a:r>
          </a:p>
          <a:p>
            <a:pPr marL="0" indent="0" algn="just">
              <a:lnSpc>
                <a:spcPct val="100000"/>
              </a:lnSpc>
              <a:spcBef>
                <a:spcPts val="0"/>
              </a:spcBef>
              <a:spcAft>
                <a:spcPts val="300"/>
              </a:spcAft>
              <a:buNone/>
            </a:pPr>
            <a:r>
              <a:rPr lang="en-US" sz="1800" i="1" dirty="0">
                <a:solidFill>
                  <a:srgbClr val="1F1F1F"/>
                </a:solidFill>
                <a:latin typeface="Arial" panose="020B0604020202020204" pitchFamily="34" charset="0"/>
                <a:cs typeface="Arial" panose="020B0604020202020204" pitchFamily="34" charset="0"/>
              </a:rPr>
              <a:t>- </a:t>
            </a:r>
            <a:r>
              <a:rPr lang="en-US" sz="1800" i="1" dirty="0">
                <a:solidFill>
                  <a:srgbClr val="1F1F1F"/>
                </a:solidFill>
                <a:effectLst/>
                <a:latin typeface="Arial" panose="020B0604020202020204" pitchFamily="34" charset="0"/>
                <a:cs typeface="Arial" panose="020B0604020202020204" pitchFamily="34" charset="0"/>
              </a:rPr>
              <a:t>Building capacity and expertise in climate law and dispute resolution…</a:t>
            </a:r>
            <a:endParaRPr lang="en-US" sz="1800" b="1" i="0" dirty="0">
              <a:solidFill>
                <a:srgbClr val="212529"/>
              </a:solidFill>
              <a:effectLst/>
              <a:latin typeface="Arial" panose="020B0604020202020204" pitchFamily="34" charset="0"/>
              <a:cs typeface="Arial" panose="020B0604020202020204" pitchFamily="34" charset="0"/>
            </a:endParaRPr>
          </a:p>
          <a:p>
            <a:pPr marL="0" indent="0" algn="just">
              <a:lnSpc>
                <a:spcPct val="100000"/>
              </a:lnSpc>
              <a:spcBef>
                <a:spcPts val="600"/>
              </a:spcBef>
              <a:spcAft>
                <a:spcPts val="600"/>
              </a:spcAft>
              <a:buNone/>
            </a:pPr>
            <a:endParaRPr lang="en-GB" sz="1800" b="1" dirty="0">
              <a:solidFill>
                <a:srgbClr val="0000CC"/>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83E542B-E460-6D2A-C600-F5184798520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8D0797E4-6D58-AC03-B6C0-45770A402271}"/>
              </a:ext>
            </a:extLst>
          </p:cNvPr>
          <p:cNvPicPr>
            <a:picLocks noChangeAspect="1"/>
          </p:cNvPicPr>
          <p:nvPr/>
        </p:nvPicPr>
        <p:blipFill>
          <a:blip r:embed="rId4"/>
          <a:stretch>
            <a:fillRect/>
          </a:stretch>
        </p:blipFill>
        <p:spPr>
          <a:xfrm>
            <a:off x="7593930" y="1882940"/>
            <a:ext cx="3356811" cy="3356811"/>
          </a:xfrm>
          <a:prstGeom prst="rect">
            <a:avLst/>
          </a:prstGeom>
        </p:spPr>
      </p:pic>
    </p:spTree>
    <p:extLst>
      <p:ext uri="{BB962C8B-B14F-4D97-AF65-F5344CB8AC3E}">
        <p14:creationId xmlns:p14="http://schemas.microsoft.com/office/powerpoint/2010/main" val="1965504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9319EA3-DD67-CF97-F778-7F4C6EFBAC4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CD60581-AE0B-3FFD-B363-7CFA3FBFEAA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E55A2654-4CC2-236A-5A0E-9D27398FD01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pic>
        <p:nvPicPr>
          <p:cNvPr id="7" name="Picture Placeholder 6">
            <a:extLst>
              <a:ext uri="{FF2B5EF4-FFF2-40B4-BE49-F238E27FC236}">
                <a16:creationId xmlns:a16="http://schemas.microsoft.com/office/drawing/2014/main" id="{56A8E170-393F-EFEE-AD6E-B340E1942584}"/>
              </a:ext>
            </a:extLst>
          </p:cNvPr>
          <p:cNvPicPr>
            <a:picLocks noGrp="1" noChangeAspect="1"/>
          </p:cNvPicPr>
          <p:nvPr>
            <p:ph type="pic" idx="2"/>
          </p:nvPr>
        </p:nvPicPr>
        <p:blipFill>
          <a:blip r:embed="rId3"/>
          <a:srcRect l="27394" r="27394"/>
          <a:stretch/>
        </p:blipFill>
        <p:spPr>
          <a:xfrm>
            <a:off x="7424738" y="1252538"/>
            <a:ext cx="4387399"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E59DB766-3465-030C-D6EA-768384E1124C}"/>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lnSpc>
                <a:spcPct val="100000"/>
              </a:lnSpc>
              <a:spcBef>
                <a:spcPts val="600"/>
              </a:spcBef>
              <a:spcAft>
                <a:spcPts val="600"/>
              </a:spcAft>
              <a:buNone/>
            </a:pPr>
            <a:r>
              <a:rPr lang="en-US" sz="1800" b="1" i="1" dirty="0">
                <a:latin typeface="Arial" panose="020B0604020202020204" pitchFamily="34" charset="0"/>
                <a:cs typeface="Arial" panose="020B0604020202020204" pitchFamily="34" charset="0"/>
              </a:rPr>
              <a:t>1.1.2. Features of </a:t>
            </a:r>
            <a:r>
              <a:rPr lang="en-GB" sz="1800" b="1" i="1" dirty="0">
                <a:latin typeface="Arial" panose="020B0604020202020204" pitchFamily="34" charset="0"/>
                <a:cs typeface="Arial" panose="020B0604020202020204" pitchFamily="34" charset="0"/>
              </a:rPr>
              <a:t>climate change disputes</a:t>
            </a:r>
          </a:p>
          <a:p>
            <a:pPr marL="0" indent="0" algn="just">
              <a:lnSpc>
                <a:spcPct val="100000"/>
              </a:lnSpc>
              <a:spcBef>
                <a:spcPts val="600"/>
              </a:spcBef>
              <a:spcAft>
                <a:spcPts val="600"/>
              </a:spcAft>
              <a:buNone/>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Transboundary nature: </a:t>
            </a:r>
            <a:r>
              <a:rPr lang="en-US" sz="1800" dirty="0">
                <a:latin typeface="Arial" panose="020B0604020202020204" pitchFamily="34" charset="0"/>
                <a:cs typeface="Arial" panose="020B0604020202020204" pitchFamily="34" charset="0"/>
              </a:rPr>
              <a:t>Climate impacts like water scarcity or mass migration cross borders, involving multiple countries and requiring collective regional or global solutions.</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Increased instability: </a:t>
            </a:r>
            <a:r>
              <a:rPr lang="en-US" sz="1800" dirty="0">
                <a:latin typeface="Arial" panose="020B0604020202020204" pitchFamily="34" charset="0"/>
                <a:cs typeface="Arial" panose="020B0604020202020204" pitchFamily="34" charset="0"/>
              </a:rPr>
              <a:t>Climate change effects are exacerbating existing ethnic, social and political tensions, which increase civil unrest, insurgencies, crime, etc.</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Complex causality: </a:t>
            </a:r>
            <a:r>
              <a:rPr lang="en-US" sz="1800" dirty="0">
                <a:latin typeface="Arial" panose="020B0604020202020204" pitchFamily="34" charset="0"/>
                <a:cs typeface="Arial" panose="020B0604020202020204" pitchFamily="34" charset="0"/>
              </a:rPr>
              <a:t>Climate change alone does not directly cause conflict. It interacts with economic, political, demographic and social drivers to increase conflict risks.</a:t>
            </a:r>
          </a:p>
          <a:p>
            <a:pPr marL="0" indent="0" algn="just">
              <a:lnSpc>
                <a:spcPct val="100000"/>
              </a:lnSpc>
              <a:spcBef>
                <a:spcPts val="600"/>
              </a:spcBef>
              <a:spcAft>
                <a:spcPts val="600"/>
              </a:spcAft>
              <a:buNone/>
            </a:pPr>
            <a:endParaRPr lang="en-US"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083FF661-9587-5A8D-5DA5-4FEAED64D4B8}"/>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3287037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D961D5-43DC-4E8E-C5EB-DBD9DC30079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7B990F7-3AE9-929F-A2B4-CDD8B582537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73440677-5069-D904-5CE8-DA26404E4B22}"/>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pic>
        <p:nvPicPr>
          <p:cNvPr id="7" name="Picture Placeholder 6">
            <a:extLst>
              <a:ext uri="{FF2B5EF4-FFF2-40B4-BE49-F238E27FC236}">
                <a16:creationId xmlns:a16="http://schemas.microsoft.com/office/drawing/2014/main" id="{B3861A9D-ADF0-ED84-7030-4BD49F55A7E9}"/>
              </a:ext>
            </a:extLst>
          </p:cNvPr>
          <p:cNvPicPr>
            <a:picLocks noGrp="1" noChangeAspect="1"/>
          </p:cNvPicPr>
          <p:nvPr>
            <p:ph type="pic" idx="2"/>
          </p:nvPr>
        </p:nvPicPr>
        <p:blipFill>
          <a:blip r:embed="rId3"/>
          <a:srcRect l="22427" r="22427"/>
          <a:stretch/>
        </p:blipFill>
        <p:spPr>
          <a:xfrm>
            <a:off x="7404265" y="1550967"/>
            <a:ext cx="4675359" cy="3853546"/>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79A1B415-4486-3D2F-5C95-54CB29DFCBD0}"/>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600"/>
              </a:spcBef>
              <a:spcAft>
                <a:spcPts val="600"/>
              </a:spcAft>
              <a:buNone/>
            </a:pPr>
            <a:r>
              <a:rPr lang="en-US" sz="1800" b="1" i="1" dirty="0">
                <a:latin typeface="Arial" panose="020B0604020202020204" pitchFamily="34" charset="0"/>
                <a:cs typeface="Arial" panose="020B0604020202020204" pitchFamily="34" charset="0"/>
              </a:rPr>
              <a:t>1.1.2. Features of </a:t>
            </a:r>
            <a:r>
              <a:rPr lang="en-GB" sz="1800" b="1" i="1" dirty="0">
                <a:latin typeface="Arial" panose="020B0604020202020204" pitchFamily="34" charset="0"/>
                <a:cs typeface="Arial" panose="020B0604020202020204" pitchFamily="34" charset="0"/>
              </a:rPr>
              <a:t>climate change disputes </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Unpredictability: </a:t>
            </a:r>
            <a:r>
              <a:rPr lang="en-US" sz="1800" dirty="0">
                <a:latin typeface="Arial" panose="020B0604020202020204" pitchFamily="34" charset="0"/>
                <a:cs typeface="Arial" panose="020B0604020202020204" pitchFamily="34" charset="0"/>
              </a:rPr>
              <a:t>The conflict impacts of climate change are hard to predict precisely, can take unexpected turns, and have cascading effects</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Interrelation</a:t>
            </a:r>
            <a:r>
              <a:rPr lang="en-US" sz="1800" dirty="0">
                <a:latin typeface="Arial" panose="020B0604020202020204" pitchFamily="34" charset="0"/>
                <a:cs typeface="Arial" panose="020B0604020202020204" pitchFamily="34" charset="0"/>
              </a:rPr>
              <a:t>: </a:t>
            </a:r>
            <a:r>
              <a:rPr lang="es-ES" sz="1800" kern="0" dirty="0" err="1">
                <a:solidFill>
                  <a:srgbClr val="212529"/>
                </a:solidFill>
                <a:latin typeface="Arial" panose="020B0604020202020204" pitchFamily="34" charset="0"/>
                <a:cs typeface="Arial" panose="020B0604020202020204" pitchFamily="34" charset="0"/>
              </a:rPr>
              <a:t>C</a:t>
            </a:r>
            <a:r>
              <a:rPr lang="es-ES" sz="1800"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onflicts</a:t>
            </a:r>
            <a:r>
              <a:rPr lang="es-ES" sz="1800"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disputes </a:t>
            </a:r>
            <a:r>
              <a:rPr lang="es-ES" sz="1800"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is</a:t>
            </a:r>
            <a:r>
              <a:rPr lang="es-ES" sz="1800"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latin typeface="Arial" panose="020B0604020202020204" pitchFamily="34" charset="0"/>
                <a:cs typeface="Arial" panose="020B0604020202020204" pitchFamily="34" charset="0"/>
              </a:rPr>
              <a:t>complex</a:t>
            </a:r>
            <a:r>
              <a:rPr lang="es-ES" sz="1800" dirty="0">
                <a:latin typeface="Arial" panose="020B0604020202020204" pitchFamily="34" charset="0"/>
                <a:cs typeface="Arial" panose="020B0604020202020204" pitchFamily="34" charset="0"/>
              </a:rPr>
              <a:t> and </a:t>
            </a:r>
            <a:r>
              <a:rPr lang="es-ES" sz="1800" dirty="0" err="1">
                <a:latin typeface="Arial" panose="020B0604020202020204" pitchFamily="34" charset="0"/>
                <a:cs typeface="Arial" panose="020B0604020202020204" pitchFamily="34" charset="0"/>
              </a:rPr>
              <a:t>often</a:t>
            </a:r>
            <a:r>
              <a:rPr lang="es-ES" sz="1800" dirty="0">
                <a:latin typeface="Arial" panose="020B0604020202020204" pitchFamily="34" charset="0"/>
                <a:cs typeface="Arial" panose="020B0604020202020204" pitchFamily="34" charset="0"/>
              </a:rPr>
              <a:t> </a:t>
            </a:r>
            <a:r>
              <a:rPr lang="es-ES" sz="1800" dirty="0" err="1">
                <a:latin typeface="Arial" panose="020B0604020202020204" pitchFamily="34" charset="0"/>
                <a:cs typeface="Arial" panose="020B0604020202020204" pitchFamily="34" charset="0"/>
              </a:rPr>
              <a:t>interlinked</a:t>
            </a:r>
            <a:r>
              <a:rPr lang="es-ES" sz="1800" dirty="0">
                <a:latin typeface="Arial" panose="020B0604020202020204" pitchFamily="34" charset="0"/>
                <a:cs typeface="Arial" panose="020B0604020202020204" pitchFamily="34" charset="0"/>
              </a:rPr>
              <a:t>.</a:t>
            </a:r>
          </a:p>
          <a:p>
            <a:pPr marL="0" indent="0" algn="just">
              <a:lnSpc>
                <a:spcPct val="100000"/>
              </a:lnSpc>
              <a:spcBef>
                <a:spcPts val="600"/>
              </a:spcBef>
              <a:spcAft>
                <a:spcPts val="600"/>
              </a:spcAft>
              <a:buNone/>
            </a:pPr>
            <a:r>
              <a:rPr lang="en-US" sz="1800" b="1" dirty="0">
                <a:latin typeface="Arial" panose="020B0604020202020204" pitchFamily="34" charset="0"/>
                <a:cs typeface="Arial" panose="020B0604020202020204" pitchFamily="34" charset="0"/>
              </a:rPr>
              <a:t>- Asymmetric impacts:</a:t>
            </a:r>
            <a:r>
              <a:rPr lang="en-US" sz="1800" dirty="0">
                <a:latin typeface="Arial" panose="020B0604020202020204" pitchFamily="34" charset="0"/>
                <a:cs typeface="Arial" panose="020B0604020202020204" pitchFamily="34" charset="0"/>
              </a:rPr>
              <a:t> Poorer, marginalized and vulnerable groups tend to be hit hardest by climate change, widening inequalities.</a:t>
            </a:r>
            <a:endParaRPr lang="en-GB" sz="1800"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44E7AA1C-5088-D3D4-0261-BA1832B7F721}"/>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412764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CB8CF0A-EFB1-E734-C3F1-1404622469F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2F20836-CBAC-81C7-AC26-61E417538D2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68C5B33E-81B0-2F3F-17A2-7ACE57914174}"/>
              </a:ext>
            </a:extLst>
          </p:cNvPr>
          <p:cNvSpPr>
            <a:spLocks noGrp="1"/>
          </p:cNvSpPr>
          <p:nvPr>
            <p:ph type="title"/>
          </p:nvPr>
        </p:nvSpPr>
        <p:spPr>
          <a:xfrm>
            <a:off x="993057" y="1143001"/>
            <a:ext cx="7195600"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2A14A0DD-6493-EA08-A30E-2585184D694F}"/>
              </a:ext>
            </a:extLst>
          </p:cNvPr>
          <p:cNvSpPr>
            <a:spLocks noGrp="1"/>
          </p:cNvSpPr>
          <p:nvPr>
            <p:ph type="body" idx="1"/>
          </p:nvPr>
        </p:nvSpPr>
        <p:spPr>
          <a:xfrm>
            <a:off x="993057" y="2113659"/>
            <a:ext cx="9815970"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 </a:t>
            </a:r>
          </a:p>
          <a:p>
            <a:pPr marL="0" indent="0" algn="just">
              <a:lnSpc>
                <a:spcPct val="100000"/>
              </a:lnSpc>
              <a:spcBef>
                <a:spcPts val="0"/>
              </a:spcBef>
              <a:spcAft>
                <a:spcPts val="600"/>
              </a:spcAft>
              <a:buNone/>
            </a:pP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1)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Competition</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limited</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resources</a:t>
            </a:r>
            <a:endPar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600"/>
              </a:spcBef>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patterns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lead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scarcity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As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become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scarcer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competition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them</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increases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leading</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conflicts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latin typeface="Arial" panose="020B0604020202020204" pitchFamily="34" charset="0"/>
                <a:ea typeface="Times New Roman" panose="02020603050405020304" pitchFamily="18" charset="0"/>
                <a:cs typeface="Arial" panose="020B0604020202020204" pitchFamily="34" charset="0"/>
              </a:rPr>
              <a:t>a</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ccess</a:t>
            </a:r>
            <a:r>
              <a:rPr lang="es-ES" sz="2000" dirty="0">
                <a:solidFill>
                  <a:srgbClr val="212529"/>
                </a:solidFill>
                <a:latin typeface="Arial" panose="020B0604020202020204" pitchFamily="34" charset="0"/>
                <a:ea typeface="Times New Roman" panose="02020603050405020304" pitchFamily="18" charset="0"/>
                <a:cs typeface="Arial" panose="020B0604020202020204" pitchFamily="34" charset="0"/>
              </a:rPr>
              <a:t> and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use.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example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627063" indent="-627063" algn="just">
              <a:lnSpc>
                <a:spcPct val="100000"/>
              </a:lnSpc>
              <a:spcBef>
                <a:spcPts val="600"/>
              </a:spcBef>
              <a:spcAft>
                <a:spcPts val="600"/>
              </a:spcAft>
              <a:buNone/>
            </a:pPr>
            <a:r>
              <a:rPr lang="es-ES" sz="2000" kern="0" dirty="0">
                <a:solidFill>
                  <a:srgbClr val="212529"/>
                </a:solidFill>
                <a:latin typeface="Arial" panose="020B0604020202020204" pitchFamily="34" charset="0"/>
                <a:ea typeface="Times New Roman" panose="02020603050405020304" pitchFamily="18" charset="0"/>
                <a:cs typeface="Arial" panose="020B0604020202020204" pitchFamily="34" charset="0"/>
              </a:rPr>
              <a:t>        *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latin typeface="Arial" panose="020B0604020202020204" pitchFamily="34" charset="0"/>
                <a:ea typeface="Times New Roman" panose="02020603050405020304" pitchFamily="18" charset="0"/>
                <a:cs typeface="Arial" panose="020B0604020202020204" pitchFamily="34" charset="0"/>
              </a:rPr>
              <a:t>s</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carcity</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heightens</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tensions</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between</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industries, and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agriculture</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example</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regions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dependent</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on</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shared</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bodies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may</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face</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allocation</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600"/>
              </a:spcBef>
              <a:spcAft>
                <a:spcPts val="600"/>
              </a:spcAft>
              <a:buNone/>
            </a:pPr>
            <a:r>
              <a:rPr lang="es-ES" sz="2000" i="1" kern="0" dirty="0">
                <a:solidFill>
                  <a:srgbClr val="212529"/>
                </a:solidFill>
                <a:latin typeface="Arial" panose="020B0604020202020204" pitchFamily="34" charset="0"/>
                <a:ea typeface="Times New Roman" panose="02020603050405020304" pitchFamily="18" charset="0"/>
                <a:cs typeface="Arial" panose="020B0604020202020204" pitchFamily="34" charset="0"/>
              </a:rPr>
              <a:t>        *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Food</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kern="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security</a:t>
            </a:r>
            <a:r>
              <a:rPr lang="es-ES" sz="2000" i="1" kern="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causes </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disputes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access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control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food</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i="1"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solidFill>
                <a:srgbClr val="212529"/>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6AF0BB93-F90F-58D8-FAB0-0F4B7DFA723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1013881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4211EB-3B5C-6699-1563-37FF13128DC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969289D-815C-E604-77E8-0217F041712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5FFCD29B-B82C-5557-DEE1-561C2D12B1B7}"/>
              </a:ext>
            </a:extLst>
          </p:cNvPr>
          <p:cNvSpPr>
            <a:spLocks noGrp="1"/>
          </p:cNvSpPr>
          <p:nvPr>
            <p:ph type="title"/>
          </p:nvPr>
        </p:nvSpPr>
        <p:spPr>
          <a:xfrm>
            <a:off x="993057" y="1143001"/>
            <a:ext cx="5291737"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AF207EEE-96B2-ACD0-D9EB-A1440C205E7A}"/>
              </a:ext>
            </a:extLst>
          </p:cNvPr>
          <p:cNvSpPr>
            <a:spLocks noGrp="1"/>
          </p:cNvSpPr>
          <p:nvPr>
            <p:ph type="body" idx="1"/>
          </p:nvPr>
        </p:nvSpPr>
        <p:spPr>
          <a:xfrm>
            <a:off x="993057" y="2113659"/>
            <a:ext cx="564806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buNone/>
            </a:pPr>
            <a:r>
              <a:rPr lang="en-US" sz="2200" b="1" i="1" dirty="0">
                <a:latin typeface="Arial" panose="020B0604020202020204" pitchFamily="34" charset="0"/>
                <a:cs typeface="Arial" panose="020B0604020202020204" pitchFamily="34" charset="0"/>
              </a:rPr>
              <a:t>1.1.3. Causes of </a:t>
            </a:r>
            <a:r>
              <a:rPr lang="en-GB" sz="2200" b="1" i="1" dirty="0">
                <a:latin typeface="Arial" panose="020B0604020202020204" pitchFamily="34" charset="0"/>
                <a:cs typeface="Arial" panose="020B0604020202020204" pitchFamily="34" charset="0"/>
              </a:rPr>
              <a:t>climate change disputes </a:t>
            </a:r>
          </a:p>
          <a:p>
            <a:pPr marL="0" indent="0">
              <a:lnSpc>
                <a:spcPct val="100000"/>
              </a:lnSpc>
              <a:spcBef>
                <a:spcPts val="0"/>
              </a:spcBef>
              <a:spcAft>
                <a:spcPts val="600"/>
              </a:spcAft>
              <a:buNone/>
            </a:pP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2)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Displacement</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m</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igration</a:t>
            </a:r>
            <a:endPar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600"/>
              </a:spcBef>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Increased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frequency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intensity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extreme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weather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events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such</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as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hurricanes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floods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droughts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lead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displacement</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gn="just">
              <a:lnSpc>
                <a:spcPct val="100000"/>
              </a:lnSpc>
              <a:spcBef>
                <a:spcPts val="600"/>
              </a:spcBef>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This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displacement</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trigger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conflicts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land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jobs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both</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areas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origin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areas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migration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p:txBody>
      </p:sp>
      <p:pic>
        <p:nvPicPr>
          <p:cNvPr id="6" name="Εικόνα 5">
            <a:extLst>
              <a:ext uri="{FF2B5EF4-FFF2-40B4-BE49-F238E27FC236}">
                <a16:creationId xmlns:a16="http://schemas.microsoft.com/office/drawing/2014/main" id="{5F48BD6C-E8BF-FC16-03A1-5A159613F96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6" name="Picture 2" descr="Climate change: Millions on the move - how the warming planet is forcing  people out of their homes | World News | Sky News">
            <a:extLst>
              <a:ext uri="{FF2B5EF4-FFF2-40B4-BE49-F238E27FC236}">
                <a16:creationId xmlns:a16="http://schemas.microsoft.com/office/drawing/2014/main" id="{6D721229-8864-E644-C6AF-18FFB1AD2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973" y="2179177"/>
            <a:ext cx="4612565" cy="2919485"/>
          </a:xfrm>
          <a:prstGeom prst="pentago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2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3129808-5AEC-FD13-8165-E7015A0BA85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DD97FC6-C3D2-AEA5-C810-DCC66019F2A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3495A23B-672D-8FE5-4ED2-CE678AB1B7F3}"/>
              </a:ext>
            </a:extLst>
          </p:cNvPr>
          <p:cNvSpPr>
            <a:spLocks noGrp="1"/>
          </p:cNvSpPr>
          <p:nvPr>
            <p:ph type="title"/>
          </p:nvPr>
        </p:nvSpPr>
        <p:spPr>
          <a:xfrm>
            <a:off x="993057" y="1143001"/>
            <a:ext cx="572846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BEC1F5C1-386F-A69F-7C7A-2014EF724577}"/>
              </a:ext>
            </a:extLst>
          </p:cNvPr>
          <p:cNvSpPr>
            <a:spLocks noGrp="1"/>
          </p:cNvSpPr>
          <p:nvPr>
            <p:ph type="body" idx="1"/>
          </p:nvPr>
        </p:nvSpPr>
        <p:spPr>
          <a:xfrm>
            <a:off x="993057" y="2113659"/>
            <a:ext cx="5993897"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 </a:t>
            </a:r>
            <a:endParaRPr lang="en-GB" sz="2400" b="1" i="1" dirty="0">
              <a:latin typeface="Arial" panose="020B0604020202020204" pitchFamily="34" charset="0"/>
              <a:cs typeface="Arial" panose="020B0604020202020204" pitchFamily="34" charset="0"/>
            </a:endParaRPr>
          </a:p>
          <a:p>
            <a:pPr marL="0" indent="0">
              <a:lnSpc>
                <a:spcPct val="100000"/>
              </a:lnSpc>
              <a:spcBef>
                <a:spcPts val="600"/>
              </a:spcBef>
              <a:spcAft>
                <a:spcPts val="600"/>
              </a:spcAft>
              <a:buNone/>
            </a:pPr>
            <a:r>
              <a:rPr lang="es-ES" sz="19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3) Territorial disputes</a:t>
            </a:r>
          </a:p>
          <a:p>
            <a:pPr marL="0" indent="0" algn="just">
              <a:lnSpc>
                <a:spcPct val="100000"/>
              </a:lnSpc>
              <a:spcBef>
                <a:spcPts val="600"/>
              </a:spcBef>
              <a:spcAft>
                <a:spcPts val="600"/>
              </a:spcAft>
              <a:buNone/>
            </a:pP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Rising</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sea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levels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threaten</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low-lying</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coastal</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areas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island</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nations</a:t>
            </a:r>
            <a:r>
              <a:rPr lang="es-ES" sz="1900" dirty="0">
                <a:solidFill>
                  <a:srgbClr val="212529"/>
                </a:solidFill>
                <a:latin typeface="Arial" panose="020B0604020202020204" pitchFamily="34" charset="0"/>
                <a:ea typeface="Times New Roman" panose="02020603050405020304" pitchFamily="18" charset="0"/>
                <a:cs typeface="Arial" panose="020B0604020202020204" pitchFamily="34" charset="0"/>
              </a:rPr>
              <a:t> can </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lead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territorial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boundaries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maritime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rights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gn="just">
              <a:lnSpc>
                <a:spcPct val="100000"/>
              </a:lnSpc>
              <a:spcBef>
                <a:spcPts val="600"/>
              </a:spcBef>
              <a:spcAft>
                <a:spcPts val="600"/>
              </a:spcAft>
              <a:buNone/>
            </a:pPr>
            <a:r>
              <a:rPr lang="es-ES" sz="1900" dirty="0">
                <a:solidFill>
                  <a:srgbClr val="212529"/>
                </a:solidFill>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instance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there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are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concerns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about</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potential</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increased</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tensions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in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regions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like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South China Sea,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where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several</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have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overlapping</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maritime</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9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claims</a:t>
            </a:r>
            <a:r>
              <a:rPr lang="es-ES" sz="19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19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959336B9-1D5A-3520-C417-FD115A483FF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C80B5760-28B6-1158-E478-58898C63BC54}"/>
              </a:ext>
            </a:extLst>
          </p:cNvPr>
          <p:cNvPicPr>
            <a:picLocks noChangeAspect="1"/>
          </p:cNvPicPr>
          <p:nvPr/>
        </p:nvPicPr>
        <p:blipFill>
          <a:blip r:embed="rId4"/>
          <a:stretch>
            <a:fillRect/>
          </a:stretch>
        </p:blipFill>
        <p:spPr>
          <a:xfrm>
            <a:off x="7249096" y="2014012"/>
            <a:ext cx="4559224" cy="2936013"/>
          </a:xfrm>
          <a:prstGeom prst="rect">
            <a:avLst/>
          </a:prstGeom>
        </p:spPr>
      </p:pic>
    </p:spTree>
    <p:extLst>
      <p:ext uri="{BB962C8B-B14F-4D97-AF65-F5344CB8AC3E}">
        <p14:creationId xmlns:p14="http://schemas.microsoft.com/office/powerpoint/2010/main" val="1649076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10253C2-6FF4-0FB5-0A6D-447A9E4C0D1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A45CA9A-218F-819E-B78C-270100D182A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0DFC8482-A6BB-D453-4F21-AD5FA4339C87}"/>
              </a:ext>
            </a:extLst>
          </p:cNvPr>
          <p:cNvSpPr>
            <a:spLocks noGrp="1"/>
          </p:cNvSpPr>
          <p:nvPr>
            <p:ph type="title"/>
          </p:nvPr>
        </p:nvSpPr>
        <p:spPr>
          <a:xfrm>
            <a:off x="993057" y="1143001"/>
            <a:ext cx="5728465"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7B21B7AD-E816-1DE9-6F39-6AC86A1F5E8D}"/>
              </a:ext>
            </a:extLst>
          </p:cNvPr>
          <p:cNvSpPr>
            <a:spLocks noGrp="1"/>
          </p:cNvSpPr>
          <p:nvPr>
            <p:ph type="body" idx="1"/>
          </p:nvPr>
        </p:nvSpPr>
        <p:spPr>
          <a:xfrm>
            <a:off x="993057" y="2113659"/>
            <a:ext cx="5728465" cy="344308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a:t>
            </a:r>
          </a:p>
          <a:p>
            <a:pPr marL="0" indent="0" algn="just">
              <a:buNone/>
            </a:pPr>
            <a:r>
              <a:rPr lang="es-ES" sz="2000" b="1" kern="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4)</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Loss</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d</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amage</a:t>
            </a:r>
            <a:r>
              <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20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a:t>
            </a:r>
            <a:r>
              <a:rPr lang="es-ES" sz="20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ompensation</a:t>
            </a:r>
            <a:endParaRPr lang="es-ES" sz="20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arise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who</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bears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responsibility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change-related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damages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extent</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liability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gn="just">
              <a:lnSpc>
                <a:spcPct val="100000"/>
              </a:lnSpc>
              <a:spcAft>
                <a:spcPts val="600"/>
              </a:spcAft>
              <a:buNone/>
            </a:pP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Developing</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often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seek</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compensation</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from</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developed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nations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for</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loss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damage</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caused</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by</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historical</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emissions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2000" dirty="0" err="1">
                <a:solidFill>
                  <a:srgbClr val="212529"/>
                </a:solidFill>
                <a:latin typeface="Arial" panose="020B0604020202020204" pitchFamily="34" charset="0"/>
                <a:ea typeface="Times New Roman" panose="02020603050405020304" pitchFamily="18" charset="0"/>
                <a:cs typeface="Arial" panose="020B0604020202020204" pitchFamily="34" charset="0"/>
              </a:rPr>
              <a:t>GHGs</a:t>
            </a:r>
            <a:r>
              <a:rPr lang="es-E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B17D84F7-3AFE-B4ED-8465-AC3124382D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5" name="Picture 4">
            <a:extLst>
              <a:ext uri="{FF2B5EF4-FFF2-40B4-BE49-F238E27FC236}">
                <a16:creationId xmlns:a16="http://schemas.microsoft.com/office/drawing/2014/main" id="{E45975C8-7925-8117-F4B6-AEBDBC2DD056}"/>
              </a:ext>
            </a:extLst>
          </p:cNvPr>
          <p:cNvPicPr>
            <a:picLocks noChangeAspect="1"/>
          </p:cNvPicPr>
          <p:nvPr/>
        </p:nvPicPr>
        <p:blipFill>
          <a:blip r:embed="rId4"/>
          <a:stretch>
            <a:fillRect/>
          </a:stretch>
        </p:blipFill>
        <p:spPr>
          <a:xfrm>
            <a:off x="7101211" y="1679527"/>
            <a:ext cx="4665260" cy="3498945"/>
          </a:xfrm>
          <a:prstGeom prst="roundRect">
            <a:avLst/>
          </a:prstGeom>
        </p:spPr>
      </p:pic>
    </p:spTree>
    <p:extLst>
      <p:ext uri="{BB962C8B-B14F-4D97-AF65-F5344CB8AC3E}">
        <p14:creationId xmlns:p14="http://schemas.microsoft.com/office/powerpoint/2010/main" val="90133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F6C2E7C-2F67-DD1D-5585-44A14334D7D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67AC582-A9F9-4ADC-947E-83D2172BB8C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1. CLIMATE CHANGE AS A SOURCE OF DISPUTE</a:t>
            </a:r>
            <a:endParaRPr lang="en-US" sz="2800" b="0" i="0" u="none" strike="noStrike" cap="none" dirty="0">
              <a:solidFill>
                <a:srgbClr val="FFFF00"/>
              </a:solidFill>
              <a:latin typeface="Segoe UI" panose="020B0502040204020203" pitchFamily="34" charset="0"/>
              <a:ea typeface="Century Gothic"/>
              <a:cs typeface="Segoe UI" panose="020B0502040204020203" pitchFamily="34" charset="0"/>
              <a:sym typeface="Century Gothic"/>
            </a:endParaRPr>
          </a:p>
        </p:txBody>
      </p:sp>
      <p:sp>
        <p:nvSpPr>
          <p:cNvPr id="2" name="Τίτλος 1">
            <a:extLst>
              <a:ext uri="{FF2B5EF4-FFF2-40B4-BE49-F238E27FC236}">
                <a16:creationId xmlns:a16="http://schemas.microsoft.com/office/drawing/2014/main" id="{15AD3106-2D80-994C-5D9F-2062262E99F2}"/>
              </a:ext>
            </a:extLst>
          </p:cNvPr>
          <p:cNvSpPr>
            <a:spLocks noGrp="1"/>
          </p:cNvSpPr>
          <p:nvPr>
            <p:ph type="title"/>
          </p:nvPr>
        </p:nvSpPr>
        <p:spPr>
          <a:xfrm>
            <a:off x="993057" y="1143001"/>
            <a:ext cx="589906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chor="ctr" anchorCtr="0">
            <a:normAutofit/>
          </a:bodyPr>
          <a:lstStyle/>
          <a:p>
            <a:pPr algn="just"/>
            <a:r>
              <a:rPr lang="en-GB"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1.1. </a:t>
            </a:r>
            <a:r>
              <a:rPr lang="en-GB" sz="2000" b="1" dirty="0">
                <a:solidFill>
                  <a:srgbClr val="0000CC"/>
                </a:solidFill>
                <a:latin typeface="Arial" panose="020B0604020202020204" pitchFamily="34" charset="0"/>
                <a:ea typeface="Times New Roman" panose="02020603050405020304" pitchFamily="18" charset="0"/>
                <a:cs typeface="Arial" panose="020B0604020202020204" pitchFamily="34" charset="0"/>
              </a:rPr>
              <a:t>Nature</a:t>
            </a:r>
            <a:r>
              <a:rPr lang="en-GB"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and causes of climate change disputes</a:t>
            </a:r>
            <a:endParaRPr lang="LID4096" sz="20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04A9F91D-81E2-66FA-DB71-9737F3B3AA04}"/>
              </a:ext>
            </a:extLst>
          </p:cNvPr>
          <p:cNvSpPr>
            <a:spLocks noGrp="1"/>
          </p:cNvSpPr>
          <p:nvPr>
            <p:ph type="body" idx="1"/>
          </p:nvPr>
        </p:nvSpPr>
        <p:spPr>
          <a:xfrm>
            <a:off x="993057" y="2189695"/>
            <a:ext cx="5899062"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pPr>
            <a:r>
              <a:rPr lang="en-US" sz="2000" b="1" i="1" dirty="0">
                <a:latin typeface="Arial" panose="020B0604020202020204" pitchFamily="34" charset="0"/>
                <a:cs typeface="Arial" panose="020B0604020202020204" pitchFamily="34" charset="0"/>
              </a:rPr>
              <a:t>1.1.3. Causes of </a:t>
            </a:r>
            <a:r>
              <a:rPr lang="en-GB" sz="2000" b="1" i="1" dirty="0">
                <a:latin typeface="Arial" panose="020B0604020202020204" pitchFamily="34" charset="0"/>
                <a:cs typeface="Arial" panose="020B0604020202020204" pitchFamily="34" charset="0"/>
              </a:rPr>
              <a:t>climate change disputes</a:t>
            </a:r>
          </a:p>
          <a:p>
            <a:pPr marL="0" indent="0" algn="just">
              <a:buNone/>
            </a:pPr>
            <a:r>
              <a:rPr lang="en-U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5) </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Cross-</a:t>
            </a:r>
            <a:r>
              <a:rPr lang="es-ES" sz="17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b</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order</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1700" b="1" kern="0" dirty="0" err="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p</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ollution</a:t>
            </a:r>
            <a:endPar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exacerbates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environmental</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issues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such</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as air and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water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pollution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gn="just">
              <a:buNone/>
            </a:pP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Cross-</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border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pollution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lead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disputes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between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neighboring</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origin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control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pollutants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a:t>
            </a:r>
          </a:p>
          <a:p>
            <a:pPr marL="0" indent="0">
              <a:buNone/>
            </a:pPr>
            <a:r>
              <a:rPr lang="es-ES" sz="1700" b="1" kern="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6)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Indigenous</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rights</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and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land</a:t>
            </a:r>
            <a:r>
              <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s-ES" sz="1700" b="1" kern="0" dirty="0" err="1">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conflicts</a:t>
            </a:r>
            <a:endParaRPr lang="es-ES" sz="1700" b="1" kern="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buNone/>
            </a:pP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Climate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change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can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threaten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the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livelihoods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cultural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heritage</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of</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indigenous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leading</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to</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conflicts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over</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land</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rights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and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conservation</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r>
              <a:rPr lang="es-ES" sz="1700" dirty="0" err="1">
                <a:solidFill>
                  <a:srgbClr val="212529"/>
                </a:solidFill>
                <a:effectLst/>
                <a:latin typeface="Arial" panose="020B0604020202020204" pitchFamily="34" charset="0"/>
                <a:ea typeface="Times New Roman" panose="02020603050405020304" pitchFamily="18" charset="0"/>
                <a:cs typeface="Arial" panose="020B0604020202020204" pitchFamily="34" charset="0"/>
              </a:rPr>
              <a:t>efforts</a:t>
            </a:r>
            <a:r>
              <a:rPr lang="es-ES" sz="1700" dirty="0">
                <a:solidFill>
                  <a:srgbClr val="212529"/>
                </a:solidFill>
                <a:effectLst/>
                <a:latin typeface="Arial" panose="020B0604020202020204" pitchFamily="34" charset="0"/>
                <a:ea typeface="Times New Roman" panose="02020603050405020304" pitchFamily="18" charset="0"/>
                <a:cs typeface="Arial" panose="020B0604020202020204" pitchFamily="34" charset="0"/>
              </a:rPr>
              <a:t>. </a:t>
            </a:r>
          </a:p>
          <a:p>
            <a:pPr marL="0" indent="0" algn="just">
              <a:buNone/>
            </a:pPr>
            <a:endParaRPr lang="en-US" sz="17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4FA53652-F1E9-9ADB-7733-BFA87104ACF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2050" name="Picture 2" descr="Frontiers | Emergent interactive effects of climate change and ...">
            <a:extLst>
              <a:ext uri="{FF2B5EF4-FFF2-40B4-BE49-F238E27FC236}">
                <a16:creationId xmlns:a16="http://schemas.microsoft.com/office/drawing/2014/main" id="{29F034BF-71D0-1807-CFA6-608B00EAF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030" y="1808783"/>
            <a:ext cx="4476720" cy="347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6277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4579</TotalTime>
  <Words>2109</Words>
  <Application>Microsoft Office PowerPoint</Application>
  <PresentationFormat>Widescreen</PresentationFormat>
  <Paragraphs>137</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Helvetica</vt:lpstr>
      <vt:lpstr>Segoe UI</vt:lpstr>
      <vt:lpstr>Century Gothic</vt:lpstr>
      <vt:lpstr>Office Theme</vt:lpstr>
      <vt:lpstr>PowerPoint Presentation</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1.1. Nature and causes of climate change disputes</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1.2. Areas / sectors where disputes would arise</vt:lpstr>
      <vt:lpstr>1.3. Rise in disputes and conflicts</vt:lpstr>
      <vt:lpstr>1.5. Emerging issues in climate change dispute resolution</vt:lpstr>
      <vt:lpstr>1.5. Emerging issues in climate change dispute resolution</vt:lpstr>
      <vt:lpstr>1.5. Emerging issues in climate change dispute resolution</vt:lpstr>
      <vt:lpstr>1.5. Emerging issues in climate change dispute resolution</vt:lpstr>
      <vt:lpstr>1.5. Emerging issues in climate change dispute resolution</vt:lpstr>
      <vt:lpstr>1.5. Emerging issues in climate change dispute resolution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14</cp:revision>
  <dcterms:created xsi:type="dcterms:W3CDTF">2020-01-02T01:56:26Z</dcterms:created>
  <dcterms:modified xsi:type="dcterms:W3CDTF">2024-04-03T11:04:32Z</dcterms:modified>
</cp:coreProperties>
</file>