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0"/>
  </p:notesMasterIdLst>
  <p:sldIdLst>
    <p:sldId id="256" r:id="rId3"/>
    <p:sldId id="257" r:id="rId4"/>
    <p:sldId id="260" r:id="rId5"/>
    <p:sldId id="262" r:id="rId6"/>
    <p:sldId id="263" r:id="rId7"/>
    <p:sldId id="264" r:id="rId8"/>
    <p:sldId id="261" r:id="rId9"/>
    <p:sldId id="265" r:id="rId10"/>
    <p:sldId id="266" r:id="rId11"/>
    <p:sldId id="267" r:id="rId12"/>
    <p:sldId id="268" r:id="rId13"/>
    <p:sldId id="269" r:id="rId14"/>
    <p:sldId id="270" r:id="rId15"/>
    <p:sldId id="271" r:id="rId16"/>
    <p:sldId id="272" r:id="rId17"/>
    <p:sldId id="273" r:id="rId18"/>
    <p:sldId id="274" r:id="rId19"/>
  </p:sldIdLst>
  <p:sldSz cx="12192000" cy="6858000"/>
  <p:notesSz cx="6951663" cy="10082213"/>
  <p:embeddedFontLst>
    <p:embeddedFont>
      <p:font typeface="Century Gothic" panose="020B0502020202020204"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07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1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83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10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3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31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90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9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05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83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26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23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70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58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16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95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openknowledge.worldbank.org/entities/publication/ee8a5cd7-ed72-542d-918b-d72e07f96c7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openknowledge.worldbank.org/entities/publication/ee8a5cd7-ed72-542d-918b-d72e07f96c79"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b="1" dirty="0">
                <a:latin typeface="Segoe UI" panose="020B0502040204020203" pitchFamily="34" charset="0"/>
                <a:cs typeface="Segoe UI" panose="020B0502040204020203" pitchFamily="34" charset="0"/>
              </a:rPr>
              <a:t>Module B</a:t>
            </a:r>
          </a:p>
          <a:p>
            <a:r>
              <a:rPr lang="en-US" b="1" dirty="0">
                <a:latin typeface="Segoe UI" panose="020B0502040204020203" pitchFamily="34" charset="0"/>
                <a:cs typeface="Segoe UI" panose="020B0502040204020203" pitchFamily="34" charset="0"/>
              </a:rPr>
              <a:t>Task 4.2: Restate issues as objectives</a:t>
            </a:r>
          </a:p>
          <a:p>
            <a:endParaRPr lang="en-GB" b="1"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C75003B8-9B1D-8FA3-0484-142A5C37A2D4}"/>
              </a:ext>
            </a:extLst>
          </p:cNvPr>
          <p:cNvPicPr>
            <a:picLocks noChangeAspect="1"/>
          </p:cNvPicPr>
          <p:nvPr/>
        </p:nvPicPr>
        <p:blipFill>
          <a:blip r:embed="rId3"/>
          <a:stretch>
            <a:fillRect/>
          </a:stretch>
        </p:blipFill>
        <p:spPr>
          <a:xfrm>
            <a:off x="1924595" y="1880971"/>
            <a:ext cx="7837714" cy="3096057"/>
          </a:xfrm>
          <a:prstGeom prst="rect">
            <a:avLst/>
          </a:prstGeom>
        </p:spPr>
      </p:pic>
    </p:spTree>
    <p:extLst>
      <p:ext uri="{BB962C8B-B14F-4D97-AF65-F5344CB8AC3E}">
        <p14:creationId xmlns:p14="http://schemas.microsoft.com/office/powerpoint/2010/main" val="37750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7" name="Τίτλος 4">
            <a:extLst>
              <a:ext uri="{FF2B5EF4-FFF2-40B4-BE49-F238E27FC236}">
                <a16:creationId xmlns:a16="http://schemas.microsoft.com/office/drawing/2014/main" id="{B54C17E0-ACD5-BDDC-D0D7-B18218ACC8D7}"/>
              </a:ext>
            </a:extLst>
          </p:cNvPr>
          <p:cNvSpPr txBox="1">
            <a:spLocks/>
          </p:cNvSpPr>
          <p:nvPr/>
        </p:nvSpPr>
        <p:spPr>
          <a:xfrm>
            <a:off x="5582194" y="1624873"/>
            <a:ext cx="4876659" cy="393990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85750" indent="-285750" algn="l">
              <a:buFont typeface="Arial" panose="020B0604020202020204" pitchFamily="34" charset="0"/>
              <a:buChar char="•"/>
            </a:pPr>
            <a:endParaRPr lang="en-GB" dirty="0">
              <a:latin typeface="Segoe UI" panose="020B0502040204020203" pitchFamily="34" charset="0"/>
              <a:cs typeface="Segoe UI" panose="020B0502040204020203" pitchFamily="34" charset="0"/>
            </a:endParaRPr>
          </a:p>
        </p:txBody>
      </p:sp>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7" y="1624873"/>
            <a:ext cx="4458509" cy="393990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85750" indent="-285750" algn="l">
              <a:buFont typeface="Arial" panose="020B0604020202020204" pitchFamily="34" charset="0"/>
              <a:buChar char="•"/>
            </a:pPr>
            <a:r>
              <a:rPr lang="en-US" b="1" i="1" u="none" strike="noStrike" baseline="0" dirty="0">
                <a:latin typeface="Segoe UI" panose="020B0502040204020203" pitchFamily="34" charset="0"/>
                <a:cs typeface="Segoe UI" panose="020B0502040204020203" pitchFamily="34" charset="0"/>
              </a:rPr>
              <a:t>STEP 5</a:t>
            </a:r>
            <a:r>
              <a:rPr lang="en-US" b="0" i="1" u="none" strike="noStrike" baseline="0" dirty="0">
                <a:latin typeface="Segoe UI" panose="020B0502040204020203" pitchFamily="34" charset="0"/>
                <a:cs typeface="Segoe UI" panose="020B0502040204020203" pitchFamily="34" charset="0"/>
              </a:rPr>
              <a:t> What options are there to respond to climate change in our city?</a:t>
            </a:r>
          </a:p>
          <a:p>
            <a:pPr marL="285750" indent="-285750" algn="l">
              <a:buFont typeface="Arial" panose="020B0604020202020204" pitchFamily="34" charset="0"/>
              <a:buChar char="•"/>
            </a:pPr>
            <a:r>
              <a:rPr lang="en-US" b="1" i="1" u="none" strike="noStrike" baseline="0" dirty="0">
                <a:latin typeface="Segoe UI" panose="020B0502040204020203" pitchFamily="34" charset="0"/>
                <a:cs typeface="Segoe UI" panose="020B0502040204020203" pitchFamily="34" charset="0"/>
              </a:rPr>
              <a:t>STEP 6</a:t>
            </a:r>
            <a:r>
              <a:rPr lang="en-US" b="0" i="1" u="none" strike="noStrike" baseline="0" dirty="0">
                <a:latin typeface="Segoe UI" panose="020B0502040204020203" pitchFamily="34" charset="0"/>
                <a:cs typeface="Segoe UI" panose="020B0502040204020203" pitchFamily="34" charset="0"/>
              </a:rPr>
              <a:t> How to assess, screen, and choose the best options to ensure resources, time, and capacity are used most effectively and efficiently?</a:t>
            </a:r>
          </a:p>
          <a:p>
            <a:pPr marL="285750" indent="-285750" algn="l">
              <a:buFont typeface="Arial" panose="020B0604020202020204" pitchFamily="34" charset="0"/>
              <a:buChar char="•"/>
            </a:pPr>
            <a:r>
              <a:rPr lang="en-US" b="1" i="1" u="none" strike="noStrike" baseline="0" dirty="0">
                <a:latin typeface="Segoe UI" panose="020B0502040204020203" pitchFamily="34" charset="0"/>
                <a:cs typeface="Segoe UI" panose="020B0502040204020203" pitchFamily="34" charset="0"/>
              </a:rPr>
              <a:t>STEP 7</a:t>
            </a:r>
            <a:r>
              <a:rPr lang="en-US" b="0" i="1" u="none" strike="noStrike" baseline="0" dirty="0">
                <a:latin typeface="Segoe UI" panose="020B0502040204020203" pitchFamily="34" charset="0"/>
                <a:cs typeface="Segoe UI" panose="020B0502040204020203" pitchFamily="34" charset="0"/>
              </a:rPr>
              <a:t> How can we best implement the prioritized climate change options and assemble a Climate Change Action </a:t>
            </a:r>
            <a:r>
              <a:rPr lang="en-IN" b="0" i="1" u="none" strike="noStrike" baseline="0" dirty="0">
                <a:latin typeface="Segoe UI" panose="020B0502040204020203" pitchFamily="34" charset="0"/>
                <a:cs typeface="Segoe UI" panose="020B0502040204020203" pitchFamily="34" charset="0"/>
              </a:rPr>
              <a:t>Plan?</a:t>
            </a:r>
          </a:p>
          <a:p>
            <a:pPr algn="l"/>
            <a:r>
              <a:rPr lang="en-US" b="1" dirty="0">
                <a:latin typeface="Segoe UI" panose="020B0502040204020203" pitchFamily="34" charset="0"/>
                <a:cs typeface="Segoe UI" panose="020B0502040204020203" pitchFamily="34" charset="0"/>
              </a:rPr>
              <a:t>After completing Module C, planners, and stakeholders will have:</a:t>
            </a:r>
          </a:p>
          <a:p>
            <a:pPr marL="285750" indent="-285750" algn="l">
              <a:buFont typeface="Arial" panose="020B0604020202020204" pitchFamily="34" charset="0"/>
              <a:buChar char="•"/>
            </a:pPr>
            <a:r>
              <a:rPr lang="en-US" dirty="0">
                <a:latin typeface="Segoe UI" panose="020B0502040204020203" pitchFamily="34" charset="0"/>
                <a:cs typeface="Segoe UI" panose="020B0502040204020203" pitchFamily="34" charset="0"/>
              </a:rPr>
              <a:t>Identified, screened, assessed, and prioritized climate change adaptation actions (i.e. projects, policies, programs, actions) according to local objectives and vulnerabilities;</a:t>
            </a:r>
          </a:p>
          <a:p>
            <a:pPr marL="285750" indent="-285750" algn="l">
              <a:buFont typeface="Arial" panose="020B0604020202020204" pitchFamily="34" charset="0"/>
              <a:buChar char="•"/>
            </a:pPr>
            <a:r>
              <a:rPr lang="en-US" dirty="0">
                <a:latin typeface="Segoe UI" panose="020B0502040204020203" pitchFamily="34" charset="0"/>
                <a:cs typeface="Segoe UI" panose="020B0502040204020203" pitchFamily="34" charset="0"/>
              </a:rPr>
              <a:t>Developed a stand-alone Climate Change Action Plan with a clear implementation framework; and/or</a:t>
            </a:r>
          </a:p>
          <a:p>
            <a:pPr marL="285750" indent="-285750" algn="l">
              <a:buFont typeface="Arial" panose="020B0604020202020204" pitchFamily="34" charset="0"/>
              <a:buChar char="•"/>
            </a:pPr>
            <a:r>
              <a:rPr lang="en-US" dirty="0">
                <a:latin typeface="Segoe UI" panose="020B0502040204020203" pitchFamily="34" charset="0"/>
                <a:cs typeface="Segoe UI" panose="020B0502040204020203" pitchFamily="34" charset="0"/>
              </a:rPr>
              <a:t> Mainstreamed/integrated climate actions into existing policy instruments, plans, and programs (where practical and feasible).</a:t>
            </a:r>
            <a:endParaRPr lang="en-GB"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ED5A8F34-D362-5DEE-0CBE-6B55B055A2B0}"/>
              </a:ext>
            </a:extLst>
          </p:cNvPr>
          <p:cNvSpPr txBox="1">
            <a:spLocks/>
          </p:cNvSpPr>
          <p:nvPr/>
        </p:nvSpPr>
        <p:spPr>
          <a:xfrm>
            <a:off x="993058" y="1162844"/>
            <a:ext cx="9488131" cy="290485"/>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6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Module C- </a:t>
            </a:r>
            <a:r>
              <a:rPr lang="en-US" sz="2400" dirty="0">
                <a:latin typeface="Segoe UI" panose="020B0502040204020203" pitchFamily="34" charset="0"/>
                <a:cs typeface="Segoe UI" panose="020B0502040204020203" pitchFamily="34" charset="0"/>
              </a:rPr>
              <a:t>WHAT CAN WE DO ABOUT IT?</a:t>
            </a:r>
            <a:endParaRPr lang="en-GB" sz="2400"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548C5767-3CA2-E2C6-7B8E-388A5085F88A}"/>
              </a:ext>
            </a:extLst>
          </p:cNvPr>
          <p:cNvPicPr>
            <a:picLocks noChangeAspect="1"/>
          </p:cNvPicPr>
          <p:nvPr/>
        </p:nvPicPr>
        <p:blipFill>
          <a:blip r:embed="rId3"/>
          <a:stretch>
            <a:fillRect/>
          </a:stretch>
        </p:blipFill>
        <p:spPr>
          <a:xfrm>
            <a:off x="5878423" y="2214393"/>
            <a:ext cx="4458510" cy="2429214"/>
          </a:xfrm>
          <a:prstGeom prst="rect">
            <a:avLst/>
          </a:prstGeom>
        </p:spPr>
      </p:pic>
    </p:spTree>
    <p:extLst>
      <p:ext uri="{BB962C8B-B14F-4D97-AF65-F5344CB8AC3E}">
        <p14:creationId xmlns:p14="http://schemas.microsoft.com/office/powerpoint/2010/main" val="269264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29048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2400" dirty="0">
                <a:latin typeface="Segoe UI" panose="020B0502040204020203" pitchFamily="34" charset="0"/>
                <a:cs typeface="Segoe UI" panose="020B0502040204020203" pitchFamily="34" charset="0"/>
              </a:rPr>
              <a:t>Module D- ARE WE DOING IT?</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624913"/>
            <a:ext cx="5102942" cy="365069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82563" indent="-155575" algn="l"/>
            <a:r>
              <a:rPr lang="en-US" sz="1400" b="1" i="1" u="none" strike="noStrike" baseline="0" dirty="0">
                <a:latin typeface="Segoe UI" panose="020B0502040204020203" pitchFamily="34" charset="0"/>
                <a:cs typeface="Segoe UI" panose="020B0502040204020203" pitchFamily="34" charset="0"/>
              </a:rPr>
              <a:t>Step 8:</a:t>
            </a:r>
            <a:r>
              <a:rPr lang="en-US" sz="1400" b="0" i="1" u="none" strike="noStrike" baseline="0" dirty="0">
                <a:latin typeface="Segoe UI" panose="020B0502040204020203" pitchFamily="34" charset="0"/>
                <a:cs typeface="Segoe UI" panose="020B0502040204020203" pitchFamily="34" charset="0"/>
              </a:rPr>
              <a:t> How can the progress of the Climate Change Action Plan be tracked to ensure it is having the anticipated impact, and that stakeholders are doing what they agreed to do?</a:t>
            </a:r>
          </a:p>
          <a:p>
            <a:pPr marL="182563" indent="-100013" algn="l"/>
            <a:r>
              <a:rPr lang="en-US" sz="1400" b="1" i="1" u="none" strike="noStrike" baseline="0" dirty="0">
                <a:latin typeface="Segoe UI" panose="020B0502040204020203" pitchFamily="34" charset="0"/>
                <a:cs typeface="Segoe UI" panose="020B0502040204020203" pitchFamily="34" charset="0"/>
              </a:rPr>
              <a:t>Step 9</a:t>
            </a:r>
            <a:r>
              <a:rPr lang="en-US" sz="1400" b="0" i="1" u="none" strike="noStrike" baseline="0" dirty="0">
                <a:latin typeface="Segoe UI" panose="020B0502040204020203" pitchFamily="34" charset="0"/>
                <a:cs typeface="Segoe UI" panose="020B0502040204020203" pitchFamily="34" charset="0"/>
              </a:rPr>
              <a:t>: How should new information be incorporated into the Climate Change Action Plan or other needed </a:t>
            </a:r>
            <a:r>
              <a:rPr lang="en-IN" sz="1400" b="0" i="1" u="none" strike="noStrike" baseline="0" dirty="0">
                <a:latin typeface="Segoe UI" panose="020B0502040204020203" pitchFamily="34" charset="0"/>
                <a:cs typeface="Segoe UI" panose="020B0502040204020203" pitchFamily="34" charset="0"/>
              </a:rPr>
              <a:t>changes be made?</a:t>
            </a:r>
          </a:p>
          <a:p>
            <a:pPr marL="82550" indent="0" algn="l">
              <a:buNone/>
            </a:pPr>
            <a:r>
              <a:rPr lang="en-US" sz="1400" b="1" u="none" strike="noStrike" baseline="0" dirty="0">
                <a:latin typeface="Segoe UI" panose="020B0502040204020203" pitchFamily="34" charset="0"/>
                <a:cs typeface="Segoe UI" panose="020B0502040204020203" pitchFamily="34" charset="0"/>
              </a:rPr>
              <a:t>After completing Module D, planners and stakeholders will have:</a:t>
            </a:r>
          </a:p>
          <a:p>
            <a:pPr marL="368300" indent="-285750"/>
            <a:r>
              <a:rPr lang="en-US" sz="1400" u="none" strike="noStrike" baseline="0" dirty="0">
                <a:latin typeface="Segoe UI" panose="020B0502040204020203" pitchFamily="34" charset="0"/>
                <a:cs typeface="Segoe UI" panose="020B0502040204020203" pitchFamily="34" charset="0"/>
              </a:rPr>
              <a:t>A clear understanding of what monitoring and evaluation are and why they are critical to the successful implementation of a Climate Change Action Plan</a:t>
            </a:r>
          </a:p>
          <a:p>
            <a:pPr marL="368300" indent="-285750"/>
            <a:r>
              <a:rPr lang="en-US" sz="1400" u="none" strike="noStrike" baseline="0" dirty="0">
                <a:latin typeface="Segoe UI" panose="020B0502040204020203" pitchFamily="34" charset="0"/>
                <a:cs typeface="Segoe UI" panose="020B0502040204020203" pitchFamily="34" charset="0"/>
              </a:rPr>
              <a:t>Developed a monitoring and evaluation program for the Climate Change Action Plan to monitor implementation progress, evaluate actions against plan objectives (i.e. is it making a difference?), and share results with stakeholders</a:t>
            </a:r>
          </a:p>
          <a:p>
            <a:pPr marL="368300" indent="-285750"/>
            <a:r>
              <a:rPr lang="en-US" sz="1400" u="none" strike="noStrike" baseline="0" dirty="0">
                <a:latin typeface="Segoe UI" panose="020B0502040204020203" pitchFamily="34" charset="0"/>
                <a:cs typeface="Segoe UI" panose="020B0502040204020203" pitchFamily="34" charset="0"/>
              </a:rPr>
              <a:t>Developed a clear timeline for formal Climate Change Action Plan reviews</a:t>
            </a:r>
            <a:endParaRPr lang="en-IN" sz="1400" u="none" strike="noStrike" baseline="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217919" y="1617452"/>
            <a:ext cx="4263269" cy="365069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3" name="Picture 2">
            <a:extLst>
              <a:ext uri="{FF2B5EF4-FFF2-40B4-BE49-F238E27FC236}">
                <a16:creationId xmlns:a16="http://schemas.microsoft.com/office/drawing/2014/main" id="{22A22A0B-C507-2CF1-1C38-A1AC41BE16C9}"/>
              </a:ext>
            </a:extLst>
          </p:cNvPr>
          <p:cNvPicPr>
            <a:picLocks noChangeAspect="1"/>
          </p:cNvPicPr>
          <p:nvPr/>
        </p:nvPicPr>
        <p:blipFill>
          <a:blip r:embed="rId4"/>
          <a:stretch>
            <a:fillRect/>
          </a:stretch>
        </p:blipFill>
        <p:spPr>
          <a:xfrm>
            <a:off x="6363428" y="2072619"/>
            <a:ext cx="3972249" cy="2495898"/>
          </a:xfrm>
          <a:prstGeom prst="rect">
            <a:avLst/>
          </a:prstGeom>
        </p:spPr>
      </p:pic>
    </p:spTree>
    <p:extLst>
      <p:ext uri="{BB962C8B-B14F-4D97-AF65-F5344CB8AC3E}">
        <p14:creationId xmlns:p14="http://schemas.microsoft.com/office/powerpoint/2010/main" val="186466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r>
              <a:rPr lang="en-GB" sz="2200" dirty="0">
                <a:solidFill>
                  <a:schemeClr val="bg1"/>
                </a:solidFill>
                <a:latin typeface="Segoe UI" panose="020B0502040204020203" pitchFamily="34" charset="0"/>
                <a:cs typeface="Segoe UI" panose="020B0502040204020203" pitchFamily="34" charset="0"/>
              </a:rPr>
              <a:t>Further reading </a:t>
            </a: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b="1" dirty="0">
                <a:latin typeface="Segoe UI" panose="020B0502040204020203" pitchFamily="34" charset="0"/>
                <a:cs typeface="Segoe UI" panose="020B0502040204020203" pitchFamily="34" charset="0"/>
              </a:rPr>
              <a:t>Further reading </a:t>
            </a:r>
          </a:p>
          <a:p>
            <a:endParaRPr lang="en-GB" b="1" dirty="0">
              <a:latin typeface="Segoe UI" panose="020B0502040204020203" pitchFamily="34" charset="0"/>
              <a:cs typeface="Segoe UI" panose="020B0502040204020203" pitchFamily="34" charset="0"/>
            </a:endParaRPr>
          </a:p>
          <a:p>
            <a:pPr lvl="1" algn="just">
              <a:lnSpc>
                <a:spcPct val="150000"/>
              </a:lnSpc>
              <a:buSzPts val="1600"/>
            </a:pPr>
            <a:r>
              <a:rPr lang="en-US" sz="1400" dirty="0">
                <a:latin typeface="Segoe UI" panose="020B0502040204020203" pitchFamily="34" charset="0"/>
                <a:ea typeface="Quattrocento Sans"/>
                <a:cs typeface="Segoe UI" panose="020B0502040204020203" pitchFamily="34" charset="0"/>
                <a:sym typeface="Quattrocento Sans"/>
              </a:rPr>
              <a:t>World Bank Group Climate Change Action Plan 2021–2025: Supporting Green, Resilient, and Inclusive Development</a:t>
            </a:r>
          </a:p>
          <a:p>
            <a:pPr lvl="1" algn="just">
              <a:lnSpc>
                <a:spcPct val="150000"/>
              </a:lnSpc>
              <a:buSzPts val="1600"/>
            </a:pPr>
            <a:r>
              <a:rPr lang="en-US" sz="1400" dirty="0">
                <a:latin typeface="Segoe UI" panose="020B0502040204020203" pitchFamily="34" charset="0"/>
                <a:ea typeface="Quattrocento Sans"/>
                <a:cs typeface="Segoe UI" panose="020B0502040204020203" pitchFamily="34" charset="0"/>
                <a:sym typeface="Quattrocento Sans"/>
                <a:hlinkClick r:id="rId3"/>
              </a:rPr>
              <a:t>https://openknowledge.worldbank.org/entities/publication/ee8a5cd7-ed72-542d-918b-d72e07f96c79</a:t>
            </a:r>
            <a:r>
              <a:rPr lang="en-US" sz="1400" dirty="0">
                <a:latin typeface="Segoe UI" panose="020B0502040204020203" pitchFamily="34" charset="0"/>
                <a:ea typeface="Quattrocento Sans"/>
                <a:cs typeface="Segoe UI" panose="020B0502040204020203" pitchFamily="34" charset="0"/>
                <a:sym typeface="Quattrocento Sans"/>
              </a:rPr>
              <a:t>  </a:t>
            </a:r>
          </a:p>
          <a:p>
            <a:endParaRPr lang="en-GB" b="1" dirty="0">
              <a:latin typeface="Segoe UI" panose="020B0502040204020203" pitchFamily="34" charset="0"/>
              <a:cs typeface="Segoe UI" panose="020B0502040204020203" pitchFamily="34" charset="0"/>
            </a:endParaRPr>
          </a:p>
          <a:p>
            <a:endParaRPr lang="en-US" b="1" dirty="0">
              <a:latin typeface="Segoe UI" panose="020B0502040204020203" pitchFamily="34" charset="0"/>
              <a:cs typeface="Segoe UI" panose="020B0502040204020203" pitchFamily="34" charset="0"/>
            </a:endParaRPr>
          </a:p>
          <a:p>
            <a:endParaRPr lang="en-GB"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938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Prioritizing Key Systems Transitions</a:t>
            </a: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latin typeface="Segoe UI" panose="020B0502040204020203" pitchFamily="34" charset="0"/>
                <a:cs typeface="Segoe UI" panose="020B0502040204020203" pitchFamily="34" charset="0"/>
              </a:rPr>
              <a:t>Five key systems—energy; agriculture, food, water, and land; cities; transport; and manufacturing—</a:t>
            </a:r>
          </a:p>
          <a:p>
            <a:r>
              <a:rPr lang="en-US" sz="1600" b="1" dirty="0">
                <a:latin typeface="Segoe UI" panose="020B0502040204020203" pitchFamily="34" charset="0"/>
                <a:cs typeface="Segoe UI" panose="020B0502040204020203" pitchFamily="34" charset="0"/>
              </a:rPr>
              <a:t>together generate over 90 percent of global GHG gas emissions. </a:t>
            </a:r>
          </a:p>
          <a:p>
            <a:endParaRPr lang="en-US" sz="1600" b="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They must be transformed to address climate change, achieve a resilient and low-carbon future, and support natural capital and biodiversity. These systems face significant climate change impacts as well, making adaptation action critical across all five. They are also critical to achieving development goals.</a:t>
            </a:r>
          </a:p>
          <a:p>
            <a:endParaRPr lang="en-US" sz="1600"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ENERGY</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energy sector produces three-quarters of global GHG emissions, and coal combustion alone is responsible for nearly a third. Achieving SDG 7—access to affordable, reliable, sustainable, and modern energy for all by 2030—is seen as crucial to achieving many other SDGs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Scale Up Clean Energy Systems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Green hydrogen</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Power System Planning</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Fossil Fuel Subsidy Reform</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Energy Efficiency</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 Just Transition Away from Coal</a:t>
            </a:r>
            <a:endParaRPr lang="en-GB"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8912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Prioritizing Key Systems Transitions</a:t>
            </a: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latin typeface="Segoe UI" panose="020B0502040204020203" pitchFamily="34" charset="0"/>
                <a:cs typeface="Segoe UI" panose="020B0502040204020203" pitchFamily="34" charset="0"/>
              </a:rPr>
              <a:t>AGRICULTURE, FOOD, WATER, AND LAND</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Climate-Smart Agriculture</a:t>
            </a:r>
          </a:p>
          <a:p>
            <a:r>
              <a:rPr lang="en-US" sz="1600" dirty="0">
                <a:latin typeface="Segoe UI" panose="020B0502040204020203" pitchFamily="34" charset="0"/>
                <a:cs typeface="Segoe UI" panose="020B0502040204020203" pitchFamily="34" charset="0"/>
              </a:rPr>
              <a:t>	IFC will focus on three strategic themes: (</a:t>
            </a:r>
            <a:r>
              <a:rPr lang="en-US" sz="1600" dirty="0" err="1">
                <a:latin typeface="Segoe UI" panose="020B0502040204020203" pitchFamily="34" charset="0"/>
                <a:cs typeface="Segoe UI" panose="020B0502040204020203" pitchFamily="34" charset="0"/>
              </a:rPr>
              <a:t>i</a:t>
            </a:r>
            <a:r>
              <a:rPr lang="en-US" sz="1600" dirty="0">
                <a:latin typeface="Segoe UI" panose="020B0502040204020203" pitchFamily="34" charset="0"/>
                <a:cs typeface="Segoe UI" panose="020B0502040204020203" pitchFamily="34" charset="0"/>
              </a:rPr>
              <a:t>) helping to improve productivity while reducing 	input use and GHG emissions per ton of output, especially through precision farming and 	regenerative or conservation agriculture; (ii) making livestock production more sustainable 	while increasing productivity; and (iii) reducing postharvest losses in supply chains globally</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Food Loss and Waste</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Nature-Based Solutions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Water</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Carbon Sinks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Blue Economy</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De-Risking Private Investment</a:t>
            </a:r>
          </a:p>
          <a:p>
            <a:endParaRPr lang="en-US" sz="1600"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CITIES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Planning for Low-Carbon and Resilient Cities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Green Buildings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Integrated Waste Management and Circular Economy</a:t>
            </a:r>
            <a:endParaRPr lang="en-GB"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935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Prioritizing Key Systems Transitions</a:t>
            </a: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1600" b="1" dirty="0">
                <a:latin typeface="Segoe UI" panose="020B0502040204020203" pitchFamily="34" charset="0"/>
                <a:cs typeface="Segoe UI" panose="020B0502040204020203" pitchFamily="34" charset="0"/>
              </a:rPr>
              <a:t>TRANSPORT</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Mobility and Access</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Logistics and Freight</a:t>
            </a:r>
          </a:p>
          <a:p>
            <a:pPr marL="285750" indent="-285750">
              <a:buFont typeface="Arial" panose="020B0604020202020204" pitchFamily="34" charset="0"/>
              <a:buChar char="•"/>
            </a:pPr>
            <a:r>
              <a:rPr lang="en-GB" sz="1600" dirty="0">
                <a:latin typeface="Segoe UI" panose="020B0502040204020203" pitchFamily="34" charset="0"/>
                <a:cs typeface="Segoe UI" panose="020B0502040204020203" pitchFamily="34" charset="0"/>
              </a:rPr>
              <a:t>Resilient Transport Systems</a:t>
            </a:r>
          </a:p>
          <a:p>
            <a:pPr marL="285750" indent="-285750">
              <a:buFont typeface="Arial" panose="020B0604020202020204" pitchFamily="34" charset="0"/>
              <a:buChar char="•"/>
            </a:pPr>
            <a:endParaRPr lang="en-GB" sz="1600" dirty="0">
              <a:latin typeface="Segoe UI" panose="020B0502040204020203" pitchFamily="34" charset="0"/>
              <a:cs typeface="Segoe UI" panose="020B0502040204020203" pitchFamily="34" charset="0"/>
            </a:endParaRPr>
          </a:p>
          <a:p>
            <a:r>
              <a:rPr lang="en-GB" sz="1600" b="1" dirty="0">
                <a:latin typeface="Segoe UI" panose="020B0502040204020203" pitchFamily="34" charset="0"/>
                <a:cs typeface="Segoe UI" panose="020B0502040204020203" pitchFamily="34" charset="0"/>
              </a:rPr>
              <a:t>MANUFACTURING</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Base materials are inherently GHG-intensive, but they currently have no technically and economically viable substitutes that can offer similar functions at scale.</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Bank is looking to maximize its climate impact through the Circular Economy for Private Sector Development Program (CEPSD)</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Achieving SDG 12— sustainable consumption and production patterns—via resource efficiency, low-carbon solutions, and circularity. Digitalization of industries will greatly affect production efficiency and enable the viability of circular economy solutions</a:t>
            </a:r>
          </a:p>
          <a:p>
            <a:pPr marL="285750" indent="-285750">
              <a:buFont typeface="Arial" panose="020B0604020202020204" pitchFamily="34" charset="0"/>
              <a:buChar char="•"/>
            </a:pPr>
            <a:endParaRPr lang="en-GB"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608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r>
              <a:rPr lang="en-IN" sz="2200" dirty="0">
                <a:solidFill>
                  <a:schemeClr val="bg1"/>
                </a:solidFill>
                <a:latin typeface="Segoe UI" panose="020B0502040204020203" pitchFamily="34" charset="0"/>
                <a:cs typeface="Segoe UI" panose="020B0502040204020203" pitchFamily="34" charset="0"/>
              </a:rPr>
              <a:t>Further reading</a:t>
            </a: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n-IN" b="1" dirty="0">
              <a:latin typeface="Segoe UI" panose="020B0502040204020203" pitchFamily="34" charset="0"/>
              <a:cs typeface="Segoe UI" panose="020B0502040204020203" pitchFamily="34" charset="0"/>
            </a:endParaRPr>
          </a:p>
          <a:p>
            <a:pPr marL="285750" lvl="1" indent="-285750" algn="just">
              <a:lnSpc>
                <a:spcPct val="150000"/>
              </a:lnSpc>
              <a:buSzPts val="1600"/>
              <a:buFont typeface="Arial" panose="020B0604020202020204" pitchFamily="34" charset="0"/>
              <a:buChar char="•"/>
            </a:pPr>
            <a:r>
              <a:rPr lang="en-US" sz="1400" dirty="0">
                <a:latin typeface="Segoe UI" panose="020B0502040204020203" pitchFamily="34" charset="0"/>
                <a:ea typeface="Quattrocento Sans"/>
                <a:cs typeface="Segoe UI" panose="020B0502040204020203" pitchFamily="34" charset="0"/>
                <a:sym typeface="Quattrocento Sans"/>
              </a:rPr>
              <a:t>World Bank Group Climate Change Action Plan 2021–2025: Supporting Green, Resilient, and Inclusive Development</a:t>
            </a:r>
          </a:p>
          <a:p>
            <a:pPr lvl="1" algn="just">
              <a:lnSpc>
                <a:spcPct val="150000"/>
              </a:lnSpc>
              <a:buSzPts val="1600"/>
            </a:pPr>
            <a:r>
              <a:rPr lang="en-US" sz="1400" dirty="0">
                <a:latin typeface="Segoe UI" panose="020B0502040204020203" pitchFamily="34" charset="0"/>
                <a:ea typeface="Quattrocento Sans"/>
                <a:cs typeface="Segoe UI" panose="020B0502040204020203" pitchFamily="34" charset="0"/>
                <a:sym typeface="Quattrocento Sans"/>
                <a:hlinkClick r:id="rId3"/>
              </a:rPr>
              <a:t>https://openknowledge.worldbank.org/entities/publication/ee8a5cd7-ed72-542d-918b-d72e07f96c79</a:t>
            </a:r>
            <a:r>
              <a:rPr lang="en-US" sz="1400" dirty="0">
                <a:latin typeface="Segoe UI" panose="020B0502040204020203" pitchFamily="34" charset="0"/>
                <a:ea typeface="Quattrocento Sans"/>
                <a:cs typeface="Segoe UI" panose="020B0502040204020203" pitchFamily="34" charset="0"/>
                <a:sym typeface="Quattrocento Sans"/>
              </a:rPr>
              <a:t>  </a:t>
            </a:r>
          </a:p>
          <a:p>
            <a:r>
              <a:rPr lang="en-IN" b="1" dirty="0">
                <a:latin typeface="Segoe UI" panose="020B0502040204020203" pitchFamily="34" charset="0"/>
                <a:cs typeface="Segoe UI" panose="020B0502040204020203" pitchFamily="34" charset="0"/>
              </a:rPr>
              <a:t> </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261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It is important to remember that the planning process is flexible and non-linear and is designed for a range of situations and realities. It is anticipated cities will:</a:t>
            </a:r>
          </a:p>
          <a:p>
            <a:pPr marL="342900" lvl="1" indent="-342900" algn="just">
              <a:lnSpc>
                <a:spcPct val="150000"/>
              </a:lnSpc>
              <a:buSzPts val="1600"/>
              <a:buFont typeface="+mj-lt"/>
              <a:buAutoNum type="arabicPeriod"/>
            </a:pPr>
            <a:r>
              <a:rPr lang="en-US" sz="1600" dirty="0">
                <a:latin typeface="Segoe UI" panose="020B0502040204020203" pitchFamily="34" charset="0"/>
                <a:ea typeface="Quattrocento Sans"/>
                <a:cs typeface="Segoe UI" panose="020B0502040204020203" pitchFamily="34" charset="0"/>
                <a:sym typeface="Quattrocento Sans"/>
              </a:rPr>
              <a:t>Be at different stages of climate change planning</a:t>
            </a:r>
          </a:p>
          <a:p>
            <a:pPr marL="342900" lvl="1" indent="-342900" algn="just">
              <a:lnSpc>
                <a:spcPct val="150000"/>
              </a:lnSpc>
              <a:buSzPts val="1600"/>
              <a:buFont typeface="+mj-lt"/>
              <a:buAutoNum type="arabicPeriod"/>
            </a:pPr>
            <a:r>
              <a:rPr lang="en-US" sz="1600" dirty="0">
                <a:latin typeface="Segoe UI" panose="020B0502040204020203" pitchFamily="34" charset="0"/>
                <a:ea typeface="Quattrocento Sans"/>
                <a:cs typeface="Segoe UI" panose="020B0502040204020203" pitchFamily="34" charset="0"/>
                <a:sym typeface="Quattrocento Sans"/>
              </a:rPr>
              <a:t>Be using the guide for different purposes (e.g. one city may use it to support the development of a city-level Climate Change Action Plan, while another city may use it to support only one planning step</a:t>
            </a:r>
          </a:p>
          <a:p>
            <a:pPr marL="342900" lvl="1" indent="-342900" algn="just">
              <a:lnSpc>
                <a:spcPct val="150000"/>
              </a:lnSpc>
              <a:buSzPts val="1600"/>
              <a:buFont typeface="+mj-lt"/>
              <a:buAutoNum type="arabicPeriod"/>
            </a:pPr>
            <a:r>
              <a:rPr lang="en-US" sz="1600" dirty="0">
                <a:latin typeface="Segoe UI" panose="020B0502040204020203" pitchFamily="34" charset="0"/>
                <a:ea typeface="Quattrocento Sans"/>
                <a:cs typeface="Segoe UI" panose="020B0502040204020203" pitchFamily="34" charset="0"/>
                <a:sym typeface="Quattrocento Sans"/>
              </a:rPr>
              <a:t>Have different planning structures, processes</a:t>
            </a:r>
          </a:p>
          <a:p>
            <a:pPr marL="342900" lvl="1" indent="-342900" algn="just">
              <a:lnSpc>
                <a:spcPct val="150000"/>
              </a:lnSpc>
              <a:buSzPts val="1600"/>
              <a:buFont typeface="+mj-lt"/>
              <a:buAutoNum type="arabicPeriod"/>
            </a:pPr>
            <a:r>
              <a:rPr lang="en-US" sz="1600" dirty="0">
                <a:latin typeface="Segoe UI" panose="020B0502040204020203" pitchFamily="34" charset="0"/>
                <a:ea typeface="Quattrocento Sans"/>
                <a:cs typeface="Segoe UI" panose="020B0502040204020203" pitchFamily="34" charset="0"/>
                <a:sym typeface="Quattrocento Sans"/>
              </a:rPr>
              <a:t>Have different resources and capacities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Module A</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Step 1 </a:t>
            </a:r>
            <a:r>
              <a:rPr lang="en-US" sz="1600" dirty="0">
                <a:latin typeface="Segoe UI" panose="020B0502040204020203" pitchFamily="34" charset="0"/>
                <a:ea typeface="Quattrocento Sans"/>
                <a:cs typeface="Segoe UI" panose="020B0502040204020203" pitchFamily="34" charset="0"/>
                <a:sym typeface="Quattrocento Sans"/>
              </a:rPr>
              <a:t>Are we ready to undertake a climate change planning process?</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Step 2 </a:t>
            </a:r>
            <a:r>
              <a:rPr lang="en-US" sz="1600" dirty="0">
                <a:latin typeface="Segoe UI" panose="020B0502040204020203" pitchFamily="34" charset="0"/>
                <a:ea typeface="Quattrocento Sans"/>
                <a:cs typeface="Segoe UI" panose="020B0502040204020203" pitchFamily="34" charset="0"/>
                <a:sym typeface="Quattrocento Sans"/>
              </a:rPr>
              <a:t>Who needs to be involved at the city and in the community and how can they be engaged?</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Step 3</a:t>
            </a:r>
            <a:r>
              <a:rPr lang="en-US" sz="1600" dirty="0">
                <a:latin typeface="Segoe UI" panose="020B0502040204020203" pitchFamily="34" charset="0"/>
                <a:ea typeface="Quattrocento Sans"/>
                <a:cs typeface="Segoe UI" panose="020B0502040204020203" pitchFamily="34" charset="0"/>
                <a:sym typeface="Quattrocento Sans"/>
              </a:rPr>
              <a:t> How is climate change affecting the city and who is most vulnerable to these changes?</a:t>
            </a:r>
          </a:p>
          <a:p>
            <a:pPr lvl="1" algn="just">
              <a:lnSpc>
                <a:spcPct val="150000"/>
              </a:lnSpc>
              <a:buSzPts val="1600"/>
            </a:pPr>
            <a:r>
              <a:rPr lang="en-US" dirty="0"/>
              <a:t>The graphic illustrates this module’s three planning steps and major planning tasks.</a:t>
            </a: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D909250-7812-2005-4474-857C1A971A07}"/>
              </a:ext>
            </a:extLst>
          </p:cNvPr>
          <p:cNvPicPr>
            <a:picLocks noChangeAspect="1"/>
          </p:cNvPicPr>
          <p:nvPr/>
        </p:nvPicPr>
        <p:blipFill>
          <a:blip r:embed="rId3"/>
          <a:stretch>
            <a:fillRect/>
          </a:stretch>
        </p:blipFill>
        <p:spPr>
          <a:xfrm>
            <a:off x="2473234" y="3579223"/>
            <a:ext cx="6244046" cy="2058653"/>
          </a:xfrm>
          <a:prstGeom prst="rect">
            <a:avLst/>
          </a:prstGeom>
        </p:spPr>
      </p:pic>
    </p:spTree>
    <p:extLst>
      <p:ext uri="{BB962C8B-B14F-4D97-AF65-F5344CB8AC3E}">
        <p14:creationId xmlns:p14="http://schemas.microsoft.com/office/powerpoint/2010/main" val="359873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3" end="3"/>
                                            </p:txEl>
                                          </p:spTgt>
                                        </p:tgtEl>
                                        <p:attrNameLst>
                                          <p:attrName>style.visibility</p:attrName>
                                        </p:attrNameLst>
                                      </p:cBhvr>
                                      <p:to>
                                        <p:strVal val="visible"/>
                                      </p:to>
                                    </p:set>
                                    <p:animEffect transition="in" filter="fade">
                                      <p:cBhvr>
                                        <p:cTn id="12" dur="1000"/>
                                        <p:tgtEl>
                                          <p:spTgt spid="1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 end="1"/>
                                            </p:txEl>
                                          </p:spTgt>
                                        </p:tgtEl>
                                        <p:attrNameLst>
                                          <p:attrName>style.visibility</p:attrName>
                                        </p:attrNameLst>
                                      </p:cBhvr>
                                      <p:to>
                                        <p:strVal val="visible"/>
                                      </p:to>
                                    </p:set>
                                    <p:animEffect transition="in" filter="fade">
                                      <p:cBhvr>
                                        <p:cTn id="22" dur="1000"/>
                                        <p:tgtEl>
                                          <p:spTgt spid="1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2" end="2"/>
                                            </p:txEl>
                                          </p:spTgt>
                                        </p:tgtEl>
                                        <p:attrNameLst>
                                          <p:attrName>style.visibility</p:attrName>
                                        </p:attrNameLst>
                                      </p:cBhvr>
                                      <p:to>
                                        <p:strVal val="visible"/>
                                      </p:to>
                                    </p:set>
                                    <p:animEffect transition="in" filter="fade">
                                      <p:cBhvr>
                                        <p:cTn id="2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61370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2400" dirty="0">
                <a:latin typeface="Segoe UI" panose="020B0502040204020203" pitchFamily="34" charset="0"/>
                <a:cs typeface="Segoe UI" panose="020B0502040204020203" pitchFamily="34" charset="0"/>
              </a:rPr>
              <a:t>Module A- What is happening?</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896662"/>
            <a:ext cx="3352519" cy="365069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l">
              <a:buNone/>
            </a:pPr>
            <a:r>
              <a:rPr lang="en-US" sz="1800" b="1" i="0" u="none" strike="noStrike" baseline="0" dirty="0">
                <a:latin typeface="Segoe UI" panose="020B0502040204020203" pitchFamily="34" charset="0"/>
                <a:cs typeface="Segoe UI" panose="020B0502040204020203" pitchFamily="34" charset="0"/>
              </a:rPr>
              <a:t>Step 1: Getting started</a:t>
            </a:r>
            <a:endParaRPr lang="en-US" sz="1800" b="0" i="0" u="none" strike="noStrike" baseline="0" dirty="0">
              <a:latin typeface="Segoe UI" panose="020B0502040204020203" pitchFamily="34" charset="0"/>
              <a:cs typeface="Segoe UI" panose="020B0502040204020203" pitchFamily="34" charset="0"/>
            </a:endParaRPr>
          </a:p>
          <a:p>
            <a:pPr algn="l"/>
            <a:r>
              <a:rPr lang="en-US" sz="1800" b="0" i="0" u="none" strike="noStrike" baseline="0" dirty="0">
                <a:latin typeface="Segoe UI" panose="020B0502040204020203" pitchFamily="34" charset="0"/>
                <a:cs typeface="Segoe UI" panose="020B0502040204020203" pitchFamily="34" charset="0"/>
              </a:rPr>
              <a:t>This planning step involves the following five tasks:</a:t>
            </a:r>
          </a:p>
          <a:p>
            <a:pPr algn="l"/>
            <a:r>
              <a:rPr lang="en-US" sz="1800" b="0" i="1" u="none" strike="noStrike" baseline="0" dirty="0">
                <a:latin typeface="Segoe UI" panose="020B0502040204020203" pitchFamily="34" charset="0"/>
                <a:cs typeface="Segoe UI" panose="020B0502040204020203" pitchFamily="34" charset="0"/>
              </a:rPr>
              <a:t>Task 1.1: Frame the challenge</a:t>
            </a:r>
          </a:p>
          <a:p>
            <a:pPr algn="l"/>
            <a:r>
              <a:rPr lang="en-IN" sz="1800" b="0" i="1" u="none" strike="noStrike" baseline="0" dirty="0">
                <a:latin typeface="Segoe UI" panose="020B0502040204020203" pitchFamily="34" charset="0"/>
                <a:cs typeface="Segoe UI" panose="020B0502040204020203" pitchFamily="34" charset="0"/>
              </a:rPr>
              <a:t>Task 1.2: Get organized</a:t>
            </a:r>
          </a:p>
          <a:p>
            <a:pPr algn="l"/>
            <a:r>
              <a:rPr lang="en-US" sz="1800" b="0" i="1" u="none" strike="noStrike" baseline="0" dirty="0">
                <a:latin typeface="Segoe UI" panose="020B0502040204020203" pitchFamily="34" charset="0"/>
                <a:cs typeface="Segoe UI" panose="020B0502040204020203" pitchFamily="34" charset="0"/>
              </a:rPr>
              <a:t>Task 1.3: Form a core planning team</a:t>
            </a:r>
          </a:p>
          <a:p>
            <a:pPr algn="l"/>
            <a:r>
              <a:rPr lang="en-US" sz="1800" b="0" i="1" u="none" strike="noStrike" baseline="0" dirty="0">
                <a:latin typeface="Segoe UI" panose="020B0502040204020203" pitchFamily="34" charset="0"/>
                <a:cs typeface="Segoe UI" panose="020B0502040204020203" pitchFamily="34" charset="0"/>
              </a:rPr>
              <a:t>Task 1.4: Determine organizational capacity</a:t>
            </a:r>
          </a:p>
          <a:p>
            <a:pPr algn="l"/>
            <a:r>
              <a:rPr lang="en-US" sz="1800" b="0" i="1" u="none" strike="noStrike" baseline="0" dirty="0">
                <a:latin typeface="Segoe UI" panose="020B0502040204020203" pitchFamily="34" charset="0"/>
                <a:cs typeface="Segoe UI" panose="020B0502040204020203" pitchFamily="34" charset="0"/>
              </a:rPr>
              <a:t>Task 1.5: Plan the planning process</a:t>
            </a: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4423955" y="1896663"/>
            <a:ext cx="6057234" cy="355490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3" name="Picture 2">
            <a:extLst>
              <a:ext uri="{FF2B5EF4-FFF2-40B4-BE49-F238E27FC236}">
                <a16:creationId xmlns:a16="http://schemas.microsoft.com/office/drawing/2014/main" id="{EFAA8971-F457-6BC3-91F2-7474B66B13ED}"/>
              </a:ext>
            </a:extLst>
          </p:cNvPr>
          <p:cNvPicPr>
            <a:picLocks noChangeAspect="1"/>
          </p:cNvPicPr>
          <p:nvPr/>
        </p:nvPicPr>
        <p:blipFill>
          <a:blip r:embed="rId4"/>
          <a:stretch>
            <a:fillRect/>
          </a:stretch>
        </p:blipFill>
        <p:spPr>
          <a:xfrm>
            <a:off x="4544373" y="2058556"/>
            <a:ext cx="5896798" cy="3131753"/>
          </a:xfrm>
          <a:prstGeom prst="rect">
            <a:avLst/>
          </a:prstGeom>
        </p:spPr>
      </p:pic>
    </p:spTree>
    <p:extLst>
      <p:ext uri="{BB962C8B-B14F-4D97-AF65-F5344CB8AC3E}">
        <p14:creationId xmlns:p14="http://schemas.microsoft.com/office/powerpoint/2010/main" val="398558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61370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2400" dirty="0">
                <a:latin typeface="Segoe UI" panose="020B0502040204020203" pitchFamily="34" charset="0"/>
                <a:cs typeface="Segoe UI" panose="020B0502040204020203" pitchFamily="34" charset="0"/>
              </a:rPr>
              <a:t>Module A</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896662"/>
            <a:ext cx="5143561" cy="365069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lgn="l">
              <a:buNone/>
            </a:pPr>
            <a:r>
              <a:rPr lang="en-US" sz="1800" b="1" i="0" u="none" strike="noStrike" baseline="0" dirty="0">
                <a:latin typeface="Segoe UI" panose="020B0502040204020203" pitchFamily="34" charset="0"/>
                <a:cs typeface="Segoe UI" panose="020B0502040204020203" pitchFamily="34" charset="0"/>
              </a:rPr>
              <a:t>Step 2: Stakeholders and participation</a:t>
            </a:r>
          </a:p>
          <a:p>
            <a:pPr algn="l"/>
            <a:r>
              <a:rPr lang="en-IN" sz="1800" b="0" i="1" u="none" strike="noStrike" baseline="0" dirty="0">
                <a:latin typeface="Segoe UI" panose="020B0502040204020203" pitchFamily="34" charset="0"/>
                <a:cs typeface="Segoe UI" panose="020B0502040204020203" pitchFamily="34" charset="0"/>
              </a:rPr>
              <a:t>Task 2.1: Identify stakeholders</a:t>
            </a:r>
          </a:p>
          <a:p>
            <a:pPr algn="l"/>
            <a:r>
              <a:rPr lang="en-US" sz="1800" b="0" i="1" u="none" strike="noStrike" baseline="0" dirty="0">
                <a:latin typeface="Segoe UI" panose="020B0502040204020203" pitchFamily="34" charset="0"/>
                <a:cs typeface="Segoe UI" panose="020B0502040204020203" pitchFamily="34" charset="0"/>
              </a:rPr>
              <a:t>Task 2.2: Establish a stakeholder advisory group</a:t>
            </a:r>
          </a:p>
          <a:p>
            <a:pPr algn="l"/>
            <a:r>
              <a:rPr lang="en-US" sz="1800" b="0" i="1" u="none" strike="noStrike" baseline="0" dirty="0">
                <a:latin typeface="Segoe UI" panose="020B0502040204020203" pitchFamily="34" charset="0"/>
                <a:cs typeface="Segoe UI" panose="020B0502040204020203" pitchFamily="34" charset="0"/>
              </a:rPr>
              <a:t>Task 2.3: Establish a stakeholder advisory group </a:t>
            </a:r>
            <a:r>
              <a:rPr lang="en-IN" sz="1800" b="0" i="1" u="none" strike="noStrike" baseline="0" dirty="0">
                <a:latin typeface="Segoe UI" panose="020B0502040204020203" pitchFamily="34" charset="0"/>
                <a:cs typeface="Segoe UI" panose="020B0502040204020203" pitchFamily="34" charset="0"/>
              </a:rPr>
              <a:t>procedures</a:t>
            </a:r>
          </a:p>
          <a:p>
            <a:pPr algn="l"/>
            <a:r>
              <a:rPr lang="en-US" sz="1800" b="0" i="1" u="none" strike="noStrike" baseline="0" dirty="0">
                <a:latin typeface="Segoe UI" panose="020B0502040204020203" pitchFamily="34" charset="0"/>
                <a:cs typeface="Segoe UI" panose="020B0502040204020203" pitchFamily="34" charset="0"/>
              </a:rPr>
              <a:t>Task 2.4: Determine the level of the broader community </a:t>
            </a:r>
            <a:r>
              <a:rPr lang="en-IN" sz="1800" b="0" i="1" u="none" strike="noStrike" baseline="0" dirty="0">
                <a:latin typeface="Segoe UI" panose="020B0502040204020203" pitchFamily="34" charset="0"/>
                <a:cs typeface="Segoe UI" panose="020B0502040204020203" pitchFamily="34" charset="0"/>
              </a:rPr>
              <a:t>engagement</a:t>
            </a: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357257" y="1896663"/>
            <a:ext cx="4123932" cy="355490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4" name="Picture 3">
            <a:extLst>
              <a:ext uri="{FF2B5EF4-FFF2-40B4-BE49-F238E27FC236}">
                <a16:creationId xmlns:a16="http://schemas.microsoft.com/office/drawing/2014/main" id="{87891A36-3977-B869-C524-CD242F4C4C92}"/>
              </a:ext>
            </a:extLst>
          </p:cNvPr>
          <p:cNvPicPr>
            <a:picLocks noChangeAspect="1"/>
          </p:cNvPicPr>
          <p:nvPr/>
        </p:nvPicPr>
        <p:blipFill>
          <a:blip r:embed="rId4"/>
          <a:stretch>
            <a:fillRect/>
          </a:stretch>
        </p:blipFill>
        <p:spPr>
          <a:xfrm>
            <a:off x="6811956" y="1948134"/>
            <a:ext cx="2993896" cy="3395904"/>
          </a:xfrm>
          <a:prstGeom prst="rect">
            <a:avLst/>
          </a:prstGeom>
        </p:spPr>
      </p:pic>
    </p:spTree>
    <p:extLst>
      <p:ext uri="{BB962C8B-B14F-4D97-AF65-F5344CB8AC3E}">
        <p14:creationId xmlns:p14="http://schemas.microsoft.com/office/powerpoint/2010/main" val="104489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61370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2400" dirty="0">
                <a:latin typeface="Segoe UI" panose="020B0502040204020203" pitchFamily="34" charset="0"/>
                <a:cs typeface="Segoe UI" panose="020B0502040204020203" pitchFamily="34" charset="0"/>
              </a:rPr>
              <a:t>Module A</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896662"/>
            <a:ext cx="3561525" cy="365069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lgn="l">
              <a:buNone/>
            </a:pPr>
            <a:r>
              <a:rPr lang="en-IN" sz="1800" b="1" i="0" u="none" strike="noStrike" baseline="0" dirty="0">
                <a:latin typeface="Segoe UI" panose="020B0502040204020203" pitchFamily="34" charset="0"/>
                <a:cs typeface="Segoe UI" panose="020B0502040204020203" pitchFamily="34" charset="0"/>
              </a:rPr>
              <a:t>Step 3: Vulnerability assessment</a:t>
            </a:r>
          </a:p>
          <a:p>
            <a:pPr algn="l"/>
            <a:r>
              <a:rPr lang="en-IN" sz="1800" b="0" i="1" u="none" strike="noStrike" baseline="0" dirty="0">
                <a:latin typeface="Segoe UI" panose="020B0502040204020203" pitchFamily="34" charset="0"/>
                <a:cs typeface="Segoe UI" panose="020B0502040204020203" pitchFamily="34" charset="0"/>
              </a:rPr>
              <a:t>Task 3.1: Exposure analysis</a:t>
            </a:r>
          </a:p>
          <a:p>
            <a:pPr algn="l"/>
            <a:r>
              <a:rPr lang="en-IN" sz="1800" b="0" i="1" u="none" strike="noStrike" baseline="0" dirty="0">
                <a:latin typeface="Segoe UI" panose="020B0502040204020203" pitchFamily="34" charset="0"/>
                <a:cs typeface="Segoe UI" panose="020B0502040204020203" pitchFamily="34" charset="0"/>
              </a:rPr>
              <a:t>Task 3.2: Sensitivity analysis</a:t>
            </a:r>
          </a:p>
          <a:p>
            <a:pPr algn="l"/>
            <a:r>
              <a:rPr lang="en-US" sz="1800" b="0" i="1" u="none" strike="noStrike" baseline="0" dirty="0">
                <a:latin typeface="Segoe UI" panose="020B0502040204020203" pitchFamily="34" charset="0"/>
                <a:cs typeface="Segoe UI" panose="020B0502040204020203" pitchFamily="34" charset="0"/>
              </a:rPr>
              <a:t>Task 3.3: Adaptive capacity analysis</a:t>
            </a:r>
          </a:p>
          <a:p>
            <a:pPr algn="l"/>
            <a:r>
              <a:rPr lang="en-US" sz="1800" b="0" i="1" u="none" strike="noStrike" baseline="0" dirty="0">
                <a:latin typeface="Segoe UI" panose="020B0502040204020203" pitchFamily="34" charset="0"/>
                <a:cs typeface="Segoe UI" panose="020B0502040204020203" pitchFamily="34" charset="0"/>
              </a:rPr>
              <a:t>Task 3.4: Summary vulnerability assessment</a:t>
            </a:r>
          </a:p>
          <a:p>
            <a:pPr algn="l"/>
            <a:r>
              <a:rPr lang="en-US" sz="1800" b="0" i="1" u="none" strike="noStrike" baseline="0" dirty="0">
                <a:latin typeface="Segoe UI" panose="020B0502040204020203" pitchFamily="34" charset="0"/>
                <a:cs typeface="Segoe UI" panose="020B0502040204020203" pitchFamily="34" charset="0"/>
              </a:rPr>
              <a:t>Task 3.5: Preliminary adaption options identification</a:t>
            </a:r>
            <a:endParaRPr lang="en-IN" sz="1800" i="0" u="none" strike="noStrike" baseline="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4685211" y="1896663"/>
            <a:ext cx="5795978" cy="355490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3" name="Picture 2">
            <a:extLst>
              <a:ext uri="{FF2B5EF4-FFF2-40B4-BE49-F238E27FC236}">
                <a16:creationId xmlns:a16="http://schemas.microsoft.com/office/drawing/2014/main" id="{94BE489D-2F0E-2DFA-D255-D8FAA5BE5E56}"/>
              </a:ext>
            </a:extLst>
          </p:cNvPr>
          <p:cNvPicPr>
            <a:picLocks noChangeAspect="1"/>
          </p:cNvPicPr>
          <p:nvPr/>
        </p:nvPicPr>
        <p:blipFill>
          <a:blip r:embed="rId4"/>
          <a:stretch>
            <a:fillRect/>
          </a:stretch>
        </p:blipFill>
        <p:spPr>
          <a:xfrm>
            <a:off x="4868196" y="2219883"/>
            <a:ext cx="5430008" cy="2552414"/>
          </a:xfrm>
          <a:prstGeom prst="rect">
            <a:avLst/>
          </a:prstGeom>
        </p:spPr>
      </p:pic>
    </p:spTree>
    <p:extLst>
      <p:ext uri="{BB962C8B-B14F-4D97-AF65-F5344CB8AC3E}">
        <p14:creationId xmlns:p14="http://schemas.microsoft.com/office/powerpoint/2010/main" val="197509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391886"/>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Module A</a:t>
            </a:r>
          </a:p>
        </p:txBody>
      </p:sp>
      <p:pic>
        <p:nvPicPr>
          <p:cNvPr id="5" name="Picture 4">
            <a:extLst>
              <a:ext uri="{FF2B5EF4-FFF2-40B4-BE49-F238E27FC236}">
                <a16:creationId xmlns:a16="http://schemas.microsoft.com/office/drawing/2014/main" id="{EAB121B7-D8A0-A78E-DEA3-B08D5691A4AA}"/>
              </a:ext>
            </a:extLst>
          </p:cNvPr>
          <p:cNvPicPr>
            <a:picLocks noChangeAspect="1"/>
          </p:cNvPicPr>
          <p:nvPr/>
        </p:nvPicPr>
        <p:blipFill>
          <a:blip r:embed="rId3"/>
          <a:stretch>
            <a:fillRect/>
          </a:stretch>
        </p:blipFill>
        <p:spPr>
          <a:xfrm>
            <a:off x="993057" y="1680417"/>
            <a:ext cx="5190030" cy="3917950"/>
          </a:xfrm>
          <a:prstGeom prst="rect">
            <a:avLst/>
          </a:prstGeom>
        </p:spPr>
      </p:pic>
      <p:pic>
        <p:nvPicPr>
          <p:cNvPr id="7" name="Picture 6">
            <a:extLst>
              <a:ext uri="{FF2B5EF4-FFF2-40B4-BE49-F238E27FC236}">
                <a16:creationId xmlns:a16="http://schemas.microsoft.com/office/drawing/2014/main" id="{578AAF25-48AB-8C6A-C674-DD6853EA7F2E}"/>
              </a:ext>
            </a:extLst>
          </p:cNvPr>
          <p:cNvPicPr>
            <a:picLocks noChangeAspect="1"/>
          </p:cNvPicPr>
          <p:nvPr/>
        </p:nvPicPr>
        <p:blipFill>
          <a:blip r:embed="rId4"/>
          <a:stretch>
            <a:fillRect/>
          </a:stretch>
        </p:blipFill>
        <p:spPr>
          <a:xfrm>
            <a:off x="6246946" y="1898469"/>
            <a:ext cx="4234241" cy="3699898"/>
          </a:xfrm>
          <a:prstGeom prst="rect">
            <a:avLst/>
          </a:prstGeom>
        </p:spPr>
      </p:pic>
    </p:spTree>
    <p:extLst>
      <p:ext uri="{BB962C8B-B14F-4D97-AF65-F5344CB8AC3E}">
        <p14:creationId xmlns:p14="http://schemas.microsoft.com/office/powerpoint/2010/main" val="298731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29048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2400" dirty="0">
                <a:latin typeface="Segoe UI" panose="020B0502040204020203" pitchFamily="34" charset="0"/>
                <a:cs typeface="Segoe UI" panose="020B0502040204020203" pitchFamily="34" charset="0"/>
              </a:rPr>
              <a:t>Module B- What matters most?</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624913"/>
            <a:ext cx="5102942" cy="365069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l">
              <a:buNone/>
            </a:pPr>
            <a:r>
              <a:rPr lang="en-US" sz="1800" b="1" u="none" strike="noStrike" baseline="0" dirty="0">
                <a:latin typeface="Segoe UI" panose="020B0502040204020203" pitchFamily="34" charset="0"/>
                <a:cs typeface="Segoe UI" panose="020B0502040204020203" pitchFamily="34" charset="0"/>
              </a:rPr>
              <a:t>STEP 4 </a:t>
            </a:r>
          </a:p>
          <a:p>
            <a:pPr marL="114300" indent="0" algn="l">
              <a:buNone/>
            </a:pPr>
            <a:r>
              <a:rPr lang="en-US" sz="1800" b="0" u="none" strike="noStrike" baseline="0" dirty="0">
                <a:latin typeface="Segoe UI" panose="020B0502040204020203" pitchFamily="34" charset="0"/>
                <a:cs typeface="Segoe UI" panose="020B0502040204020203" pitchFamily="34" charset="0"/>
              </a:rPr>
              <a:t>What community and local stakeholder issues must be considered in addition to any existing city objectives when selecting and prioritizing climate change options, and how can they be </a:t>
            </a:r>
            <a:r>
              <a:rPr lang="en-IN" sz="1800" b="0" u="none" strike="noStrike" baseline="0" dirty="0">
                <a:latin typeface="Segoe UI" panose="020B0502040204020203" pitchFamily="34" charset="0"/>
                <a:cs typeface="Segoe UI" panose="020B0502040204020203" pitchFamily="34" charset="0"/>
              </a:rPr>
              <a:t>identified?</a:t>
            </a:r>
          </a:p>
          <a:p>
            <a:pPr algn="l"/>
            <a:r>
              <a:rPr lang="en-US" sz="1800" b="0" i="1" u="none" strike="noStrike" baseline="0" dirty="0">
                <a:latin typeface="Segoe UI" panose="020B0502040204020203" pitchFamily="34" charset="0"/>
                <a:cs typeface="Segoe UI" panose="020B0502040204020203" pitchFamily="34" charset="0"/>
              </a:rPr>
              <a:t>Task 4.1: Identify and organize issues</a:t>
            </a:r>
          </a:p>
          <a:p>
            <a:pPr algn="l"/>
            <a:r>
              <a:rPr lang="en-US" sz="1800" b="0" i="1" u="none" strike="noStrike" baseline="0" dirty="0">
                <a:latin typeface="Segoe UI" panose="020B0502040204020203" pitchFamily="34" charset="0"/>
                <a:cs typeface="Segoe UI" panose="020B0502040204020203" pitchFamily="34" charset="0"/>
              </a:rPr>
              <a:t>Task 4.2: Restate issues as objectives</a:t>
            </a:r>
          </a:p>
          <a:p>
            <a:pPr algn="l"/>
            <a:r>
              <a:rPr lang="en-US" sz="1800" b="0" i="1" u="none" strike="noStrike" baseline="0" dirty="0">
                <a:latin typeface="Segoe UI" panose="020B0502040204020203" pitchFamily="34" charset="0"/>
                <a:cs typeface="Segoe UI" panose="020B0502040204020203" pitchFamily="34" charset="0"/>
              </a:rPr>
              <a:t>Task 4.3: Assess the relevance of objectives to climate </a:t>
            </a:r>
            <a:r>
              <a:rPr lang="en-IN" sz="1800" b="0" i="1" u="none" strike="noStrike" baseline="0" dirty="0">
                <a:latin typeface="Segoe UI" panose="020B0502040204020203" pitchFamily="34" charset="0"/>
                <a:cs typeface="Segoe UI" panose="020B0502040204020203" pitchFamily="34" charset="0"/>
              </a:rPr>
              <a:t>change</a:t>
            </a:r>
          </a:p>
          <a:p>
            <a:pPr algn="l"/>
            <a:r>
              <a:rPr lang="en-US" sz="1800" b="0" i="1" u="none" strike="noStrike" baseline="0" dirty="0">
                <a:latin typeface="Segoe UI" panose="020B0502040204020203" pitchFamily="34" charset="0"/>
                <a:cs typeface="Segoe UI" panose="020B0502040204020203" pitchFamily="34" charset="0"/>
              </a:rPr>
              <a:t>Task 4.4: Identify gaps in objectives</a:t>
            </a:r>
          </a:p>
          <a:p>
            <a:pPr algn="l"/>
            <a:r>
              <a:rPr lang="en-US" sz="1800" b="0" i="1" u="none" strike="noStrike" baseline="0" dirty="0">
                <a:latin typeface="Segoe UI" panose="020B0502040204020203" pitchFamily="34" charset="0"/>
                <a:cs typeface="Segoe UI" panose="020B0502040204020203" pitchFamily="34" charset="0"/>
              </a:rPr>
              <a:t>Task 4.5: Develop indicators for objectives</a:t>
            </a:r>
            <a:endParaRPr lang="en-IN" sz="1800" u="none" strike="noStrike" baseline="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217919" y="1617452"/>
            <a:ext cx="4263269" cy="365069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4" name="Picture 3">
            <a:extLst>
              <a:ext uri="{FF2B5EF4-FFF2-40B4-BE49-F238E27FC236}">
                <a16:creationId xmlns:a16="http://schemas.microsoft.com/office/drawing/2014/main" id="{DEA1085C-629B-E166-6910-B6AD128E0F89}"/>
              </a:ext>
            </a:extLst>
          </p:cNvPr>
          <p:cNvPicPr>
            <a:picLocks noChangeAspect="1"/>
          </p:cNvPicPr>
          <p:nvPr/>
        </p:nvPicPr>
        <p:blipFill>
          <a:blip r:embed="rId4"/>
          <a:stretch>
            <a:fillRect/>
          </a:stretch>
        </p:blipFill>
        <p:spPr>
          <a:xfrm>
            <a:off x="6217920" y="2300130"/>
            <a:ext cx="4188244" cy="2257740"/>
          </a:xfrm>
          <a:prstGeom prst="rect">
            <a:avLst/>
          </a:prstGeom>
        </p:spPr>
      </p:pic>
    </p:spTree>
    <p:extLst>
      <p:ext uri="{BB962C8B-B14F-4D97-AF65-F5344CB8AC3E}">
        <p14:creationId xmlns:p14="http://schemas.microsoft.com/office/powerpoint/2010/main" val="415538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The planning cycle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Τίτλος 4">
            <a:extLst>
              <a:ext uri="{FF2B5EF4-FFF2-40B4-BE49-F238E27FC236}">
                <a16:creationId xmlns:a16="http://schemas.microsoft.com/office/drawing/2014/main" id="{66E8BCAE-E386-9DCF-7C53-FDD40321D786}"/>
              </a:ext>
            </a:extLst>
          </p:cNvPr>
          <p:cNvSpPr txBox="1">
            <a:spLocks/>
          </p:cNvSpPr>
          <p:nvPr/>
        </p:nvSpPr>
        <p:spPr>
          <a:xfrm>
            <a:off x="993056" y="1120153"/>
            <a:ext cx="9488131" cy="444462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1600" b="1" dirty="0">
                <a:latin typeface="Segoe UI" panose="020B0502040204020203" pitchFamily="34" charset="0"/>
                <a:cs typeface="Segoe UI" panose="020B0502040204020203" pitchFamily="34" charset="0"/>
              </a:rPr>
              <a:t>Module B</a:t>
            </a:r>
          </a:p>
          <a:p>
            <a:r>
              <a:rPr lang="en-US" sz="1600" b="1" dirty="0">
                <a:latin typeface="Segoe UI" panose="020B0502040204020203" pitchFamily="34" charset="0"/>
                <a:cs typeface="Segoe UI" panose="020B0502040204020203" pitchFamily="34" charset="0"/>
              </a:rPr>
              <a:t>A values-focused approach vs. an alternatives-focused approach</a:t>
            </a:r>
          </a:p>
          <a:p>
            <a:r>
              <a:rPr lang="en-US" sz="1600" dirty="0">
                <a:latin typeface="Segoe UI" panose="020B0502040204020203" pitchFamily="34" charset="0"/>
                <a:cs typeface="Segoe UI" panose="020B0502040204020203" pitchFamily="34" charset="0"/>
              </a:rPr>
              <a:t>Most approaches to planning and decision-making focus on determining what alternatives are available to solve a problem rather than why it is a problem in the first place. This type of thinking is referred to as an alternatives-focused approach, and it tends to be reactive. In contrast, a values-focused approach is more proactive. It emphasizes deciding what is important to people (what are the local community’s and stakeholder’s interests and objectives?) and then determines how best to achieve those objectives. Such an approach not only allows a better understanding of the climate change issues confronting the city but can also lead to the development of better, more creative climate change adaptation options or actions.</a:t>
            </a:r>
          </a:p>
          <a:p>
            <a:endParaRPr lang="en-US" sz="1600" dirty="0">
              <a:latin typeface="Segoe UI" panose="020B0502040204020203" pitchFamily="34" charset="0"/>
              <a:cs typeface="Segoe UI" panose="020B0502040204020203" pitchFamily="34" charset="0"/>
            </a:endParaRPr>
          </a:p>
          <a:p>
            <a:r>
              <a:rPr lang="en-GB" sz="1600" b="1" dirty="0">
                <a:latin typeface="Segoe UI" panose="020B0502040204020203" pitchFamily="34" charset="0"/>
                <a:cs typeface="Segoe UI" panose="020B0502040204020203" pitchFamily="34" charset="0"/>
              </a:rPr>
              <a:t>Why a values-focused approach?</a:t>
            </a:r>
          </a:p>
          <a:p>
            <a:pPr marL="342900" indent="-342900">
              <a:buFont typeface="+mj-lt"/>
              <a:buAutoNum type="arabicPeriod"/>
            </a:pPr>
            <a:r>
              <a:rPr lang="en-GB" sz="1600" dirty="0">
                <a:latin typeface="Segoe UI" panose="020B0502040204020203" pitchFamily="34" charset="0"/>
                <a:cs typeface="Segoe UI" panose="020B0502040204020203" pitchFamily="34" charset="0"/>
              </a:rPr>
              <a:t>Facts and values</a:t>
            </a:r>
          </a:p>
          <a:p>
            <a:pPr marL="342900" indent="-342900">
              <a:buFont typeface="+mj-lt"/>
              <a:buAutoNum type="arabicPeriod"/>
            </a:pPr>
            <a:r>
              <a:rPr lang="en-GB" sz="1600" dirty="0">
                <a:latin typeface="Segoe UI" panose="020B0502040204020203" pitchFamily="34" charset="0"/>
                <a:cs typeface="Segoe UI" panose="020B0502040204020203" pitchFamily="34" charset="0"/>
              </a:rPr>
              <a:t>Multiple perspectives</a:t>
            </a:r>
          </a:p>
          <a:p>
            <a:pPr marL="342900" indent="-342900">
              <a:buFont typeface="+mj-lt"/>
              <a:buAutoNum type="arabicPeriod"/>
            </a:pPr>
            <a:r>
              <a:rPr lang="en-GB" sz="1600" dirty="0">
                <a:latin typeface="Segoe UI" panose="020B0502040204020203" pitchFamily="34" charset="0"/>
                <a:cs typeface="Segoe UI" panose="020B0502040204020203" pitchFamily="34" charset="0"/>
              </a:rPr>
              <a:t>Holistic</a:t>
            </a:r>
          </a:p>
          <a:p>
            <a:pPr marL="342900" indent="-342900">
              <a:buFont typeface="+mj-lt"/>
              <a:buAutoNum type="arabicPeriod"/>
            </a:pPr>
            <a:r>
              <a:rPr lang="en-GB" sz="1600" dirty="0">
                <a:latin typeface="Segoe UI" panose="020B0502040204020203" pitchFamily="34" charset="0"/>
                <a:cs typeface="Segoe UI" panose="020B0502040204020203" pitchFamily="34" charset="0"/>
              </a:rPr>
              <a:t>Local knowledge</a:t>
            </a:r>
          </a:p>
          <a:p>
            <a:pPr marL="342900" indent="-342900">
              <a:buFont typeface="+mj-lt"/>
              <a:buAutoNum type="arabicPeriod"/>
            </a:pPr>
            <a:r>
              <a:rPr lang="en-GB" sz="1600" dirty="0">
                <a:latin typeface="Segoe UI" panose="020B0502040204020203" pitchFamily="34" charset="0"/>
                <a:cs typeface="Segoe UI" panose="020B0502040204020203" pitchFamily="34" charset="0"/>
              </a:rPr>
              <a:t>Participatory</a:t>
            </a:r>
          </a:p>
          <a:p>
            <a:pPr marL="342900" indent="-342900">
              <a:buFont typeface="+mj-lt"/>
              <a:buAutoNum type="arabicPeriod"/>
            </a:pPr>
            <a:r>
              <a:rPr lang="en-GB" sz="1600" dirty="0">
                <a:latin typeface="Segoe UI" panose="020B0502040204020203" pitchFamily="34" charset="0"/>
                <a:cs typeface="Segoe UI" panose="020B0502040204020203" pitchFamily="34" charset="0"/>
              </a:rPr>
              <a:t>Flexible</a:t>
            </a:r>
          </a:p>
        </p:txBody>
      </p:sp>
    </p:spTree>
    <p:extLst>
      <p:ext uri="{BB962C8B-B14F-4D97-AF65-F5344CB8AC3E}">
        <p14:creationId xmlns:p14="http://schemas.microsoft.com/office/powerpoint/2010/main" val="7986621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4510</TotalTime>
  <Words>1420</Words>
  <Application>Microsoft Office PowerPoint</Application>
  <PresentationFormat>Widescreen</PresentationFormat>
  <Paragraphs>136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Module A- What is happening?</vt:lpstr>
      <vt:lpstr>Module A</vt:lpstr>
      <vt:lpstr>Module A</vt:lpstr>
      <vt:lpstr>PowerPoint Presentation</vt:lpstr>
      <vt:lpstr>Module B- What matters most?</vt:lpstr>
      <vt:lpstr>PowerPoint Presentation</vt:lpstr>
      <vt:lpstr>PowerPoint Presentation</vt:lpstr>
      <vt:lpstr>PowerPoint Presentation</vt:lpstr>
      <vt:lpstr>Module D- ARE WE DOING IT?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11</cp:revision>
  <dcterms:created xsi:type="dcterms:W3CDTF">2020-01-02T01:56:26Z</dcterms:created>
  <dcterms:modified xsi:type="dcterms:W3CDTF">2024-06-09T13:32:02Z</dcterms:modified>
</cp:coreProperties>
</file>