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4" d="100"/>
          <a:sy n="74" d="100"/>
        </p:scale>
        <p:origin x="18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57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400"/>
              <a:buNone/>
              <a:defRPr sz="2880"/>
            </a:lvl1pPr>
            <a:lvl2pPr lvl="1" algn="ctr">
              <a:lnSpc>
                <a:spcPct val="90000"/>
              </a:lnSpc>
              <a:spcBef>
                <a:spcPts val="600"/>
              </a:spcBef>
              <a:spcAft>
                <a:spcPts val="0"/>
              </a:spcAft>
              <a:buClr>
                <a:schemeClr val="dk1"/>
              </a:buClr>
              <a:buSzPts val="2000"/>
              <a:buNone/>
              <a:defRPr sz="2400"/>
            </a:lvl2pPr>
            <a:lvl3pPr lvl="2" algn="ctr">
              <a:lnSpc>
                <a:spcPct val="90000"/>
              </a:lnSpc>
              <a:spcBef>
                <a:spcPts val="600"/>
              </a:spcBef>
              <a:spcAft>
                <a:spcPts val="0"/>
              </a:spcAft>
              <a:buClr>
                <a:schemeClr val="dk1"/>
              </a:buClr>
              <a:buSzPts val="1800"/>
              <a:buNone/>
              <a:defRPr sz="2160"/>
            </a:lvl3pPr>
            <a:lvl4pPr lvl="3" algn="ctr">
              <a:lnSpc>
                <a:spcPct val="90000"/>
              </a:lnSpc>
              <a:spcBef>
                <a:spcPts val="600"/>
              </a:spcBef>
              <a:spcAft>
                <a:spcPts val="0"/>
              </a:spcAft>
              <a:buClr>
                <a:schemeClr val="dk1"/>
              </a:buClr>
              <a:buSzPts val="1600"/>
              <a:buNone/>
              <a:defRPr sz="1920"/>
            </a:lvl4pPr>
            <a:lvl5pPr lvl="4" algn="ctr">
              <a:lnSpc>
                <a:spcPct val="90000"/>
              </a:lnSpc>
              <a:spcBef>
                <a:spcPts val="600"/>
              </a:spcBef>
              <a:spcAft>
                <a:spcPts val="0"/>
              </a:spcAft>
              <a:buClr>
                <a:schemeClr val="dk1"/>
              </a:buClr>
              <a:buSzPts val="1600"/>
              <a:buNone/>
              <a:defRPr sz="1920"/>
            </a:lvl5pPr>
            <a:lvl6pPr lvl="5" algn="ctr">
              <a:lnSpc>
                <a:spcPct val="90000"/>
              </a:lnSpc>
              <a:spcBef>
                <a:spcPts val="600"/>
              </a:spcBef>
              <a:spcAft>
                <a:spcPts val="0"/>
              </a:spcAft>
              <a:buClr>
                <a:schemeClr val="dk1"/>
              </a:buClr>
              <a:buSzPts val="1600"/>
              <a:buNone/>
              <a:defRPr sz="1920"/>
            </a:lvl6pPr>
            <a:lvl7pPr lvl="6" algn="ctr">
              <a:lnSpc>
                <a:spcPct val="90000"/>
              </a:lnSpc>
              <a:spcBef>
                <a:spcPts val="600"/>
              </a:spcBef>
              <a:spcAft>
                <a:spcPts val="0"/>
              </a:spcAft>
              <a:buClr>
                <a:schemeClr val="dk1"/>
              </a:buClr>
              <a:buSzPts val="1600"/>
              <a:buNone/>
              <a:defRPr sz="1920"/>
            </a:lvl7pPr>
            <a:lvl8pPr lvl="7" algn="ctr">
              <a:lnSpc>
                <a:spcPct val="90000"/>
              </a:lnSpc>
              <a:spcBef>
                <a:spcPts val="600"/>
              </a:spcBef>
              <a:spcAft>
                <a:spcPts val="0"/>
              </a:spcAft>
              <a:buClr>
                <a:schemeClr val="dk1"/>
              </a:buClr>
              <a:buSzPts val="1600"/>
              <a:buNone/>
              <a:defRPr sz="1920"/>
            </a:lvl8pPr>
            <a:lvl9pPr lvl="8" algn="ctr">
              <a:lnSpc>
                <a:spcPct val="90000"/>
              </a:lnSpc>
              <a:spcBef>
                <a:spcPts val="600"/>
              </a:spcBef>
              <a:spcAft>
                <a:spcPts val="0"/>
              </a:spcAft>
              <a:buClr>
                <a:schemeClr val="dk1"/>
              </a:buClr>
              <a:buSzPts val="1600"/>
              <a:buNone/>
              <a:defRPr sz="1920"/>
            </a:lvl9pPr>
          </a:lstStyle>
          <a:p>
            <a:endParaRPr/>
          </a:p>
        </p:txBody>
      </p:sp>
      <p:sp>
        <p:nvSpPr>
          <p:cNvPr id="14" name="Google Shape;14;p3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2418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unfccc.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4630400" cy="390144"/>
          </a:xfrm>
          <a:prstGeom prst="rect">
            <a:avLst/>
          </a:prstGeom>
          <a:solidFill>
            <a:srgbClr val="003399"/>
          </a:solidFill>
          <a:ln>
            <a:noFill/>
          </a:ln>
        </p:spPr>
        <p:txBody>
          <a:bodyPr spcFirstLastPara="1" wrap="square" lIns="109710" tIns="54840" rIns="109710" bIns="54840" anchor="ctr" anchorCtr="0">
            <a:noAutofit/>
          </a:bodyPr>
          <a:lstStyle/>
          <a:p>
            <a:pPr>
              <a:buClr>
                <a:srgbClr val="000000"/>
              </a:buClr>
              <a:buSzPts val="1800"/>
            </a:pPr>
            <a:endParaRPr sz="2160">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1" y="542165"/>
            <a:ext cx="4194810" cy="1142238"/>
          </a:xfrm>
          <a:prstGeom prst="rect">
            <a:avLst/>
          </a:prstGeom>
          <a:noFill/>
          <a:ln>
            <a:noFill/>
          </a:ln>
        </p:spPr>
      </p:pic>
      <p:sp>
        <p:nvSpPr>
          <p:cNvPr id="138" name="Google Shape;138;p1"/>
          <p:cNvSpPr txBox="1"/>
          <p:nvPr/>
        </p:nvSpPr>
        <p:spPr>
          <a:xfrm>
            <a:off x="224027" y="1819662"/>
            <a:ext cx="13380412" cy="1918105"/>
          </a:xfrm>
          <a:prstGeom prst="rect">
            <a:avLst/>
          </a:prstGeom>
          <a:noFill/>
          <a:ln>
            <a:noFill/>
          </a:ln>
        </p:spPr>
        <p:txBody>
          <a:bodyPr spcFirstLastPara="1" wrap="square" lIns="109710" tIns="54840" rIns="109710" bIns="54840" anchor="t" anchorCtr="0">
            <a:spAutoFit/>
          </a:bodyPr>
          <a:lstStyle/>
          <a:p>
            <a:pPr algn="ctr">
              <a:lnSpc>
                <a:spcPct val="107000"/>
              </a:lnSpc>
            </a:pPr>
            <a:r>
              <a:rPr lang="en-US" sz="3240" b="1" dirty="0">
                <a:solidFill>
                  <a:srgbClr val="003399"/>
                </a:solidFill>
                <a:latin typeface="Century Gothic"/>
                <a:ea typeface="Century Gothic"/>
                <a:cs typeface="Century Gothic"/>
                <a:sym typeface="Century Gothic"/>
              </a:rPr>
              <a:t>CCP-LAW</a:t>
            </a:r>
            <a:endParaRPr sz="3240" dirty="0">
              <a:solidFill>
                <a:srgbClr val="000000"/>
              </a:solidFill>
              <a:latin typeface="Century Gothic"/>
              <a:ea typeface="Century Gothic"/>
              <a:cs typeface="Century Gothic"/>
              <a:sym typeface="Century Gothic"/>
            </a:endParaRPr>
          </a:p>
          <a:p>
            <a:pPr algn="ctr">
              <a:lnSpc>
                <a:spcPct val="107000"/>
              </a:lnSpc>
              <a:spcBef>
                <a:spcPts val="960"/>
              </a:spcBef>
            </a:pPr>
            <a:r>
              <a:rPr lang="en-US" sz="3240" b="1" dirty="0">
                <a:solidFill>
                  <a:srgbClr val="2683C6"/>
                </a:solidFill>
                <a:latin typeface="Century Gothic"/>
                <a:ea typeface="Century Gothic"/>
                <a:cs typeface="Century Gothic"/>
                <a:sym typeface="Century Gothic"/>
              </a:rPr>
              <a:t>Curricula development on Climate Change Policy and Law</a:t>
            </a:r>
            <a:endParaRPr sz="3240" dirty="0">
              <a:solidFill>
                <a:srgbClr val="000000"/>
              </a:solidFill>
              <a:latin typeface="Century Gothic"/>
              <a:ea typeface="Century Gothic"/>
              <a:cs typeface="Century Gothic"/>
              <a:sym typeface="Century Gothic"/>
            </a:endParaRPr>
          </a:p>
          <a:p>
            <a:pPr>
              <a:lnSpc>
                <a:spcPct val="107000"/>
              </a:lnSpc>
              <a:spcBef>
                <a:spcPts val="960"/>
              </a:spcBef>
              <a:spcAft>
                <a:spcPts val="960"/>
              </a:spcAft>
            </a:pPr>
            <a:endParaRPr sz="2160"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2884802" y="406905"/>
            <a:ext cx="1566364" cy="1520377"/>
          </a:xfrm>
          <a:prstGeom prst="rect">
            <a:avLst/>
          </a:prstGeom>
          <a:noFill/>
          <a:ln>
            <a:noFill/>
          </a:ln>
        </p:spPr>
      </p:pic>
      <p:sp>
        <p:nvSpPr>
          <p:cNvPr id="151" name="Google Shape;151;p1"/>
          <p:cNvSpPr/>
          <p:nvPr/>
        </p:nvSpPr>
        <p:spPr>
          <a:xfrm>
            <a:off x="0" y="7083553"/>
            <a:ext cx="14630400" cy="1146049"/>
          </a:xfrm>
          <a:prstGeom prst="rect">
            <a:avLst/>
          </a:prstGeom>
          <a:solidFill>
            <a:srgbClr val="BBCC94"/>
          </a:solidFill>
          <a:ln>
            <a:noFill/>
          </a:ln>
        </p:spPr>
        <p:txBody>
          <a:bodyPr spcFirstLastPara="1" wrap="square" lIns="109710" tIns="54840" rIns="109710" bIns="54840" anchor="ctr" anchorCtr="0">
            <a:noAutofit/>
          </a:bodyPr>
          <a:lstStyle/>
          <a:p>
            <a:pPr>
              <a:buSzPts val="1800"/>
            </a:pPr>
            <a:endParaRPr lang="en-US" sz="144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44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44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44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440" dirty="0">
              <a:latin typeface="Calibri" panose="020F0502020204030204" pitchFamily="34" charset="0"/>
              <a:ea typeface="Calibri" panose="020F0502020204030204" pitchFamily="34" charset="0"/>
              <a:cs typeface="Calibri" panose="020F0502020204030204" pitchFamily="34" charset="0"/>
            </a:endParaRPr>
          </a:p>
          <a:p>
            <a:pPr>
              <a:buClr>
                <a:srgbClr val="000000"/>
              </a:buClr>
              <a:buSzPts val="1800"/>
            </a:pPr>
            <a:endParaRPr sz="1200"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87572" y="3490399"/>
            <a:ext cx="14021855" cy="1987099"/>
          </a:xfrm>
          <a:prstGeom prst="rect">
            <a:avLst/>
          </a:prstGeom>
          <a:noFill/>
          <a:ln>
            <a:noFill/>
          </a:ln>
        </p:spPr>
        <p:txBody>
          <a:bodyPr spcFirstLastPara="1" wrap="square" lIns="109710" tIns="54840" rIns="109710" bIns="54840" anchor="t" anchorCtr="0">
            <a:spAutoFit/>
          </a:bodyPr>
          <a:lstStyle/>
          <a:p>
            <a:pPr>
              <a:lnSpc>
                <a:spcPct val="107000"/>
              </a:lnSpc>
              <a:spcBef>
                <a:spcPts val="960"/>
              </a:spcBef>
              <a:spcAft>
                <a:spcPts val="960"/>
              </a:spcAft>
            </a:pPr>
            <a:r>
              <a:rPr lang="en-US" sz="3240" b="1" u="sng" dirty="0">
                <a:solidFill>
                  <a:srgbClr val="003399"/>
                </a:solidFill>
                <a:latin typeface="Century Gothic"/>
                <a:ea typeface="Century Gothic"/>
                <a:cs typeface="Century Gothic"/>
                <a:sym typeface="Century Gothic"/>
              </a:rPr>
              <a:t>Subject title</a:t>
            </a:r>
            <a:r>
              <a:rPr lang="en-US" sz="3240" b="1" dirty="0">
                <a:solidFill>
                  <a:srgbClr val="003399"/>
                </a:solidFill>
                <a:latin typeface="Century Gothic"/>
                <a:ea typeface="Century Gothic"/>
                <a:cs typeface="Century Gothic"/>
                <a:sym typeface="Century Gothic"/>
              </a:rPr>
              <a:t>: </a:t>
            </a:r>
            <a:r>
              <a:rPr lang="en-US" sz="2400" b="1" dirty="0">
                <a:solidFill>
                  <a:srgbClr val="003399"/>
                </a:solidFill>
                <a:latin typeface="Century Gothic"/>
                <a:ea typeface="Century Gothic"/>
                <a:cs typeface="Century Gothic"/>
                <a:sym typeface="Century Gothic"/>
              </a:rPr>
              <a:t> Introduction to the UNFCCC and its role in EU’s transition to a low carbon economy</a:t>
            </a:r>
          </a:p>
          <a:p>
            <a:pPr>
              <a:lnSpc>
                <a:spcPct val="107000"/>
              </a:lnSpc>
              <a:spcBef>
                <a:spcPts val="960"/>
              </a:spcBef>
              <a:spcAft>
                <a:spcPts val="960"/>
              </a:spcAft>
            </a:pPr>
            <a:r>
              <a:rPr lang="en-US" sz="2640" b="1" u="sng" dirty="0">
                <a:solidFill>
                  <a:srgbClr val="003399"/>
                </a:solidFill>
                <a:latin typeface="Century Gothic"/>
                <a:ea typeface="Century Gothic"/>
                <a:cs typeface="Century Gothic"/>
                <a:sym typeface="Century Gothic"/>
              </a:rPr>
              <a:t>Instructor Name</a:t>
            </a:r>
            <a:r>
              <a:rPr lang="en-US" sz="2640" b="1" dirty="0">
                <a:solidFill>
                  <a:srgbClr val="003399"/>
                </a:solidFill>
                <a:latin typeface="Century Gothic"/>
                <a:ea typeface="Century Gothic"/>
                <a:cs typeface="Century Gothic"/>
                <a:sym typeface="Century Gothic"/>
              </a:rPr>
              <a:t>: PROF ABHINAV SHRIVASTAVA AND Dr. RAJ VARMA</a:t>
            </a:r>
            <a:endParaRPr sz="2640"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098" y="6346601"/>
            <a:ext cx="1737950" cy="485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2724342" y="6346602"/>
            <a:ext cx="1840379" cy="503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2396" y="6294766"/>
            <a:ext cx="582499" cy="589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80" y="6268728"/>
            <a:ext cx="582500" cy="6112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180" y="6311624"/>
            <a:ext cx="1966097" cy="5032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7897" y="6429231"/>
            <a:ext cx="1786831" cy="4411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10446842" y="6280601"/>
            <a:ext cx="2154332" cy="5873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1426" y="6398161"/>
            <a:ext cx="1176522" cy="50325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22715" y="6311623"/>
            <a:ext cx="863002" cy="5873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8819" y="6318947"/>
            <a:ext cx="1357298" cy="603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707237"/>
            <a:ext cx="7477601"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EU's Commitment to the UNFCCC</a:t>
            </a:r>
            <a:endParaRPr lang="en-US" sz="4374" dirty="0"/>
          </a:p>
        </p:txBody>
      </p:sp>
      <p:sp>
        <p:nvSpPr>
          <p:cNvPr id="6" name="Text 2"/>
          <p:cNvSpPr/>
          <p:nvPr/>
        </p:nvSpPr>
        <p:spPr>
          <a:xfrm>
            <a:off x="833199" y="3429238"/>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European Union (EU) has been a strong supporter and active participant in the United Nations Framework Convention on Climate Change (UNFCCC) since its inception. As a regional economic integration organization, the EU plays a crucial role in global climate action.</a:t>
            </a:r>
            <a:endParaRPr lang="en-US" sz="1750" dirty="0"/>
          </a:p>
        </p:txBody>
      </p:sp>
      <p:sp>
        <p:nvSpPr>
          <p:cNvPr id="7" name="Text 3"/>
          <p:cNvSpPr/>
          <p:nvPr/>
        </p:nvSpPr>
        <p:spPr>
          <a:xfrm>
            <a:off x="833199" y="5456158"/>
            <a:ext cx="7477601" cy="1066205"/>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 has pledged to take ambitious steps to reduce greenhouse gas emissions and transition towards a low-carbon economy, in line with the UNFCCC's goals and targets.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1861304"/>
            <a:ext cx="7902059"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EU's Climate and Energy Policies</a:t>
            </a:r>
            <a:endParaRPr lang="en-US" sz="4374" dirty="0"/>
          </a:p>
        </p:txBody>
      </p:sp>
      <p:sp>
        <p:nvSpPr>
          <p:cNvPr id="5" name="Text 2"/>
          <p:cNvSpPr/>
          <p:nvPr/>
        </p:nvSpPr>
        <p:spPr>
          <a:xfrm>
            <a:off x="1760220" y="3111103"/>
            <a:ext cx="23710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Ambitious Goals</a:t>
            </a:r>
            <a:endParaRPr lang="en-US" sz="2187" dirty="0"/>
          </a:p>
        </p:txBody>
      </p:sp>
      <p:sp>
        <p:nvSpPr>
          <p:cNvPr id="6" name="Text 3"/>
          <p:cNvSpPr/>
          <p:nvPr/>
        </p:nvSpPr>
        <p:spPr>
          <a:xfrm>
            <a:off x="1760220" y="3680460"/>
            <a:ext cx="237101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 has set ambitious targets to reduce greenhouse gas emissions and increase renewable energy production by 2030.</a:t>
            </a:r>
            <a:endParaRPr lang="en-US" sz="1750" dirty="0"/>
          </a:p>
        </p:txBody>
      </p:sp>
      <p:sp>
        <p:nvSpPr>
          <p:cNvPr id="7" name="Text 4"/>
          <p:cNvSpPr/>
          <p:nvPr/>
        </p:nvSpPr>
        <p:spPr>
          <a:xfrm>
            <a:off x="4680823" y="3111103"/>
            <a:ext cx="23710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Energy Efficiency</a:t>
            </a:r>
            <a:endParaRPr lang="en-US" sz="2187" dirty="0"/>
          </a:p>
        </p:txBody>
      </p:sp>
      <p:sp>
        <p:nvSpPr>
          <p:cNvPr id="8" name="Text 5"/>
          <p:cNvSpPr/>
          <p:nvPr/>
        </p:nvSpPr>
        <p:spPr>
          <a:xfrm>
            <a:off x="4680823" y="3680460"/>
            <a:ext cx="237101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EU's energy efficiency directive aims to improve buildings, appliances, and industrial processes to use less energy.</a:t>
            </a:r>
            <a:endParaRPr lang="en-US" sz="1750" dirty="0"/>
          </a:p>
        </p:txBody>
      </p:sp>
      <p:sp>
        <p:nvSpPr>
          <p:cNvPr id="9" name="Text 6"/>
          <p:cNvSpPr/>
          <p:nvPr/>
        </p:nvSpPr>
        <p:spPr>
          <a:xfrm>
            <a:off x="7601426" y="3111103"/>
            <a:ext cx="23710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Emissions Trading</a:t>
            </a:r>
            <a:endParaRPr lang="en-US" sz="2187" dirty="0"/>
          </a:p>
        </p:txBody>
      </p:sp>
      <p:sp>
        <p:nvSpPr>
          <p:cNvPr id="10" name="Text 7"/>
          <p:cNvSpPr/>
          <p:nvPr/>
        </p:nvSpPr>
        <p:spPr>
          <a:xfrm>
            <a:off x="7601426" y="3680460"/>
            <a:ext cx="237101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 Emissions Trading System (EU ETS) is the world's largest carbon market, capping emissions from key industries.</a:t>
            </a:r>
            <a:endParaRPr lang="en-US" sz="1750" dirty="0"/>
          </a:p>
        </p:txBody>
      </p:sp>
      <p:sp>
        <p:nvSpPr>
          <p:cNvPr id="11" name="Text 8"/>
          <p:cNvSpPr/>
          <p:nvPr/>
        </p:nvSpPr>
        <p:spPr>
          <a:xfrm>
            <a:off x="10522029" y="3111103"/>
            <a:ext cx="23710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Renewable Energy</a:t>
            </a:r>
            <a:endParaRPr lang="en-US" sz="2187" dirty="0"/>
          </a:p>
        </p:txBody>
      </p:sp>
      <p:sp>
        <p:nvSpPr>
          <p:cNvPr id="12" name="Text 9"/>
          <p:cNvSpPr/>
          <p:nvPr/>
        </p:nvSpPr>
        <p:spPr>
          <a:xfrm>
            <a:off x="10522029" y="3680460"/>
            <a:ext cx="2371011" cy="2132409"/>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EU has policies to increase wind, solar, and other renewable energy sources to replace fossil fuels.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2671763" y="511612"/>
            <a:ext cx="8237696" cy="580430"/>
          </a:xfrm>
          <a:prstGeom prst="rect">
            <a:avLst/>
          </a:prstGeom>
          <a:noFill/>
          <a:ln/>
        </p:spPr>
        <p:txBody>
          <a:bodyPr wrap="none" rtlCol="0" anchor="t"/>
          <a:lstStyle/>
          <a:p>
            <a:pPr marL="0" indent="0">
              <a:lnSpc>
                <a:spcPts val="4570"/>
              </a:lnSpc>
              <a:buNone/>
            </a:pPr>
            <a:r>
              <a:rPr lang="en-US" sz="3656" b="1" dirty="0">
                <a:solidFill>
                  <a:srgbClr val="396AF1"/>
                </a:solidFill>
                <a:latin typeface="Barlow" pitchFamily="34" charset="0"/>
                <a:ea typeface="Barlow" pitchFamily="34" charset="-122"/>
                <a:cs typeface="Barlow" pitchFamily="34" charset="-120"/>
              </a:rPr>
              <a:t>EU's transition to a low-carbon economy</a:t>
            </a:r>
            <a:endParaRPr lang="en-US" sz="3656" dirty="0"/>
          </a:p>
        </p:txBody>
      </p:sp>
      <p:sp>
        <p:nvSpPr>
          <p:cNvPr id="5" name="Shape 2"/>
          <p:cNvSpPr/>
          <p:nvPr/>
        </p:nvSpPr>
        <p:spPr>
          <a:xfrm>
            <a:off x="2671763" y="1463516"/>
            <a:ext cx="1160859" cy="1070253"/>
          </a:xfrm>
          <a:prstGeom prst="roundRect">
            <a:avLst>
              <a:gd name="adj" fmla="val 10413"/>
            </a:avLst>
          </a:prstGeom>
          <a:solidFill>
            <a:srgbClr val="EEEFF5"/>
          </a:solidFill>
          <a:ln/>
        </p:spPr>
        <p:txBody>
          <a:bodyPr/>
          <a:lstStyle/>
          <a:p>
            <a:endParaRPr lang="en-IN"/>
          </a:p>
        </p:txBody>
      </p:sp>
      <p:sp>
        <p:nvSpPr>
          <p:cNvPr id="6" name="Text 3"/>
          <p:cNvSpPr/>
          <p:nvPr/>
        </p:nvSpPr>
        <p:spPr>
          <a:xfrm>
            <a:off x="2857500" y="1812846"/>
            <a:ext cx="82153" cy="371475"/>
          </a:xfrm>
          <a:prstGeom prst="rect">
            <a:avLst/>
          </a:prstGeom>
          <a:noFill/>
          <a:ln/>
        </p:spPr>
        <p:txBody>
          <a:bodyPr wrap="none" rtlCol="0" anchor="t"/>
          <a:lstStyle/>
          <a:p>
            <a:pPr marL="0" indent="0" algn="ctr">
              <a:lnSpc>
                <a:spcPts val="2925"/>
              </a:lnSpc>
              <a:buNone/>
            </a:pPr>
            <a:r>
              <a:rPr lang="en-US" sz="1828" b="1" dirty="0">
                <a:solidFill>
                  <a:srgbClr val="396AF1"/>
                </a:solidFill>
                <a:latin typeface="Barlow" pitchFamily="34" charset="0"/>
                <a:ea typeface="Barlow" pitchFamily="34" charset="-122"/>
                <a:cs typeface="Barlow" pitchFamily="34" charset="-120"/>
              </a:rPr>
              <a:t>1</a:t>
            </a:r>
            <a:endParaRPr lang="en-US" sz="1828" dirty="0"/>
          </a:p>
        </p:txBody>
      </p:sp>
      <p:sp>
        <p:nvSpPr>
          <p:cNvPr id="7" name="Text 4"/>
          <p:cNvSpPr/>
          <p:nvPr/>
        </p:nvSpPr>
        <p:spPr>
          <a:xfrm>
            <a:off x="4018359" y="1649254"/>
            <a:ext cx="2321719" cy="290155"/>
          </a:xfrm>
          <a:prstGeom prst="rect">
            <a:avLst/>
          </a:prstGeom>
          <a:noFill/>
          <a:ln/>
        </p:spPr>
        <p:txBody>
          <a:bodyPr wrap="none" rtlCol="0" anchor="t"/>
          <a:lstStyle/>
          <a:p>
            <a:pPr marL="0" indent="0" algn="l">
              <a:lnSpc>
                <a:spcPts val="2285"/>
              </a:lnSpc>
              <a:buNone/>
            </a:pPr>
            <a:r>
              <a:rPr lang="en-US" sz="1828" b="1" dirty="0">
                <a:solidFill>
                  <a:srgbClr val="396AF1"/>
                </a:solidFill>
                <a:latin typeface="Barlow" pitchFamily="34" charset="0"/>
                <a:ea typeface="Barlow" pitchFamily="34" charset="-122"/>
                <a:cs typeface="Barlow" pitchFamily="34" charset="-120"/>
              </a:rPr>
              <a:t>Policy Frameworks</a:t>
            </a:r>
            <a:endParaRPr lang="en-US" sz="1828" dirty="0"/>
          </a:p>
        </p:txBody>
      </p:sp>
      <p:sp>
        <p:nvSpPr>
          <p:cNvPr id="8" name="Text 5"/>
          <p:cNvSpPr/>
          <p:nvPr/>
        </p:nvSpPr>
        <p:spPr>
          <a:xfrm>
            <a:off x="4018359" y="2050852"/>
            <a:ext cx="4061936" cy="297180"/>
          </a:xfrm>
          <a:prstGeom prst="rect">
            <a:avLst/>
          </a:prstGeom>
          <a:noFill/>
          <a:ln/>
        </p:spPr>
        <p:txBody>
          <a:bodyPr wrap="none" rtlCol="0" anchor="t"/>
          <a:lstStyle/>
          <a:p>
            <a:pPr marL="0" indent="0" algn="l">
              <a:lnSpc>
                <a:spcPts val="2340"/>
              </a:lnSpc>
              <a:buNone/>
            </a:pPr>
            <a:r>
              <a:rPr lang="en-US" sz="1463" dirty="0">
                <a:solidFill>
                  <a:srgbClr val="272525"/>
                </a:solidFill>
                <a:latin typeface="Montserrat" pitchFamily="34" charset="0"/>
                <a:ea typeface="Montserrat" pitchFamily="34" charset="-122"/>
                <a:cs typeface="Montserrat" pitchFamily="34" charset="-120"/>
              </a:rPr>
              <a:t>Comprehensive climate and energy policies</a:t>
            </a:r>
            <a:endParaRPr lang="en-US" sz="1463" dirty="0"/>
          </a:p>
        </p:txBody>
      </p:sp>
      <p:sp>
        <p:nvSpPr>
          <p:cNvPr id="9" name="Shape 6"/>
          <p:cNvSpPr/>
          <p:nvPr/>
        </p:nvSpPr>
        <p:spPr>
          <a:xfrm>
            <a:off x="3925491" y="2478703"/>
            <a:ext cx="7940278" cy="41791"/>
          </a:xfrm>
          <a:prstGeom prst="roundRect">
            <a:avLst>
              <a:gd name="adj" fmla="val 266668"/>
            </a:avLst>
          </a:prstGeom>
          <a:solidFill>
            <a:srgbClr val="EEEFF5"/>
          </a:solidFill>
          <a:ln/>
        </p:spPr>
        <p:txBody>
          <a:bodyPr/>
          <a:lstStyle/>
          <a:p>
            <a:endParaRPr lang="en-IN"/>
          </a:p>
        </p:txBody>
      </p:sp>
      <p:sp>
        <p:nvSpPr>
          <p:cNvPr id="10" name="Shape 7"/>
          <p:cNvSpPr/>
          <p:nvPr/>
        </p:nvSpPr>
        <p:spPr>
          <a:xfrm>
            <a:off x="2671763" y="2626638"/>
            <a:ext cx="2321719" cy="1070253"/>
          </a:xfrm>
          <a:prstGeom prst="roundRect">
            <a:avLst>
              <a:gd name="adj" fmla="val 10413"/>
            </a:avLst>
          </a:prstGeom>
          <a:solidFill>
            <a:srgbClr val="EEEFF5"/>
          </a:solidFill>
          <a:ln/>
        </p:spPr>
        <p:txBody>
          <a:bodyPr/>
          <a:lstStyle/>
          <a:p>
            <a:endParaRPr lang="en-IN"/>
          </a:p>
        </p:txBody>
      </p:sp>
      <p:sp>
        <p:nvSpPr>
          <p:cNvPr id="11" name="Text 8"/>
          <p:cNvSpPr/>
          <p:nvPr/>
        </p:nvSpPr>
        <p:spPr>
          <a:xfrm>
            <a:off x="2857500" y="2975967"/>
            <a:ext cx="130016" cy="371475"/>
          </a:xfrm>
          <a:prstGeom prst="rect">
            <a:avLst/>
          </a:prstGeom>
          <a:noFill/>
          <a:ln/>
        </p:spPr>
        <p:txBody>
          <a:bodyPr wrap="none" rtlCol="0" anchor="t"/>
          <a:lstStyle/>
          <a:p>
            <a:pPr marL="0" indent="0" algn="ctr">
              <a:lnSpc>
                <a:spcPts val="2925"/>
              </a:lnSpc>
              <a:buNone/>
            </a:pPr>
            <a:r>
              <a:rPr lang="en-US" sz="1828" b="1" dirty="0">
                <a:solidFill>
                  <a:srgbClr val="396AF1"/>
                </a:solidFill>
                <a:latin typeface="Barlow" pitchFamily="34" charset="0"/>
                <a:ea typeface="Barlow" pitchFamily="34" charset="-122"/>
                <a:cs typeface="Barlow" pitchFamily="34" charset="-120"/>
              </a:rPr>
              <a:t>2</a:t>
            </a:r>
            <a:endParaRPr lang="en-US" sz="1828" dirty="0"/>
          </a:p>
        </p:txBody>
      </p:sp>
      <p:sp>
        <p:nvSpPr>
          <p:cNvPr id="12" name="Text 9"/>
          <p:cNvSpPr/>
          <p:nvPr/>
        </p:nvSpPr>
        <p:spPr>
          <a:xfrm>
            <a:off x="5179219" y="2812375"/>
            <a:ext cx="2321719" cy="290155"/>
          </a:xfrm>
          <a:prstGeom prst="rect">
            <a:avLst/>
          </a:prstGeom>
          <a:noFill/>
          <a:ln/>
        </p:spPr>
        <p:txBody>
          <a:bodyPr wrap="none" rtlCol="0" anchor="t"/>
          <a:lstStyle/>
          <a:p>
            <a:pPr marL="0" indent="0" algn="l">
              <a:lnSpc>
                <a:spcPts val="2285"/>
              </a:lnSpc>
              <a:buNone/>
            </a:pPr>
            <a:r>
              <a:rPr lang="en-US" sz="1828" b="1" dirty="0">
                <a:solidFill>
                  <a:srgbClr val="396AF1"/>
                </a:solidFill>
                <a:latin typeface="Barlow" pitchFamily="34" charset="0"/>
                <a:ea typeface="Barlow" pitchFamily="34" charset="-122"/>
                <a:cs typeface="Barlow" pitchFamily="34" charset="-120"/>
              </a:rPr>
              <a:t>Emissions Reduction</a:t>
            </a:r>
            <a:endParaRPr lang="en-US" sz="1828" dirty="0"/>
          </a:p>
        </p:txBody>
      </p:sp>
      <p:sp>
        <p:nvSpPr>
          <p:cNvPr id="13" name="Text 10"/>
          <p:cNvSpPr/>
          <p:nvPr/>
        </p:nvSpPr>
        <p:spPr>
          <a:xfrm>
            <a:off x="5179219" y="3213973"/>
            <a:ext cx="4241483" cy="297180"/>
          </a:xfrm>
          <a:prstGeom prst="rect">
            <a:avLst/>
          </a:prstGeom>
          <a:noFill/>
          <a:ln/>
        </p:spPr>
        <p:txBody>
          <a:bodyPr wrap="none" rtlCol="0" anchor="t"/>
          <a:lstStyle/>
          <a:p>
            <a:pPr marL="0" indent="0" algn="l">
              <a:lnSpc>
                <a:spcPts val="2340"/>
              </a:lnSpc>
              <a:buNone/>
            </a:pPr>
            <a:r>
              <a:rPr lang="en-US" sz="1463" dirty="0">
                <a:solidFill>
                  <a:srgbClr val="272525"/>
                </a:solidFill>
                <a:latin typeface="Montserrat" pitchFamily="34" charset="0"/>
                <a:ea typeface="Montserrat" pitchFamily="34" charset="-122"/>
                <a:cs typeface="Montserrat" pitchFamily="34" charset="-120"/>
              </a:rPr>
              <a:t>Binding emissions targets and carbon pricing</a:t>
            </a:r>
            <a:endParaRPr lang="en-US" sz="1463" dirty="0"/>
          </a:p>
        </p:txBody>
      </p:sp>
      <p:sp>
        <p:nvSpPr>
          <p:cNvPr id="14" name="Shape 11"/>
          <p:cNvSpPr/>
          <p:nvPr/>
        </p:nvSpPr>
        <p:spPr>
          <a:xfrm>
            <a:off x="5086350" y="3641824"/>
            <a:ext cx="6779419" cy="41791"/>
          </a:xfrm>
          <a:prstGeom prst="roundRect">
            <a:avLst>
              <a:gd name="adj" fmla="val 266668"/>
            </a:avLst>
          </a:prstGeom>
          <a:solidFill>
            <a:srgbClr val="EEEFF5"/>
          </a:solidFill>
          <a:ln/>
        </p:spPr>
        <p:txBody>
          <a:bodyPr/>
          <a:lstStyle/>
          <a:p>
            <a:endParaRPr lang="en-IN"/>
          </a:p>
        </p:txBody>
      </p:sp>
      <p:sp>
        <p:nvSpPr>
          <p:cNvPr id="15" name="Shape 12"/>
          <p:cNvSpPr/>
          <p:nvPr/>
        </p:nvSpPr>
        <p:spPr>
          <a:xfrm>
            <a:off x="2671763" y="3789759"/>
            <a:ext cx="3482578" cy="1070253"/>
          </a:xfrm>
          <a:prstGeom prst="roundRect">
            <a:avLst>
              <a:gd name="adj" fmla="val 10413"/>
            </a:avLst>
          </a:prstGeom>
          <a:solidFill>
            <a:srgbClr val="EEEFF5"/>
          </a:solidFill>
          <a:ln/>
        </p:spPr>
        <p:txBody>
          <a:bodyPr/>
          <a:lstStyle/>
          <a:p>
            <a:endParaRPr lang="en-IN"/>
          </a:p>
        </p:txBody>
      </p:sp>
      <p:sp>
        <p:nvSpPr>
          <p:cNvPr id="16" name="Text 13"/>
          <p:cNvSpPr/>
          <p:nvPr/>
        </p:nvSpPr>
        <p:spPr>
          <a:xfrm>
            <a:off x="2857500" y="4139089"/>
            <a:ext cx="125373" cy="371475"/>
          </a:xfrm>
          <a:prstGeom prst="rect">
            <a:avLst/>
          </a:prstGeom>
          <a:noFill/>
          <a:ln/>
        </p:spPr>
        <p:txBody>
          <a:bodyPr wrap="none" rtlCol="0" anchor="t"/>
          <a:lstStyle/>
          <a:p>
            <a:pPr marL="0" indent="0" algn="ctr">
              <a:lnSpc>
                <a:spcPts val="2925"/>
              </a:lnSpc>
              <a:buNone/>
            </a:pPr>
            <a:r>
              <a:rPr lang="en-US" sz="1828" b="1" dirty="0">
                <a:solidFill>
                  <a:srgbClr val="396AF1"/>
                </a:solidFill>
                <a:latin typeface="Barlow" pitchFamily="34" charset="0"/>
                <a:ea typeface="Barlow" pitchFamily="34" charset="-122"/>
                <a:cs typeface="Barlow" pitchFamily="34" charset="-120"/>
              </a:rPr>
              <a:t>3</a:t>
            </a:r>
            <a:endParaRPr lang="en-US" sz="1828" dirty="0"/>
          </a:p>
        </p:txBody>
      </p:sp>
      <p:sp>
        <p:nvSpPr>
          <p:cNvPr id="17" name="Text 14"/>
          <p:cNvSpPr/>
          <p:nvPr/>
        </p:nvSpPr>
        <p:spPr>
          <a:xfrm>
            <a:off x="6340078" y="3975497"/>
            <a:ext cx="2321719" cy="290155"/>
          </a:xfrm>
          <a:prstGeom prst="rect">
            <a:avLst/>
          </a:prstGeom>
          <a:noFill/>
          <a:ln/>
        </p:spPr>
        <p:txBody>
          <a:bodyPr wrap="none" rtlCol="0" anchor="t"/>
          <a:lstStyle/>
          <a:p>
            <a:pPr marL="0" indent="0" algn="l">
              <a:lnSpc>
                <a:spcPts val="2285"/>
              </a:lnSpc>
              <a:buNone/>
            </a:pPr>
            <a:r>
              <a:rPr lang="en-US" sz="1828" b="1" dirty="0">
                <a:solidFill>
                  <a:srgbClr val="396AF1"/>
                </a:solidFill>
                <a:latin typeface="Barlow" pitchFamily="34" charset="0"/>
                <a:ea typeface="Barlow" pitchFamily="34" charset="-122"/>
                <a:cs typeface="Barlow" pitchFamily="34" charset="-120"/>
              </a:rPr>
              <a:t>Renewable Energy</a:t>
            </a:r>
            <a:endParaRPr lang="en-US" sz="1828" dirty="0"/>
          </a:p>
        </p:txBody>
      </p:sp>
      <p:sp>
        <p:nvSpPr>
          <p:cNvPr id="18" name="Text 15"/>
          <p:cNvSpPr/>
          <p:nvPr/>
        </p:nvSpPr>
        <p:spPr>
          <a:xfrm>
            <a:off x="6340078" y="4377095"/>
            <a:ext cx="5005864" cy="297180"/>
          </a:xfrm>
          <a:prstGeom prst="rect">
            <a:avLst/>
          </a:prstGeom>
          <a:noFill/>
          <a:ln/>
        </p:spPr>
        <p:txBody>
          <a:bodyPr wrap="none" rtlCol="0" anchor="t"/>
          <a:lstStyle/>
          <a:p>
            <a:pPr marL="0" indent="0" algn="l">
              <a:lnSpc>
                <a:spcPts val="2340"/>
              </a:lnSpc>
              <a:buNone/>
            </a:pPr>
            <a:r>
              <a:rPr lang="en-US" sz="1463" dirty="0">
                <a:solidFill>
                  <a:srgbClr val="272525"/>
                </a:solidFill>
                <a:latin typeface="Montserrat" pitchFamily="34" charset="0"/>
                <a:ea typeface="Montserrat" pitchFamily="34" charset="-122"/>
                <a:cs typeface="Montserrat" pitchFamily="34" charset="-120"/>
              </a:rPr>
              <a:t>Ambitious renewable energy targets and investments</a:t>
            </a:r>
            <a:endParaRPr lang="en-US" sz="1463" dirty="0"/>
          </a:p>
        </p:txBody>
      </p:sp>
      <p:sp>
        <p:nvSpPr>
          <p:cNvPr id="19" name="Shape 16"/>
          <p:cNvSpPr/>
          <p:nvPr/>
        </p:nvSpPr>
        <p:spPr>
          <a:xfrm>
            <a:off x="6247209" y="4804946"/>
            <a:ext cx="5618559" cy="41791"/>
          </a:xfrm>
          <a:prstGeom prst="roundRect">
            <a:avLst>
              <a:gd name="adj" fmla="val 266668"/>
            </a:avLst>
          </a:prstGeom>
          <a:solidFill>
            <a:srgbClr val="EEEFF5"/>
          </a:solidFill>
          <a:ln/>
        </p:spPr>
        <p:txBody>
          <a:bodyPr/>
          <a:lstStyle/>
          <a:p>
            <a:endParaRPr lang="en-IN"/>
          </a:p>
        </p:txBody>
      </p:sp>
      <p:sp>
        <p:nvSpPr>
          <p:cNvPr id="20" name="Shape 17"/>
          <p:cNvSpPr/>
          <p:nvPr/>
        </p:nvSpPr>
        <p:spPr>
          <a:xfrm>
            <a:off x="2671763" y="4952881"/>
            <a:ext cx="4643438" cy="1367433"/>
          </a:xfrm>
          <a:prstGeom prst="roundRect">
            <a:avLst>
              <a:gd name="adj" fmla="val 8150"/>
            </a:avLst>
          </a:prstGeom>
          <a:solidFill>
            <a:srgbClr val="EEEFF5"/>
          </a:solidFill>
          <a:ln/>
        </p:spPr>
        <p:txBody>
          <a:bodyPr/>
          <a:lstStyle/>
          <a:p>
            <a:endParaRPr lang="en-IN"/>
          </a:p>
        </p:txBody>
      </p:sp>
      <p:sp>
        <p:nvSpPr>
          <p:cNvPr id="21" name="Text 18"/>
          <p:cNvSpPr/>
          <p:nvPr/>
        </p:nvSpPr>
        <p:spPr>
          <a:xfrm>
            <a:off x="2857500" y="5450800"/>
            <a:ext cx="140494" cy="371475"/>
          </a:xfrm>
          <a:prstGeom prst="rect">
            <a:avLst/>
          </a:prstGeom>
          <a:noFill/>
          <a:ln/>
        </p:spPr>
        <p:txBody>
          <a:bodyPr wrap="none" rtlCol="0" anchor="t"/>
          <a:lstStyle/>
          <a:p>
            <a:pPr marL="0" indent="0" algn="ctr">
              <a:lnSpc>
                <a:spcPts val="2925"/>
              </a:lnSpc>
              <a:buNone/>
            </a:pPr>
            <a:r>
              <a:rPr lang="en-US" sz="1828" b="1" dirty="0">
                <a:solidFill>
                  <a:srgbClr val="396AF1"/>
                </a:solidFill>
                <a:latin typeface="Barlow" pitchFamily="34" charset="0"/>
                <a:ea typeface="Barlow" pitchFamily="34" charset="-122"/>
                <a:cs typeface="Barlow" pitchFamily="34" charset="-120"/>
              </a:rPr>
              <a:t>4</a:t>
            </a:r>
            <a:endParaRPr lang="en-US" sz="1828" dirty="0"/>
          </a:p>
        </p:txBody>
      </p:sp>
      <p:sp>
        <p:nvSpPr>
          <p:cNvPr id="22" name="Text 19"/>
          <p:cNvSpPr/>
          <p:nvPr/>
        </p:nvSpPr>
        <p:spPr>
          <a:xfrm>
            <a:off x="7500938" y="5138618"/>
            <a:ext cx="2321719" cy="290155"/>
          </a:xfrm>
          <a:prstGeom prst="rect">
            <a:avLst/>
          </a:prstGeom>
          <a:noFill/>
          <a:ln/>
        </p:spPr>
        <p:txBody>
          <a:bodyPr wrap="none" rtlCol="0" anchor="t"/>
          <a:lstStyle/>
          <a:p>
            <a:pPr marL="0" indent="0" algn="l">
              <a:lnSpc>
                <a:spcPts val="2285"/>
              </a:lnSpc>
              <a:buNone/>
            </a:pPr>
            <a:r>
              <a:rPr lang="en-US" sz="1828" b="1" dirty="0">
                <a:solidFill>
                  <a:srgbClr val="396AF1"/>
                </a:solidFill>
                <a:latin typeface="Barlow" pitchFamily="34" charset="0"/>
                <a:ea typeface="Barlow" pitchFamily="34" charset="-122"/>
                <a:cs typeface="Barlow" pitchFamily="34" charset="-120"/>
              </a:rPr>
              <a:t>Energy Efficiency</a:t>
            </a:r>
            <a:endParaRPr lang="en-US" sz="1828" dirty="0"/>
          </a:p>
        </p:txBody>
      </p:sp>
      <p:sp>
        <p:nvSpPr>
          <p:cNvPr id="23" name="Text 20"/>
          <p:cNvSpPr/>
          <p:nvPr/>
        </p:nvSpPr>
        <p:spPr>
          <a:xfrm>
            <a:off x="7500938" y="5540216"/>
            <a:ext cx="4271963" cy="594360"/>
          </a:xfrm>
          <a:prstGeom prst="rect">
            <a:avLst/>
          </a:prstGeom>
          <a:noFill/>
          <a:ln/>
        </p:spPr>
        <p:txBody>
          <a:bodyPr wrap="square" rtlCol="0" anchor="t"/>
          <a:lstStyle/>
          <a:p>
            <a:pPr marL="0" indent="0" algn="l">
              <a:lnSpc>
                <a:spcPts val="2340"/>
              </a:lnSpc>
              <a:buNone/>
            </a:pPr>
            <a:r>
              <a:rPr lang="en-US" sz="1463" dirty="0">
                <a:solidFill>
                  <a:srgbClr val="272525"/>
                </a:solidFill>
                <a:latin typeface="Montserrat" pitchFamily="34" charset="0"/>
                <a:ea typeface="Montserrat" pitchFamily="34" charset="-122"/>
                <a:cs typeface="Montserrat" pitchFamily="34" charset="-120"/>
              </a:rPr>
              <a:t>Stringent energy efficiency standards and programs</a:t>
            </a:r>
            <a:endParaRPr lang="en-US" sz="1463" dirty="0"/>
          </a:p>
        </p:txBody>
      </p:sp>
      <p:sp>
        <p:nvSpPr>
          <p:cNvPr id="24" name="Text 21"/>
          <p:cNvSpPr/>
          <p:nvPr/>
        </p:nvSpPr>
        <p:spPr>
          <a:xfrm>
            <a:off x="2671763" y="6529268"/>
            <a:ext cx="9286875" cy="1188720"/>
          </a:xfrm>
          <a:prstGeom prst="rect">
            <a:avLst/>
          </a:prstGeom>
          <a:noFill/>
          <a:ln/>
        </p:spPr>
        <p:txBody>
          <a:bodyPr wrap="square" rtlCol="0" anchor="t"/>
          <a:lstStyle/>
          <a:p>
            <a:pPr marL="0" indent="0">
              <a:lnSpc>
                <a:spcPts val="2340"/>
              </a:lnSpc>
              <a:buNone/>
            </a:pPr>
            <a:r>
              <a:rPr lang="en-US" sz="1463" dirty="0">
                <a:solidFill>
                  <a:srgbClr val="272525"/>
                </a:solidFill>
                <a:latin typeface="Montserrat" pitchFamily="34" charset="0"/>
                <a:ea typeface="Montserrat" pitchFamily="34" charset="-122"/>
                <a:cs typeface="Montserrat" pitchFamily="34" charset="-120"/>
              </a:rPr>
              <a:t>The European Union has embarked on an ambitious transition towards a low-carbon economy, driven by its commitment to the UNFCCC and its own climate and energy policies. This multi-faceted effort encompasses robust policy frameworks, binding emissions reductions targets, the expansion of renewable energy, and a focus on improving energy efficiency across the continent.</a:t>
            </a:r>
            <a:endParaRPr lang="en-US" sz="146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786051"/>
            <a:ext cx="6774061"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Renewable energy in the EU</a:t>
            </a:r>
            <a:endParaRPr lang="en-US" sz="4374" dirty="0"/>
          </a:p>
        </p:txBody>
      </p:sp>
      <p:pic>
        <p:nvPicPr>
          <p:cNvPr id="5" name="Image 1" descr="preencoded.png"/>
          <p:cNvPicPr>
            <a:picLocks noChangeAspect="1"/>
          </p:cNvPicPr>
          <p:nvPr/>
        </p:nvPicPr>
        <p:blipFill>
          <a:blip r:embed="rId4"/>
          <a:stretch>
            <a:fillRect/>
          </a:stretch>
        </p:blipFill>
        <p:spPr>
          <a:xfrm>
            <a:off x="1760220" y="1924764"/>
            <a:ext cx="2527459" cy="1561981"/>
          </a:xfrm>
          <a:prstGeom prst="rect">
            <a:avLst/>
          </a:prstGeom>
        </p:spPr>
      </p:pic>
      <p:sp>
        <p:nvSpPr>
          <p:cNvPr id="6" name="Text 2"/>
          <p:cNvSpPr/>
          <p:nvPr/>
        </p:nvSpPr>
        <p:spPr>
          <a:xfrm>
            <a:off x="1760220" y="3764399"/>
            <a:ext cx="2527459"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Wind Power</a:t>
            </a:r>
            <a:endParaRPr lang="en-US" sz="2187" dirty="0"/>
          </a:p>
        </p:txBody>
      </p:sp>
      <p:sp>
        <p:nvSpPr>
          <p:cNvPr id="7" name="Text 3"/>
          <p:cNvSpPr/>
          <p:nvPr/>
        </p:nvSpPr>
        <p:spPr>
          <a:xfrm>
            <a:off x="1760220" y="4244816"/>
            <a:ext cx="2527459" cy="2487811"/>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The EU is a global leader in wind energy, with over 170 GW of installed wind capacity, meeting nearly 15% of Europe's electricity demand.</a:t>
            </a:r>
            <a:endParaRPr lang="en-US" sz="1750" dirty="0"/>
          </a:p>
        </p:txBody>
      </p:sp>
      <p:pic>
        <p:nvPicPr>
          <p:cNvPr id="8" name="Image 2" descr="preencoded.png"/>
          <p:cNvPicPr>
            <a:picLocks noChangeAspect="1"/>
          </p:cNvPicPr>
          <p:nvPr/>
        </p:nvPicPr>
        <p:blipFill>
          <a:blip r:embed="rId5"/>
          <a:stretch>
            <a:fillRect/>
          </a:stretch>
        </p:blipFill>
        <p:spPr>
          <a:xfrm>
            <a:off x="4620935" y="1924764"/>
            <a:ext cx="2527578" cy="1562100"/>
          </a:xfrm>
          <a:prstGeom prst="rect">
            <a:avLst/>
          </a:prstGeom>
        </p:spPr>
      </p:pic>
      <p:sp>
        <p:nvSpPr>
          <p:cNvPr id="9" name="Text 4"/>
          <p:cNvSpPr/>
          <p:nvPr/>
        </p:nvSpPr>
        <p:spPr>
          <a:xfrm>
            <a:off x="4620935" y="3764518"/>
            <a:ext cx="2527578"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Solar Energy</a:t>
            </a:r>
            <a:endParaRPr lang="en-US" sz="2187" dirty="0"/>
          </a:p>
        </p:txBody>
      </p:sp>
      <p:sp>
        <p:nvSpPr>
          <p:cNvPr id="10" name="Text 5"/>
          <p:cNvSpPr/>
          <p:nvPr/>
        </p:nvSpPr>
        <p:spPr>
          <a:xfrm>
            <a:off x="4620935" y="4244935"/>
            <a:ext cx="2527578"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Solar photovoltaic capacity in the EU has grown exponentially, with over 130 GW installed, making the union a major player in the global solar market.</a:t>
            </a:r>
            <a:endParaRPr lang="en-US" sz="1750" dirty="0"/>
          </a:p>
        </p:txBody>
      </p:sp>
      <p:pic>
        <p:nvPicPr>
          <p:cNvPr id="11" name="Image 3" descr="preencoded.png"/>
          <p:cNvPicPr>
            <a:picLocks noChangeAspect="1"/>
          </p:cNvPicPr>
          <p:nvPr/>
        </p:nvPicPr>
        <p:blipFill>
          <a:blip r:embed="rId6"/>
          <a:stretch>
            <a:fillRect/>
          </a:stretch>
        </p:blipFill>
        <p:spPr>
          <a:xfrm>
            <a:off x="7481768" y="1924764"/>
            <a:ext cx="2527578" cy="1562100"/>
          </a:xfrm>
          <a:prstGeom prst="rect">
            <a:avLst/>
          </a:prstGeom>
        </p:spPr>
      </p:pic>
      <p:sp>
        <p:nvSpPr>
          <p:cNvPr id="12" name="Text 6"/>
          <p:cNvSpPr/>
          <p:nvPr/>
        </p:nvSpPr>
        <p:spPr>
          <a:xfrm>
            <a:off x="7481768" y="3764518"/>
            <a:ext cx="2527578"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Hydropower</a:t>
            </a:r>
            <a:endParaRPr lang="en-US" sz="2187" dirty="0"/>
          </a:p>
        </p:txBody>
      </p:sp>
      <p:sp>
        <p:nvSpPr>
          <p:cNvPr id="13" name="Text 7"/>
          <p:cNvSpPr/>
          <p:nvPr/>
        </p:nvSpPr>
        <p:spPr>
          <a:xfrm>
            <a:off x="7481768" y="4244935"/>
            <a:ext cx="2527578" cy="3198614"/>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Hydroelectric power has long been a mainstay of the EU's renewable energy mix, with over 120 GW of installed capacity, largely from plants in Nordic and Alpine countries.</a:t>
            </a:r>
            <a:endParaRPr lang="en-US" sz="1750" dirty="0"/>
          </a:p>
        </p:txBody>
      </p:sp>
      <p:pic>
        <p:nvPicPr>
          <p:cNvPr id="14" name="Image 4" descr="preencoded.png"/>
          <p:cNvPicPr>
            <a:picLocks noChangeAspect="1"/>
          </p:cNvPicPr>
          <p:nvPr/>
        </p:nvPicPr>
        <p:blipFill>
          <a:blip r:embed="rId7"/>
          <a:stretch>
            <a:fillRect/>
          </a:stretch>
        </p:blipFill>
        <p:spPr>
          <a:xfrm>
            <a:off x="10342602" y="1924764"/>
            <a:ext cx="2527578" cy="1562100"/>
          </a:xfrm>
          <a:prstGeom prst="rect">
            <a:avLst/>
          </a:prstGeom>
        </p:spPr>
      </p:pic>
      <p:sp>
        <p:nvSpPr>
          <p:cNvPr id="15" name="Text 8"/>
          <p:cNvSpPr/>
          <p:nvPr/>
        </p:nvSpPr>
        <p:spPr>
          <a:xfrm>
            <a:off x="10342602" y="3764518"/>
            <a:ext cx="2527578"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Bioenergy</a:t>
            </a:r>
            <a:endParaRPr lang="en-US" sz="2187" dirty="0"/>
          </a:p>
        </p:txBody>
      </p:sp>
      <p:sp>
        <p:nvSpPr>
          <p:cNvPr id="16" name="Text 9"/>
          <p:cNvSpPr/>
          <p:nvPr/>
        </p:nvSpPr>
        <p:spPr>
          <a:xfrm>
            <a:off x="10342602" y="4244935"/>
            <a:ext cx="2527578" cy="2487811"/>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The EU is also a leader in bioenergy, with over 50 GW of installed capacity, generating power and heat from sustainable biomass and waste sources.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EEEFF5">
              <a:alpha val="85000"/>
            </a:srgbClr>
          </a:solidFill>
          <a:ln/>
        </p:spPr>
        <p:txBody>
          <a:bodyPr/>
          <a:lstStyle/>
          <a:p>
            <a:endParaRPr lang="en-IN"/>
          </a:p>
        </p:txBody>
      </p:sp>
      <p:sp>
        <p:nvSpPr>
          <p:cNvPr id="6" name="Text 2"/>
          <p:cNvSpPr/>
          <p:nvPr/>
        </p:nvSpPr>
        <p:spPr>
          <a:xfrm>
            <a:off x="1760220" y="827961"/>
            <a:ext cx="6610707"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Energy Efficiency in the EU</a:t>
            </a:r>
            <a:endParaRPr lang="en-US" sz="4374" dirty="0"/>
          </a:p>
        </p:txBody>
      </p:sp>
      <p:pic>
        <p:nvPicPr>
          <p:cNvPr id="7" name="Image 2" descr="preencoded.png"/>
          <p:cNvPicPr>
            <a:picLocks noChangeAspect="1"/>
          </p:cNvPicPr>
          <p:nvPr/>
        </p:nvPicPr>
        <p:blipFill>
          <a:blip r:embed="rId5"/>
          <a:stretch>
            <a:fillRect/>
          </a:stretch>
        </p:blipFill>
        <p:spPr>
          <a:xfrm>
            <a:off x="1760220" y="1855589"/>
            <a:ext cx="1110972" cy="1990963"/>
          </a:xfrm>
          <a:prstGeom prst="rect">
            <a:avLst/>
          </a:prstGeom>
        </p:spPr>
      </p:pic>
      <p:sp>
        <p:nvSpPr>
          <p:cNvPr id="8" name="Text 3"/>
          <p:cNvSpPr/>
          <p:nvPr/>
        </p:nvSpPr>
        <p:spPr>
          <a:xfrm>
            <a:off x="3204448" y="2077760"/>
            <a:ext cx="2777490"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Building Upgrades</a:t>
            </a:r>
            <a:endParaRPr lang="en-US" sz="2187" dirty="0"/>
          </a:p>
        </p:txBody>
      </p:sp>
      <p:sp>
        <p:nvSpPr>
          <p:cNvPr id="9" name="Text 4"/>
          <p:cNvSpPr/>
          <p:nvPr/>
        </p:nvSpPr>
        <p:spPr>
          <a:xfrm>
            <a:off x="3204448" y="2558177"/>
            <a:ext cx="9665732" cy="1066205"/>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The EU has set strict energy efficiency standards for new buildings and is investing heavily in retrofitting existing structures to improve insulation and reduce energy consumption.</a:t>
            </a:r>
            <a:endParaRPr lang="en-US" sz="1750" dirty="0"/>
          </a:p>
        </p:txBody>
      </p:sp>
      <p:pic>
        <p:nvPicPr>
          <p:cNvPr id="10" name="Image 3" descr="preencoded.png"/>
          <p:cNvPicPr>
            <a:picLocks noChangeAspect="1"/>
          </p:cNvPicPr>
          <p:nvPr/>
        </p:nvPicPr>
        <p:blipFill>
          <a:blip r:embed="rId6"/>
          <a:stretch>
            <a:fillRect/>
          </a:stretch>
        </p:blipFill>
        <p:spPr>
          <a:xfrm>
            <a:off x="1760220" y="3846552"/>
            <a:ext cx="1110972" cy="1777484"/>
          </a:xfrm>
          <a:prstGeom prst="rect">
            <a:avLst/>
          </a:prstGeom>
        </p:spPr>
      </p:pic>
      <p:sp>
        <p:nvSpPr>
          <p:cNvPr id="11" name="Text 5"/>
          <p:cNvSpPr/>
          <p:nvPr/>
        </p:nvSpPr>
        <p:spPr>
          <a:xfrm>
            <a:off x="3204448" y="4068723"/>
            <a:ext cx="2969300"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Industrial Modernization</a:t>
            </a:r>
            <a:endParaRPr lang="en-US" sz="2187" dirty="0"/>
          </a:p>
        </p:txBody>
      </p:sp>
      <p:sp>
        <p:nvSpPr>
          <p:cNvPr id="12" name="Text 6"/>
          <p:cNvSpPr/>
          <p:nvPr/>
        </p:nvSpPr>
        <p:spPr>
          <a:xfrm>
            <a:off x="3204448" y="4549140"/>
            <a:ext cx="9665732" cy="710803"/>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EU policies are driving industrial facilities to adopt the latest energy-efficient technologies and processes, cutting waste and emissions across key sectors.</a:t>
            </a:r>
            <a:endParaRPr lang="en-US" sz="1750" dirty="0"/>
          </a:p>
        </p:txBody>
      </p:sp>
      <p:pic>
        <p:nvPicPr>
          <p:cNvPr id="13" name="Image 4" descr="preencoded.png"/>
          <p:cNvPicPr>
            <a:picLocks noChangeAspect="1"/>
          </p:cNvPicPr>
          <p:nvPr/>
        </p:nvPicPr>
        <p:blipFill>
          <a:blip r:embed="rId7"/>
          <a:stretch>
            <a:fillRect/>
          </a:stretch>
        </p:blipFill>
        <p:spPr>
          <a:xfrm>
            <a:off x="1760220" y="5624036"/>
            <a:ext cx="1110972" cy="1777484"/>
          </a:xfrm>
          <a:prstGeom prst="rect">
            <a:avLst/>
          </a:prstGeom>
        </p:spPr>
      </p:pic>
      <p:sp>
        <p:nvSpPr>
          <p:cNvPr id="14" name="Text 7"/>
          <p:cNvSpPr/>
          <p:nvPr/>
        </p:nvSpPr>
        <p:spPr>
          <a:xfrm>
            <a:off x="3204448" y="5846207"/>
            <a:ext cx="3803094" cy="347186"/>
          </a:xfrm>
          <a:prstGeom prst="rect">
            <a:avLst/>
          </a:prstGeom>
          <a:noFill/>
          <a:ln/>
        </p:spPr>
        <p:txBody>
          <a:bodyPr wrap="non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Transportation Transformation</a:t>
            </a:r>
            <a:endParaRPr lang="en-US" sz="2187" dirty="0"/>
          </a:p>
        </p:txBody>
      </p:sp>
      <p:sp>
        <p:nvSpPr>
          <p:cNvPr id="15" name="Text 8"/>
          <p:cNvSpPr/>
          <p:nvPr/>
        </p:nvSpPr>
        <p:spPr>
          <a:xfrm>
            <a:off x="3204448" y="6326624"/>
            <a:ext cx="9665732" cy="710803"/>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From electric vehicles to high-speed rail, the EU is revolutionizing its transportation systems to maximize energy efficiency and reduce reliance on fossil fuels.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6029"/>
          </a:xfrm>
          <a:prstGeom prst="rect">
            <a:avLst/>
          </a:prstGeom>
          <a:solidFill>
            <a:srgbClr val="EEEFF5"/>
          </a:solidFill>
          <a:ln/>
        </p:spPr>
        <p:txBody>
          <a:bodyPr/>
          <a:lstStyle/>
          <a:p>
            <a:endParaRPr lang="en-IN"/>
          </a:p>
        </p:txBody>
      </p:sp>
      <p:sp>
        <p:nvSpPr>
          <p:cNvPr id="4" name="Text 1"/>
          <p:cNvSpPr/>
          <p:nvPr/>
        </p:nvSpPr>
        <p:spPr>
          <a:xfrm>
            <a:off x="2409706" y="539591"/>
            <a:ext cx="6548080" cy="613172"/>
          </a:xfrm>
          <a:prstGeom prst="rect">
            <a:avLst/>
          </a:prstGeom>
          <a:noFill/>
          <a:ln/>
        </p:spPr>
        <p:txBody>
          <a:bodyPr wrap="none" rtlCol="0" anchor="t"/>
          <a:lstStyle/>
          <a:p>
            <a:pPr marL="0" indent="0">
              <a:lnSpc>
                <a:spcPts val="4828"/>
              </a:lnSpc>
              <a:buNone/>
            </a:pPr>
            <a:r>
              <a:rPr lang="en-US" sz="3863" b="1" dirty="0">
                <a:solidFill>
                  <a:srgbClr val="396AF1"/>
                </a:solidFill>
                <a:latin typeface="Barlow" pitchFamily="34" charset="0"/>
                <a:ea typeface="Barlow" pitchFamily="34" charset="-122"/>
                <a:cs typeface="Barlow" pitchFamily="34" charset="-120"/>
              </a:rPr>
              <a:t>EU's emissions trading system</a:t>
            </a:r>
            <a:endParaRPr lang="en-US" sz="3863" dirty="0"/>
          </a:p>
        </p:txBody>
      </p:sp>
      <p:sp>
        <p:nvSpPr>
          <p:cNvPr id="5" name="Text 2"/>
          <p:cNvSpPr/>
          <p:nvPr/>
        </p:nvSpPr>
        <p:spPr>
          <a:xfrm>
            <a:off x="2409706" y="1545193"/>
            <a:ext cx="9810869" cy="1255395"/>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The EU's emissions trading system (EU ETS) is a cornerstone of the EU's climate policy. It is the world's largest carbon market, covering around 40% of the EU's greenhouse gas emissions. The EU ETS aims to reduce emissions cost-effectively by setting a cap on the total amount of certain greenhouse gases that can be emitted.</a:t>
            </a:r>
            <a:endParaRPr lang="en-US" sz="1545" dirty="0"/>
          </a:p>
        </p:txBody>
      </p:sp>
      <p:sp>
        <p:nvSpPr>
          <p:cNvPr id="6" name="Text 3"/>
          <p:cNvSpPr/>
          <p:nvPr/>
        </p:nvSpPr>
        <p:spPr>
          <a:xfrm>
            <a:off x="2409706" y="3021330"/>
            <a:ext cx="9810869" cy="941546"/>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Under the EU ETS, companies receive or buy emission allowances, which they can trade as needed. This creates a price for carbon and provides an incentive for companies to invest in clean technologies and reduce their emissions.</a:t>
            </a:r>
            <a:endParaRPr lang="en-US" sz="1545" dirty="0"/>
          </a:p>
        </p:txBody>
      </p:sp>
      <p:sp>
        <p:nvSpPr>
          <p:cNvPr id="7" name="Text 4"/>
          <p:cNvSpPr/>
          <p:nvPr/>
        </p:nvSpPr>
        <p:spPr>
          <a:xfrm>
            <a:off x="2606040" y="4308872"/>
            <a:ext cx="4509135" cy="313849"/>
          </a:xfrm>
          <a:prstGeom prst="rect">
            <a:avLst/>
          </a:prstGeom>
          <a:noFill/>
          <a:ln/>
        </p:spPr>
        <p:txBody>
          <a:bodyPr wrap="non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Sector Coverage</a:t>
            </a:r>
            <a:endParaRPr lang="en-US" sz="1545" dirty="0"/>
          </a:p>
        </p:txBody>
      </p:sp>
      <p:sp>
        <p:nvSpPr>
          <p:cNvPr id="8" name="Text 5"/>
          <p:cNvSpPr/>
          <p:nvPr/>
        </p:nvSpPr>
        <p:spPr>
          <a:xfrm>
            <a:off x="7515225" y="4308872"/>
            <a:ext cx="4509135" cy="627698"/>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Power generation, energy-intensive industries, aviation</a:t>
            </a:r>
            <a:endParaRPr lang="en-US" sz="1545" dirty="0"/>
          </a:p>
        </p:txBody>
      </p:sp>
      <p:sp>
        <p:nvSpPr>
          <p:cNvPr id="9" name="Shape 6"/>
          <p:cNvSpPr/>
          <p:nvPr/>
        </p:nvSpPr>
        <p:spPr>
          <a:xfrm>
            <a:off x="2409706" y="5061823"/>
            <a:ext cx="9810869" cy="878205"/>
          </a:xfrm>
          <a:prstGeom prst="rect">
            <a:avLst/>
          </a:prstGeom>
          <a:solidFill>
            <a:srgbClr val="4B54FF">
              <a:alpha val="5000"/>
            </a:srgbClr>
          </a:solidFill>
          <a:ln/>
        </p:spPr>
        <p:txBody>
          <a:bodyPr/>
          <a:lstStyle/>
          <a:p>
            <a:endParaRPr lang="en-IN"/>
          </a:p>
        </p:txBody>
      </p:sp>
      <p:sp>
        <p:nvSpPr>
          <p:cNvPr id="10" name="Text 7"/>
          <p:cNvSpPr/>
          <p:nvPr/>
        </p:nvSpPr>
        <p:spPr>
          <a:xfrm>
            <a:off x="2606040" y="5187077"/>
            <a:ext cx="4509135" cy="313849"/>
          </a:xfrm>
          <a:prstGeom prst="rect">
            <a:avLst/>
          </a:prstGeom>
          <a:noFill/>
          <a:ln/>
        </p:spPr>
        <p:txBody>
          <a:bodyPr wrap="non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Cap on Emissions</a:t>
            </a:r>
            <a:endParaRPr lang="en-US" sz="1545" dirty="0"/>
          </a:p>
        </p:txBody>
      </p:sp>
      <p:sp>
        <p:nvSpPr>
          <p:cNvPr id="11" name="Text 8"/>
          <p:cNvSpPr/>
          <p:nvPr/>
        </p:nvSpPr>
        <p:spPr>
          <a:xfrm>
            <a:off x="7515225" y="5187077"/>
            <a:ext cx="4509135" cy="627698"/>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Reduced by 2.2% annually to reach climate targets</a:t>
            </a:r>
            <a:endParaRPr lang="en-US" sz="1545" dirty="0"/>
          </a:p>
        </p:txBody>
      </p:sp>
      <p:sp>
        <p:nvSpPr>
          <p:cNvPr id="12" name="Text 9"/>
          <p:cNvSpPr/>
          <p:nvPr/>
        </p:nvSpPr>
        <p:spPr>
          <a:xfrm>
            <a:off x="2606040" y="6065282"/>
            <a:ext cx="4509135" cy="313849"/>
          </a:xfrm>
          <a:prstGeom prst="rect">
            <a:avLst/>
          </a:prstGeom>
          <a:noFill/>
          <a:ln/>
        </p:spPr>
        <p:txBody>
          <a:bodyPr wrap="non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Allowance Trading</a:t>
            </a:r>
            <a:endParaRPr lang="en-US" sz="1545" dirty="0"/>
          </a:p>
        </p:txBody>
      </p:sp>
      <p:sp>
        <p:nvSpPr>
          <p:cNvPr id="13" name="Text 10"/>
          <p:cNvSpPr/>
          <p:nvPr/>
        </p:nvSpPr>
        <p:spPr>
          <a:xfrm>
            <a:off x="7515225" y="6065282"/>
            <a:ext cx="4509135" cy="627698"/>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Companies can buy, sell, and bank allowances to meet their obligations</a:t>
            </a:r>
            <a:endParaRPr lang="en-US" sz="1545" dirty="0"/>
          </a:p>
        </p:txBody>
      </p:sp>
      <p:sp>
        <p:nvSpPr>
          <p:cNvPr id="14" name="Shape 11"/>
          <p:cNvSpPr/>
          <p:nvPr/>
        </p:nvSpPr>
        <p:spPr>
          <a:xfrm>
            <a:off x="2409706" y="6818233"/>
            <a:ext cx="9810869" cy="878205"/>
          </a:xfrm>
          <a:prstGeom prst="rect">
            <a:avLst/>
          </a:prstGeom>
          <a:solidFill>
            <a:srgbClr val="4B54FF">
              <a:alpha val="5000"/>
            </a:srgbClr>
          </a:solidFill>
          <a:ln/>
        </p:spPr>
        <p:txBody>
          <a:bodyPr/>
          <a:lstStyle/>
          <a:p>
            <a:endParaRPr lang="en-IN"/>
          </a:p>
        </p:txBody>
      </p:sp>
      <p:sp>
        <p:nvSpPr>
          <p:cNvPr id="15" name="Text 12"/>
          <p:cNvSpPr/>
          <p:nvPr/>
        </p:nvSpPr>
        <p:spPr>
          <a:xfrm>
            <a:off x="2606040" y="6943487"/>
            <a:ext cx="4509135" cy="313849"/>
          </a:xfrm>
          <a:prstGeom prst="rect">
            <a:avLst/>
          </a:prstGeom>
          <a:noFill/>
          <a:ln/>
        </p:spPr>
        <p:txBody>
          <a:bodyPr wrap="non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Compliance Mechanism</a:t>
            </a:r>
            <a:endParaRPr lang="en-US" sz="1545" dirty="0"/>
          </a:p>
        </p:txBody>
      </p:sp>
      <p:sp>
        <p:nvSpPr>
          <p:cNvPr id="16" name="Text 13"/>
          <p:cNvSpPr/>
          <p:nvPr/>
        </p:nvSpPr>
        <p:spPr>
          <a:xfrm>
            <a:off x="7515225" y="6943487"/>
            <a:ext cx="4509135" cy="627698"/>
          </a:xfrm>
          <a:prstGeom prst="rect">
            <a:avLst/>
          </a:prstGeom>
          <a:noFill/>
          <a:ln/>
        </p:spPr>
        <p:txBody>
          <a:bodyPr wrap="square" rtlCol="0" anchor="t"/>
          <a:lstStyle/>
          <a:p>
            <a:pPr marL="0" indent="0">
              <a:lnSpc>
                <a:spcPts val="2472"/>
              </a:lnSpc>
              <a:buNone/>
            </a:pPr>
            <a:r>
              <a:rPr lang="en-US" sz="1545" dirty="0">
                <a:solidFill>
                  <a:srgbClr val="272525"/>
                </a:solidFill>
                <a:latin typeface="Montserrat" pitchFamily="34" charset="0"/>
                <a:ea typeface="Montserrat" pitchFamily="34" charset="-122"/>
                <a:cs typeface="Montserrat" pitchFamily="34" charset="-120"/>
              </a:rPr>
              <a:t>Companies must surrender allowances equal to their annual emissions</a:t>
            </a:r>
            <a:endParaRPr lang="en-US" sz="154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743"/>
          </a:xfrm>
          <a:prstGeom prst="rect">
            <a:avLst/>
          </a:prstGeom>
          <a:solidFill>
            <a:srgbClr val="EEEFF5"/>
          </a:solidFill>
          <a:ln/>
        </p:spPr>
        <p:txBody>
          <a:bodyPr/>
          <a:lstStyle/>
          <a:p>
            <a:endParaRPr lang="en-IN"/>
          </a:p>
        </p:txBody>
      </p:sp>
      <p:sp>
        <p:nvSpPr>
          <p:cNvPr id="4" name="Text 1"/>
          <p:cNvSpPr/>
          <p:nvPr/>
        </p:nvSpPr>
        <p:spPr>
          <a:xfrm>
            <a:off x="3166229" y="456367"/>
            <a:ext cx="8034099" cy="518636"/>
          </a:xfrm>
          <a:prstGeom prst="rect">
            <a:avLst/>
          </a:prstGeom>
          <a:noFill/>
          <a:ln/>
        </p:spPr>
        <p:txBody>
          <a:bodyPr wrap="none" rtlCol="0" anchor="t"/>
          <a:lstStyle/>
          <a:p>
            <a:pPr marL="0" indent="0">
              <a:lnSpc>
                <a:spcPts val="4084"/>
              </a:lnSpc>
              <a:buNone/>
            </a:pPr>
            <a:r>
              <a:rPr lang="en-US" sz="3267" b="1" dirty="0">
                <a:solidFill>
                  <a:srgbClr val="396AF1"/>
                </a:solidFill>
                <a:latin typeface="Barlow" pitchFamily="34" charset="0"/>
                <a:ea typeface="Barlow" pitchFamily="34" charset="-122"/>
                <a:cs typeface="Barlow" pitchFamily="34" charset="-120"/>
              </a:rPr>
              <a:t>Challenges in the EU's low-carbon transition</a:t>
            </a:r>
            <a:endParaRPr lang="en-US" sz="3267" dirty="0"/>
          </a:p>
        </p:txBody>
      </p:sp>
      <p:sp>
        <p:nvSpPr>
          <p:cNvPr id="5" name="Text 2"/>
          <p:cNvSpPr/>
          <p:nvPr/>
        </p:nvSpPr>
        <p:spPr>
          <a:xfrm>
            <a:off x="3166229" y="1389698"/>
            <a:ext cx="4024432"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$1T</a:t>
            </a:r>
            <a:endParaRPr lang="en-US" sz="3920" dirty="0"/>
          </a:p>
        </p:txBody>
      </p:sp>
      <p:sp>
        <p:nvSpPr>
          <p:cNvPr id="6" name="Text 3"/>
          <p:cNvSpPr/>
          <p:nvPr/>
        </p:nvSpPr>
        <p:spPr>
          <a:xfrm>
            <a:off x="3166229" y="2094786"/>
            <a:ext cx="4024432" cy="265509"/>
          </a:xfrm>
          <a:prstGeom prst="rect">
            <a:avLst/>
          </a:prstGeom>
          <a:noFill/>
          <a:ln/>
        </p:spPr>
        <p:txBody>
          <a:bodyPr wrap="non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Cost</a:t>
            </a:r>
            <a:endParaRPr lang="en-US" sz="1307" dirty="0"/>
          </a:p>
        </p:txBody>
      </p:sp>
      <p:sp>
        <p:nvSpPr>
          <p:cNvPr id="7" name="Text 4"/>
          <p:cNvSpPr/>
          <p:nvPr/>
        </p:nvSpPr>
        <p:spPr>
          <a:xfrm>
            <a:off x="7439501" y="1389698"/>
            <a:ext cx="4024551"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a:t>
            </a:r>
            <a:endParaRPr lang="en-US" sz="3920" dirty="0"/>
          </a:p>
        </p:txBody>
      </p:sp>
      <p:sp>
        <p:nvSpPr>
          <p:cNvPr id="8" name="Text 5"/>
          <p:cNvSpPr/>
          <p:nvPr/>
        </p:nvSpPr>
        <p:spPr>
          <a:xfrm>
            <a:off x="8414504" y="2094786"/>
            <a:ext cx="2074426" cy="259199"/>
          </a:xfrm>
          <a:prstGeom prst="rect">
            <a:avLst/>
          </a:prstGeom>
          <a:noFill/>
          <a:ln/>
        </p:spPr>
        <p:txBody>
          <a:bodyPr wrap="none" rtlCol="0" anchor="t"/>
          <a:lstStyle/>
          <a:p>
            <a:pPr marL="0" indent="0" algn="ctr">
              <a:lnSpc>
                <a:spcPts val="2042"/>
              </a:lnSpc>
              <a:buNone/>
            </a:pPr>
            <a:r>
              <a:rPr lang="en-US" sz="1633" b="1" dirty="0">
                <a:solidFill>
                  <a:srgbClr val="396AF1"/>
                </a:solidFill>
                <a:latin typeface="Barlow" pitchFamily="34" charset="0"/>
                <a:ea typeface="Barlow" pitchFamily="34" charset="-122"/>
                <a:cs typeface="Barlow" pitchFamily="34" charset="-120"/>
              </a:rPr>
              <a:t>Transition cost</a:t>
            </a:r>
            <a:endParaRPr lang="en-US" sz="1633" dirty="0"/>
          </a:p>
        </p:txBody>
      </p:sp>
      <p:sp>
        <p:nvSpPr>
          <p:cNvPr id="9" name="Text 6"/>
          <p:cNvSpPr/>
          <p:nvPr/>
        </p:nvSpPr>
        <p:spPr>
          <a:xfrm>
            <a:off x="7439501" y="2453521"/>
            <a:ext cx="4024551" cy="796528"/>
          </a:xfrm>
          <a:prstGeom prst="rect">
            <a:avLst/>
          </a:prstGeom>
          <a:noFill/>
          <a:ln/>
        </p:spPr>
        <p:txBody>
          <a:bodyPr wrap="squar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Transforming the EU's energy infrastructure to low-carbon will require over $1 trillion in investment.</a:t>
            </a:r>
            <a:endParaRPr lang="en-US" sz="1307" dirty="0"/>
          </a:p>
        </p:txBody>
      </p:sp>
      <p:sp>
        <p:nvSpPr>
          <p:cNvPr id="10" name="Text 7"/>
          <p:cNvSpPr/>
          <p:nvPr/>
        </p:nvSpPr>
        <p:spPr>
          <a:xfrm>
            <a:off x="3166229" y="3519607"/>
            <a:ext cx="4024432"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2030</a:t>
            </a:r>
            <a:endParaRPr lang="en-US" sz="3920" dirty="0"/>
          </a:p>
        </p:txBody>
      </p:sp>
      <p:sp>
        <p:nvSpPr>
          <p:cNvPr id="11" name="Text 8"/>
          <p:cNvSpPr/>
          <p:nvPr/>
        </p:nvSpPr>
        <p:spPr>
          <a:xfrm>
            <a:off x="3166229" y="4224695"/>
            <a:ext cx="4024432" cy="265509"/>
          </a:xfrm>
          <a:prstGeom prst="rect">
            <a:avLst/>
          </a:prstGeom>
          <a:noFill/>
          <a:ln/>
        </p:spPr>
        <p:txBody>
          <a:bodyPr wrap="non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Emissions target</a:t>
            </a:r>
            <a:endParaRPr lang="en-US" sz="1307" dirty="0"/>
          </a:p>
        </p:txBody>
      </p:sp>
      <p:sp>
        <p:nvSpPr>
          <p:cNvPr id="12" name="Text 9"/>
          <p:cNvSpPr/>
          <p:nvPr/>
        </p:nvSpPr>
        <p:spPr>
          <a:xfrm>
            <a:off x="7439501" y="3519607"/>
            <a:ext cx="4024551"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a:t>
            </a:r>
            <a:endParaRPr lang="en-US" sz="3920" dirty="0"/>
          </a:p>
        </p:txBody>
      </p:sp>
      <p:sp>
        <p:nvSpPr>
          <p:cNvPr id="13" name="Text 10"/>
          <p:cNvSpPr/>
          <p:nvPr/>
        </p:nvSpPr>
        <p:spPr>
          <a:xfrm>
            <a:off x="8414504" y="4224695"/>
            <a:ext cx="2074426" cy="259199"/>
          </a:xfrm>
          <a:prstGeom prst="rect">
            <a:avLst/>
          </a:prstGeom>
          <a:noFill/>
          <a:ln/>
        </p:spPr>
        <p:txBody>
          <a:bodyPr wrap="none" rtlCol="0" anchor="t"/>
          <a:lstStyle/>
          <a:p>
            <a:pPr marL="0" indent="0" algn="ctr">
              <a:lnSpc>
                <a:spcPts val="2042"/>
              </a:lnSpc>
              <a:buNone/>
            </a:pPr>
            <a:r>
              <a:rPr lang="en-US" sz="1633" b="1" dirty="0">
                <a:solidFill>
                  <a:srgbClr val="396AF1"/>
                </a:solidFill>
                <a:latin typeface="Barlow" pitchFamily="34" charset="0"/>
                <a:ea typeface="Barlow" pitchFamily="34" charset="-122"/>
                <a:cs typeface="Barlow" pitchFamily="34" charset="-120"/>
              </a:rPr>
              <a:t>2030 emissions goal</a:t>
            </a:r>
            <a:endParaRPr lang="en-US" sz="1633" dirty="0"/>
          </a:p>
        </p:txBody>
      </p:sp>
      <p:sp>
        <p:nvSpPr>
          <p:cNvPr id="14" name="Text 11"/>
          <p:cNvSpPr/>
          <p:nvPr/>
        </p:nvSpPr>
        <p:spPr>
          <a:xfrm>
            <a:off x="7439501" y="4583430"/>
            <a:ext cx="4024551" cy="796528"/>
          </a:xfrm>
          <a:prstGeom prst="rect">
            <a:avLst/>
          </a:prstGeom>
          <a:noFill/>
          <a:ln/>
        </p:spPr>
        <p:txBody>
          <a:bodyPr wrap="squar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The EU aims to reduce greenhouse gas emissions by at least 55% by 2030, an ambitious target requiring extensive changes.</a:t>
            </a:r>
            <a:endParaRPr lang="en-US" sz="1307" dirty="0"/>
          </a:p>
        </p:txBody>
      </p:sp>
      <p:sp>
        <p:nvSpPr>
          <p:cNvPr id="15" name="Text 12"/>
          <p:cNvSpPr/>
          <p:nvPr/>
        </p:nvSpPr>
        <p:spPr>
          <a:xfrm>
            <a:off x="3166229" y="5649516"/>
            <a:ext cx="4024432"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40%</a:t>
            </a:r>
            <a:endParaRPr lang="en-US" sz="3920" dirty="0"/>
          </a:p>
        </p:txBody>
      </p:sp>
      <p:sp>
        <p:nvSpPr>
          <p:cNvPr id="16" name="Text 13"/>
          <p:cNvSpPr/>
          <p:nvPr/>
        </p:nvSpPr>
        <p:spPr>
          <a:xfrm>
            <a:off x="3166229" y="6354604"/>
            <a:ext cx="4024432" cy="265509"/>
          </a:xfrm>
          <a:prstGeom prst="rect">
            <a:avLst/>
          </a:prstGeom>
          <a:noFill/>
          <a:ln/>
        </p:spPr>
        <p:txBody>
          <a:bodyPr wrap="non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Energy mix</a:t>
            </a:r>
            <a:endParaRPr lang="en-US" sz="1307" dirty="0"/>
          </a:p>
        </p:txBody>
      </p:sp>
      <p:sp>
        <p:nvSpPr>
          <p:cNvPr id="17" name="Text 14"/>
          <p:cNvSpPr/>
          <p:nvPr/>
        </p:nvSpPr>
        <p:spPr>
          <a:xfrm>
            <a:off x="7439501" y="5649516"/>
            <a:ext cx="4024551" cy="497800"/>
          </a:xfrm>
          <a:prstGeom prst="rect">
            <a:avLst/>
          </a:prstGeom>
          <a:noFill/>
          <a:ln/>
        </p:spPr>
        <p:txBody>
          <a:bodyPr wrap="none" rtlCol="0" anchor="t"/>
          <a:lstStyle/>
          <a:p>
            <a:pPr marL="0" indent="0" algn="ctr">
              <a:lnSpc>
                <a:spcPts val="3920"/>
              </a:lnSpc>
              <a:buNone/>
            </a:pPr>
            <a:r>
              <a:rPr lang="en-US" sz="3920" b="1" dirty="0">
                <a:solidFill>
                  <a:srgbClr val="396AF1"/>
                </a:solidFill>
                <a:latin typeface="Barlow" pitchFamily="34" charset="0"/>
                <a:ea typeface="Barlow" pitchFamily="34" charset="-122"/>
                <a:cs typeface="Barlow" pitchFamily="34" charset="-120"/>
              </a:rPr>
              <a:t>—</a:t>
            </a:r>
            <a:endParaRPr lang="en-US" sz="3920" dirty="0"/>
          </a:p>
        </p:txBody>
      </p:sp>
      <p:sp>
        <p:nvSpPr>
          <p:cNvPr id="18" name="Text 15"/>
          <p:cNvSpPr/>
          <p:nvPr/>
        </p:nvSpPr>
        <p:spPr>
          <a:xfrm>
            <a:off x="8331279" y="6354604"/>
            <a:ext cx="2240875" cy="259199"/>
          </a:xfrm>
          <a:prstGeom prst="rect">
            <a:avLst/>
          </a:prstGeom>
          <a:noFill/>
          <a:ln/>
        </p:spPr>
        <p:txBody>
          <a:bodyPr wrap="none" rtlCol="0" anchor="t"/>
          <a:lstStyle/>
          <a:p>
            <a:pPr marL="0" indent="0" algn="ctr">
              <a:lnSpc>
                <a:spcPts val="2042"/>
              </a:lnSpc>
              <a:buNone/>
            </a:pPr>
            <a:r>
              <a:rPr lang="en-US" sz="1633" b="1" dirty="0">
                <a:solidFill>
                  <a:srgbClr val="396AF1"/>
                </a:solidFill>
                <a:latin typeface="Barlow" pitchFamily="34" charset="0"/>
                <a:ea typeface="Barlow" pitchFamily="34" charset="-122"/>
                <a:cs typeface="Barlow" pitchFamily="34" charset="-120"/>
              </a:rPr>
              <a:t>Renewable energy share</a:t>
            </a:r>
            <a:endParaRPr lang="en-US" sz="1633" dirty="0"/>
          </a:p>
        </p:txBody>
      </p:sp>
      <p:sp>
        <p:nvSpPr>
          <p:cNvPr id="19" name="Text 16"/>
          <p:cNvSpPr/>
          <p:nvPr/>
        </p:nvSpPr>
        <p:spPr>
          <a:xfrm>
            <a:off x="7439501" y="6713339"/>
            <a:ext cx="4024551" cy="1062038"/>
          </a:xfrm>
          <a:prstGeom prst="rect">
            <a:avLst/>
          </a:prstGeom>
          <a:noFill/>
          <a:ln/>
        </p:spPr>
        <p:txBody>
          <a:bodyPr wrap="square" rtlCol="0" anchor="t"/>
          <a:lstStyle/>
          <a:p>
            <a:pPr marL="0" indent="0" algn="ctr">
              <a:lnSpc>
                <a:spcPts val="2091"/>
              </a:lnSpc>
              <a:buNone/>
            </a:pPr>
            <a:r>
              <a:rPr lang="en-US" sz="1307" dirty="0">
                <a:solidFill>
                  <a:srgbClr val="272525"/>
                </a:solidFill>
                <a:latin typeface="Montserrat" pitchFamily="34" charset="0"/>
                <a:ea typeface="Montserrat" pitchFamily="34" charset="-122"/>
                <a:cs typeface="Montserrat" pitchFamily="34" charset="-120"/>
              </a:rPr>
              <a:t>Reaching the EU's goal of 40% renewable energy by 2030 will be a major challenge, requiring rapid deployment of wind, solar and other clean sources.</a:t>
            </a:r>
            <a:endParaRPr lang="en-US" sz="130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674132"/>
            <a:ext cx="11109960"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Opportunities in the EU's low-carbon transition</a:t>
            </a:r>
            <a:endParaRPr lang="en-US" sz="4374" dirty="0"/>
          </a:p>
        </p:txBody>
      </p:sp>
      <p:pic>
        <p:nvPicPr>
          <p:cNvPr id="5" name="Image 1" descr="preencoded.png"/>
          <p:cNvPicPr>
            <a:picLocks noChangeAspect="1"/>
          </p:cNvPicPr>
          <p:nvPr/>
        </p:nvPicPr>
        <p:blipFill>
          <a:blip r:embed="rId4"/>
          <a:stretch>
            <a:fillRect/>
          </a:stretch>
        </p:blipFill>
        <p:spPr>
          <a:xfrm>
            <a:off x="1760220" y="2507218"/>
            <a:ext cx="444341" cy="444341"/>
          </a:xfrm>
          <a:prstGeom prst="rect">
            <a:avLst/>
          </a:prstGeom>
        </p:spPr>
      </p:pic>
      <p:sp>
        <p:nvSpPr>
          <p:cNvPr id="6" name="Text 2"/>
          <p:cNvSpPr/>
          <p:nvPr/>
        </p:nvSpPr>
        <p:spPr>
          <a:xfrm>
            <a:off x="1760220" y="3173730"/>
            <a:ext cx="2527459" cy="694373"/>
          </a:xfrm>
          <a:prstGeom prst="rect">
            <a:avLst/>
          </a:prstGeom>
          <a:noFill/>
          <a:ln/>
        </p:spPr>
        <p:txBody>
          <a:bodyPr wrap="squar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Renewable Energy Investment</a:t>
            </a:r>
            <a:endParaRPr lang="en-US" sz="2187" dirty="0"/>
          </a:p>
        </p:txBody>
      </p:sp>
      <p:sp>
        <p:nvSpPr>
          <p:cNvPr id="7" name="Text 3"/>
          <p:cNvSpPr/>
          <p:nvPr/>
        </p:nvSpPr>
        <p:spPr>
          <a:xfrm>
            <a:off x="1760220" y="4001333"/>
            <a:ext cx="2527459" cy="3198614"/>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Increased investment in renewable sources like solar, wind, and hydropower presents significant economic opportunities for the EU to generate clean energy and create green jobs.</a:t>
            </a:r>
            <a:endParaRPr lang="en-US" sz="1750" dirty="0"/>
          </a:p>
        </p:txBody>
      </p:sp>
      <p:pic>
        <p:nvPicPr>
          <p:cNvPr id="8" name="Image 2" descr="preencoded.png"/>
          <p:cNvPicPr>
            <a:picLocks noChangeAspect="1"/>
          </p:cNvPicPr>
          <p:nvPr/>
        </p:nvPicPr>
        <p:blipFill>
          <a:blip r:embed="rId5"/>
          <a:stretch>
            <a:fillRect/>
          </a:stretch>
        </p:blipFill>
        <p:spPr>
          <a:xfrm>
            <a:off x="4620935" y="2507218"/>
            <a:ext cx="444341" cy="444341"/>
          </a:xfrm>
          <a:prstGeom prst="rect">
            <a:avLst/>
          </a:prstGeom>
        </p:spPr>
      </p:pic>
      <p:sp>
        <p:nvSpPr>
          <p:cNvPr id="9" name="Text 4"/>
          <p:cNvSpPr/>
          <p:nvPr/>
        </p:nvSpPr>
        <p:spPr>
          <a:xfrm>
            <a:off x="4620935" y="3173730"/>
            <a:ext cx="2527578" cy="694373"/>
          </a:xfrm>
          <a:prstGeom prst="rect">
            <a:avLst/>
          </a:prstGeom>
          <a:noFill/>
          <a:ln/>
        </p:spPr>
        <p:txBody>
          <a:bodyPr wrap="squar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Energy Efficiency Upgrades</a:t>
            </a:r>
            <a:endParaRPr lang="en-US" sz="2187" dirty="0"/>
          </a:p>
        </p:txBody>
      </p:sp>
      <p:sp>
        <p:nvSpPr>
          <p:cNvPr id="10" name="Text 5"/>
          <p:cNvSpPr/>
          <p:nvPr/>
        </p:nvSpPr>
        <p:spPr>
          <a:xfrm>
            <a:off x="4620935" y="4001333"/>
            <a:ext cx="2527578" cy="3198614"/>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Improving energy efficiency in buildings, transportation, and industry can lower energy costs, reduce emissions, and spur innovation in sustainable technologies.</a:t>
            </a:r>
            <a:endParaRPr lang="en-US" sz="1750" dirty="0"/>
          </a:p>
        </p:txBody>
      </p:sp>
      <p:pic>
        <p:nvPicPr>
          <p:cNvPr id="11" name="Image 3" descr="preencoded.png"/>
          <p:cNvPicPr>
            <a:picLocks noChangeAspect="1"/>
          </p:cNvPicPr>
          <p:nvPr/>
        </p:nvPicPr>
        <p:blipFill>
          <a:blip r:embed="rId6"/>
          <a:stretch>
            <a:fillRect/>
          </a:stretch>
        </p:blipFill>
        <p:spPr>
          <a:xfrm>
            <a:off x="7481768" y="2507218"/>
            <a:ext cx="444341" cy="444341"/>
          </a:xfrm>
          <a:prstGeom prst="rect">
            <a:avLst/>
          </a:prstGeom>
        </p:spPr>
      </p:pic>
      <p:sp>
        <p:nvSpPr>
          <p:cNvPr id="12" name="Text 6"/>
          <p:cNvSpPr/>
          <p:nvPr/>
        </p:nvSpPr>
        <p:spPr>
          <a:xfrm>
            <a:off x="7481768" y="3173730"/>
            <a:ext cx="2527578" cy="694373"/>
          </a:xfrm>
          <a:prstGeom prst="rect">
            <a:avLst/>
          </a:prstGeom>
          <a:noFill/>
          <a:ln/>
        </p:spPr>
        <p:txBody>
          <a:bodyPr wrap="squar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Green Infrastructure</a:t>
            </a:r>
            <a:endParaRPr lang="en-US" sz="2187" dirty="0"/>
          </a:p>
        </p:txBody>
      </p:sp>
      <p:sp>
        <p:nvSpPr>
          <p:cNvPr id="13" name="Text 7"/>
          <p:cNvSpPr/>
          <p:nvPr/>
        </p:nvSpPr>
        <p:spPr>
          <a:xfrm>
            <a:off x="7481768" y="4001333"/>
            <a:ext cx="2527578" cy="3554016"/>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Investing in green infrastructure like public transit, smart grids, and carbon capture technology can modernize the EU's economy and make it more environmentally resilient.</a:t>
            </a:r>
            <a:endParaRPr lang="en-US" sz="1750" dirty="0"/>
          </a:p>
        </p:txBody>
      </p:sp>
      <p:pic>
        <p:nvPicPr>
          <p:cNvPr id="14" name="Image 4" descr="preencoded.png"/>
          <p:cNvPicPr>
            <a:picLocks noChangeAspect="1"/>
          </p:cNvPicPr>
          <p:nvPr/>
        </p:nvPicPr>
        <p:blipFill>
          <a:blip r:embed="rId7"/>
          <a:stretch>
            <a:fillRect/>
          </a:stretch>
        </p:blipFill>
        <p:spPr>
          <a:xfrm>
            <a:off x="10342602" y="2507218"/>
            <a:ext cx="444341" cy="444341"/>
          </a:xfrm>
          <a:prstGeom prst="rect">
            <a:avLst/>
          </a:prstGeom>
        </p:spPr>
      </p:pic>
      <p:sp>
        <p:nvSpPr>
          <p:cNvPr id="15" name="Text 8"/>
          <p:cNvSpPr/>
          <p:nvPr/>
        </p:nvSpPr>
        <p:spPr>
          <a:xfrm>
            <a:off x="10342602" y="3173730"/>
            <a:ext cx="2527578" cy="694373"/>
          </a:xfrm>
          <a:prstGeom prst="rect">
            <a:avLst/>
          </a:prstGeom>
          <a:noFill/>
          <a:ln/>
        </p:spPr>
        <p:txBody>
          <a:bodyPr wrap="square" rtlCol="0" anchor="t"/>
          <a:lstStyle/>
          <a:p>
            <a:pPr marL="0" indent="0" algn="l">
              <a:lnSpc>
                <a:spcPts val="2734"/>
              </a:lnSpc>
              <a:buNone/>
            </a:pPr>
            <a:r>
              <a:rPr lang="en-US" sz="2187" b="1" dirty="0">
                <a:solidFill>
                  <a:srgbClr val="396AF1"/>
                </a:solidFill>
                <a:latin typeface="Barlow" pitchFamily="34" charset="0"/>
                <a:ea typeface="Barlow" pitchFamily="34" charset="-122"/>
                <a:cs typeface="Barlow" pitchFamily="34" charset="-120"/>
              </a:rPr>
              <a:t>Clean Tech Job Creation</a:t>
            </a:r>
            <a:endParaRPr lang="en-US" sz="2187" dirty="0"/>
          </a:p>
        </p:txBody>
      </p:sp>
      <p:sp>
        <p:nvSpPr>
          <p:cNvPr id="16" name="Text 9"/>
          <p:cNvSpPr/>
          <p:nvPr/>
        </p:nvSpPr>
        <p:spPr>
          <a:xfrm>
            <a:off x="10342602" y="4001333"/>
            <a:ext cx="2527578" cy="3198614"/>
          </a:xfrm>
          <a:prstGeom prst="rect">
            <a:avLst/>
          </a:prstGeom>
          <a:noFill/>
          <a:ln/>
        </p:spPr>
        <p:txBody>
          <a:bodyPr wrap="square" rtlCol="0" anchor="t"/>
          <a:lstStyle/>
          <a:p>
            <a:pPr marL="0" indent="0" algn="l">
              <a:lnSpc>
                <a:spcPts val="2799"/>
              </a:lnSpc>
              <a:buNone/>
            </a:pPr>
            <a:r>
              <a:rPr lang="en-US" sz="1750" dirty="0">
                <a:solidFill>
                  <a:srgbClr val="272525"/>
                </a:solidFill>
                <a:latin typeface="Montserrat" pitchFamily="34" charset="0"/>
                <a:ea typeface="Montserrat" pitchFamily="34" charset="-122"/>
                <a:cs typeface="Montserrat" pitchFamily="34" charset="-120"/>
              </a:rPr>
              <a:t>The transition to a low-carbon economy will create new job opportunities in renewable energy, energy efficiency, electric vehicles, and other emerging clean technologies.</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1296233"/>
            <a:ext cx="11109960"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Conclusion: UNFCCC's impact on the EU's low-carbon future</a:t>
            </a:r>
            <a:endParaRPr lang="en-US" sz="4374" dirty="0"/>
          </a:p>
        </p:txBody>
      </p:sp>
      <p:sp>
        <p:nvSpPr>
          <p:cNvPr id="5" name="Text 2"/>
          <p:cNvSpPr/>
          <p:nvPr/>
        </p:nvSpPr>
        <p:spPr>
          <a:xfrm>
            <a:off x="1760220" y="3129320"/>
            <a:ext cx="11109960"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UNFCCC has been a driving force behind the EU's ambitious transition to a low-carbon economy. By setting global targets and frameworks, the UNFCCC has galvanized the EU to enact comprehensive climate and energy policies that have transformed its energy landscape. </a:t>
            </a:r>
            <a:r>
              <a:rPr lang="en-US" sz="1750" u="sng" dirty="0">
                <a:solidFill>
                  <a:srgbClr val="4B54FF"/>
                </a:solidFill>
                <a:latin typeface="Montserrat" pitchFamily="34" charset="0"/>
                <a:ea typeface="Montserrat" pitchFamily="34" charset="-122"/>
                <a:cs typeface="Montserrat" pitchFamily="34" charset="-120"/>
                <a:hlinkClick r:id="rId4">
                  <a:extLst>
                    <a:ext uri="{A12FA001-AC4F-418D-AE19-62706E023703}">
                      <ahyp:hlinkClr xmlns:ahyp="http://schemas.microsoft.com/office/drawing/2018/hyperlinkcolor" val="tx"/>
                    </a:ext>
                  </a:extLst>
                </a:hlinkClick>
              </a:rPr>
              <a:t>The UNFCCC's</a:t>
            </a:r>
            <a:r>
              <a:rPr lang="en-US" sz="1750" dirty="0">
                <a:solidFill>
                  <a:srgbClr val="272525"/>
                </a:solidFill>
                <a:latin typeface="Montserrat" pitchFamily="34" charset="0"/>
                <a:ea typeface="Montserrat" pitchFamily="34" charset="-122"/>
                <a:cs typeface="Montserrat" pitchFamily="34" charset="-120"/>
              </a:rPr>
              <a:t> influence has been crucial in accelerating the EU's shift to renewable energy, improving energy efficiency, and establishing an effective emissions trading system.</a:t>
            </a:r>
            <a:endParaRPr lang="en-US" sz="1750" dirty="0"/>
          </a:p>
        </p:txBody>
      </p:sp>
      <p:sp>
        <p:nvSpPr>
          <p:cNvPr id="6" name="Text 3"/>
          <p:cNvSpPr/>
          <p:nvPr/>
        </p:nvSpPr>
        <p:spPr>
          <a:xfrm>
            <a:off x="1760220" y="5156240"/>
            <a:ext cx="11109960"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As the world looks to the future, the EU's continued commitment to the UNFCCC and its decarbonization goals will be vital in shaping a sustainable, low-carbon global economy. The path ahead may be challenging, but the EU's leadership and the UNFCCC's guidance will be instrumental in overcoming obstacles and seizing the opportunities presented by the low-carbon transition.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434340" y="527566"/>
            <a:ext cx="7876459" cy="1666399"/>
          </a:xfrm>
          <a:prstGeom prst="rect">
            <a:avLst/>
          </a:prstGeom>
          <a:noFill/>
          <a:ln/>
        </p:spPr>
        <p:txBody>
          <a:bodyPr wrap="square" rtlCol="0" anchor="t"/>
          <a:lstStyle/>
          <a:p>
            <a:pPr marL="0" indent="0">
              <a:lnSpc>
                <a:spcPts val="6561"/>
              </a:lnSpc>
              <a:buNone/>
            </a:pPr>
            <a:r>
              <a:rPr lang="en-US" sz="4800" dirty="0"/>
              <a:t>Introduction</a:t>
            </a:r>
          </a:p>
        </p:txBody>
      </p:sp>
      <p:sp>
        <p:nvSpPr>
          <p:cNvPr id="6" name="Text 2"/>
          <p:cNvSpPr/>
          <p:nvPr/>
        </p:nvSpPr>
        <p:spPr>
          <a:xfrm>
            <a:off x="833199" y="3906679"/>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United Nations Framework Convention on Climate Change (UNFCCC) is an international environmental treaty that aims to stabilize greenhouse gas concentrations in the atmosphere to prevent dangerous human-induced interference with the climate system.</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910233"/>
            <a:ext cx="5995868"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Overview of the UNFCCC</a:t>
            </a:r>
            <a:endParaRPr lang="en-US" sz="4374" dirty="0"/>
          </a:p>
        </p:txBody>
      </p:sp>
      <p:sp>
        <p:nvSpPr>
          <p:cNvPr id="5" name="Shape 2"/>
          <p:cNvSpPr/>
          <p:nvPr/>
        </p:nvSpPr>
        <p:spPr>
          <a:xfrm>
            <a:off x="1760220" y="2048947"/>
            <a:ext cx="5443895" cy="2346365"/>
          </a:xfrm>
          <a:prstGeom prst="roundRect">
            <a:avLst>
              <a:gd name="adj" fmla="val 5682"/>
            </a:avLst>
          </a:prstGeom>
          <a:solidFill>
            <a:srgbClr val="EEEFF5"/>
          </a:solidFill>
          <a:ln/>
        </p:spPr>
        <p:txBody>
          <a:bodyPr/>
          <a:lstStyle/>
          <a:p>
            <a:endParaRPr lang="en-IN"/>
          </a:p>
        </p:txBody>
      </p:sp>
      <p:sp>
        <p:nvSpPr>
          <p:cNvPr id="6" name="Text 3"/>
          <p:cNvSpPr/>
          <p:nvPr/>
        </p:nvSpPr>
        <p:spPr>
          <a:xfrm>
            <a:off x="1982391" y="2271117"/>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Global Treaty</a:t>
            </a:r>
            <a:endParaRPr lang="en-US" sz="2187" dirty="0"/>
          </a:p>
        </p:txBody>
      </p:sp>
      <p:sp>
        <p:nvSpPr>
          <p:cNvPr id="7" name="Text 4"/>
          <p:cNvSpPr/>
          <p:nvPr/>
        </p:nvSpPr>
        <p:spPr>
          <a:xfrm>
            <a:off x="1982391" y="2751534"/>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United Nations Framework Convention on Climate Change (UNFCCC) is a global treaty established in 1992 to address the threat of climate change.</a:t>
            </a:r>
            <a:endParaRPr lang="en-US" sz="1750" dirty="0"/>
          </a:p>
        </p:txBody>
      </p:sp>
      <p:sp>
        <p:nvSpPr>
          <p:cNvPr id="8" name="Shape 5"/>
          <p:cNvSpPr/>
          <p:nvPr/>
        </p:nvSpPr>
        <p:spPr>
          <a:xfrm>
            <a:off x="7426285" y="2048947"/>
            <a:ext cx="5443895" cy="2346365"/>
          </a:xfrm>
          <a:prstGeom prst="roundRect">
            <a:avLst>
              <a:gd name="adj" fmla="val 5682"/>
            </a:avLst>
          </a:prstGeom>
          <a:solidFill>
            <a:srgbClr val="EEEFF5"/>
          </a:solidFill>
          <a:ln/>
        </p:spPr>
        <p:txBody>
          <a:bodyPr/>
          <a:lstStyle/>
          <a:p>
            <a:endParaRPr lang="en-IN"/>
          </a:p>
        </p:txBody>
      </p:sp>
      <p:sp>
        <p:nvSpPr>
          <p:cNvPr id="9" name="Text 6"/>
          <p:cNvSpPr/>
          <p:nvPr/>
        </p:nvSpPr>
        <p:spPr>
          <a:xfrm>
            <a:off x="7648456" y="2271117"/>
            <a:ext cx="3537585"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Membership and Governance</a:t>
            </a:r>
            <a:endParaRPr lang="en-US" sz="2187" dirty="0"/>
          </a:p>
        </p:txBody>
      </p:sp>
      <p:sp>
        <p:nvSpPr>
          <p:cNvPr id="10" name="Text 7"/>
          <p:cNvSpPr/>
          <p:nvPr/>
        </p:nvSpPr>
        <p:spPr>
          <a:xfrm>
            <a:off x="7648456" y="2751534"/>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UNFCCC has near-universal membership, with 197 countries as Parties, and is overseen by a Conference of the Parties (COP) that meets annually.</a:t>
            </a:r>
            <a:endParaRPr lang="en-US" sz="1750" dirty="0"/>
          </a:p>
        </p:txBody>
      </p:sp>
      <p:sp>
        <p:nvSpPr>
          <p:cNvPr id="11" name="Shape 8"/>
          <p:cNvSpPr/>
          <p:nvPr/>
        </p:nvSpPr>
        <p:spPr>
          <a:xfrm>
            <a:off x="1760220" y="4617482"/>
            <a:ext cx="5443895" cy="2701766"/>
          </a:xfrm>
          <a:prstGeom prst="roundRect">
            <a:avLst>
              <a:gd name="adj" fmla="val 4935"/>
            </a:avLst>
          </a:prstGeom>
          <a:solidFill>
            <a:srgbClr val="EEEFF5"/>
          </a:solidFill>
          <a:ln/>
        </p:spPr>
        <p:txBody>
          <a:bodyPr/>
          <a:lstStyle/>
          <a:p>
            <a:endParaRPr lang="en-IN"/>
          </a:p>
        </p:txBody>
      </p:sp>
      <p:sp>
        <p:nvSpPr>
          <p:cNvPr id="12" name="Text 9"/>
          <p:cNvSpPr/>
          <p:nvPr/>
        </p:nvSpPr>
        <p:spPr>
          <a:xfrm>
            <a:off x="1982391" y="4839653"/>
            <a:ext cx="2958227"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Objective and Principles</a:t>
            </a:r>
            <a:endParaRPr lang="en-US" sz="2187" dirty="0"/>
          </a:p>
        </p:txBody>
      </p:sp>
      <p:sp>
        <p:nvSpPr>
          <p:cNvPr id="13" name="Text 10"/>
          <p:cNvSpPr/>
          <p:nvPr/>
        </p:nvSpPr>
        <p:spPr>
          <a:xfrm>
            <a:off x="1982391" y="5320070"/>
            <a:ext cx="4999553"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UNFCCC's objective is to stabilize greenhouse gas concentrations in the atmosphere at a level that prevents dangerous human interference with the climate system.</a:t>
            </a:r>
            <a:endParaRPr lang="en-US" sz="1750" dirty="0"/>
          </a:p>
        </p:txBody>
      </p:sp>
      <p:sp>
        <p:nvSpPr>
          <p:cNvPr id="14" name="Shape 11"/>
          <p:cNvSpPr/>
          <p:nvPr/>
        </p:nvSpPr>
        <p:spPr>
          <a:xfrm>
            <a:off x="7426285" y="4617482"/>
            <a:ext cx="5443895" cy="2701766"/>
          </a:xfrm>
          <a:prstGeom prst="roundRect">
            <a:avLst>
              <a:gd name="adj" fmla="val 4935"/>
            </a:avLst>
          </a:prstGeom>
          <a:solidFill>
            <a:srgbClr val="EEEFF5"/>
          </a:solidFill>
          <a:ln/>
        </p:spPr>
        <p:txBody>
          <a:bodyPr/>
          <a:lstStyle/>
          <a:p>
            <a:endParaRPr lang="en-IN"/>
          </a:p>
        </p:txBody>
      </p:sp>
      <p:sp>
        <p:nvSpPr>
          <p:cNvPr id="15" name="Text 12"/>
          <p:cNvSpPr/>
          <p:nvPr/>
        </p:nvSpPr>
        <p:spPr>
          <a:xfrm>
            <a:off x="7648456" y="4839653"/>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Scientific Basis</a:t>
            </a:r>
            <a:endParaRPr lang="en-US" sz="2187" dirty="0"/>
          </a:p>
        </p:txBody>
      </p:sp>
      <p:sp>
        <p:nvSpPr>
          <p:cNvPr id="16" name="Text 13"/>
          <p:cNvSpPr/>
          <p:nvPr/>
        </p:nvSpPr>
        <p:spPr>
          <a:xfrm>
            <a:off x="7648456" y="5320070"/>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UNFCCC is guided by the latest climate science, as provided by the Intergovernmental Panel on Climate Change (IPCC).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1760220" y="4012406"/>
            <a:ext cx="7279481"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Key objectives of the UNFCCC</a:t>
            </a:r>
            <a:endParaRPr lang="en-US" sz="4374" dirty="0"/>
          </a:p>
        </p:txBody>
      </p:sp>
      <p:sp>
        <p:nvSpPr>
          <p:cNvPr id="6" name="Text 2"/>
          <p:cNvSpPr/>
          <p:nvPr/>
        </p:nvSpPr>
        <p:spPr>
          <a:xfrm>
            <a:off x="2115622" y="5040035"/>
            <a:ext cx="10754558" cy="710803"/>
          </a:xfrm>
          <a:prstGeom prst="rect">
            <a:avLst/>
          </a:prstGeom>
          <a:noFill/>
          <a:ln/>
        </p:spPr>
        <p:txBody>
          <a:bodyPr wrap="square" rtlCol="0" anchor="t"/>
          <a:lstStyle/>
          <a:p>
            <a:pPr marL="342900" indent="-342900" algn="l">
              <a:lnSpc>
                <a:spcPts val="2799"/>
              </a:lnSpc>
              <a:buSzPct val="100000"/>
              <a:buFont typeface="+mj-lt"/>
              <a:buAutoNum type="arabicPeriod"/>
            </a:pPr>
            <a:r>
              <a:rPr lang="en-US" sz="1750" dirty="0">
                <a:solidFill>
                  <a:srgbClr val="272525"/>
                </a:solidFill>
                <a:latin typeface="Montserrat" pitchFamily="34" charset="0"/>
                <a:ea typeface="Montserrat" pitchFamily="34" charset="-122"/>
                <a:cs typeface="Montserrat" pitchFamily="34" charset="-120"/>
              </a:rPr>
              <a:t>Stabilize greenhouse gas concentrations in the atmosphere at a level that would prevent dangerous human-induced interference with the climate system</a:t>
            </a:r>
            <a:endParaRPr lang="en-US" sz="1750" dirty="0"/>
          </a:p>
        </p:txBody>
      </p:sp>
      <p:sp>
        <p:nvSpPr>
          <p:cNvPr id="7" name="Text 3"/>
          <p:cNvSpPr/>
          <p:nvPr/>
        </p:nvSpPr>
        <p:spPr>
          <a:xfrm>
            <a:off x="2115622" y="5839658"/>
            <a:ext cx="10754558" cy="355402"/>
          </a:xfrm>
          <a:prstGeom prst="rect">
            <a:avLst/>
          </a:prstGeom>
          <a:noFill/>
          <a:ln/>
        </p:spPr>
        <p:txBody>
          <a:bodyPr wrap="none" rtlCol="0" anchor="t"/>
          <a:lstStyle/>
          <a:p>
            <a:pPr marL="342900" indent="-342900" algn="l">
              <a:lnSpc>
                <a:spcPts val="2799"/>
              </a:lnSpc>
              <a:buSzPct val="100000"/>
              <a:buFont typeface="+mj-lt"/>
              <a:buAutoNum type="arabicPeriod" startAt="2"/>
            </a:pPr>
            <a:r>
              <a:rPr lang="en-US" sz="1750" dirty="0">
                <a:solidFill>
                  <a:srgbClr val="272525"/>
                </a:solidFill>
                <a:latin typeface="Montserrat" pitchFamily="34" charset="0"/>
                <a:ea typeface="Montserrat" pitchFamily="34" charset="-122"/>
                <a:cs typeface="Montserrat" pitchFamily="34" charset="-120"/>
              </a:rPr>
              <a:t>Ensure sustainable development and </a:t>
            </a:r>
            <a:r>
              <a:rPr lang="en-US" sz="1750" b="1" dirty="0">
                <a:solidFill>
                  <a:srgbClr val="272525"/>
                </a:solidFill>
                <a:latin typeface="Montserrat" pitchFamily="34" charset="0"/>
                <a:ea typeface="Montserrat" pitchFamily="34" charset="-122"/>
                <a:cs typeface="Montserrat" pitchFamily="34" charset="-120"/>
              </a:rPr>
              <a:t>adapt</a:t>
            </a:r>
            <a:r>
              <a:rPr lang="en-US" sz="1750" dirty="0">
                <a:solidFill>
                  <a:srgbClr val="272525"/>
                </a:solidFill>
                <a:latin typeface="Montserrat" pitchFamily="34" charset="0"/>
                <a:ea typeface="Montserrat" pitchFamily="34" charset="-122"/>
                <a:cs typeface="Montserrat" pitchFamily="34" charset="-120"/>
              </a:rPr>
              <a:t> to the impacts of climate change</a:t>
            </a:r>
            <a:endParaRPr lang="en-US" sz="1750" dirty="0"/>
          </a:p>
        </p:txBody>
      </p:sp>
      <p:sp>
        <p:nvSpPr>
          <p:cNvPr id="8" name="Text 4"/>
          <p:cNvSpPr/>
          <p:nvPr/>
        </p:nvSpPr>
        <p:spPr>
          <a:xfrm>
            <a:off x="2115622" y="6283881"/>
            <a:ext cx="10754558"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dirty="0">
                <a:solidFill>
                  <a:srgbClr val="272525"/>
                </a:solidFill>
                <a:latin typeface="Montserrat" pitchFamily="34" charset="0"/>
                <a:ea typeface="Montserrat" pitchFamily="34" charset="-122"/>
                <a:cs typeface="Montserrat" pitchFamily="34" charset="-120"/>
              </a:rPr>
              <a:t>Promote the </a:t>
            </a:r>
            <a:r>
              <a:rPr lang="en-US" sz="1750" u="sng" dirty="0">
                <a:solidFill>
                  <a:srgbClr val="272525"/>
                </a:solidFill>
                <a:latin typeface="Montserrat" pitchFamily="34" charset="0"/>
                <a:ea typeface="Montserrat" pitchFamily="34" charset="-122"/>
                <a:cs typeface="Montserrat" pitchFamily="34" charset="-120"/>
              </a:rPr>
              <a:t>equitable</a:t>
            </a:r>
            <a:r>
              <a:rPr lang="en-US" sz="1750" dirty="0">
                <a:solidFill>
                  <a:srgbClr val="272525"/>
                </a:solidFill>
                <a:latin typeface="Montserrat" pitchFamily="34" charset="0"/>
                <a:ea typeface="Montserrat" pitchFamily="34" charset="-122"/>
                <a:cs typeface="Montserrat" pitchFamily="34" charset="-120"/>
              </a:rPr>
              <a:t> implementation of the Convention through the principle of </a:t>
            </a:r>
            <a:r>
              <a:rPr lang="en-US" sz="1750" b="1" dirty="0">
                <a:solidFill>
                  <a:srgbClr val="272525"/>
                </a:solidFill>
                <a:latin typeface="Montserrat" pitchFamily="34" charset="0"/>
                <a:ea typeface="Montserrat" pitchFamily="34" charset="-122"/>
                <a:cs typeface="Montserrat" pitchFamily="34" charset="-120"/>
              </a:rPr>
              <a:t>common but differentiated responsibilities</a:t>
            </a:r>
            <a:r>
              <a:rPr lang="en-US" sz="1750" dirty="0">
                <a:solidFill>
                  <a:srgbClr val="272525"/>
                </a:solidFill>
                <a:latin typeface="Montserrat" pitchFamily="34" charset="0"/>
                <a:ea typeface="Montserrat" pitchFamily="34" charset="-122"/>
                <a:cs typeface="Montserrat" pitchFamily="34" charset="-120"/>
              </a:rPr>
              <a:t> and respective capabilities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529477"/>
            <a:ext cx="7477601"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UNFCCC's Role in Global Climate Action</a:t>
            </a:r>
            <a:endParaRPr lang="en-US" sz="4374" dirty="0"/>
          </a:p>
        </p:txBody>
      </p:sp>
      <p:sp>
        <p:nvSpPr>
          <p:cNvPr id="6" name="Text 2"/>
          <p:cNvSpPr/>
          <p:nvPr/>
        </p:nvSpPr>
        <p:spPr>
          <a:xfrm>
            <a:off x="833199" y="3251478"/>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UNFCCC plays a crucial role in driving global efforts to address climate change. It provides a framework for countries to cooperate, share knowledge, and coordinate actions to reduce greenhouse gas emissions and adapt to the impacts of climate change.</a:t>
            </a:r>
            <a:endParaRPr lang="en-US" sz="1750" dirty="0"/>
          </a:p>
        </p:txBody>
      </p:sp>
      <p:sp>
        <p:nvSpPr>
          <p:cNvPr id="7" name="Text 3"/>
          <p:cNvSpPr/>
          <p:nvPr/>
        </p:nvSpPr>
        <p:spPr>
          <a:xfrm>
            <a:off x="833199" y="4922996"/>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By facilitating international negotiations and agreements, the UNFCCC has been instrumental in mobilizing countries to take concrete steps towards a low-carbon future, such as setting emissions reduction targets and implementing policies to promote renewable energy and energy efficiency.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2527221" y="527804"/>
            <a:ext cx="7702629" cy="598408"/>
          </a:xfrm>
          <a:prstGeom prst="rect">
            <a:avLst/>
          </a:prstGeom>
          <a:noFill/>
          <a:ln/>
        </p:spPr>
        <p:txBody>
          <a:bodyPr wrap="none" rtlCol="0" anchor="t"/>
          <a:lstStyle/>
          <a:p>
            <a:pPr marL="0" indent="0">
              <a:lnSpc>
                <a:spcPts val="4713"/>
              </a:lnSpc>
              <a:buNone/>
            </a:pPr>
            <a:r>
              <a:rPr lang="en-US" sz="3770" b="1" dirty="0">
                <a:solidFill>
                  <a:srgbClr val="396AF1"/>
                </a:solidFill>
                <a:latin typeface="Barlow" pitchFamily="34" charset="0"/>
                <a:ea typeface="Barlow" pitchFamily="34" charset="-122"/>
                <a:cs typeface="Barlow" pitchFamily="34" charset="-120"/>
              </a:rPr>
              <a:t>UNFCCC's Structure and Governance</a:t>
            </a:r>
            <a:endParaRPr lang="en-US" sz="3770" dirty="0"/>
          </a:p>
        </p:txBody>
      </p:sp>
      <p:sp>
        <p:nvSpPr>
          <p:cNvPr id="5" name="Text 2"/>
          <p:cNvSpPr/>
          <p:nvPr/>
        </p:nvSpPr>
        <p:spPr>
          <a:xfrm>
            <a:off x="2527221" y="1585674"/>
            <a:ext cx="4554379" cy="1838801"/>
          </a:xfrm>
          <a:prstGeom prst="rect">
            <a:avLst/>
          </a:prstGeom>
          <a:noFill/>
          <a:ln/>
        </p:spPr>
        <p:txBody>
          <a:bodyPr wrap="square" rtlCol="0" anchor="t"/>
          <a:lstStyle/>
          <a:p>
            <a:pPr marL="0" indent="0">
              <a:lnSpc>
                <a:spcPts val="2413"/>
              </a:lnSpc>
              <a:buNone/>
            </a:pPr>
            <a:r>
              <a:rPr lang="en-US" sz="1508" dirty="0">
                <a:solidFill>
                  <a:srgbClr val="272525"/>
                </a:solidFill>
                <a:latin typeface="Montserrat" pitchFamily="34" charset="0"/>
                <a:ea typeface="Montserrat" pitchFamily="34" charset="-122"/>
                <a:cs typeface="Montserrat" pitchFamily="34" charset="-120"/>
              </a:rPr>
              <a:t>The UNFCCC has a complex structure with several governing bodies and mechanisms to facilitate global climate action. At the heart of its governance is the Conference of the Parties (COP), which brings together representatives from 197 member countries.</a:t>
            </a:r>
            <a:endParaRPr lang="en-US" sz="1508" dirty="0"/>
          </a:p>
        </p:txBody>
      </p:sp>
      <p:sp>
        <p:nvSpPr>
          <p:cNvPr id="6" name="Text 3"/>
          <p:cNvSpPr/>
          <p:nvPr/>
        </p:nvSpPr>
        <p:spPr>
          <a:xfrm>
            <a:off x="2527221" y="3596759"/>
            <a:ext cx="4554379" cy="1225868"/>
          </a:xfrm>
          <a:prstGeom prst="rect">
            <a:avLst/>
          </a:prstGeom>
          <a:noFill/>
          <a:ln/>
        </p:spPr>
        <p:txBody>
          <a:bodyPr wrap="square" rtlCol="0" anchor="t"/>
          <a:lstStyle/>
          <a:p>
            <a:pPr marL="0" indent="0">
              <a:lnSpc>
                <a:spcPts val="2413"/>
              </a:lnSpc>
              <a:buNone/>
            </a:pPr>
            <a:r>
              <a:rPr lang="en-US" sz="1508" dirty="0">
                <a:solidFill>
                  <a:srgbClr val="272525"/>
                </a:solidFill>
                <a:latin typeface="Montserrat" pitchFamily="34" charset="0"/>
                <a:ea typeface="Montserrat" pitchFamily="34" charset="-122"/>
                <a:cs typeface="Montserrat" pitchFamily="34" charset="-120"/>
              </a:rPr>
              <a:t>The COP is supported by subsidiary bodies that provide scientific and technical advice, as well as financial mechanisms to assist developing countries in their climate efforts.</a:t>
            </a:r>
            <a:endParaRPr lang="en-US" sz="1508" dirty="0"/>
          </a:p>
        </p:txBody>
      </p:sp>
      <p:pic>
        <p:nvPicPr>
          <p:cNvPr id="7" name="Image 1" descr="preencoded.png"/>
          <p:cNvPicPr>
            <a:picLocks noChangeAspect="1"/>
          </p:cNvPicPr>
          <p:nvPr/>
        </p:nvPicPr>
        <p:blipFill>
          <a:blip r:embed="rId4"/>
          <a:stretch>
            <a:fillRect/>
          </a:stretch>
        </p:blipFill>
        <p:spPr>
          <a:xfrm>
            <a:off x="7556421" y="1628775"/>
            <a:ext cx="4554379" cy="58576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82346" y="605909"/>
            <a:ext cx="8613696" cy="687348"/>
          </a:xfrm>
          <a:prstGeom prst="rect">
            <a:avLst/>
          </a:prstGeom>
          <a:noFill/>
          <a:ln/>
        </p:spPr>
        <p:txBody>
          <a:bodyPr wrap="none" rtlCol="0" anchor="t"/>
          <a:lstStyle/>
          <a:p>
            <a:pPr marL="0" indent="0">
              <a:lnSpc>
                <a:spcPts val="5412"/>
              </a:lnSpc>
              <a:buNone/>
            </a:pPr>
            <a:r>
              <a:rPr lang="en-US" sz="4330" b="1" dirty="0">
                <a:solidFill>
                  <a:srgbClr val="396AF1"/>
                </a:solidFill>
                <a:latin typeface="Barlow" pitchFamily="34" charset="0"/>
                <a:ea typeface="Barlow" pitchFamily="34" charset="-122"/>
                <a:cs typeface="Barlow" pitchFamily="34" charset="-120"/>
              </a:rPr>
              <a:t>UNFCCC's Decision-Making Process</a:t>
            </a:r>
            <a:endParaRPr lang="en-US" sz="4330" dirty="0"/>
          </a:p>
        </p:txBody>
      </p:sp>
      <p:sp>
        <p:nvSpPr>
          <p:cNvPr id="6" name="Shape 2"/>
          <p:cNvSpPr/>
          <p:nvPr/>
        </p:nvSpPr>
        <p:spPr>
          <a:xfrm>
            <a:off x="4762857" y="1623179"/>
            <a:ext cx="98941" cy="6000512"/>
          </a:xfrm>
          <a:prstGeom prst="roundRect">
            <a:avLst>
              <a:gd name="adj" fmla="val 133388"/>
            </a:avLst>
          </a:prstGeom>
          <a:solidFill>
            <a:srgbClr val="EEEFF5"/>
          </a:solidFill>
          <a:ln/>
        </p:spPr>
        <p:txBody>
          <a:bodyPr/>
          <a:lstStyle/>
          <a:p>
            <a:endParaRPr lang="en-IN"/>
          </a:p>
        </p:txBody>
      </p:sp>
      <p:sp>
        <p:nvSpPr>
          <p:cNvPr id="7" name="Shape 3"/>
          <p:cNvSpPr/>
          <p:nvPr/>
        </p:nvSpPr>
        <p:spPr>
          <a:xfrm>
            <a:off x="5059680" y="1992928"/>
            <a:ext cx="769739" cy="98941"/>
          </a:xfrm>
          <a:prstGeom prst="roundRect">
            <a:avLst>
              <a:gd name="adj" fmla="val 133388"/>
            </a:avLst>
          </a:prstGeom>
          <a:solidFill>
            <a:srgbClr val="EEEFF5"/>
          </a:solidFill>
          <a:ln/>
        </p:spPr>
        <p:txBody>
          <a:bodyPr/>
          <a:lstStyle/>
          <a:p>
            <a:endParaRPr lang="en-IN"/>
          </a:p>
        </p:txBody>
      </p:sp>
      <p:sp>
        <p:nvSpPr>
          <p:cNvPr id="8" name="Shape 4"/>
          <p:cNvSpPr/>
          <p:nvPr/>
        </p:nvSpPr>
        <p:spPr>
          <a:xfrm>
            <a:off x="4564856" y="1794986"/>
            <a:ext cx="494824" cy="494824"/>
          </a:xfrm>
          <a:prstGeom prst="roundRect">
            <a:avLst>
              <a:gd name="adj" fmla="val 26671"/>
            </a:avLst>
          </a:prstGeom>
          <a:solidFill>
            <a:srgbClr val="EEEFF5"/>
          </a:solidFill>
          <a:ln/>
        </p:spPr>
        <p:txBody>
          <a:bodyPr/>
          <a:lstStyle/>
          <a:p>
            <a:endParaRPr lang="en-IN"/>
          </a:p>
        </p:txBody>
      </p:sp>
      <p:sp>
        <p:nvSpPr>
          <p:cNvPr id="9" name="Text 5"/>
          <p:cNvSpPr/>
          <p:nvPr/>
        </p:nvSpPr>
        <p:spPr>
          <a:xfrm>
            <a:off x="4753808" y="1836182"/>
            <a:ext cx="116800" cy="412313"/>
          </a:xfrm>
          <a:prstGeom prst="rect">
            <a:avLst/>
          </a:prstGeom>
          <a:noFill/>
          <a:ln/>
        </p:spPr>
        <p:txBody>
          <a:bodyPr wrap="none" rtlCol="0" anchor="t"/>
          <a:lstStyle/>
          <a:p>
            <a:pPr marL="0" indent="0" algn="ctr">
              <a:lnSpc>
                <a:spcPts val="3247"/>
              </a:lnSpc>
              <a:buNone/>
            </a:pPr>
            <a:r>
              <a:rPr lang="en-US" sz="2598" b="1" dirty="0">
                <a:solidFill>
                  <a:srgbClr val="396AF1"/>
                </a:solidFill>
                <a:latin typeface="Barlow" pitchFamily="34" charset="0"/>
                <a:ea typeface="Barlow" pitchFamily="34" charset="-122"/>
                <a:cs typeface="Barlow" pitchFamily="34" charset="-120"/>
              </a:rPr>
              <a:t>1</a:t>
            </a:r>
            <a:endParaRPr lang="en-US" sz="2598" dirty="0"/>
          </a:p>
        </p:txBody>
      </p:sp>
      <p:sp>
        <p:nvSpPr>
          <p:cNvPr id="10" name="Text 6"/>
          <p:cNvSpPr/>
          <p:nvPr/>
        </p:nvSpPr>
        <p:spPr>
          <a:xfrm>
            <a:off x="6021943" y="1843087"/>
            <a:ext cx="3863459" cy="343614"/>
          </a:xfrm>
          <a:prstGeom prst="rect">
            <a:avLst/>
          </a:prstGeom>
          <a:noFill/>
          <a:ln/>
        </p:spPr>
        <p:txBody>
          <a:bodyPr wrap="none" rtlCol="0" anchor="t"/>
          <a:lstStyle/>
          <a:p>
            <a:pPr marL="0" indent="0" algn="l">
              <a:lnSpc>
                <a:spcPts val="2706"/>
              </a:lnSpc>
              <a:buNone/>
            </a:pPr>
            <a:r>
              <a:rPr lang="en-US" sz="2165" b="1" dirty="0">
                <a:solidFill>
                  <a:srgbClr val="396AF1"/>
                </a:solidFill>
                <a:latin typeface="Barlow" pitchFamily="34" charset="0"/>
                <a:ea typeface="Barlow" pitchFamily="34" charset="-122"/>
                <a:cs typeface="Barlow" pitchFamily="34" charset="-120"/>
              </a:rPr>
              <a:t>Conference of the Parties (COP)</a:t>
            </a:r>
            <a:endParaRPr lang="en-US" sz="2165" dirty="0"/>
          </a:p>
        </p:txBody>
      </p:sp>
      <p:sp>
        <p:nvSpPr>
          <p:cNvPr id="11" name="Text 7"/>
          <p:cNvSpPr/>
          <p:nvPr/>
        </p:nvSpPr>
        <p:spPr>
          <a:xfrm>
            <a:off x="6021943" y="2318623"/>
            <a:ext cx="7783711" cy="1055489"/>
          </a:xfrm>
          <a:prstGeom prst="rect">
            <a:avLst/>
          </a:prstGeom>
          <a:noFill/>
          <a:ln/>
        </p:spPr>
        <p:txBody>
          <a:bodyPr wrap="square" rtlCol="0" anchor="t"/>
          <a:lstStyle/>
          <a:p>
            <a:pPr marL="0" indent="0" algn="l">
              <a:lnSpc>
                <a:spcPts val="2771"/>
              </a:lnSpc>
              <a:buNone/>
            </a:pPr>
            <a:r>
              <a:rPr lang="en-US" sz="1732" dirty="0">
                <a:solidFill>
                  <a:srgbClr val="272525"/>
                </a:solidFill>
                <a:latin typeface="Montserrat" pitchFamily="34" charset="0"/>
                <a:ea typeface="Montserrat" pitchFamily="34" charset="-122"/>
                <a:cs typeface="Montserrat" pitchFamily="34" charset="-120"/>
              </a:rPr>
              <a:t>The annual meeting of all countries that have ratified the UNFCCC, where major decisions are made through consensus-based negotiations.</a:t>
            </a:r>
            <a:endParaRPr lang="en-US" sz="1732" dirty="0"/>
          </a:p>
        </p:txBody>
      </p:sp>
      <p:sp>
        <p:nvSpPr>
          <p:cNvPr id="12" name="Shape 8"/>
          <p:cNvSpPr/>
          <p:nvPr/>
        </p:nvSpPr>
        <p:spPr>
          <a:xfrm>
            <a:off x="5059680" y="4183678"/>
            <a:ext cx="769739" cy="98941"/>
          </a:xfrm>
          <a:prstGeom prst="roundRect">
            <a:avLst>
              <a:gd name="adj" fmla="val 133388"/>
            </a:avLst>
          </a:prstGeom>
          <a:solidFill>
            <a:srgbClr val="EEEFF5"/>
          </a:solidFill>
          <a:ln/>
        </p:spPr>
        <p:txBody>
          <a:bodyPr/>
          <a:lstStyle/>
          <a:p>
            <a:endParaRPr lang="en-IN"/>
          </a:p>
        </p:txBody>
      </p:sp>
      <p:sp>
        <p:nvSpPr>
          <p:cNvPr id="13" name="Shape 9"/>
          <p:cNvSpPr/>
          <p:nvPr/>
        </p:nvSpPr>
        <p:spPr>
          <a:xfrm>
            <a:off x="4564856" y="3985736"/>
            <a:ext cx="494824" cy="494824"/>
          </a:xfrm>
          <a:prstGeom prst="roundRect">
            <a:avLst>
              <a:gd name="adj" fmla="val 26671"/>
            </a:avLst>
          </a:prstGeom>
          <a:solidFill>
            <a:srgbClr val="EEEFF5"/>
          </a:solidFill>
          <a:ln/>
        </p:spPr>
        <p:txBody>
          <a:bodyPr/>
          <a:lstStyle/>
          <a:p>
            <a:endParaRPr lang="en-IN"/>
          </a:p>
        </p:txBody>
      </p:sp>
      <p:sp>
        <p:nvSpPr>
          <p:cNvPr id="14" name="Text 10"/>
          <p:cNvSpPr/>
          <p:nvPr/>
        </p:nvSpPr>
        <p:spPr>
          <a:xfrm>
            <a:off x="4719876" y="4026932"/>
            <a:ext cx="184785" cy="412313"/>
          </a:xfrm>
          <a:prstGeom prst="rect">
            <a:avLst/>
          </a:prstGeom>
          <a:noFill/>
          <a:ln/>
        </p:spPr>
        <p:txBody>
          <a:bodyPr wrap="none" rtlCol="0" anchor="t"/>
          <a:lstStyle/>
          <a:p>
            <a:pPr marL="0" indent="0" algn="ctr">
              <a:lnSpc>
                <a:spcPts val="3247"/>
              </a:lnSpc>
              <a:buNone/>
            </a:pPr>
            <a:r>
              <a:rPr lang="en-US" sz="2598" b="1" dirty="0">
                <a:solidFill>
                  <a:srgbClr val="396AF1"/>
                </a:solidFill>
                <a:latin typeface="Barlow" pitchFamily="34" charset="0"/>
                <a:ea typeface="Barlow" pitchFamily="34" charset="-122"/>
                <a:cs typeface="Barlow" pitchFamily="34" charset="-120"/>
              </a:rPr>
              <a:t>2</a:t>
            </a:r>
            <a:endParaRPr lang="en-US" sz="2598" dirty="0"/>
          </a:p>
        </p:txBody>
      </p:sp>
      <p:sp>
        <p:nvSpPr>
          <p:cNvPr id="15" name="Text 11"/>
          <p:cNvSpPr/>
          <p:nvPr/>
        </p:nvSpPr>
        <p:spPr>
          <a:xfrm>
            <a:off x="6021943" y="4033838"/>
            <a:ext cx="2749391" cy="343614"/>
          </a:xfrm>
          <a:prstGeom prst="rect">
            <a:avLst/>
          </a:prstGeom>
          <a:noFill/>
          <a:ln/>
        </p:spPr>
        <p:txBody>
          <a:bodyPr wrap="none" rtlCol="0" anchor="t"/>
          <a:lstStyle/>
          <a:p>
            <a:pPr marL="0" indent="0" algn="l">
              <a:lnSpc>
                <a:spcPts val="2706"/>
              </a:lnSpc>
              <a:buNone/>
            </a:pPr>
            <a:r>
              <a:rPr lang="en-US" sz="2165" b="1" dirty="0">
                <a:solidFill>
                  <a:srgbClr val="396AF1"/>
                </a:solidFill>
                <a:latin typeface="Barlow" pitchFamily="34" charset="0"/>
                <a:ea typeface="Barlow" pitchFamily="34" charset="-122"/>
                <a:cs typeface="Barlow" pitchFamily="34" charset="-120"/>
              </a:rPr>
              <a:t>Subsidiary Bodies</a:t>
            </a:r>
            <a:endParaRPr lang="en-US" sz="2165" dirty="0"/>
          </a:p>
        </p:txBody>
      </p:sp>
      <p:sp>
        <p:nvSpPr>
          <p:cNvPr id="16" name="Text 12"/>
          <p:cNvSpPr/>
          <p:nvPr/>
        </p:nvSpPr>
        <p:spPr>
          <a:xfrm>
            <a:off x="6021943" y="4509373"/>
            <a:ext cx="7783711" cy="1055489"/>
          </a:xfrm>
          <a:prstGeom prst="rect">
            <a:avLst/>
          </a:prstGeom>
          <a:noFill/>
          <a:ln/>
        </p:spPr>
        <p:txBody>
          <a:bodyPr wrap="square" rtlCol="0" anchor="t"/>
          <a:lstStyle/>
          <a:p>
            <a:pPr marL="0" indent="0" algn="l">
              <a:lnSpc>
                <a:spcPts val="2771"/>
              </a:lnSpc>
              <a:buNone/>
            </a:pPr>
            <a:r>
              <a:rPr lang="en-US" sz="1732" dirty="0">
                <a:solidFill>
                  <a:srgbClr val="272525"/>
                </a:solidFill>
                <a:latin typeface="Montserrat" pitchFamily="34" charset="0"/>
                <a:ea typeface="Montserrat" pitchFamily="34" charset="-122"/>
                <a:cs typeface="Montserrat" pitchFamily="34" charset="-120"/>
              </a:rPr>
              <a:t>Two permanent subsidiary bodies provide advice on scientific, technological, and implementation matters to guide the COP's decisions.</a:t>
            </a:r>
            <a:endParaRPr lang="en-US" sz="1732" dirty="0"/>
          </a:p>
        </p:txBody>
      </p:sp>
      <p:sp>
        <p:nvSpPr>
          <p:cNvPr id="17" name="Shape 13"/>
          <p:cNvSpPr/>
          <p:nvPr/>
        </p:nvSpPr>
        <p:spPr>
          <a:xfrm>
            <a:off x="5059680" y="6374428"/>
            <a:ext cx="769739" cy="98941"/>
          </a:xfrm>
          <a:prstGeom prst="roundRect">
            <a:avLst>
              <a:gd name="adj" fmla="val 133388"/>
            </a:avLst>
          </a:prstGeom>
          <a:solidFill>
            <a:srgbClr val="EEEFF5"/>
          </a:solidFill>
          <a:ln/>
        </p:spPr>
        <p:txBody>
          <a:bodyPr/>
          <a:lstStyle/>
          <a:p>
            <a:endParaRPr lang="en-IN"/>
          </a:p>
        </p:txBody>
      </p:sp>
      <p:sp>
        <p:nvSpPr>
          <p:cNvPr id="18" name="Shape 14"/>
          <p:cNvSpPr/>
          <p:nvPr/>
        </p:nvSpPr>
        <p:spPr>
          <a:xfrm>
            <a:off x="4564856" y="6176486"/>
            <a:ext cx="494824" cy="494824"/>
          </a:xfrm>
          <a:prstGeom prst="roundRect">
            <a:avLst>
              <a:gd name="adj" fmla="val 26671"/>
            </a:avLst>
          </a:prstGeom>
          <a:solidFill>
            <a:srgbClr val="EEEFF5"/>
          </a:solidFill>
          <a:ln/>
        </p:spPr>
        <p:txBody>
          <a:bodyPr/>
          <a:lstStyle/>
          <a:p>
            <a:endParaRPr lang="en-IN"/>
          </a:p>
        </p:txBody>
      </p:sp>
      <p:sp>
        <p:nvSpPr>
          <p:cNvPr id="19" name="Text 15"/>
          <p:cNvSpPr/>
          <p:nvPr/>
        </p:nvSpPr>
        <p:spPr>
          <a:xfrm>
            <a:off x="4723209" y="6217682"/>
            <a:ext cx="178118" cy="412313"/>
          </a:xfrm>
          <a:prstGeom prst="rect">
            <a:avLst/>
          </a:prstGeom>
          <a:noFill/>
          <a:ln/>
        </p:spPr>
        <p:txBody>
          <a:bodyPr wrap="none" rtlCol="0" anchor="t"/>
          <a:lstStyle/>
          <a:p>
            <a:pPr marL="0" indent="0" algn="ctr">
              <a:lnSpc>
                <a:spcPts val="3247"/>
              </a:lnSpc>
              <a:buNone/>
            </a:pPr>
            <a:r>
              <a:rPr lang="en-US" sz="2598" b="1" dirty="0">
                <a:solidFill>
                  <a:srgbClr val="396AF1"/>
                </a:solidFill>
                <a:latin typeface="Barlow" pitchFamily="34" charset="0"/>
                <a:ea typeface="Barlow" pitchFamily="34" charset="-122"/>
                <a:cs typeface="Barlow" pitchFamily="34" charset="-120"/>
              </a:rPr>
              <a:t>3</a:t>
            </a:r>
            <a:endParaRPr lang="en-US" sz="2598" dirty="0"/>
          </a:p>
        </p:txBody>
      </p:sp>
      <p:sp>
        <p:nvSpPr>
          <p:cNvPr id="20" name="Text 16"/>
          <p:cNvSpPr/>
          <p:nvPr/>
        </p:nvSpPr>
        <p:spPr>
          <a:xfrm>
            <a:off x="6021943" y="6224588"/>
            <a:ext cx="2749391" cy="343614"/>
          </a:xfrm>
          <a:prstGeom prst="rect">
            <a:avLst/>
          </a:prstGeom>
          <a:noFill/>
          <a:ln/>
        </p:spPr>
        <p:txBody>
          <a:bodyPr wrap="none" rtlCol="0" anchor="t"/>
          <a:lstStyle/>
          <a:p>
            <a:pPr marL="0" indent="0" algn="l">
              <a:lnSpc>
                <a:spcPts val="2706"/>
              </a:lnSpc>
              <a:buNone/>
            </a:pPr>
            <a:r>
              <a:rPr lang="en-US" sz="2165" b="1" dirty="0">
                <a:solidFill>
                  <a:srgbClr val="396AF1"/>
                </a:solidFill>
                <a:latin typeface="Barlow" pitchFamily="34" charset="0"/>
                <a:ea typeface="Barlow" pitchFamily="34" charset="-122"/>
                <a:cs typeface="Barlow" pitchFamily="34" charset="-120"/>
              </a:rPr>
              <a:t>Secretariat</a:t>
            </a:r>
            <a:endParaRPr lang="en-US" sz="2165" dirty="0"/>
          </a:p>
        </p:txBody>
      </p:sp>
      <p:sp>
        <p:nvSpPr>
          <p:cNvPr id="21" name="Text 17"/>
          <p:cNvSpPr/>
          <p:nvPr/>
        </p:nvSpPr>
        <p:spPr>
          <a:xfrm>
            <a:off x="6021943" y="6700123"/>
            <a:ext cx="7783711" cy="703659"/>
          </a:xfrm>
          <a:prstGeom prst="rect">
            <a:avLst/>
          </a:prstGeom>
          <a:noFill/>
          <a:ln/>
        </p:spPr>
        <p:txBody>
          <a:bodyPr wrap="square" rtlCol="0" anchor="t"/>
          <a:lstStyle/>
          <a:p>
            <a:pPr marL="0" indent="0" algn="l">
              <a:lnSpc>
                <a:spcPts val="2771"/>
              </a:lnSpc>
              <a:buNone/>
            </a:pPr>
            <a:r>
              <a:rPr lang="en-US" sz="1732" dirty="0">
                <a:solidFill>
                  <a:srgbClr val="272525"/>
                </a:solidFill>
                <a:latin typeface="Montserrat" pitchFamily="34" charset="0"/>
                <a:ea typeface="Montserrat" pitchFamily="34" charset="-122"/>
                <a:cs typeface="Montserrat" pitchFamily="34" charset="-120"/>
              </a:rPr>
              <a:t>The UNFCCC Secretariat coordinates the global climate change negotiations and supports the implementation of the Convention.</a:t>
            </a:r>
            <a:endParaRPr lang="en-US" sz="173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1760220" y="927021"/>
            <a:ext cx="6115883"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UNFCCC's Kyoto Protocol</a:t>
            </a:r>
            <a:endParaRPr lang="en-US" sz="4374" dirty="0"/>
          </a:p>
        </p:txBody>
      </p:sp>
      <p:sp>
        <p:nvSpPr>
          <p:cNvPr id="5" name="Shape 2"/>
          <p:cNvSpPr/>
          <p:nvPr/>
        </p:nvSpPr>
        <p:spPr>
          <a:xfrm>
            <a:off x="1760220" y="2239328"/>
            <a:ext cx="499943" cy="499943"/>
          </a:xfrm>
          <a:prstGeom prst="roundRect">
            <a:avLst>
              <a:gd name="adj" fmla="val 26667"/>
            </a:avLst>
          </a:prstGeom>
          <a:solidFill>
            <a:srgbClr val="EEEFF5"/>
          </a:solidFill>
          <a:ln/>
        </p:spPr>
        <p:txBody>
          <a:bodyPr/>
          <a:lstStyle/>
          <a:p>
            <a:endParaRPr lang="en-IN"/>
          </a:p>
        </p:txBody>
      </p:sp>
      <p:sp>
        <p:nvSpPr>
          <p:cNvPr id="6" name="Text 3"/>
          <p:cNvSpPr/>
          <p:nvPr/>
        </p:nvSpPr>
        <p:spPr>
          <a:xfrm>
            <a:off x="1951196" y="2280999"/>
            <a:ext cx="117991" cy="416481"/>
          </a:xfrm>
          <a:prstGeom prst="rect">
            <a:avLst/>
          </a:prstGeom>
          <a:noFill/>
          <a:ln/>
        </p:spPr>
        <p:txBody>
          <a:bodyPr wrap="none" rtlCol="0" anchor="t"/>
          <a:lstStyle/>
          <a:p>
            <a:pPr marL="0" indent="0" algn="ctr">
              <a:lnSpc>
                <a:spcPts val="3281"/>
              </a:lnSpc>
              <a:buNone/>
            </a:pPr>
            <a:r>
              <a:rPr lang="en-US" sz="2624" b="1" dirty="0">
                <a:solidFill>
                  <a:srgbClr val="396AF1"/>
                </a:solidFill>
                <a:latin typeface="Barlow" pitchFamily="34" charset="0"/>
                <a:ea typeface="Barlow" pitchFamily="34" charset="-122"/>
                <a:cs typeface="Barlow" pitchFamily="34" charset="-120"/>
              </a:rPr>
              <a:t>1</a:t>
            </a:r>
            <a:endParaRPr lang="en-US" sz="2624" dirty="0"/>
          </a:p>
        </p:txBody>
      </p:sp>
      <p:sp>
        <p:nvSpPr>
          <p:cNvPr id="7" name="Text 4"/>
          <p:cNvSpPr/>
          <p:nvPr/>
        </p:nvSpPr>
        <p:spPr>
          <a:xfrm>
            <a:off x="2482334" y="2315647"/>
            <a:ext cx="3769757"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Adoption of the Kyoto Protocol</a:t>
            </a:r>
            <a:endParaRPr lang="en-US" sz="2187" dirty="0"/>
          </a:p>
        </p:txBody>
      </p:sp>
      <p:sp>
        <p:nvSpPr>
          <p:cNvPr id="8" name="Text 5"/>
          <p:cNvSpPr/>
          <p:nvPr/>
        </p:nvSpPr>
        <p:spPr>
          <a:xfrm>
            <a:off x="2482334" y="2796064"/>
            <a:ext cx="4721781"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Kyoto Protocol was adopted in 1997 as a legally binding agreement under the UNFCCC, requiring developed countries to reduce their greenhouse gas emissions.</a:t>
            </a:r>
            <a:endParaRPr lang="en-US" sz="1750" dirty="0"/>
          </a:p>
        </p:txBody>
      </p:sp>
      <p:sp>
        <p:nvSpPr>
          <p:cNvPr id="9" name="Shape 6"/>
          <p:cNvSpPr/>
          <p:nvPr/>
        </p:nvSpPr>
        <p:spPr>
          <a:xfrm>
            <a:off x="7426285" y="2239328"/>
            <a:ext cx="499943" cy="499943"/>
          </a:xfrm>
          <a:prstGeom prst="roundRect">
            <a:avLst>
              <a:gd name="adj" fmla="val 26667"/>
            </a:avLst>
          </a:prstGeom>
          <a:solidFill>
            <a:srgbClr val="EEEFF5"/>
          </a:solidFill>
          <a:ln/>
        </p:spPr>
        <p:txBody>
          <a:bodyPr/>
          <a:lstStyle/>
          <a:p>
            <a:endParaRPr lang="en-IN"/>
          </a:p>
        </p:txBody>
      </p:sp>
      <p:sp>
        <p:nvSpPr>
          <p:cNvPr id="10" name="Text 7"/>
          <p:cNvSpPr/>
          <p:nvPr/>
        </p:nvSpPr>
        <p:spPr>
          <a:xfrm>
            <a:off x="7582853" y="2280999"/>
            <a:ext cx="186690" cy="416481"/>
          </a:xfrm>
          <a:prstGeom prst="rect">
            <a:avLst/>
          </a:prstGeom>
          <a:noFill/>
          <a:ln/>
        </p:spPr>
        <p:txBody>
          <a:bodyPr wrap="none" rtlCol="0" anchor="t"/>
          <a:lstStyle/>
          <a:p>
            <a:pPr marL="0" indent="0" algn="ctr">
              <a:lnSpc>
                <a:spcPts val="3281"/>
              </a:lnSpc>
              <a:buNone/>
            </a:pPr>
            <a:r>
              <a:rPr lang="en-US" sz="2624" b="1" dirty="0">
                <a:solidFill>
                  <a:srgbClr val="396AF1"/>
                </a:solidFill>
                <a:latin typeface="Barlow" pitchFamily="34" charset="0"/>
                <a:ea typeface="Barlow" pitchFamily="34" charset="-122"/>
                <a:cs typeface="Barlow" pitchFamily="34" charset="-120"/>
              </a:rPr>
              <a:t>2</a:t>
            </a:r>
            <a:endParaRPr lang="en-US" sz="2624" dirty="0"/>
          </a:p>
        </p:txBody>
      </p:sp>
      <p:sp>
        <p:nvSpPr>
          <p:cNvPr id="11" name="Text 8"/>
          <p:cNvSpPr/>
          <p:nvPr/>
        </p:nvSpPr>
        <p:spPr>
          <a:xfrm>
            <a:off x="8148399" y="2315647"/>
            <a:ext cx="442091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Binding Emission Reduction Targets</a:t>
            </a:r>
            <a:endParaRPr lang="en-US" sz="2187" dirty="0"/>
          </a:p>
        </p:txBody>
      </p:sp>
      <p:sp>
        <p:nvSpPr>
          <p:cNvPr id="12" name="Text 9"/>
          <p:cNvSpPr/>
          <p:nvPr/>
        </p:nvSpPr>
        <p:spPr>
          <a:xfrm>
            <a:off x="8148399" y="2796064"/>
            <a:ext cx="472178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protocol set binding emissions reduction targets for developed countries, with the goal of reducing overall emissions by at least 5% below 1990 levels by 2008-2012.</a:t>
            </a:r>
            <a:endParaRPr lang="en-US" sz="1750" dirty="0"/>
          </a:p>
        </p:txBody>
      </p:sp>
      <p:sp>
        <p:nvSpPr>
          <p:cNvPr id="13" name="Shape 10"/>
          <p:cNvSpPr/>
          <p:nvPr/>
        </p:nvSpPr>
        <p:spPr>
          <a:xfrm>
            <a:off x="1760220" y="4968835"/>
            <a:ext cx="499943" cy="499943"/>
          </a:xfrm>
          <a:prstGeom prst="roundRect">
            <a:avLst>
              <a:gd name="adj" fmla="val 26667"/>
            </a:avLst>
          </a:prstGeom>
          <a:solidFill>
            <a:srgbClr val="EEEFF5"/>
          </a:solidFill>
          <a:ln/>
        </p:spPr>
        <p:txBody>
          <a:bodyPr/>
          <a:lstStyle/>
          <a:p>
            <a:endParaRPr lang="en-IN"/>
          </a:p>
        </p:txBody>
      </p:sp>
      <p:sp>
        <p:nvSpPr>
          <p:cNvPr id="14" name="Text 11"/>
          <p:cNvSpPr/>
          <p:nvPr/>
        </p:nvSpPr>
        <p:spPr>
          <a:xfrm>
            <a:off x="1920121" y="5010507"/>
            <a:ext cx="180023" cy="416481"/>
          </a:xfrm>
          <a:prstGeom prst="rect">
            <a:avLst/>
          </a:prstGeom>
          <a:noFill/>
          <a:ln/>
        </p:spPr>
        <p:txBody>
          <a:bodyPr wrap="none" rtlCol="0" anchor="t"/>
          <a:lstStyle/>
          <a:p>
            <a:pPr marL="0" indent="0" algn="ctr">
              <a:lnSpc>
                <a:spcPts val="3281"/>
              </a:lnSpc>
              <a:buNone/>
            </a:pPr>
            <a:r>
              <a:rPr lang="en-US" sz="2624" b="1" dirty="0">
                <a:solidFill>
                  <a:srgbClr val="396AF1"/>
                </a:solidFill>
                <a:latin typeface="Barlow" pitchFamily="34" charset="0"/>
                <a:ea typeface="Barlow" pitchFamily="34" charset="-122"/>
                <a:cs typeface="Barlow" pitchFamily="34" charset="-120"/>
              </a:rPr>
              <a:t>3</a:t>
            </a:r>
            <a:endParaRPr lang="en-US" sz="2624" dirty="0"/>
          </a:p>
        </p:txBody>
      </p:sp>
      <p:sp>
        <p:nvSpPr>
          <p:cNvPr id="15" name="Text 12"/>
          <p:cNvSpPr/>
          <p:nvPr/>
        </p:nvSpPr>
        <p:spPr>
          <a:xfrm>
            <a:off x="2482334" y="5045154"/>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Flexible Mechanisms</a:t>
            </a:r>
            <a:endParaRPr lang="en-US" sz="2187" dirty="0"/>
          </a:p>
        </p:txBody>
      </p:sp>
      <p:sp>
        <p:nvSpPr>
          <p:cNvPr id="16" name="Text 13"/>
          <p:cNvSpPr/>
          <p:nvPr/>
        </p:nvSpPr>
        <p:spPr>
          <a:xfrm>
            <a:off x="2482334" y="5525572"/>
            <a:ext cx="472178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protocol introduced flexible mechanisms like emissions trading, the clean development mechanism, and joint implementation to help countries meet their targets.</a:t>
            </a:r>
            <a:endParaRPr lang="en-US" sz="1750" dirty="0"/>
          </a:p>
        </p:txBody>
      </p:sp>
      <p:sp>
        <p:nvSpPr>
          <p:cNvPr id="17" name="Shape 14"/>
          <p:cNvSpPr/>
          <p:nvPr/>
        </p:nvSpPr>
        <p:spPr>
          <a:xfrm>
            <a:off x="7426285" y="4968835"/>
            <a:ext cx="499943" cy="499943"/>
          </a:xfrm>
          <a:prstGeom prst="roundRect">
            <a:avLst>
              <a:gd name="adj" fmla="val 26667"/>
            </a:avLst>
          </a:prstGeom>
          <a:solidFill>
            <a:srgbClr val="EEEFF5"/>
          </a:solidFill>
          <a:ln/>
        </p:spPr>
        <p:txBody>
          <a:bodyPr/>
          <a:lstStyle/>
          <a:p>
            <a:endParaRPr lang="en-IN"/>
          </a:p>
        </p:txBody>
      </p:sp>
      <p:sp>
        <p:nvSpPr>
          <p:cNvPr id="18" name="Text 15"/>
          <p:cNvSpPr/>
          <p:nvPr/>
        </p:nvSpPr>
        <p:spPr>
          <a:xfrm>
            <a:off x="7575352" y="5010507"/>
            <a:ext cx="201692" cy="416481"/>
          </a:xfrm>
          <a:prstGeom prst="rect">
            <a:avLst/>
          </a:prstGeom>
          <a:noFill/>
          <a:ln/>
        </p:spPr>
        <p:txBody>
          <a:bodyPr wrap="none" rtlCol="0" anchor="t"/>
          <a:lstStyle/>
          <a:p>
            <a:pPr marL="0" indent="0" algn="ctr">
              <a:lnSpc>
                <a:spcPts val="3281"/>
              </a:lnSpc>
              <a:buNone/>
            </a:pPr>
            <a:r>
              <a:rPr lang="en-US" sz="2624" b="1" dirty="0">
                <a:solidFill>
                  <a:srgbClr val="396AF1"/>
                </a:solidFill>
                <a:latin typeface="Barlow" pitchFamily="34" charset="0"/>
                <a:ea typeface="Barlow" pitchFamily="34" charset="-122"/>
                <a:cs typeface="Barlow" pitchFamily="34" charset="-120"/>
              </a:rPr>
              <a:t>4</a:t>
            </a:r>
            <a:endParaRPr lang="en-US" sz="2624" dirty="0"/>
          </a:p>
        </p:txBody>
      </p:sp>
      <p:sp>
        <p:nvSpPr>
          <p:cNvPr id="19" name="Text 16"/>
          <p:cNvSpPr/>
          <p:nvPr/>
        </p:nvSpPr>
        <p:spPr>
          <a:xfrm>
            <a:off x="8148399" y="5045154"/>
            <a:ext cx="3078956"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Criticism and Withdrawal</a:t>
            </a:r>
            <a:endParaRPr lang="en-US" sz="2187" dirty="0"/>
          </a:p>
        </p:txBody>
      </p:sp>
      <p:sp>
        <p:nvSpPr>
          <p:cNvPr id="20" name="Text 17"/>
          <p:cNvSpPr/>
          <p:nvPr/>
        </p:nvSpPr>
        <p:spPr>
          <a:xfrm>
            <a:off x="8148399" y="5525572"/>
            <a:ext cx="4721781"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protocol faced criticism and the withdrawal of the US, but it represented an important milestone in global climate cooperation.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txBody>
          <a:bodyPr/>
          <a:lstStyle/>
          <a:p>
            <a:endParaRPr lang="en-IN"/>
          </a:p>
        </p:txBody>
      </p:sp>
      <p:sp>
        <p:nvSpPr>
          <p:cNvPr id="4" name="Text 1"/>
          <p:cNvSpPr/>
          <p:nvPr/>
        </p:nvSpPr>
        <p:spPr>
          <a:xfrm>
            <a:off x="2265164" y="556022"/>
            <a:ext cx="6033611" cy="631150"/>
          </a:xfrm>
          <a:prstGeom prst="rect">
            <a:avLst/>
          </a:prstGeom>
          <a:noFill/>
          <a:ln/>
        </p:spPr>
        <p:txBody>
          <a:bodyPr wrap="none" rtlCol="0" anchor="t"/>
          <a:lstStyle/>
          <a:p>
            <a:pPr marL="0" indent="0">
              <a:lnSpc>
                <a:spcPts val="4970"/>
              </a:lnSpc>
              <a:buNone/>
            </a:pPr>
            <a:r>
              <a:rPr lang="en-US" sz="3976" b="1" dirty="0">
                <a:solidFill>
                  <a:srgbClr val="396AF1"/>
                </a:solidFill>
                <a:latin typeface="Barlow" pitchFamily="34" charset="0"/>
                <a:ea typeface="Barlow" pitchFamily="34" charset="-122"/>
                <a:cs typeface="Barlow" pitchFamily="34" charset="-120"/>
              </a:rPr>
              <a:t>UNFCCC's Paris Agreement</a:t>
            </a:r>
            <a:endParaRPr lang="en-US" sz="3976" dirty="0"/>
          </a:p>
        </p:txBody>
      </p:sp>
      <p:pic>
        <p:nvPicPr>
          <p:cNvPr id="5" name="Image 1" descr="preencoded.png"/>
          <p:cNvPicPr>
            <a:picLocks noChangeAspect="1"/>
          </p:cNvPicPr>
          <p:nvPr/>
        </p:nvPicPr>
        <p:blipFill>
          <a:blip r:embed="rId4"/>
          <a:stretch>
            <a:fillRect/>
          </a:stretch>
        </p:blipFill>
        <p:spPr>
          <a:xfrm>
            <a:off x="3956804" y="1591151"/>
            <a:ext cx="1666399" cy="1487091"/>
          </a:xfrm>
          <a:prstGeom prst="rect">
            <a:avLst/>
          </a:prstGeom>
        </p:spPr>
      </p:pic>
      <p:sp>
        <p:nvSpPr>
          <p:cNvPr id="6" name="Text 2"/>
          <p:cNvSpPr/>
          <p:nvPr/>
        </p:nvSpPr>
        <p:spPr>
          <a:xfrm>
            <a:off x="4745236" y="2325410"/>
            <a:ext cx="89416" cy="403979"/>
          </a:xfrm>
          <a:prstGeom prst="rect">
            <a:avLst/>
          </a:prstGeom>
          <a:noFill/>
          <a:ln/>
        </p:spPr>
        <p:txBody>
          <a:bodyPr wrap="none" rtlCol="0" anchor="t"/>
          <a:lstStyle/>
          <a:p>
            <a:pPr marL="0" indent="0" algn="ctr">
              <a:lnSpc>
                <a:spcPts val="3181"/>
              </a:lnSpc>
              <a:buNone/>
            </a:pPr>
            <a:r>
              <a:rPr lang="en-US" sz="1988" b="1" dirty="0">
                <a:solidFill>
                  <a:srgbClr val="396AF1"/>
                </a:solidFill>
                <a:latin typeface="Barlow" pitchFamily="34" charset="0"/>
                <a:ea typeface="Barlow" pitchFamily="34" charset="-122"/>
                <a:cs typeface="Barlow" pitchFamily="34" charset="-120"/>
              </a:rPr>
              <a:t>1</a:t>
            </a:r>
            <a:endParaRPr lang="en-US" sz="1988" dirty="0"/>
          </a:p>
        </p:txBody>
      </p:sp>
      <p:sp>
        <p:nvSpPr>
          <p:cNvPr id="7" name="Text 3"/>
          <p:cNvSpPr/>
          <p:nvPr/>
        </p:nvSpPr>
        <p:spPr>
          <a:xfrm>
            <a:off x="5825133" y="1954649"/>
            <a:ext cx="2524958" cy="315635"/>
          </a:xfrm>
          <a:prstGeom prst="rect">
            <a:avLst/>
          </a:prstGeom>
          <a:noFill/>
          <a:ln/>
        </p:spPr>
        <p:txBody>
          <a:bodyPr wrap="none" rtlCol="0" anchor="t"/>
          <a:lstStyle/>
          <a:p>
            <a:pPr marL="0" indent="0" algn="l">
              <a:lnSpc>
                <a:spcPts val="2485"/>
              </a:lnSpc>
              <a:buNone/>
            </a:pPr>
            <a:r>
              <a:rPr lang="en-US" sz="1988" b="1" dirty="0">
                <a:solidFill>
                  <a:srgbClr val="396AF1"/>
                </a:solidFill>
                <a:latin typeface="Barlow" pitchFamily="34" charset="0"/>
                <a:ea typeface="Barlow" pitchFamily="34" charset="-122"/>
                <a:cs typeface="Barlow" pitchFamily="34" charset="-120"/>
              </a:rPr>
              <a:t>Legally Binding</a:t>
            </a:r>
            <a:endParaRPr lang="en-US" sz="1988" dirty="0"/>
          </a:p>
        </p:txBody>
      </p:sp>
      <p:sp>
        <p:nvSpPr>
          <p:cNvPr id="8" name="Text 4"/>
          <p:cNvSpPr/>
          <p:nvPr/>
        </p:nvSpPr>
        <p:spPr>
          <a:xfrm>
            <a:off x="5825133" y="2391370"/>
            <a:ext cx="6054328" cy="323255"/>
          </a:xfrm>
          <a:prstGeom prst="rect">
            <a:avLst/>
          </a:prstGeom>
          <a:noFill/>
          <a:ln/>
        </p:spPr>
        <p:txBody>
          <a:bodyPr wrap="none" rtlCol="0" anchor="t"/>
          <a:lstStyle/>
          <a:p>
            <a:pPr marL="0" indent="0" algn="l">
              <a:lnSpc>
                <a:spcPts val="2545"/>
              </a:lnSpc>
              <a:buNone/>
            </a:pPr>
            <a:r>
              <a:rPr lang="en-US" sz="1591" dirty="0">
                <a:solidFill>
                  <a:srgbClr val="272525"/>
                </a:solidFill>
                <a:latin typeface="Montserrat" pitchFamily="34" charset="0"/>
                <a:ea typeface="Montserrat" pitchFamily="34" charset="-122"/>
                <a:cs typeface="Montserrat" pitchFamily="34" charset="-120"/>
              </a:rPr>
              <a:t>The Paris Agreement is a legally binding international treaty</a:t>
            </a:r>
            <a:endParaRPr lang="en-US" sz="1591" dirty="0"/>
          </a:p>
        </p:txBody>
      </p:sp>
      <p:sp>
        <p:nvSpPr>
          <p:cNvPr id="9" name="Shape 5"/>
          <p:cNvSpPr/>
          <p:nvPr/>
        </p:nvSpPr>
        <p:spPr>
          <a:xfrm>
            <a:off x="5673685" y="3042970"/>
            <a:ext cx="6640949" cy="45422"/>
          </a:xfrm>
          <a:prstGeom prst="roundRect">
            <a:avLst>
              <a:gd name="adj" fmla="val 266829"/>
            </a:avLst>
          </a:prstGeom>
          <a:solidFill>
            <a:srgbClr val="EEEFF5"/>
          </a:solidFill>
          <a:ln/>
        </p:spPr>
        <p:txBody>
          <a:bodyPr/>
          <a:lstStyle/>
          <a:p>
            <a:endParaRPr lang="en-IN"/>
          </a:p>
        </p:txBody>
      </p:sp>
      <p:pic>
        <p:nvPicPr>
          <p:cNvPr id="10" name="Image 2" descr="preencoded.png"/>
          <p:cNvPicPr>
            <a:picLocks noChangeAspect="1"/>
          </p:cNvPicPr>
          <p:nvPr/>
        </p:nvPicPr>
        <p:blipFill>
          <a:blip r:embed="rId5"/>
          <a:stretch>
            <a:fillRect/>
          </a:stretch>
        </p:blipFill>
        <p:spPr>
          <a:xfrm>
            <a:off x="3123605" y="3128724"/>
            <a:ext cx="3332917" cy="1487091"/>
          </a:xfrm>
          <a:prstGeom prst="rect">
            <a:avLst/>
          </a:prstGeom>
        </p:spPr>
      </p:pic>
      <p:sp>
        <p:nvSpPr>
          <p:cNvPr id="11" name="Text 6"/>
          <p:cNvSpPr/>
          <p:nvPr/>
        </p:nvSpPr>
        <p:spPr>
          <a:xfrm>
            <a:off x="4719280" y="3670221"/>
            <a:ext cx="141446" cy="403979"/>
          </a:xfrm>
          <a:prstGeom prst="rect">
            <a:avLst/>
          </a:prstGeom>
          <a:noFill/>
          <a:ln/>
        </p:spPr>
        <p:txBody>
          <a:bodyPr wrap="none" rtlCol="0" anchor="t"/>
          <a:lstStyle/>
          <a:p>
            <a:pPr marL="0" indent="0" algn="ctr">
              <a:lnSpc>
                <a:spcPts val="3181"/>
              </a:lnSpc>
              <a:buNone/>
            </a:pPr>
            <a:r>
              <a:rPr lang="en-US" sz="1988" b="1" dirty="0">
                <a:solidFill>
                  <a:srgbClr val="396AF1"/>
                </a:solidFill>
                <a:latin typeface="Barlow" pitchFamily="34" charset="0"/>
                <a:ea typeface="Barlow" pitchFamily="34" charset="-122"/>
                <a:cs typeface="Barlow" pitchFamily="34" charset="-120"/>
              </a:rPr>
              <a:t>2</a:t>
            </a:r>
            <a:endParaRPr lang="en-US" sz="1988" dirty="0"/>
          </a:p>
        </p:txBody>
      </p:sp>
      <p:sp>
        <p:nvSpPr>
          <p:cNvPr id="12" name="Text 7"/>
          <p:cNvSpPr/>
          <p:nvPr/>
        </p:nvSpPr>
        <p:spPr>
          <a:xfrm>
            <a:off x="6658451" y="3330654"/>
            <a:ext cx="2524958" cy="315635"/>
          </a:xfrm>
          <a:prstGeom prst="rect">
            <a:avLst/>
          </a:prstGeom>
          <a:noFill/>
          <a:ln/>
        </p:spPr>
        <p:txBody>
          <a:bodyPr wrap="none" rtlCol="0" anchor="t"/>
          <a:lstStyle/>
          <a:p>
            <a:pPr marL="0" indent="0" algn="l">
              <a:lnSpc>
                <a:spcPts val="2485"/>
              </a:lnSpc>
              <a:buNone/>
            </a:pPr>
            <a:r>
              <a:rPr lang="en-US" sz="1988" b="1" dirty="0">
                <a:solidFill>
                  <a:srgbClr val="396AF1"/>
                </a:solidFill>
                <a:latin typeface="Barlow" pitchFamily="34" charset="0"/>
                <a:ea typeface="Barlow" pitchFamily="34" charset="-122"/>
                <a:cs typeface="Barlow" pitchFamily="34" charset="-120"/>
              </a:rPr>
              <a:t>Global Commitment</a:t>
            </a:r>
            <a:endParaRPr lang="en-US" sz="1988" dirty="0"/>
          </a:p>
        </p:txBody>
      </p:sp>
      <p:sp>
        <p:nvSpPr>
          <p:cNvPr id="13" name="Text 8"/>
          <p:cNvSpPr/>
          <p:nvPr/>
        </p:nvSpPr>
        <p:spPr>
          <a:xfrm>
            <a:off x="6658451" y="3767376"/>
            <a:ext cx="5504736" cy="646509"/>
          </a:xfrm>
          <a:prstGeom prst="rect">
            <a:avLst/>
          </a:prstGeom>
          <a:noFill/>
          <a:ln/>
        </p:spPr>
        <p:txBody>
          <a:bodyPr wrap="square" rtlCol="0" anchor="t"/>
          <a:lstStyle/>
          <a:p>
            <a:pPr marL="0" indent="0" algn="l">
              <a:lnSpc>
                <a:spcPts val="2545"/>
              </a:lnSpc>
              <a:buNone/>
            </a:pPr>
            <a:r>
              <a:rPr lang="en-US" sz="1591" dirty="0">
                <a:solidFill>
                  <a:srgbClr val="272525"/>
                </a:solidFill>
                <a:latin typeface="Montserrat" pitchFamily="34" charset="0"/>
                <a:ea typeface="Montserrat" pitchFamily="34" charset="-122"/>
                <a:cs typeface="Montserrat" pitchFamily="34" charset="-120"/>
              </a:rPr>
              <a:t>Commits nearly all countries to take action on climate change</a:t>
            </a:r>
            <a:endParaRPr lang="en-US" sz="1591" dirty="0"/>
          </a:p>
        </p:txBody>
      </p:sp>
      <p:sp>
        <p:nvSpPr>
          <p:cNvPr id="14" name="Shape 9"/>
          <p:cNvSpPr/>
          <p:nvPr/>
        </p:nvSpPr>
        <p:spPr>
          <a:xfrm>
            <a:off x="6507004" y="4580543"/>
            <a:ext cx="5807631" cy="45422"/>
          </a:xfrm>
          <a:prstGeom prst="roundRect">
            <a:avLst>
              <a:gd name="adj" fmla="val 266829"/>
            </a:avLst>
          </a:prstGeom>
          <a:solidFill>
            <a:srgbClr val="EEEFF5"/>
          </a:solidFill>
          <a:ln/>
        </p:spPr>
        <p:txBody>
          <a:bodyPr/>
          <a:lstStyle/>
          <a:p>
            <a:endParaRPr lang="en-IN"/>
          </a:p>
        </p:txBody>
      </p:sp>
      <p:pic>
        <p:nvPicPr>
          <p:cNvPr id="15" name="Image 3" descr="preencoded.png"/>
          <p:cNvPicPr>
            <a:picLocks noChangeAspect="1"/>
          </p:cNvPicPr>
          <p:nvPr/>
        </p:nvPicPr>
        <p:blipFill>
          <a:blip r:embed="rId6"/>
          <a:stretch>
            <a:fillRect/>
          </a:stretch>
        </p:blipFill>
        <p:spPr>
          <a:xfrm>
            <a:off x="2290405" y="4666297"/>
            <a:ext cx="4999434" cy="1487091"/>
          </a:xfrm>
          <a:prstGeom prst="rect">
            <a:avLst/>
          </a:prstGeom>
        </p:spPr>
      </p:pic>
      <p:sp>
        <p:nvSpPr>
          <p:cNvPr id="16" name="Text 10"/>
          <p:cNvSpPr/>
          <p:nvPr/>
        </p:nvSpPr>
        <p:spPr>
          <a:xfrm>
            <a:off x="4721900" y="5207794"/>
            <a:ext cx="136327" cy="403979"/>
          </a:xfrm>
          <a:prstGeom prst="rect">
            <a:avLst/>
          </a:prstGeom>
          <a:noFill/>
          <a:ln/>
        </p:spPr>
        <p:txBody>
          <a:bodyPr wrap="none" rtlCol="0" anchor="t"/>
          <a:lstStyle/>
          <a:p>
            <a:pPr marL="0" indent="0" algn="ctr">
              <a:lnSpc>
                <a:spcPts val="3181"/>
              </a:lnSpc>
              <a:buNone/>
            </a:pPr>
            <a:r>
              <a:rPr lang="en-US" sz="1988" b="1" dirty="0">
                <a:solidFill>
                  <a:srgbClr val="396AF1"/>
                </a:solidFill>
                <a:latin typeface="Barlow" pitchFamily="34" charset="0"/>
                <a:ea typeface="Barlow" pitchFamily="34" charset="-122"/>
                <a:cs typeface="Barlow" pitchFamily="34" charset="-120"/>
              </a:rPr>
              <a:t>3</a:t>
            </a:r>
            <a:endParaRPr lang="en-US" sz="1988" dirty="0"/>
          </a:p>
        </p:txBody>
      </p:sp>
      <p:sp>
        <p:nvSpPr>
          <p:cNvPr id="17" name="Text 11"/>
          <p:cNvSpPr/>
          <p:nvPr/>
        </p:nvSpPr>
        <p:spPr>
          <a:xfrm>
            <a:off x="7491770" y="4868228"/>
            <a:ext cx="2524958" cy="315635"/>
          </a:xfrm>
          <a:prstGeom prst="rect">
            <a:avLst/>
          </a:prstGeom>
          <a:noFill/>
          <a:ln/>
        </p:spPr>
        <p:txBody>
          <a:bodyPr wrap="none" rtlCol="0" anchor="t"/>
          <a:lstStyle/>
          <a:p>
            <a:pPr marL="0" indent="0" algn="l">
              <a:lnSpc>
                <a:spcPts val="2485"/>
              </a:lnSpc>
              <a:buNone/>
            </a:pPr>
            <a:r>
              <a:rPr lang="en-US" sz="1988" b="1" dirty="0">
                <a:solidFill>
                  <a:srgbClr val="396AF1"/>
                </a:solidFill>
                <a:latin typeface="Barlow" pitchFamily="34" charset="0"/>
                <a:ea typeface="Barlow" pitchFamily="34" charset="-122"/>
                <a:cs typeface="Barlow" pitchFamily="34" charset="-120"/>
              </a:rPr>
              <a:t>Emissions Reductions</a:t>
            </a:r>
            <a:endParaRPr lang="en-US" sz="1988" dirty="0"/>
          </a:p>
        </p:txBody>
      </p:sp>
      <p:sp>
        <p:nvSpPr>
          <p:cNvPr id="18" name="Text 12"/>
          <p:cNvSpPr/>
          <p:nvPr/>
        </p:nvSpPr>
        <p:spPr>
          <a:xfrm>
            <a:off x="7491770" y="5304949"/>
            <a:ext cx="4671417" cy="646509"/>
          </a:xfrm>
          <a:prstGeom prst="rect">
            <a:avLst/>
          </a:prstGeom>
          <a:noFill/>
          <a:ln/>
        </p:spPr>
        <p:txBody>
          <a:bodyPr wrap="square" rtlCol="0" anchor="t"/>
          <a:lstStyle/>
          <a:p>
            <a:pPr marL="0" indent="0" algn="l">
              <a:lnSpc>
                <a:spcPts val="2545"/>
              </a:lnSpc>
              <a:buNone/>
            </a:pPr>
            <a:r>
              <a:rPr lang="en-US" sz="1591" dirty="0">
                <a:solidFill>
                  <a:srgbClr val="272525"/>
                </a:solidFill>
                <a:latin typeface="Montserrat" pitchFamily="34" charset="0"/>
                <a:ea typeface="Montserrat" pitchFamily="34" charset="-122"/>
                <a:cs typeface="Montserrat" pitchFamily="34" charset="-120"/>
              </a:rPr>
              <a:t>Aims to limit global warming to well below 2°C above pre-industrial levels</a:t>
            </a:r>
            <a:endParaRPr lang="en-US" sz="1591" dirty="0"/>
          </a:p>
        </p:txBody>
      </p:sp>
      <p:sp>
        <p:nvSpPr>
          <p:cNvPr id="19" name="Text 13"/>
          <p:cNvSpPr/>
          <p:nvPr/>
        </p:nvSpPr>
        <p:spPr>
          <a:xfrm>
            <a:off x="2265164" y="6380559"/>
            <a:ext cx="10099953" cy="1293019"/>
          </a:xfrm>
          <a:prstGeom prst="rect">
            <a:avLst/>
          </a:prstGeom>
          <a:noFill/>
          <a:ln/>
        </p:spPr>
        <p:txBody>
          <a:bodyPr wrap="square" rtlCol="0" anchor="t"/>
          <a:lstStyle/>
          <a:p>
            <a:pPr marL="0" indent="0">
              <a:lnSpc>
                <a:spcPts val="2545"/>
              </a:lnSpc>
              <a:buNone/>
            </a:pPr>
            <a:r>
              <a:rPr lang="en-US" sz="1591" dirty="0">
                <a:solidFill>
                  <a:srgbClr val="272525"/>
                </a:solidFill>
                <a:latin typeface="Montserrat" pitchFamily="34" charset="0"/>
                <a:ea typeface="Montserrat" pitchFamily="34" charset="-122"/>
                <a:cs typeface="Montserrat" pitchFamily="34" charset="-120"/>
              </a:rPr>
              <a:t>The Paris Agreement, adopted in 2015, is the central pillar of the UNFCCC's efforts to address climate change globally. It established a framework for all countries to voluntarily set emissions reduction targets and report on their progress. The agreement is legally binding, marking a historic global commitment to tackling the climate crisis.</a:t>
            </a:r>
            <a:endParaRPr lang="en-US" sz="159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Custom</PresentationFormat>
  <Paragraphs>160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Barlow</vt:lpstr>
      <vt:lpstr>Calibri</vt:lpstr>
      <vt:lpstr>Century Gothic</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Abhinav Shrivastava</cp:lastModifiedBy>
  <cp:revision>3</cp:revision>
  <dcterms:created xsi:type="dcterms:W3CDTF">2024-04-01T08:33:04Z</dcterms:created>
  <dcterms:modified xsi:type="dcterms:W3CDTF">2024-04-01T08:37:39Z</dcterms:modified>
</cp:coreProperties>
</file>