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3"/>
  </p:notesMasterIdLst>
  <p:sldIdLst>
    <p:sldId id="256" r:id="rId3"/>
    <p:sldId id="257" r:id="rId4"/>
    <p:sldId id="367" r:id="rId5"/>
    <p:sldId id="386" r:id="rId6"/>
    <p:sldId id="359" r:id="rId7"/>
    <p:sldId id="360" r:id="rId8"/>
    <p:sldId id="361" r:id="rId9"/>
    <p:sldId id="362" r:id="rId10"/>
    <p:sldId id="363" r:id="rId11"/>
    <p:sldId id="364" r:id="rId12"/>
    <p:sldId id="365" r:id="rId13"/>
    <p:sldId id="366"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Lst>
  <p:sldSz cx="12192000" cy="6858000"/>
  <p:notesSz cx="6951663" cy="10082213"/>
  <p:embeddedFontLs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hBapK0TZ+4bkKCdR8PsyO1nyl3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5122D6-A81F-4573-BB90-63F24197E85C}">
  <a:tblStyle styleId="{D55122D6-A81F-4573-BB90-63F24197E85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79"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77" Type="http://customschemas.google.com/relationships/presentationmetadata" Target="metadata"/><Relationship Id="rId8" Type="http://schemas.openxmlformats.org/officeDocument/2006/relationships/slide" Target="slides/slide6.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0ED37A54-04B4-62A9-931D-8E4B9F3615C0}"/>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362F3611-5914-C8C4-ABFF-46C171753742}"/>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733772B8-ECB4-FBAE-5130-9E1302F1A81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555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24677FF2-BAF3-E81D-2446-52014A240AD6}"/>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BA5D8BA5-DB6B-7E53-3CE7-5BCC8DE2F574}"/>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2B1910C4-1A43-AA10-5892-EA266D38ADB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075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F83749FC-9D8F-C4EB-FF2E-65710825C38C}"/>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A50D2546-16C9-A7F5-5696-067FEB95ADFD}"/>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3F04C0F8-05A9-A02F-C61B-B249B0AD530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887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EE40387-CEBF-0A8C-06CC-FC219C9EB844}"/>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C4EDF6BD-CCEB-1108-C1CD-453DC1A3F9A5}"/>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12A8EA80-1672-2E02-CAC2-0342F959DD3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153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0CE1F94-B21C-F5E8-5035-F871F9407BCA}"/>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779FD5B5-7DA4-082D-16EA-E2B81E94FDF6}"/>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900DB4C5-F30E-453F-D4D6-F953F8BB560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16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E2BBFA6-5EA2-66D7-531C-F31EB7633766}"/>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47A01FE9-5F65-B8DC-A38E-AE2B404AA723}"/>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8A4B83C8-93F1-BA9B-3FFF-C9969291BA2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8854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F98922D6-8CD3-01EF-C570-21BC8974884E}"/>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97C6C2E5-60B3-6318-A3D5-2E612B0255B2}"/>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F491FEA6-14F6-914D-CEE2-48BDBE779E9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271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7987E387-255F-C7E1-78E2-14AEA3B6FA02}"/>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FB96949F-A300-208C-CC09-E723590393A0}"/>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C5D5DC1C-0CE3-4EB3-A9E3-BAA29162E43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615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1602CEA-2CBD-2636-8C68-CB9BC24B294D}"/>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CA08F054-16D0-A7AE-878B-1ECDEBF043C4}"/>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A81B1F91-1ACA-F5F0-4CD7-E4EC246D925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1331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E6973B10-73CA-F9AF-3C23-8CED24E714E8}"/>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F5F1D08B-C5E2-DDA4-2649-62784316C5B7}"/>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6F89C200-C56A-D7B8-E5C0-0CE996D980D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107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155C7B52-BCF8-CC7B-492F-093684FFCB9F}"/>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1D560C2E-85E2-A628-C70F-461559189D19}"/>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AE2947D1-A57D-031B-5553-F8620542ADC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966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F72D56D1-11DB-9A30-7233-839B0C4EAE26}"/>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924D40E2-1B3E-5F03-6212-B3D7DFAE7215}"/>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DBE358C6-B6F1-137D-C7BA-8CC54802EEE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4625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051E03BE-455B-963D-D203-34BA50A04F97}"/>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6FBB1AEF-33F2-6505-80BE-E3765B600734}"/>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42F48FC4-3E29-4DA3-DE31-5405FADA86E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5027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FCC72F42-4B88-CC18-1EC6-116DB673804D}"/>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39E1C1B0-4BD0-C244-D756-52D6D2255462}"/>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E4F7E2B3-AB8E-1D5C-B35D-2E8D5EFD32E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7431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806AE1EC-CFE2-E2D6-A481-460880B334EF}"/>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5AC8516E-AAB2-FD61-3A68-FDB3919644F1}"/>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6FE92F68-8C39-15A0-BAC1-784ACD7EFD9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9267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7BEFC7A6-AEB4-EE6B-830C-724D00481E7B}"/>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78FC1DC9-02DF-FB2D-F853-7FE1AF3C60E0}"/>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0D03B459-7230-75D9-4E0C-93F96D88D48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6224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C44206B5-D719-DD0E-4039-9F306ECEC4E7}"/>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FE7993F1-54B5-DA3D-1A5E-09E2AA86DF50}"/>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72D53BCE-7E66-8F75-9DB9-8FAB2F68DA5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5597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07D559F6-5DA3-4556-D5D7-3C1393F4C4B2}"/>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8789D8DF-8855-E19C-058B-A8D56CA08436}"/>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4030CEF3-AFEA-9C34-A04E-7B7A1546F4C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7064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ED5CF055-2CE6-CAA4-028F-6019C648A4BD}"/>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CD9AC4A8-E180-576B-2090-4B23B19649F8}"/>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4E41A876-4F37-C8D6-C4E7-C14DA16FA3B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6849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D59B6571-A650-3375-FDC9-218D4D93E738}"/>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FD8026C7-5215-A8A2-3886-3D5809777CA1}"/>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B5607C87-7CA3-1404-A099-187ACA4BFFB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831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99C702A2-B71D-AED1-588E-AEBCB58D0BD8}"/>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AF0A0C06-0EE4-D16A-1624-508291F5B74E}"/>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D7112D08-47CD-06E3-9A12-EB60CC5ED17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3585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4FA29706-14FF-FC92-EE72-8DB0280A324B}"/>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FEE10831-A210-D3EE-20DA-38A767AB505E}"/>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7EC6F540-1F98-7B01-B920-3E7D095D1B7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578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93591416-3196-83CF-A9F8-70D1851B4470}"/>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6BDF5979-B993-9E6B-4E51-E17743799445}"/>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6BB06921-A9A3-C583-2257-6292DC1BE6D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759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2C6A6FAE-3CA2-7B77-4F71-781E1003A83E}"/>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0DF52C2D-9DDA-34B8-7E04-D17A6846E4D9}"/>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482AA5F0-2838-50DB-2BC7-9483867A598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878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CBD66EA-CAAD-AFF8-7B12-4CD466F1F137}"/>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63A52F73-AC85-56C7-8D8B-54D19A1EC41B}"/>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5ECEF3AC-F4E0-E4F4-866E-E726E3DFC58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6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1D78051E-26A1-1163-4E67-B9DB3555294F}"/>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7BD3828B-AE3E-9362-A025-FCBF9AA64B48}"/>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5A33FABD-AF18-EC09-2E57-DC1D7C675EE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488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00FAB98C-A22F-2424-5B28-3CA1CF7DDE24}"/>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331EF973-C1F2-D859-6B00-45D9A0BABC85}"/>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C0D459CC-7F3C-C962-51C5-B7D6252D1A8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2282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DC875C6-E7B6-3BEE-E58B-C7C1C28C4213}"/>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3F5561A1-220A-93A2-7ED9-CC1DD57437E3}"/>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57B7E5B8-E540-08AD-5146-8656F8379D2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858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{D55122D6-A81F-4573-BB90-63F24197E85C}</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worldbank.org/en/news/infographic/2022/11/10/infographic-country-climate-and-development-reports-in-number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unfccc.int/"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greenclimate.fund/" TargetMode="External"/><Relationship Id="rId4" Type="http://schemas.openxmlformats.org/officeDocument/2006/relationships/hyperlink" Target="https://unfccc.int/process-and-meetings/the-paris-agreemen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unfccc.int/topics/adaptation-and-resilience/workstreams/loss-and-damage/warsaw-international-mechanis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undrr.org/what-we-do/santiago-network" TargetMode="External"/><Relationship Id="rId4" Type="http://schemas.openxmlformats.org/officeDocument/2006/relationships/hyperlink" Target="https://unfccc.int/files/adaptation/groups_committees/loss_and_damage_executive_committee/application/pdf/ref_8_decision_xcp.21.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hudoc.echr.coe.int/eng#_Toc162522513"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hudoc.echr.coe.int/eng#{%22itemid%22:[%22001-233174%2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0hxhZd-zPP0?si=5FQzJU6TKqdQw_Q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2" name="Google Shape;102;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03" name="Google Shape;103;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dirty="0">
              <a:solidFill>
                <a:srgbClr val="000000"/>
              </a:solidFill>
              <a:latin typeface="Century Gothic"/>
              <a:ea typeface="Century Gothic"/>
              <a:cs typeface="Century Gothic"/>
              <a:sym typeface="Century Gothic"/>
            </a:endParaRPr>
          </a:p>
        </p:txBody>
      </p:sp>
      <p:pic>
        <p:nvPicPr>
          <p:cNvPr id="104" name="Google Shape;104;p1"/>
          <p:cNvPicPr preferRelativeResize="0"/>
          <p:nvPr/>
        </p:nvPicPr>
        <p:blipFill rotWithShape="1">
          <a:blip r:embed="rId4">
            <a:alphaModFix/>
          </a:blip>
          <a:srcRect l="26643" t="10966" r="39273" b="27094"/>
          <a:stretch/>
        </p:blipFill>
        <p:spPr>
          <a:xfrm>
            <a:off x="10737335" y="339087"/>
            <a:ext cx="1305303" cy="1266981"/>
          </a:xfrm>
          <a:prstGeom prst="rect">
            <a:avLst/>
          </a:prstGeom>
          <a:noFill/>
          <a:ln>
            <a:noFill/>
          </a:ln>
        </p:spPr>
      </p:pic>
      <p:sp>
        <p:nvSpPr>
          <p:cNvPr id="105" name="Google Shape;105;p1"/>
          <p:cNvSpPr txBox="1"/>
          <p:nvPr/>
        </p:nvSpPr>
        <p:spPr>
          <a:xfrm>
            <a:off x="239643" y="2908665"/>
            <a:ext cx="11150343" cy="132596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0"/>
              </a:spcAft>
              <a:buClr>
                <a:srgbClr val="000000"/>
              </a:buClr>
              <a:buSzPts val="2700"/>
              <a:buFont typeface="Arial"/>
              <a:buNone/>
            </a:pPr>
            <a:r>
              <a:rPr lang="en-US" sz="2700" b="1" i="0" u="none" strike="noStrike" cap="none" dirty="0">
                <a:solidFill>
                  <a:srgbClr val="003399"/>
                </a:solidFill>
                <a:latin typeface="Century Gothic"/>
                <a:ea typeface="Century Gothic"/>
                <a:cs typeface="Century Gothic"/>
                <a:sym typeface="Century Gothic"/>
              </a:rPr>
              <a:t>Subject title: Climate Change and Human Rights</a:t>
            </a:r>
            <a:endParaRPr sz="2700" b="1" i="0" u="none" strike="noStrike" cap="none" dirty="0">
              <a:solidFill>
                <a:schemeClr val="accent1">
                  <a:lumMod val="50000"/>
                </a:schemeClr>
              </a:solidFill>
              <a:latin typeface="Century Gothic" panose="020B0502020202020204" pitchFamily="34" charset="0"/>
              <a:ea typeface="Century Gothic"/>
              <a:cs typeface="Century Gothic"/>
              <a:sym typeface="Century Gothic"/>
            </a:endParaRPr>
          </a:p>
          <a:p>
            <a:pPr marL="0" marR="0" lvl="0" indent="0" algn="l" rtl="0">
              <a:lnSpc>
                <a:spcPct val="107000"/>
              </a:lnSpc>
              <a:spcBef>
                <a:spcPts val="1600"/>
              </a:spcBef>
              <a:spcAft>
                <a:spcPts val="800"/>
              </a:spcAft>
              <a:buClr>
                <a:srgbClr val="000000"/>
              </a:buClr>
              <a:buSzPts val="2200"/>
              <a:buFont typeface="Arial"/>
              <a:buNone/>
            </a:pPr>
            <a:r>
              <a:rPr lang="en-US" sz="2200" b="1" i="0" u="none" strike="noStrike" cap="none" dirty="0">
                <a:solidFill>
                  <a:srgbClr val="003399"/>
                </a:solidFill>
                <a:latin typeface="Century Gothic"/>
                <a:ea typeface="Century Gothic"/>
                <a:cs typeface="Century Gothic"/>
                <a:sym typeface="Century Gothic"/>
              </a:rPr>
              <a:t>Instructor Name: Dr. Albert </a:t>
            </a:r>
            <a:r>
              <a:rPr lang="en-US" sz="2200" b="1" i="0" u="none" strike="noStrike" cap="none" dirty="0" err="1">
                <a:solidFill>
                  <a:srgbClr val="003399"/>
                </a:solidFill>
                <a:latin typeface="Century Gothic"/>
                <a:ea typeface="Century Gothic"/>
                <a:cs typeface="Century Gothic"/>
                <a:sym typeface="Century Gothic"/>
              </a:rPr>
              <a:t>Lladó</a:t>
            </a:r>
            <a:r>
              <a:rPr lang="en-US" sz="2200" b="1" i="0" u="none" strike="noStrike" cap="none" dirty="0">
                <a:solidFill>
                  <a:srgbClr val="003399"/>
                </a:solidFill>
                <a:latin typeface="Century Gothic"/>
                <a:ea typeface="Century Gothic"/>
                <a:cs typeface="Century Gothic"/>
                <a:sym typeface="Century Gothic"/>
              </a:rPr>
              <a:t> Martínez</a:t>
            </a:r>
            <a:endParaRPr sz="2200" b="0" i="0" u="none" strike="noStrike" cap="none" dirty="0">
              <a:solidFill>
                <a:srgbClr val="000000"/>
              </a:solidFill>
              <a:latin typeface="Century Gothic"/>
              <a:ea typeface="Century Gothic"/>
              <a:cs typeface="Century Gothic"/>
              <a:sym typeface="Century Gothic"/>
            </a:endParaRPr>
          </a:p>
        </p:txBody>
      </p:sp>
      <p:grpSp>
        <p:nvGrpSpPr>
          <p:cNvPr id="106" name="Google Shape;106;p1"/>
          <p:cNvGrpSpPr/>
          <p:nvPr/>
        </p:nvGrpSpPr>
        <p:grpSpPr>
          <a:xfrm>
            <a:off x="0" y="5223940"/>
            <a:ext cx="12192000" cy="1634061"/>
            <a:chOff x="0" y="5223940"/>
            <a:chExt cx="12192000" cy="1634061"/>
          </a:xfrm>
        </p:grpSpPr>
        <p:sp>
          <p:nvSpPr>
            <p:cNvPr id="107" name="Google Shape;107;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Project No of Reference: 618874-EPP-1-2020-1-VN-EPPKA2-CBHE-JP:</a:t>
              </a:r>
              <a:r>
                <a:rPr lang="en-US" sz="12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pic>
          <p:nvPicPr>
            <p:cNvPr id="108" name="Google Shape;108;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109" name="Google Shape;109;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110" name="Google Shape;110;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111" name="Google Shape;111;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112" name="Google Shape;112;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113" name="Google Shape;113;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114" name="Google Shape;114;p1"/>
            <p:cNvPicPr preferRelativeResize="0"/>
            <p:nvPr/>
          </p:nvPicPr>
          <p:blipFill rotWithShape="1">
            <a:blip r:embed="rId11">
              <a:alphaModFix/>
            </a:blip>
            <a:srcRect r="10406" b="8446"/>
            <a:stretch/>
          </p:blipFill>
          <p:spPr>
            <a:xfrm>
              <a:off x="8705701" y="5233834"/>
              <a:ext cx="1795277" cy="489486"/>
            </a:xfrm>
            <a:prstGeom prst="rect">
              <a:avLst/>
            </a:prstGeom>
            <a:noFill/>
            <a:ln>
              <a:noFill/>
            </a:ln>
          </p:spPr>
        </p:pic>
        <p:pic>
          <p:nvPicPr>
            <p:cNvPr id="115" name="Google Shape;115;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116" name="Google Shape;116;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117" name="Google Shape;117;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3375FF2-76E4-5CB4-2F09-2C989288FC02}"/>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B723875D-9234-02FD-B29F-65B3DF3A9B01}"/>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A86F8820-47F5-094C-E1A4-F496ED5EFC1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1B8626E-88C7-E694-E184-25F0F2447015}"/>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0BBFA57-C09E-047F-BB65-5FA08E7709D3}"/>
              </a:ext>
            </a:extLst>
          </p:cNvPr>
          <p:cNvSpPr txBox="1"/>
          <p:nvPr/>
        </p:nvSpPr>
        <p:spPr>
          <a:xfrm>
            <a:off x="1556657" y="1687287"/>
            <a:ext cx="9196307" cy="1508105"/>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The Paris Agreement: on Climate Change (1/3) </a:t>
            </a:r>
          </a:p>
          <a:p>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45ACC79-9DE7-163B-98DB-39003BAA677B}"/>
              </a:ext>
            </a:extLst>
          </p:cNvPr>
          <p:cNvSpPr txBox="1"/>
          <p:nvPr/>
        </p:nvSpPr>
        <p:spPr>
          <a:xfrm>
            <a:off x="5444979" y="2441339"/>
            <a:ext cx="4787593" cy="2998065"/>
          </a:xfrm>
          <a:prstGeom prst="rect">
            <a:avLst/>
          </a:prstGeom>
          <a:noFill/>
        </p:spPr>
        <p:txBody>
          <a:bodyPr wrap="square" rtlCol="0">
            <a:spAutoFit/>
          </a:bodyPr>
          <a:lstStyle/>
          <a:p>
            <a:pPr marL="285750" indent="-285750">
              <a:lnSpc>
                <a:spcPct val="115000"/>
              </a:lnSpc>
              <a:spcAft>
                <a:spcPts val="800"/>
              </a:spcAft>
              <a:buFont typeface="Arial" panose="020B0604020202020204" pitchFamily="34" charset="0"/>
              <a:buChar char="•"/>
            </a:pPr>
            <a:r>
              <a:rPr lang="en-ES" sz="20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Limiting Global Temperature Increase</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core goal of the Paris Agreement is to </a:t>
            </a:r>
            <a:r>
              <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rPr>
              <a:t>keep the global temperature rise well below 2°C</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and to pursue efforts to limit it to 1.5°C. This is critical to preventing severe climate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impacts that disproportionately affect developing nations</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which are often less equipped to deal with such effects.</a:t>
            </a:r>
          </a:p>
        </p:txBody>
      </p:sp>
      <p:pic>
        <p:nvPicPr>
          <p:cNvPr id="8196" name="Picture 4">
            <a:extLst>
              <a:ext uri="{FF2B5EF4-FFF2-40B4-BE49-F238E27FC236}">
                <a16:creationId xmlns:a16="http://schemas.microsoft.com/office/drawing/2014/main" id="{F0946791-1727-2E68-C286-BE869C12A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865" y="2657853"/>
            <a:ext cx="2856448" cy="2776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9D7D332-873D-C1E7-F673-2059B01BF39A}"/>
              </a:ext>
            </a:extLst>
          </p:cNvPr>
          <p:cNvSpPr txBox="1"/>
          <p:nvPr/>
        </p:nvSpPr>
        <p:spPr>
          <a:xfrm rot="20223423">
            <a:off x="324764" y="1890718"/>
            <a:ext cx="1233319" cy="400110"/>
          </a:xfrm>
          <a:prstGeom prst="rect">
            <a:avLst/>
          </a:prstGeom>
          <a:noFill/>
          <a:ln w="19050">
            <a:solidFill>
              <a:srgbClr val="003399"/>
            </a:solidFill>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311860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F9889E4-E701-2400-837F-C5B4E4E59E6C}"/>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C003D6B4-BD8F-27E2-F405-6229B3A7F333}"/>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9FBAA778-BB1C-4229-AB4B-7D2BB7118DD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511769BB-8DC3-EA78-8535-C325614766F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8FB25508-E702-0910-8C8E-174334BEB0F4}"/>
              </a:ext>
            </a:extLst>
          </p:cNvPr>
          <p:cNvSpPr txBox="1"/>
          <p:nvPr/>
        </p:nvSpPr>
        <p:spPr>
          <a:xfrm>
            <a:off x="1556657" y="1687287"/>
            <a:ext cx="9196307" cy="1508105"/>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The Paris Agreement: on Climate Change (2/3) </a:t>
            </a:r>
          </a:p>
          <a:p>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188961E-87B3-5A57-9275-32A00C33C3E4}"/>
              </a:ext>
            </a:extLst>
          </p:cNvPr>
          <p:cNvSpPr txBox="1"/>
          <p:nvPr/>
        </p:nvSpPr>
        <p:spPr>
          <a:xfrm>
            <a:off x="5444979" y="2441339"/>
            <a:ext cx="4907335" cy="3705951"/>
          </a:xfrm>
          <a:prstGeom prst="rect">
            <a:avLst/>
          </a:prstGeom>
          <a:noFill/>
        </p:spPr>
        <p:txBody>
          <a:bodyPr wrap="square" rtlCol="0">
            <a:spAutoFit/>
          </a:bodyPr>
          <a:lstStyle/>
          <a:p>
            <a:pPr marL="285750" indent="-285750">
              <a:lnSpc>
                <a:spcPct val="115000"/>
              </a:lnSpc>
              <a:spcAft>
                <a:spcPts val="800"/>
              </a:spcAft>
              <a:buFont typeface="Arial" panose="020B0604020202020204" pitchFamily="34" charset="0"/>
              <a:buChar char="•"/>
            </a:pPr>
            <a:r>
              <a:rPr lang="en-ES" sz="20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Mitigation and Adaptation: </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agreement promotes actions aimed at both “</a:t>
            </a:r>
            <a:r>
              <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rPr>
              <a:t>mitigation</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reducing emissions</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and “</a:t>
            </a:r>
            <a:r>
              <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rPr>
              <a:t>adaptation</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dealing with climate impacts</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It recognizes that adaptation is a global challenge with local, national, and international dimensions, which ties directly to development needs, particularly in countries that are most vulnerable to climate risks.</a:t>
            </a:r>
          </a:p>
        </p:txBody>
      </p:sp>
      <p:pic>
        <p:nvPicPr>
          <p:cNvPr id="10242" name="Picture 2">
            <a:extLst>
              <a:ext uri="{FF2B5EF4-FFF2-40B4-BE49-F238E27FC236}">
                <a16:creationId xmlns:a16="http://schemas.microsoft.com/office/drawing/2014/main" id="{A40CDC36-96CE-F0D7-CEF7-DFBC3C0D4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865" y="2775857"/>
            <a:ext cx="3115694" cy="2757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1BD872-C9E6-254A-479F-1C78365E211C}"/>
              </a:ext>
            </a:extLst>
          </p:cNvPr>
          <p:cNvSpPr txBox="1"/>
          <p:nvPr/>
        </p:nvSpPr>
        <p:spPr>
          <a:xfrm rot="20223423">
            <a:off x="324764" y="1890718"/>
            <a:ext cx="1233319" cy="400110"/>
          </a:xfrm>
          <a:prstGeom prst="rect">
            <a:avLst/>
          </a:prstGeom>
          <a:noFill/>
          <a:ln w="19050">
            <a:solidFill>
              <a:srgbClr val="003399"/>
            </a:solidFill>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393625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7659A091-F627-187D-C17C-EC184A007D4F}"/>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BA5449D3-AEAA-228F-EDBC-8351D617188A}"/>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7A8DEA8B-C803-C1CA-A759-36A030E4F74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21C9662-2A35-021B-2350-7BD02CD643A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79BD369-A698-EA5F-29BF-56DD1C6D126A}"/>
              </a:ext>
            </a:extLst>
          </p:cNvPr>
          <p:cNvSpPr txBox="1"/>
          <p:nvPr/>
        </p:nvSpPr>
        <p:spPr>
          <a:xfrm>
            <a:off x="1556657" y="1687287"/>
            <a:ext cx="9196307" cy="1508105"/>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The Paris Agreement: on Climate Change (3/3) </a:t>
            </a:r>
          </a:p>
          <a:p>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4033957-515D-8103-2F5D-5995BE9A132E}"/>
              </a:ext>
            </a:extLst>
          </p:cNvPr>
          <p:cNvSpPr txBox="1"/>
          <p:nvPr/>
        </p:nvSpPr>
        <p:spPr>
          <a:xfrm>
            <a:off x="5170715" y="2582853"/>
            <a:ext cx="5464628" cy="2998065"/>
          </a:xfrm>
          <a:prstGeom prst="rect">
            <a:avLst/>
          </a:prstGeom>
          <a:noFill/>
        </p:spPr>
        <p:txBody>
          <a:bodyPr wrap="square" rtlCol="0">
            <a:spAutoFit/>
          </a:bodyPr>
          <a:lstStyle/>
          <a:p>
            <a:pPr marL="342900" indent="-342900">
              <a:lnSpc>
                <a:spcPct val="115000"/>
              </a:lnSpc>
              <a:spcAft>
                <a:spcPts val="800"/>
              </a:spcAft>
              <a:buFont typeface="Arial" panose="020B0604020202020204" pitchFamily="34" charset="0"/>
              <a:buChar char="•"/>
            </a:pPr>
            <a:r>
              <a:rPr lang="en-ES" sz="20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Technology Transfer and Capacity Building:</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agreement encourages “technology transfer”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to developing countries</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allowing them to grow their economies using low-carbon technologies. It also stresses “capacity building”, helping these nations build the necessary infrastructure and human capital to tackle climate change while fostering development.</a:t>
            </a:r>
          </a:p>
        </p:txBody>
      </p:sp>
      <p:pic>
        <p:nvPicPr>
          <p:cNvPr id="11266" name="Picture 2" descr="wifi, direct, technology, file, transfer, send, share, internet, phone, authentication, communication, connection, contact, content, data, information, intranet, mobile, nfc, password, photo, private, smartphone, web, cartoon, illustration, graphic design, gesture, icon, games, art">
            <a:extLst>
              <a:ext uri="{FF2B5EF4-FFF2-40B4-BE49-F238E27FC236}">
                <a16:creationId xmlns:a16="http://schemas.microsoft.com/office/drawing/2014/main" id="{4F8431A5-572A-4281-C852-60B5F13C1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41" y="2808255"/>
            <a:ext cx="3852757" cy="24819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15FA54-50D3-36F9-8766-AB55FE91E324}"/>
              </a:ext>
            </a:extLst>
          </p:cNvPr>
          <p:cNvSpPr txBox="1"/>
          <p:nvPr/>
        </p:nvSpPr>
        <p:spPr>
          <a:xfrm rot="20223423">
            <a:off x="324764" y="1890718"/>
            <a:ext cx="1233319" cy="400110"/>
          </a:xfrm>
          <a:prstGeom prst="rect">
            <a:avLst/>
          </a:prstGeom>
          <a:noFill/>
          <a:ln w="19050">
            <a:solidFill>
              <a:srgbClr val="003399"/>
            </a:solidFill>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983936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97AFF58-7AA4-15F3-B55E-326415AC6292}"/>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26D214D4-968A-9C1D-76DD-3A5B65451D74}"/>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3F5C52A0-6800-BEC4-46C8-2AFB38ED147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7A2314D-F432-E528-6284-DF2C4D71F5E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DE95A7D2-D6BA-5007-757B-6BE223F0B3A4}"/>
              </a:ext>
            </a:extLst>
          </p:cNvPr>
          <p:cNvSpPr txBox="1"/>
          <p:nvPr/>
        </p:nvSpPr>
        <p:spPr>
          <a:xfrm>
            <a:off x="1556657" y="1621971"/>
            <a:ext cx="9196307" cy="1384995"/>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Key actors on the right to development in climate action and the role of international cooperation</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BD2E82-31D3-28E9-EC51-1490E0FDEDE4}"/>
              </a:ext>
            </a:extLst>
          </p:cNvPr>
          <p:cNvSpPr txBox="1"/>
          <p:nvPr/>
        </p:nvSpPr>
        <p:spPr>
          <a:xfrm>
            <a:off x="1264864" y="2702599"/>
            <a:ext cx="9488099" cy="2998065"/>
          </a:xfrm>
          <a:prstGeom prst="rect">
            <a:avLst/>
          </a:prstGeom>
          <a:noFill/>
        </p:spPr>
        <p:txBody>
          <a:bodyPr wrap="square" rtlCol="0">
            <a:spAutoFit/>
          </a:bodyPr>
          <a:lstStyle/>
          <a:p>
            <a:pPr>
              <a:lnSpc>
                <a:spcPct val="115000"/>
              </a:lnSpc>
              <a:spcAft>
                <a:spcPts val="800"/>
              </a:spcAft>
            </a:pPr>
            <a:r>
              <a:rPr lang="en-US" sz="2000" dirty="0">
                <a:latin typeface="Times New Roman" panose="02020603050405020304" pitchFamily="18" charset="0"/>
                <a:cs typeface="Times New Roman" panose="02020603050405020304" pitchFamily="18" charset="0"/>
              </a:rPr>
              <a:t>This topic stresses the importance of </a:t>
            </a:r>
            <a:r>
              <a:rPr lang="en-US" sz="2000" b="1" dirty="0">
                <a:latin typeface="Times New Roman" panose="02020603050405020304" pitchFamily="18" charset="0"/>
                <a:cs typeface="Times New Roman" panose="02020603050405020304" pitchFamily="18" charset="0"/>
              </a:rPr>
              <a:t>collaboration</a:t>
            </a:r>
            <a:r>
              <a:rPr lang="en-US" sz="2000" dirty="0">
                <a:latin typeface="Times New Roman" panose="02020603050405020304" pitchFamily="18" charset="0"/>
                <a:cs typeface="Times New Roman" panose="02020603050405020304" pitchFamily="18" charset="0"/>
              </a:rPr>
              <a:t> among national governments, international organizations, the private sector, and civil society in ensuring that climate action supports the </a:t>
            </a:r>
            <a:r>
              <a:rPr lang="en-US" sz="2000" b="1" dirty="0">
                <a:latin typeface="Times New Roman" panose="02020603050405020304" pitchFamily="18" charset="0"/>
                <a:cs typeface="Times New Roman" panose="02020603050405020304" pitchFamily="18" charset="0"/>
              </a:rPr>
              <a:t>right to development</a:t>
            </a:r>
            <a:r>
              <a:rPr lang="en-US" sz="2000" dirty="0">
                <a:latin typeface="Times New Roman" panose="02020603050405020304" pitchFamily="18" charset="0"/>
                <a:cs typeface="Times New Roman" panose="02020603050405020304" pitchFamily="18" charset="0"/>
              </a:rPr>
              <a:t>. </a:t>
            </a:r>
          </a:p>
          <a:p>
            <a:pPr>
              <a:lnSpc>
                <a:spcPct val="115000"/>
              </a:lnSpc>
              <a:spcAft>
                <a:spcPts val="800"/>
              </a:spcAft>
            </a:pPr>
            <a:r>
              <a:rPr lang="en-US" sz="2000" dirty="0">
                <a:latin typeface="Times New Roman" panose="02020603050405020304" pitchFamily="18" charset="0"/>
                <a:cs typeface="Times New Roman" panose="02020603050405020304" pitchFamily="18" charset="0"/>
              </a:rPr>
              <a:t>This key actors outline the need for significant </a:t>
            </a:r>
            <a:r>
              <a:rPr lang="en-US" sz="2000" b="1" dirty="0">
                <a:latin typeface="Times New Roman" panose="02020603050405020304" pitchFamily="18" charset="0"/>
                <a:cs typeface="Times New Roman" panose="02020603050405020304" pitchFamily="18" charset="0"/>
              </a:rPr>
              <a:t>financial support</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technology transfer</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capacity building</a:t>
            </a:r>
            <a:r>
              <a:rPr lang="en-US" sz="2000" dirty="0">
                <a:latin typeface="Times New Roman" panose="02020603050405020304" pitchFamily="18" charset="0"/>
                <a:cs typeface="Times New Roman" panose="02020603050405020304" pitchFamily="18" charset="0"/>
              </a:rPr>
              <a:t> to assist developing nations in adapting to climate change without compromising their development. Moreover, </a:t>
            </a:r>
            <a:r>
              <a:rPr lang="en-US" sz="2000" b="1" dirty="0">
                <a:latin typeface="Times New Roman" panose="02020603050405020304" pitchFamily="18" charset="0"/>
                <a:cs typeface="Times New Roman" panose="02020603050405020304" pitchFamily="18" charset="0"/>
              </a:rPr>
              <a:t>international cooperation</a:t>
            </a:r>
            <a:r>
              <a:rPr lang="en-US" sz="2000" dirty="0">
                <a:latin typeface="Times New Roman" panose="02020603050405020304" pitchFamily="18" charset="0"/>
                <a:cs typeface="Times New Roman" panose="02020603050405020304" pitchFamily="18" charset="0"/>
              </a:rPr>
              <a:t> is essential in providing funds, fostering technology transfers, and ensuring that climate action does not exacerbate inequalities but instead promotes sustainable and equitable development for all.</a:t>
            </a:r>
            <a:endParaRPr lang="en-E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7B620B64-5246-250B-D98F-79DA4A18983D}"/>
              </a:ext>
            </a:extLst>
          </p:cNvPr>
          <p:cNvSpPr txBox="1"/>
          <p:nvPr/>
        </p:nvSpPr>
        <p:spPr>
          <a:xfrm rot="20223423">
            <a:off x="324764" y="1890718"/>
            <a:ext cx="1233319" cy="400110"/>
          </a:xfrm>
          <a:prstGeom prst="rect">
            <a:avLst/>
          </a:prstGeom>
          <a:noFill/>
          <a:ln w="38100">
            <a:solidFill>
              <a:srgbClr val="003399"/>
            </a:solidFill>
            <a:prstDash val="dash"/>
          </a:ln>
        </p:spPr>
        <p:txBody>
          <a:bodyPr wrap="square" rtlCol="0">
            <a:spAutoFit/>
          </a:bodyPr>
          <a:lstStyle/>
          <a:p>
            <a:r>
              <a:rPr lang="en-ES" sz="2000" dirty="0">
                <a:solidFill>
                  <a:srgbClr val="003399"/>
                </a:solidFill>
              </a:rPr>
              <a:t>Topic 3.2</a:t>
            </a:r>
          </a:p>
        </p:txBody>
      </p:sp>
    </p:spTree>
    <p:extLst>
      <p:ext uri="{BB962C8B-B14F-4D97-AF65-F5344CB8AC3E}">
        <p14:creationId xmlns:p14="http://schemas.microsoft.com/office/powerpoint/2010/main" val="418384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2BA46C0-1BA4-600F-8DCC-E7D0EF5EA7E2}"/>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CB62ADDA-CB5A-0333-45BE-FCA1E7D8948B}"/>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CF7B8FEA-73CA-A45F-5425-5E857CB2FF9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5DF5326-5853-FF5D-734A-BE93FEFCE9C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35AD882F-1FEE-BD52-6A0A-A5C0710B4AAE}"/>
              </a:ext>
            </a:extLst>
          </p:cNvPr>
          <p:cNvSpPr txBox="1"/>
          <p:nvPr/>
        </p:nvSpPr>
        <p:spPr>
          <a:xfrm>
            <a:off x="1556657" y="1621971"/>
            <a:ext cx="9488099" cy="954107"/>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Key Actors in Climate Action and the Right to Development</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DEE7B26-5310-29E1-9DD8-7135BEE32A59}"/>
              </a:ext>
            </a:extLst>
          </p:cNvPr>
          <p:cNvSpPr txBox="1"/>
          <p:nvPr/>
        </p:nvSpPr>
        <p:spPr>
          <a:xfrm>
            <a:off x="941423" y="2576078"/>
            <a:ext cx="4979385" cy="3449470"/>
          </a:xfrm>
          <a:prstGeom prst="rect">
            <a:avLst/>
          </a:prstGeom>
          <a:noFill/>
        </p:spPr>
        <p:txBody>
          <a:bodyPr wrap="square" rtlCol="0">
            <a:spAutoFit/>
          </a:bodyPr>
          <a:lstStyle/>
          <a:p>
            <a:pPr>
              <a:spcAft>
                <a:spcPts val="600"/>
              </a:spcAft>
            </a:pPr>
            <a:r>
              <a:rPr lang="en-US" sz="2400" b="1" dirty="0">
                <a:solidFill>
                  <a:srgbClr val="003399"/>
                </a:solidFill>
                <a:latin typeface="Times New Roman" panose="02020603050405020304" pitchFamily="18" charset="0"/>
                <a:cs typeface="Times New Roman" panose="02020603050405020304" pitchFamily="18" charset="0"/>
              </a:rPr>
              <a:t>1. Governments</a:t>
            </a:r>
            <a:r>
              <a:rPr lang="en-US" sz="2400" dirty="0">
                <a:solidFill>
                  <a:srgbClr val="003399"/>
                </a:solidFill>
                <a:latin typeface="Times New Roman" panose="02020603050405020304" pitchFamily="18" charset="0"/>
                <a:cs typeface="Times New Roman" panose="02020603050405020304" pitchFamily="18" charset="0"/>
              </a:rPr>
              <a:t>:</a:t>
            </a:r>
          </a:p>
          <a:p>
            <a:pPr marL="457200" indent="-457200">
              <a:lnSpc>
                <a:spcPct val="120000"/>
              </a:lnSpc>
              <a:buFont typeface="+mj-lt"/>
              <a:buAutoNum type="alphaLcParenR"/>
            </a:pPr>
            <a:r>
              <a:rPr lang="en-US" sz="2000" dirty="0">
                <a:latin typeface="Times New Roman" panose="02020603050405020304" pitchFamily="18" charset="0"/>
                <a:cs typeface="Times New Roman" panose="02020603050405020304" pitchFamily="18" charset="0"/>
              </a:rPr>
              <a:t>National governments are central to </a:t>
            </a:r>
            <a:r>
              <a:rPr lang="en-US" sz="2000" u="sng" dirty="0">
                <a:latin typeface="Times New Roman" panose="02020603050405020304" pitchFamily="18" charset="0"/>
                <a:cs typeface="Times New Roman" panose="02020603050405020304" pitchFamily="18" charset="0"/>
              </a:rPr>
              <a:t>ensuring that development aligns with climate action while promoting human rights</a:t>
            </a:r>
            <a:r>
              <a:rPr lang="en-US" sz="2000" dirty="0">
                <a:latin typeface="Times New Roman" panose="02020603050405020304" pitchFamily="18" charset="0"/>
                <a:cs typeface="Times New Roman" panose="02020603050405020304" pitchFamily="18" charset="0"/>
              </a:rPr>
              <a:t>, including the right to development. They must integrate climate mitigation and adaptation strategies into national development plans.</a:t>
            </a:r>
          </a:p>
          <a:p>
            <a:pPr>
              <a:lnSpc>
                <a:spcPct val="115000"/>
              </a:lnSpc>
              <a:spcAft>
                <a:spcPts val="800"/>
              </a:spcAft>
            </a:pPr>
            <a:endParaRPr lang="en-E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4F4D172B-AA7A-EB7C-8BD8-6B497D38F6CF}"/>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pic>
        <p:nvPicPr>
          <p:cNvPr id="14338" name="Picture 2" descr="Image">
            <a:hlinkClick r:id="rId3"/>
            <a:extLst>
              <a:ext uri="{FF2B5EF4-FFF2-40B4-BE49-F238E27FC236}">
                <a16:creationId xmlns:a16="http://schemas.microsoft.com/office/drawing/2014/main" id="{8A362D8A-6FB8-24F5-11D4-8B670EE47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095" y="2515386"/>
            <a:ext cx="4491290" cy="29826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extLst>
              <a:ext uri="{FF2B5EF4-FFF2-40B4-BE49-F238E27FC236}">
                <a16:creationId xmlns:a16="http://schemas.microsoft.com/office/drawing/2014/main" id="{7D59CA38-9928-47C0-79C9-90276A9ADCBA}"/>
              </a:ext>
            </a:extLst>
          </p:cNvPr>
          <p:cNvSpPr txBox="1"/>
          <p:nvPr/>
        </p:nvSpPr>
        <p:spPr>
          <a:xfrm>
            <a:off x="5867397" y="5542261"/>
            <a:ext cx="6160661" cy="307777"/>
          </a:xfrm>
          <a:prstGeom prst="rect">
            <a:avLst/>
          </a:prstGeom>
          <a:noFill/>
        </p:spPr>
        <p:txBody>
          <a:bodyPr wrap="none" rtlCol="0">
            <a:spAutoFit/>
          </a:bodyPr>
          <a:lstStyle/>
          <a:p>
            <a:r>
              <a:rPr lang="en-US" b="0" i="0" dirty="0">
                <a:effectLst/>
                <a:latin typeface="Times New Roman" panose="02020603050405020304" pitchFamily="18" charset="0"/>
                <a:cs typeface="Times New Roman" panose="02020603050405020304" pitchFamily="18" charset="0"/>
                <a:hlinkClick r:id="rId3"/>
              </a:rPr>
              <a:t>World Bank: Infographic - Country Climate and Development Reports in Numbers</a:t>
            </a:r>
            <a:endParaRPr lang="en-US"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1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462630C-8039-DF41-1F1A-FE23FB88416D}"/>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4B00C4E8-252F-7BFF-FFCD-6FFD63282729}"/>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9BC25D26-AE9A-F301-CB7C-F565A522240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61A6009-5958-F743-47BD-C8F16F00CCC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EFC083B0-A7A6-2753-2C92-276797A2BB79}"/>
              </a:ext>
            </a:extLst>
          </p:cNvPr>
          <p:cNvSpPr txBox="1"/>
          <p:nvPr/>
        </p:nvSpPr>
        <p:spPr>
          <a:xfrm>
            <a:off x="1556657" y="1621971"/>
            <a:ext cx="9488099" cy="954107"/>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Key Actors in Climate Action and the Right to Development</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52559A2-5FFB-AC3E-3166-EEA1AC506EBC}"/>
              </a:ext>
            </a:extLst>
          </p:cNvPr>
          <p:cNvSpPr txBox="1"/>
          <p:nvPr/>
        </p:nvSpPr>
        <p:spPr>
          <a:xfrm>
            <a:off x="1587286" y="2713188"/>
            <a:ext cx="8956820" cy="2453044"/>
          </a:xfrm>
          <a:prstGeom prst="rect">
            <a:avLst/>
          </a:prstGeom>
          <a:noFill/>
        </p:spPr>
        <p:txBody>
          <a:bodyPr wrap="square" rtlCol="0">
            <a:spAutoFit/>
          </a:bodyPr>
          <a:lstStyle/>
          <a:p>
            <a:pPr marL="457200" indent="-457200">
              <a:lnSpc>
                <a:spcPct val="130000"/>
              </a:lnSpc>
              <a:buFont typeface="+mj-lt"/>
              <a:buAutoNum type="alphaLcParenR" startAt="2"/>
            </a:pPr>
            <a:r>
              <a:rPr lang="en-US" sz="2000" dirty="0">
                <a:latin typeface="Times New Roman" panose="02020603050405020304" pitchFamily="18" charset="0"/>
                <a:cs typeface="Times New Roman" panose="02020603050405020304" pitchFamily="18" charset="0"/>
              </a:rPr>
              <a:t>Governments are also tasked with </a:t>
            </a:r>
            <a:r>
              <a:rPr lang="en-US" sz="2000" u="sng" dirty="0">
                <a:latin typeface="Times New Roman" panose="02020603050405020304" pitchFamily="18" charset="0"/>
                <a:cs typeface="Times New Roman" panose="02020603050405020304" pitchFamily="18" charset="0"/>
              </a:rPr>
              <a:t>addressing vulnerable populations</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ensuring their </a:t>
            </a:r>
            <a:r>
              <a:rPr lang="en-US" sz="2000" b="1" u="sng" dirty="0">
                <a:latin typeface="Times New Roman" panose="02020603050405020304" pitchFamily="18" charset="0"/>
                <a:cs typeface="Times New Roman" panose="02020603050405020304" pitchFamily="18" charset="0"/>
              </a:rPr>
              <a:t>participation</a:t>
            </a:r>
            <a:r>
              <a:rPr lang="en-US" sz="2000" dirty="0">
                <a:latin typeface="Times New Roman" panose="02020603050405020304" pitchFamily="18" charset="0"/>
                <a:cs typeface="Times New Roman" panose="02020603050405020304" pitchFamily="18" charset="0"/>
              </a:rPr>
              <a:t> in decision-making processes, particularly when it comes to development projects and climate policies​.</a:t>
            </a:r>
          </a:p>
          <a:p>
            <a:pPr>
              <a:lnSpc>
                <a:spcPct val="130000"/>
              </a:lnSpc>
            </a:pPr>
            <a:endParaRPr lang="en-US" sz="200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lphaLcParenR" startAt="3"/>
            </a:pPr>
            <a:r>
              <a:rPr lang="en-US" sz="2000" b="1" dirty="0">
                <a:latin typeface="Times New Roman" panose="02020603050405020304" pitchFamily="18" charset="0"/>
                <a:cs typeface="Times New Roman" panose="02020603050405020304" pitchFamily="18" charset="0"/>
              </a:rPr>
              <a:t>Environmental safeguards</a:t>
            </a:r>
            <a:r>
              <a:rPr lang="en-US" sz="2000" dirty="0">
                <a:latin typeface="Times New Roman" panose="02020603050405020304" pitchFamily="18" charset="0"/>
                <a:cs typeface="Times New Roman" panose="02020603050405020304" pitchFamily="18" charset="0"/>
              </a:rPr>
              <a:t> must be enforced by governments to ensure development projects adhere to human rights standards​</a:t>
            </a:r>
            <a:endParaRPr lang="en-E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FA3BE027-0D06-9266-C2CB-64D49EE1785D}"/>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spTree>
    <p:extLst>
      <p:ext uri="{BB962C8B-B14F-4D97-AF65-F5344CB8AC3E}">
        <p14:creationId xmlns:p14="http://schemas.microsoft.com/office/powerpoint/2010/main" val="424508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A55C3683-9E46-B56A-E052-D34BE8A1AA54}"/>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5FE630E2-0F32-97F5-5762-463023622B32}"/>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7D9AE4B5-4125-BC52-E313-602E50D7E6F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909A5F5-2FD4-D31F-A5CD-EE0A8D6E897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6D731E3-F861-B9AB-EE7C-34075C95DACD}"/>
              </a:ext>
            </a:extLst>
          </p:cNvPr>
          <p:cNvSpPr txBox="1"/>
          <p:nvPr/>
        </p:nvSpPr>
        <p:spPr>
          <a:xfrm>
            <a:off x="1556657" y="1621971"/>
            <a:ext cx="9488099" cy="954107"/>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Key Actors in Climate Action and the Right to Development</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4C7E44-40C6-5A25-60DE-E4660DAD4F1A}"/>
              </a:ext>
            </a:extLst>
          </p:cNvPr>
          <p:cNvSpPr txBox="1"/>
          <p:nvPr/>
        </p:nvSpPr>
        <p:spPr>
          <a:xfrm>
            <a:off x="1367265" y="2410130"/>
            <a:ext cx="9457470" cy="3864969"/>
          </a:xfrm>
          <a:prstGeom prst="rect">
            <a:avLst/>
          </a:prstGeom>
          <a:noFill/>
        </p:spPr>
        <p:txBody>
          <a:bodyPr wrap="squar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2. International Organizations:</a:t>
            </a:r>
          </a:p>
          <a:p>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hlinkClick r:id="rId3"/>
              </a:rPr>
              <a:t>UNFCCC</a:t>
            </a:r>
            <a:r>
              <a:rPr lang="en-US" sz="2000" dirty="0">
                <a:latin typeface="Times New Roman" panose="02020603050405020304" pitchFamily="18" charset="0"/>
                <a:cs typeface="Times New Roman" panose="02020603050405020304" pitchFamily="18" charset="0"/>
              </a:rPr>
              <a:t> and its </a:t>
            </a:r>
            <a:r>
              <a:rPr lang="en-US" sz="2000" dirty="0">
                <a:latin typeface="Times New Roman" panose="02020603050405020304" pitchFamily="18" charset="0"/>
                <a:cs typeface="Times New Roman" panose="02020603050405020304" pitchFamily="18" charset="0"/>
                <a:hlinkClick r:id="rId4"/>
              </a:rPr>
              <a:t>Paris Agreement</a:t>
            </a:r>
            <a:r>
              <a:rPr lang="en-US" sz="2000" dirty="0">
                <a:latin typeface="Times New Roman" panose="02020603050405020304" pitchFamily="18" charset="0"/>
                <a:cs typeface="Times New Roman" panose="02020603050405020304" pitchFamily="18" charset="0"/>
              </a:rPr>
              <a:t> are key to addressing the interplay between climate change and the right to development. These frameworks require that international efforts respect human rights, support sustainable development, and ensure that developing countries are partners in global mitigation efforts​.</a:t>
            </a:r>
          </a:p>
          <a:p>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startAt="2"/>
            </a:pPr>
            <a:r>
              <a:rPr lang="en-US" sz="2000" dirty="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hlinkClick r:id="rId5"/>
              </a:rPr>
              <a:t>Green Climate Fund </a:t>
            </a:r>
            <a:r>
              <a:rPr lang="en-US" sz="2000" dirty="0">
                <a:latin typeface="Times New Roman" panose="02020603050405020304" pitchFamily="18" charset="0"/>
                <a:cs typeface="Times New Roman" panose="02020603050405020304" pitchFamily="18" charset="0"/>
              </a:rPr>
              <a:t>and other multilateral mechanisms provide crucial </a:t>
            </a:r>
            <a:r>
              <a:rPr lang="en-US" sz="2000" b="1" dirty="0">
                <a:latin typeface="Times New Roman" panose="02020603050405020304" pitchFamily="18" charset="0"/>
                <a:cs typeface="Times New Roman" panose="02020603050405020304" pitchFamily="18" charset="0"/>
              </a:rPr>
              <a:t>financial and technical support </a:t>
            </a:r>
            <a:r>
              <a:rPr lang="en-US" sz="2000" dirty="0">
                <a:latin typeface="Times New Roman" panose="02020603050405020304" pitchFamily="18" charset="0"/>
                <a:cs typeface="Times New Roman" panose="02020603050405020304" pitchFamily="18" charset="0"/>
              </a:rPr>
              <a:t>to developing countries. These mechanisms are essential for enabling developing countries to adapt to climate change and mitigate its impacts without undermining their development prospects​.</a:t>
            </a:r>
          </a:p>
          <a:p>
            <a:pPr>
              <a:lnSpc>
                <a:spcPct val="115000"/>
              </a:lnSpc>
              <a:spcAft>
                <a:spcPts val="800"/>
              </a:spcAft>
            </a:pPr>
            <a:endParaRPr lang="en-E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9024184B-CADA-3741-2737-BB7475308565}"/>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spTree>
    <p:extLst>
      <p:ext uri="{BB962C8B-B14F-4D97-AF65-F5344CB8AC3E}">
        <p14:creationId xmlns:p14="http://schemas.microsoft.com/office/powerpoint/2010/main" val="46699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2BD3145-7E71-870A-09B9-A21FB3927C22}"/>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B00131B8-A9C1-158B-27AA-20DD6BD7F57F}"/>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8BEE68B7-C41F-0075-B70E-A496F0A88C7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DFC3DD4-B905-4B46-10F3-BB958531313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D507BD96-60CB-C738-7F69-B32B41B3B69D}"/>
              </a:ext>
            </a:extLst>
          </p:cNvPr>
          <p:cNvSpPr txBox="1"/>
          <p:nvPr/>
        </p:nvSpPr>
        <p:spPr>
          <a:xfrm>
            <a:off x="1556657" y="1621971"/>
            <a:ext cx="9488099" cy="954107"/>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Key Actors in Climate Action and the Right to Development</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A813B79-12EC-75CD-17C2-EF4F32C3C669}"/>
              </a:ext>
            </a:extLst>
          </p:cNvPr>
          <p:cNvSpPr txBox="1"/>
          <p:nvPr/>
        </p:nvSpPr>
        <p:spPr>
          <a:xfrm>
            <a:off x="1367265" y="2410130"/>
            <a:ext cx="9457470" cy="3231654"/>
          </a:xfrm>
          <a:prstGeom prst="rect">
            <a:avLst/>
          </a:prstGeom>
          <a:noFill/>
        </p:spPr>
        <p:txBody>
          <a:bodyPr wrap="squar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3. Civil Society and NGOs:</a:t>
            </a:r>
          </a:p>
          <a:p>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Civil society plays an important role in ensuring that climate action is both </a:t>
            </a:r>
            <a:r>
              <a:rPr lang="en-US" sz="2000" b="1" dirty="0">
                <a:latin typeface="Times New Roman" panose="02020603050405020304" pitchFamily="18" charset="0"/>
                <a:cs typeface="Times New Roman" panose="02020603050405020304" pitchFamily="18" charset="0"/>
              </a:rPr>
              <a:t>inclusive</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just</a:t>
            </a:r>
            <a:r>
              <a:rPr lang="en-US" sz="2000" dirty="0">
                <a:latin typeface="Times New Roman" panose="02020603050405020304" pitchFamily="18" charset="0"/>
                <a:cs typeface="Times New Roman" panose="02020603050405020304" pitchFamily="18" charset="0"/>
              </a:rPr>
              <a:t>. They advocate for </a:t>
            </a:r>
            <a:r>
              <a:rPr lang="en-US" sz="2000" b="1" dirty="0">
                <a:latin typeface="Times New Roman" panose="02020603050405020304" pitchFamily="18" charset="0"/>
                <a:cs typeface="Times New Roman" panose="02020603050405020304" pitchFamily="18" charset="0"/>
              </a:rPr>
              <a:t>climate justice</a:t>
            </a:r>
            <a:r>
              <a:rPr lang="en-US" sz="2000" dirty="0">
                <a:latin typeface="Times New Roman" panose="02020603050405020304" pitchFamily="18" charset="0"/>
                <a:cs typeface="Times New Roman" panose="02020603050405020304" pitchFamily="18" charset="0"/>
              </a:rPr>
              <a:t> and help raise awareness among marginalized communities about their rights under international agreements like the Paris Agreement​. </a:t>
            </a:r>
          </a:p>
          <a:p>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startAt="2"/>
            </a:pPr>
            <a:r>
              <a:rPr lang="en-US" sz="2000" dirty="0">
                <a:latin typeface="Times New Roman" panose="02020603050405020304" pitchFamily="18" charset="0"/>
                <a:cs typeface="Times New Roman" panose="02020603050405020304" pitchFamily="18" charset="0"/>
              </a:rPr>
              <a:t>NGOs also facilitate data collection and the </a:t>
            </a:r>
            <a:r>
              <a:rPr lang="en-US" sz="2000" b="1" dirty="0">
                <a:latin typeface="Times New Roman" panose="02020603050405020304" pitchFamily="18" charset="0"/>
                <a:cs typeface="Times New Roman" panose="02020603050405020304" pitchFamily="18" charset="0"/>
              </a:rPr>
              <a:t>monitoring</a:t>
            </a:r>
            <a:r>
              <a:rPr lang="en-US" sz="2000" dirty="0">
                <a:latin typeface="Times New Roman" panose="02020603050405020304" pitchFamily="18" charset="0"/>
                <a:cs typeface="Times New Roman" panose="02020603050405020304" pitchFamily="18" charset="0"/>
              </a:rPr>
              <a:t> of development projects, ensuring that communities most affected by climate change are heard and their interests are considered in national and international policies.</a:t>
            </a:r>
          </a:p>
        </p:txBody>
      </p:sp>
      <p:sp>
        <p:nvSpPr>
          <p:cNvPr id="5" name="TextBox 4">
            <a:extLst>
              <a:ext uri="{FF2B5EF4-FFF2-40B4-BE49-F238E27FC236}">
                <a16:creationId xmlns:a16="http://schemas.microsoft.com/office/drawing/2014/main" id="{AF939019-3892-F2D3-2A9C-85BBE58BB098}"/>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spTree>
    <p:extLst>
      <p:ext uri="{BB962C8B-B14F-4D97-AF65-F5344CB8AC3E}">
        <p14:creationId xmlns:p14="http://schemas.microsoft.com/office/powerpoint/2010/main" val="70035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35987B8C-AD33-19A5-2836-97D2420F8B03}"/>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C6D0E630-D802-FC2E-B6E2-B801F52DA01D}"/>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F860CF02-469A-F695-FB8A-C6036F2F6B1D}"/>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11D27B7-F4E4-419F-2869-807A9055219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D7F4EF60-725A-6DA0-6E52-A15261C5B91E}"/>
              </a:ext>
            </a:extLst>
          </p:cNvPr>
          <p:cNvSpPr txBox="1"/>
          <p:nvPr/>
        </p:nvSpPr>
        <p:spPr>
          <a:xfrm>
            <a:off x="1556657" y="1621971"/>
            <a:ext cx="9488099" cy="954107"/>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Key Actors in Climate Action and the Right to Development</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8988619-CFC1-BDB0-CC53-47868E3FE6B9}"/>
              </a:ext>
            </a:extLst>
          </p:cNvPr>
          <p:cNvSpPr txBox="1"/>
          <p:nvPr/>
        </p:nvSpPr>
        <p:spPr>
          <a:xfrm>
            <a:off x="1367265" y="2861907"/>
            <a:ext cx="9457470" cy="2329933"/>
          </a:xfrm>
          <a:prstGeom prst="rect">
            <a:avLst/>
          </a:prstGeom>
          <a:noFill/>
        </p:spPr>
        <p:txBody>
          <a:bodyPr wrap="squar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4. Private Sector:</a:t>
            </a:r>
          </a:p>
          <a:p>
            <a:endParaRPr lang="en-US" sz="200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lphaLcParenR"/>
            </a:pPr>
            <a:r>
              <a:rPr lang="en-US" sz="2000" dirty="0">
                <a:latin typeface="Times New Roman" panose="02020603050405020304" pitchFamily="18" charset="0"/>
                <a:cs typeface="Times New Roman" panose="02020603050405020304" pitchFamily="18" charset="0"/>
              </a:rPr>
              <a:t>Businesses are increasingly being encouraged to adopt </a:t>
            </a:r>
            <a:r>
              <a:rPr lang="en-US" sz="2000" b="1" dirty="0">
                <a:latin typeface="Times New Roman" panose="02020603050405020304" pitchFamily="18" charset="0"/>
                <a:cs typeface="Times New Roman" panose="02020603050405020304" pitchFamily="18" charset="0"/>
              </a:rPr>
              <a:t>green technologies</a:t>
            </a:r>
            <a:r>
              <a:rPr lang="en-US" sz="2000" dirty="0">
                <a:latin typeface="Times New Roman" panose="02020603050405020304" pitchFamily="18" charset="0"/>
                <a:cs typeface="Times New Roman" panose="02020603050405020304" pitchFamily="18" charset="0"/>
              </a:rPr>
              <a:t> and contribute to climate goals by reducing their environmental impact. Involvement of the private sector must align with </a:t>
            </a:r>
            <a:r>
              <a:rPr lang="en-US" sz="2000" b="1" dirty="0">
                <a:latin typeface="Times New Roman" panose="02020603050405020304" pitchFamily="18" charset="0"/>
                <a:cs typeface="Times New Roman" panose="02020603050405020304" pitchFamily="18" charset="0"/>
              </a:rPr>
              <a:t>sustainable development</a:t>
            </a:r>
            <a:r>
              <a:rPr lang="en-US" sz="2000" dirty="0">
                <a:latin typeface="Times New Roman" panose="02020603050405020304" pitchFamily="18" charset="0"/>
                <a:cs typeface="Times New Roman" panose="02020603050405020304" pitchFamily="18" charset="0"/>
              </a:rPr>
              <a:t> principles, and businesses must also respect human rights in their operations​.</a:t>
            </a:r>
          </a:p>
        </p:txBody>
      </p:sp>
      <p:sp>
        <p:nvSpPr>
          <p:cNvPr id="5" name="TextBox 4">
            <a:extLst>
              <a:ext uri="{FF2B5EF4-FFF2-40B4-BE49-F238E27FC236}">
                <a16:creationId xmlns:a16="http://schemas.microsoft.com/office/drawing/2014/main" id="{EC2C9CA7-21E0-9FD1-F907-F179B8370B81}"/>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spTree>
    <p:extLst>
      <p:ext uri="{BB962C8B-B14F-4D97-AF65-F5344CB8AC3E}">
        <p14:creationId xmlns:p14="http://schemas.microsoft.com/office/powerpoint/2010/main" val="84758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5578174-2559-55B0-989F-CF95936747F2}"/>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4C73FF25-B983-B82B-146E-F2213EB17D44}"/>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EEE36502-012E-A79B-142E-9EF0A9154E5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2FF892F-E137-9199-FCC4-DAE2299C392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0A75760A-1002-F80B-85B8-1CE6EDF0D4A4}"/>
              </a:ext>
            </a:extLst>
          </p:cNvPr>
          <p:cNvSpPr txBox="1"/>
          <p:nvPr/>
        </p:nvSpPr>
        <p:spPr>
          <a:xfrm>
            <a:off x="1556657" y="1621971"/>
            <a:ext cx="9196307"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The</a:t>
            </a:r>
            <a:r>
              <a:rPr lang="en-US" sz="2800" b="1" dirty="0">
                <a:solidFill>
                  <a:srgbClr val="003399"/>
                </a:solidFill>
                <a:effectLst/>
                <a:latin typeface="Times New Roman" panose="02020603050405020304" pitchFamily="18" charset="0"/>
                <a:cs typeface="Times New Roman" panose="02020603050405020304" pitchFamily="18" charset="0"/>
              </a:rPr>
              <a:t> Role of International Cooperation</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FDB210-34DD-E89D-0882-2C00C5A63A84}"/>
              </a:ext>
            </a:extLst>
          </p:cNvPr>
          <p:cNvSpPr txBox="1"/>
          <p:nvPr/>
        </p:nvSpPr>
        <p:spPr>
          <a:xfrm>
            <a:off x="1156007" y="2620267"/>
            <a:ext cx="6072107" cy="3253263"/>
          </a:xfrm>
          <a:prstGeom prst="rect">
            <a:avLst/>
          </a:prstGeom>
          <a:noFill/>
        </p:spPr>
        <p:txBody>
          <a:bodyPr wrap="squar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1. Financial Support and Climate Finance</a:t>
            </a:r>
            <a:r>
              <a:rPr lang="en-US" sz="2400" dirty="0">
                <a:solidFill>
                  <a:srgbClr val="003399"/>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lphaLcParenR"/>
            </a:pPr>
            <a:r>
              <a:rPr lang="en-US" sz="2000" dirty="0">
                <a:latin typeface="Times New Roman" panose="02020603050405020304" pitchFamily="18" charset="0"/>
                <a:cs typeface="Times New Roman" panose="02020603050405020304" pitchFamily="18" charset="0"/>
              </a:rPr>
              <a:t>International cooperation is pivotal in providing </a:t>
            </a:r>
            <a:r>
              <a:rPr lang="en-US" sz="2000" b="1" dirty="0">
                <a:latin typeface="Times New Roman" panose="02020603050405020304" pitchFamily="18" charset="0"/>
                <a:cs typeface="Times New Roman" panose="02020603050405020304" pitchFamily="18" charset="0"/>
              </a:rPr>
              <a:t>financial resources</a:t>
            </a:r>
            <a:r>
              <a:rPr lang="en-US" sz="2000" dirty="0">
                <a:latin typeface="Times New Roman" panose="02020603050405020304" pitchFamily="18" charset="0"/>
                <a:cs typeface="Times New Roman" panose="02020603050405020304" pitchFamily="18" charset="0"/>
              </a:rPr>
              <a:t> for climate adaptation and mitigation in developing countries. This includes ensuring adequate climate finance flows through mechanisms such as the before seen Green Climate Fund and other multilateral institutions​.</a:t>
            </a:r>
          </a:p>
        </p:txBody>
      </p:sp>
      <p:sp>
        <p:nvSpPr>
          <p:cNvPr id="6" name="TextBox 5">
            <a:extLst>
              <a:ext uri="{FF2B5EF4-FFF2-40B4-BE49-F238E27FC236}">
                <a16:creationId xmlns:a16="http://schemas.microsoft.com/office/drawing/2014/main" id="{541BCCC5-5F6A-64E4-5492-E21FB73E5A82}"/>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pic>
        <p:nvPicPr>
          <p:cNvPr id="16386" name="Picture 2" descr="Climate Finance: Investing in a Low-Carbon Future and its Role in Achieving Sustainable Development Goals">
            <a:extLst>
              <a:ext uri="{FF2B5EF4-FFF2-40B4-BE49-F238E27FC236}">
                <a16:creationId xmlns:a16="http://schemas.microsoft.com/office/drawing/2014/main" id="{17F7CA0A-A61C-DD34-E478-079A7E3EE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794" y="2893252"/>
            <a:ext cx="4272700" cy="240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0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6e256e594_0_7"/>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5625EA7A-C9D7-D8EE-E792-37E305377CF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B3CEDA0-BA92-B678-80D9-75C4F79C810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8797721D-63EB-A6AF-1C33-4CCE7FAF534D}"/>
              </a:ext>
            </a:extLst>
          </p:cNvPr>
          <p:cNvSpPr txBox="1"/>
          <p:nvPr/>
        </p:nvSpPr>
        <p:spPr>
          <a:xfrm>
            <a:off x="2933699" y="1785258"/>
            <a:ext cx="6150429"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OVERVIEW</a:t>
            </a:r>
          </a:p>
          <a:p>
            <a:pPr algn="ct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2A3D845-F536-6006-1C13-E3B2A8174FB7}"/>
              </a:ext>
            </a:extLst>
          </p:cNvPr>
          <p:cNvSpPr txBox="1"/>
          <p:nvPr/>
        </p:nvSpPr>
        <p:spPr>
          <a:xfrm>
            <a:off x="1725384" y="2763950"/>
            <a:ext cx="8567057" cy="830997"/>
          </a:xfrm>
          <a:prstGeom prst="rect">
            <a:avLst/>
          </a:prstGeom>
          <a:noFill/>
        </p:spPr>
        <p:txBody>
          <a:bodyPr wrap="square" rtlCol="0">
            <a:spAutoFit/>
          </a:bodyPr>
          <a:lstStyle/>
          <a:p>
            <a:r>
              <a:rPr lang="en-ES" sz="2400" b="1" dirty="0">
                <a:solidFill>
                  <a:srgbClr val="003399"/>
                </a:solidFill>
                <a:latin typeface="Times New Roman" panose="02020603050405020304" pitchFamily="18" charset="0"/>
                <a:cs typeface="Times New Roman" panose="02020603050405020304" pitchFamily="18" charset="0"/>
              </a:rPr>
              <a:t>TOPIC 3.1 </a:t>
            </a:r>
            <a:r>
              <a:rPr lang="en-ES" sz="2400" dirty="0">
                <a:latin typeface="Times New Roman" panose="02020603050405020304" pitchFamily="18" charset="0"/>
                <a:cs typeface="Times New Roman" panose="02020603050405020304" pitchFamily="18" charset="0"/>
              </a:rPr>
              <a:t>Key elements and principles of right to development and international climate law and policies</a:t>
            </a:r>
          </a:p>
        </p:txBody>
      </p:sp>
      <p:sp>
        <p:nvSpPr>
          <p:cNvPr id="5" name="TextBox 4">
            <a:extLst>
              <a:ext uri="{FF2B5EF4-FFF2-40B4-BE49-F238E27FC236}">
                <a16:creationId xmlns:a16="http://schemas.microsoft.com/office/drawing/2014/main" id="{5F9A2D22-9556-9420-7A90-27AF1132B189}"/>
              </a:ext>
            </a:extLst>
          </p:cNvPr>
          <p:cNvSpPr txBox="1"/>
          <p:nvPr/>
        </p:nvSpPr>
        <p:spPr>
          <a:xfrm>
            <a:off x="1725384" y="4057003"/>
            <a:ext cx="8567057" cy="830997"/>
          </a:xfrm>
          <a:prstGeom prst="rect">
            <a:avLst/>
          </a:prstGeom>
          <a:noFill/>
        </p:spPr>
        <p:txBody>
          <a:bodyPr wrap="square" rtlCol="0">
            <a:spAutoFit/>
          </a:bodyPr>
          <a:lstStyle/>
          <a:p>
            <a:r>
              <a:rPr lang="en-ES" sz="2400" b="1" dirty="0">
                <a:solidFill>
                  <a:srgbClr val="003399"/>
                </a:solidFill>
                <a:latin typeface="Times New Roman" panose="02020603050405020304" pitchFamily="18" charset="0"/>
                <a:cs typeface="Times New Roman" panose="02020603050405020304" pitchFamily="18" charset="0"/>
              </a:rPr>
              <a:t>TOPIC 3.2 </a:t>
            </a:r>
            <a:r>
              <a:rPr lang="en-ES" sz="2400" dirty="0">
                <a:latin typeface="Times New Roman" panose="02020603050405020304" pitchFamily="18" charset="0"/>
                <a:cs typeface="Times New Roman" panose="02020603050405020304" pitchFamily="18" charset="0"/>
              </a:rPr>
              <a:t>Key actors who operate the right to development in climate action and the role of international cooperation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5681112E-16D4-E98A-E96A-A0A1C91D87CD}"/>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D28309BA-8F40-BC1F-B050-21D955EC564B}"/>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1A9C2E6C-46BA-8DF5-06B3-7EDC158FFCA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8B7661C-A67F-718D-AF9A-36010D208C5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81A782E3-D1A8-7F6A-DB6F-5D856F13550A}"/>
              </a:ext>
            </a:extLst>
          </p:cNvPr>
          <p:cNvSpPr txBox="1"/>
          <p:nvPr/>
        </p:nvSpPr>
        <p:spPr>
          <a:xfrm>
            <a:off x="1556657" y="1621971"/>
            <a:ext cx="9196307"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The</a:t>
            </a:r>
            <a:r>
              <a:rPr lang="en-US" sz="2800" b="1" dirty="0">
                <a:solidFill>
                  <a:srgbClr val="003399"/>
                </a:solidFill>
                <a:effectLst/>
                <a:latin typeface="Times New Roman" panose="02020603050405020304" pitchFamily="18" charset="0"/>
                <a:cs typeface="Times New Roman" panose="02020603050405020304" pitchFamily="18" charset="0"/>
              </a:rPr>
              <a:t> Role of International Cooperation</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417C0F-78E6-1C86-3276-E0711137720D}"/>
              </a:ext>
            </a:extLst>
          </p:cNvPr>
          <p:cNvSpPr txBox="1"/>
          <p:nvPr/>
        </p:nvSpPr>
        <p:spPr>
          <a:xfrm>
            <a:off x="1264864" y="2702599"/>
            <a:ext cx="4188879" cy="2554545"/>
          </a:xfrm>
          <a:prstGeom prst="rect">
            <a:avLst/>
          </a:prstGeom>
          <a:noFill/>
        </p:spPr>
        <p:txBody>
          <a:bodyPr wrap="square" rtlCol="0">
            <a:spAutoFit/>
          </a:bodyPr>
          <a:lstStyle/>
          <a:p>
            <a:pPr marL="457200" indent="-457200">
              <a:buFont typeface="+mj-lt"/>
              <a:buAutoNum type="alphaLcParenR" startAt="2"/>
            </a:pPr>
            <a:r>
              <a:rPr lang="en-US" sz="2000" dirty="0">
                <a:latin typeface="Times New Roman" panose="02020603050405020304" pitchFamily="18" charset="0"/>
                <a:cs typeface="Times New Roman" panose="02020603050405020304" pitchFamily="18" charset="0"/>
              </a:rPr>
              <a:t>Developed countries bear a historical responsibility to assist developing nations by contributing to adaptation funds, fostering </a:t>
            </a:r>
            <a:r>
              <a:rPr lang="en-US" sz="2000" b="1" dirty="0">
                <a:latin typeface="Times New Roman" panose="02020603050405020304" pitchFamily="18" charset="0"/>
                <a:cs typeface="Times New Roman" panose="02020603050405020304" pitchFamily="18" charset="0"/>
              </a:rPr>
              <a:t>technology transfers</a:t>
            </a:r>
            <a:r>
              <a:rPr lang="en-US" sz="2000" dirty="0">
                <a:latin typeface="Times New Roman" panose="02020603050405020304" pitchFamily="18" charset="0"/>
                <a:cs typeface="Times New Roman" panose="02020603050405020304" pitchFamily="18" charset="0"/>
              </a:rPr>
              <a:t>, and ensuring that climate finance is used effectively to support the right to development​.</a:t>
            </a:r>
          </a:p>
        </p:txBody>
      </p:sp>
      <p:sp>
        <p:nvSpPr>
          <p:cNvPr id="6" name="TextBox 5">
            <a:extLst>
              <a:ext uri="{FF2B5EF4-FFF2-40B4-BE49-F238E27FC236}">
                <a16:creationId xmlns:a16="http://schemas.microsoft.com/office/drawing/2014/main" id="{13CC42AE-B9B4-84BD-66ED-CE21BFAEE622}"/>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pic>
        <p:nvPicPr>
          <p:cNvPr id="17410" name="Picture 2">
            <a:extLst>
              <a:ext uri="{FF2B5EF4-FFF2-40B4-BE49-F238E27FC236}">
                <a16:creationId xmlns:a16="http://schemas.microsoft.com/office/drawing/2014/main" id="{03531659-B05B-9D21-5682-636972484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07" y="2450029"/>
            <a:ext cx="4601029" cy="305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05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E167D7A1-A906-7339-A020-F7799B6B643B}"/>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DCB7D9B9-A7D1-D6A3-B133-2815856F362D}"/>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1A622368-9B31-0E0D-BCEF-E5280B51149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A3A8C42-FF3A-8A8D-B839-EFCC45EC574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85C3F27-64C3-97DA-8D0A-617818129828}"/>
              </a:ext>
            </a:extLst>
          </p:cNvPr>
          <p:cNvSpPr txBox="1"/>
          <p:nvPr/>
        </p:nvSpPr>
        <p:spPr>
          <a:xfrm>
            <a:off x="1556657" y="1621971"/>
            <a:ext cx="9196307"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The</a:t>
            </a:r>
            <a:r>
              <a:rPr lang="en-US" sz="2800" b="1" dirty="0">
                <a:solidFill>
                  <a:srgbClr val="003399"/>
                </a:solidFill>
                <a:effectLst/>
                <a:latin typeface="Times New Roman" panose="02020603050405020304" pitchFamily="18" charset="0"/>
                <a:cs typeface="Times New Roman" panose="02020603050405020304" pitchFamily="18" charset="0"/>
              </a:rPr>
              <a:t> Role of International Cooperation</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5482777-48FC-B1EC-008A-D41BDB51A2D4}"/>
              </a:ext>
            </a:extLst>
          </p:cNvPr>
          <p:cNvSpPr txBox="1"/>
          <p:nvPr/>
        </p:nvSpPr>
        <p:spPr>
          <a:xfrm>
            <a:off x="1678521" y="2389097"/>
            <a:ext cx="8434307" cy="3847207"/>
          </a:xfrm>
          <a:prstGeom prst="rect">
            <a:avLst/>
          </a:prstGeom>
          <a:noFill/>
        </p:spPr>
        <p:txBody>
          <a:bodyPr wrap="squar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2. Technology Transfer and Capacity Building:</a:t>
            </a:r>
          </a:p>
          <a:p>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000" b="1" dirty="0">
                <a:latin typeface="Times New Roman" panose="02020603050405020304" pitchFamily="18" charset="0"/>
                <a:cs typeface="Times New Roman" panose="02020603050405020304" pitchFamily="18" charset="0"/>
              </a:rPr>
              <a:t>Technology transfer</a:t>
            </a:r>
            <a:r>
              <a:rPr lang="en-US" sz="2000" dirty="0">
                <a:latin typeface="Times New Roman" panose="02020603050405020304" pitchFamily="18" charset="0"/>
                <a:cs typeface="Times New Roman" panose="02020603050405020304" pitchFamily="18" charset="0"/>
              </a:rPr>
              <a:t> is critical in helping developing countries adopt low-carbon technologies without hindering their development goals. The policy brief highlights the need for </a:t>
            </a:r>
            <a:r>
              <a:rPr lang="en-US" sz="2000" b="1" dirty="0">
                <a:latin typeface="Times New Roman" panose="02020603050405020304" pitchFamily="18" charset="0"/>
                <a:cs typeface="Times New Roman" panose="02020603050405020304" pitchFamily="18" charset="0"/>
              </a:rPr>
              <a:t>capacity building</a:t>
            </a:r>
            <a:r>
              <a:rPr lang="en-US" sz="2000" dirty="0">
                <a:latin typeface="Times New Roman" panose="02020603050405020304" pitchFamily="18" charset="0"/>
                <a:cs typeface="Times New Roman" panose="02020603050405020304" pitchFamily="18" charset="0"/>
              </a:rPr>
              <a:t> in developing countries to enhance their ability to implement climate mitigation and adaptation strategies​.</a:t>
            </a:r>
          </a:p>
          <a:p>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startAt="2"/>
            </a:pPr>
            <a:r>
              <a:rPr lang="en-US" sz="2000" dirty="0">
                <a:latin typeface="Times New Roman" panose="02020603050405020304" pitchFamily="18" charset="0"/>
                <a:cs typeface="Times New Roman" panose="02020603050405020304" pitchFamily="18" charset="0"/>
              </a:rPr>
              <a:t>A coordinated effort to strengthen </a:t>
            </a:r>
            <a:r>
              <a:rPr lang="en-US" sz="2000" b="1" dirty="0">
                <a:latin typeface="Times New Roman" panose="02020603050405020304" pitchFamily="18" charset="0"/>
                <a:cs typeface="Times New Roman" panose="02020603050405020304" pitchFamily="18" charset="0"/>
              </a:rPr>
              <a:t>global capacity-building efforts</a:t>
            </a:r>
            <a:r>
              <a:rPr lang="en-US" sz="2000" dirty="0">
                <a:latin typeface="Times New Roman" panose="02020603050405020304" pitchFamily="18" charset="0"/>
                <a:cs typeface="Times New Roman" panose="02020603050405020304" pitchFamily="18" charset="0"/>
              </a:rPr>
              <a:t> should involve both the North-South and South-South exchanges, where developed nations provide the necessary technology and expertise​.</a:t>
            </a:r>
          </a:p>
          <a:p>
            <a:pPr>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DC6FEF9-191B-A474-EB00-92A0893D67F9}"/>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spTree>
    <p:extLst>
      <p:ext uri="{BB962C8B-B14F-4D97-AF65-F5344CB8AC3E}">
        <p14:creationId xmlns:p14="http://schemas.microsoft.com/office/powerpoint/2010/main" val="276781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439B2DB5-15DB-18E4-4DC5-D7EB9CDE962F}"/>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2DABCCD8-AA84-608E-8082-65D317FC8BED}"/>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6E3BBFDC-3A56-F335-DBF5-0FB0CE69FF9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B1651935-F010-772E-F6DA-AA8D02DC6502}"/>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B1B38E6B-F78D-6444-7EA7-B7D178EDDBD5}"/>
              </a:ext>
            </a:extLst>
          </p:cNvPr>
          <p:cNvSpPr txBox="1"/>
          <p:nvPr/>
        </p:nvSpPr>
        <p:spPr>
          <a:xfrm>
            <a:off x="1556657" y="1621971"/>
            <a:ext cx="9196307"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The</a:t>
            </a:r>
            <a:r>
              <a:rPr lang="en-US" sz="2800" b="1" dirty="0">
                <a:solidFill>
                  <a:srgbClr val="003399"/>
                </a:solidFill>
                <a:effectLst/>
                <a:latin typeface="Times New Roman" panose="02020603050405020304" pitchFamily="18" charset="0"/>
                <a:cs typeface="Times New Roman" panose="02020603050405020304" pitchFamily="18" charset="0"/>
              </a:rPr>
              <a:t> Role of International Cooperation</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2B9CDE9-5EBE-18AE-1653-FAAA1055B5CB}"/>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sp>
        <p:nvSpPr>
          <p:cNvPr id="5" name="TextBox 4">
            <a:extLst>
              <a:ext uri="{FF2B5EF4-FFF2-40B4-BE49-F238E27FC236}">
                <a16:creationId xmlns:a16="http://schemas.microsoft.com/office/drawing/2014/main" id="{93FE5E75-7E15-479B-628C-2D4E9FD5E87A}"/>
              </a:ext>
            </a:extLst>
          </p:cNvPr>
          <p:cNvSpPr txBox="1"/>
          <p:nvPr/>
        </p:nvSpPr>
        <p:spPr>
          <a:xfrm>
            <a:off x="2051957" y="2416628"/>
            <a:ext cx="7913915" cy="3847207"/>
          </a:xfrm>
          <a:prstGeom prst="rect">
            <a:avLst/>
          </a:prstGeom>
          <a:noFill/>
        </p:spPr>
        <p:txBody>
          <a:bodyPr wrap="squar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3. Loss and Damage</a:t>
            </a:r>
            <a:r>
              <a:rPr lang="en-US" sz="2400" dirty="0">
                <a:solidFill>
                  <a:srgbClr val="003399"/>
                </a:solidFill>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The reports underline the increasing relevance of </a:t>
            </a:r>
            <a:r>
              <a:rPr lang="en-US" sz="2000" u="sng" dirty="0">
                <a:latin typeface="Times New Roman" panose="02020603050405020304" pitchFamily="18" charset="0"/>
                <a:cs typeface="Times New Roman" panose="02020603050405020304" pitchFamily="18" charset="0"/>
              </a:rPr>
              <a:t>loss and damage caused by climate change</a:t>
            </a:r>
            <a:r>
              <a:rPr lang="en-US" sz="2000" dirty="0">
                <a:latin typeface="Times New Roman" panose="02020603050405020304" pitchFamily="18" charset="0"/>
                <a:cs typeface="Times New Roman" panose="02020603050405020304" pitchFamily="18" charset="0"/>
              </a:rPr>
              <a:t>, which disproportionately affects developing countries. The UN’s </a:t>
            </a:r>
            <a:r>
              <a:rPr lang="en-US" sz="2000" dirty="0">
                <a:latin typeface="Times New Roman" panose="02020603050405020304" pitchFamily="18" charset="0"/>
                <a:cs typeface="Times New Roman" panose="02020603050405020304" pitchFamily="18" charset="0"/>
                <a:hlinkClick r:id="rId3"/>
              </a:rPr>
              <a:t>Warsaw International Mechanism</a:t>
            </a:r>
            <a:r>
              <a:rPr lang="en-US" sz="2000" dirty="0">
                <a:latin typeface="Times New Roman" panose="02020603050405020304" pitchFamily="18" charset="0"/>
                <a:cs typeface="Times New Roman" panose="02020603050405020304" pitchFamily="18" charset="0"/>
              </a:rPr>
              <a:t> and the </a:t>
            </a:r>
            <a:r>
              <a:rPr lang="en-US" sz="2000" dirty="0">
                <a:latin typeface="Times New Roman" panose="02020603050405020304" pitchFamily="18" charset="0"/>
                <a:cs typeface="Times New Roman" panose="02020603050405020304" pitchFamily="18" charset="0"/>
                <a:hlinkClick r:id="rId4"/>
              </a:rPr>
              <a:t>Paris Agreement’s Article 8 </a:t>
            </a:r>
            <a:r>
              <a:rPr lang="en-US" sz="2000" dirty="0">
                <a:latin typeface="Times New Roman" panose="02020603050405020304" pitchFamily="18" charset="0"/>
                <a:cs typeface="Times New Roman" panose="02020603050405020304" pitchFamily="18" charset="0"/>
              </a:rPr>
              <a:t>are examples of frameworks where international cooperation is needed to provide compensation and support to countries suffering irreversible climate damage​.</a:t>
            </a:r>
          </a:p>
          <a:p>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startAt="2"/>
            </a:pPr>
            <a:r>
              <a:rPr lang="en-US" sz="2000" dirty="0">
                <a:latin typeface="Times New Roman" panose="02020603050405020304" pitchFamily="18" charset="0"/>
                <a:cs typeface="Times New Roman" panose="02020603050405020304" pitchFamily="18" charset="0"/>
              </a:rPr>
              <a:t>The UN’s </a:t>
            </a:r>
            <a:r>
              <a:rPr lang="en-US" sz="2000" dirty="0">
                <a:latin typeface="Times New Roman" panose="02020603050405020304" pitchFamily="18" charset="0"/>
                <a:cs typeface="Times New Roman" panose="02020603050405020304" pitchFamily="18" charset="0"/>
                <a:hlinkClick r:id="rId5"/>
              </a:rPr>
              <a:t>Santiago Network</a:t>
            </a:r>
            <a:r>
              <a:rPr lang="en-US" sz="2000" dirty="0">
                <a:latin typeface="Times New Roman" panose="02020603050405020304" pitchFamily="18" charset="0"/>
                <a:cs typeface="Times New Roman" panose="02020603050405020304" pitchFamily="18" charset="0"/>
              </a:rPr>
              <a:t> is highlighted as an operational tool to ensure that resources for loss and damage reach the most vulnerable populations​.</a:t>
            </a:r>
          </a:p>
        </p:txBody>
      </p:sp>
    </p:spTree>
    <p:extLst>
      <p:ext uri="{BB962C8B-B14F-4D97-AF65-F5344CB8AC3E}">
        <p14:creationId xmlns:p14="http://schemas.microsoft.com/office/powerpoint/2010/main" val="201502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73BE2A78-795F-AA9C-0BE9-1B079A8228B8}"/>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BE1596C8-9A41-E19F-253B-59CBF6F02F99}"/>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00C5EE22-C35B-72C2-D747-63174066DDB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2BF3216-A4B7-928A-B695-FB6A42FF7B4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47A383BF-E512-AB5D-4B25-1338E1284861}"/>
              </a:ext>
            </a:extLst>
          </p:cNvPr>
          <p:cNvSpPr txBox="1"/>
          <p:nvPr/>
        </p:nvSpPr>
        <p:spPr>
          <a:xfrm>
            <a:off x="1556657" y="1621971"/>
            <a:ext cx="9196307"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The</a:t>
            </a:r>
            <a:r>
              <a:rPr lang="en-US" sz="2800" b="1" dirty="0">
                <a:solidFill>
                  <a:srgbClr val="003399"/>
                </a:solidFill>
                <a:effectLst/>
                <a:latin typeface="Times New Roman" panose="02020603050405020304" pitchFamily="18" charset="0"/>
                <a:cs typeface="Times New Roman" panose="02020603050405020304" pitchFamily="18" charset="0"/>
              </a:rPr>
              <a:t> Role of International Cooperation</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CF8C10-A98D-4037-03CA-12FC607A3AB7}"/>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sp>
        <p:nvSpPr>
          <p:cNvPr id="5" name="TextBox 4">
            <a:extLst>
              <a:ext uri="{FF2B5EF4-FFF2-40B4-BE49-F238E27FC236}">
                <a16:creationId xmlns:a16="http://schemas.microsoft.com/office/drawing/2014/main" id="{D911CFEE-EE00-C833-C2A4-792590C9FF11}"/>
              </a:ext>
            </a:extLst>
          </p:cNvPr>
          <p:cNvSpPr txBox="1"/>
          <p:nvPr/>
        </p:nvSpPr>
        <p:spPr>
          <a:xfrm>
            <a:off x="2051957" y="2504500"/>
            <a:ext cx="7913915" cy="3022430"/>
          </a:xfrm>
          <a:prstGeom prst="rect">
            <a:avLst/>
          </a:prstGeom>
          <a:noFill/>
        </p:spPr>
        <p:txBody>
          <a:bodyPr wrap="squar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4. Equity and Global Participation</a:t>
            </a:r>
            <a:r>
              <a:rPr lang="en-US" sz="2400" dirty="0">
                <a:solidFill>
                  <a:srgbClr val="003399"/>
                </a:solidFill>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lphaLcParenR"/>
            </a:pPr>
            <a:r>
              <a:rPr lang="en-US" sz="2000" dirty="0">
                <a:latin typeface="Times New Roman" panose="02020603050405020304" pitchFamily="18" charset="0"/>
                <a:cs typeface="Times New Roman" panose="02020603050405020304" pitchFamily="18" charset="0"/>
              </a:rPr>
              <a:t>Climate action must be </a:t>
            </a:r>
            <a:r>
              <a:rPr lang="en-US" sz="2000" b="1" dirty="0">
                <a:latin typeface="Times New Roman" panose="02020603050405020304" pitchFamily="18" charset="0"/>
                <a:cs typeface="Times New Roman" panose="02020603050405020304" pitchFamily="18" charset="0"/>
              </a:rPr>
              <a:t>equitable</a:t>
            </a:r>
            <a:r>
              <a:rPr lang="en-US" sz="2000" dirty="0">
                <a:latin typeface="Times New Roman" panose="02020603050405020304" pitchFamily="18" charset="0"/>
                <a:cs typeface="Times New Roman" panose="02020603050405020304" pitchFamily="18" charset="0"/>
              </a:rPr>
              <a:t>, respecting the </a:t>
            </a:r>
            <a:r>
              <a:rPr lang="en-US" sz="2000" b="1" dirty="0">
                <a:latin typeface="Times New Roman" panose="02020603050405020304" pitchFamily="18" charset="0"/>
                <a:cs typeface="Times New Roman" panose="02020603050405020304" pitchFamily="18" charset="0"/>
              </a:rPr>
              <a:t>principle of common but differentiated responsibilities</a:t>
            </a:r>
            <a:r>
              <a:rPr lang="en-US" sz="2000" dirty="0">
                <a:latin typeface="Times New Roman" panose="02020603050405020304" pitchFamily="18" charset="0"/>
                <a:cs typeface="Times New Roman" panose="02020603050405020304" pitchFamily="18" charset="0"/>
              </a:rPr>
              <a:t>. This principle underlines the need for international cooperation to address the disproportionate impact of climate change on poorer and vulnerable nations while allowing them to continue pursuing their development goals​.</a:t>
            </a:r>
          </a:p>
        </p:txBody>
      </p:sp>
    </p:spTree>
    <p:extLst>
      <p:ext uri="{BB962C8B-B14F-4D97-AF65-F5344CB8AC3E}">
        <p14:creationId xmlns:p14="http://schemas.microsoft.com/office/powerpoint/2010/main" val="223754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DE0257B-F874-CE8B-F96F-0993199A2727}"/>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ED4E78C3-6D53-12CD-F872-C3163F790DFE}"/>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8764CC01-9A79-E427-1F97-178A8E8B4BD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5AD678F5-C71C-80EC-42AC-9DFFC36EECC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4D4528DD-94D7-8DA0-08F6-28E508EF890F}"/>
              </a:ext>
            </a:extLst>
          </p:cNvPr>
          <p:cNvSpPr txBox="1"/>
          <p:nvPr/>
        </p:nvSpPr>
        <p:spPr>
          <a:xfrm>
            <a:off x="1556657" y="1621971"/>
            <a:ext cx="9196307"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The</a:t>
            </a:r>
            <a:r>
              <a:rPr lang="en-US" sz="2800" b="1" dirty="0">
                <a:solidFill>
                  <a:srgbClr val="003399"/>
                </a:solidFill>
                <a:effectLst/>
                <a:latin typeface="Times New Roman" panose="02020603050405020304" pitchFamily="18" charset="0"/>
                <a:cs typeface="Times New Roman" panose="02020603050405020304" pitchFamily="18" charset="0"/>
              </a:rPr>
              <a:t> Role of International Cooperation</a:t>
            </a:r>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495665D-2A92-4C84-7DB1-DFD5DBFAFACB}"/>
              </a:ext>
            </a:extLst>
          </p:cNvPr>
          <p:cNvSpPr txBox="1"/>
          <p:nvPr/>
        </p:nvSpPr>
        <p:spPr>
          <a:xfrm rot="20223423">
            <a:off x="324764" y="1890718"/>
            <a:ext cx="1233319" cy="400110"/>
          </a:xfrm>
          <a:prstGeom prst="rect">
            <a:avLst/>
          </a:prstGeom>
          <a:noFill/>
          <a:ln w="19050">
            <a:solidFill>
              <a:srgbClr val="003399"/>
            </a:solidFill>
            <a:prstDash val="solid"/>
          </a:ln>
        </p:spPr>
        <p:txBody>
          <a:bodyPr wrap="square" rtlCol="0">
            <a:spAutoFit/>
          </a:bodyPr>
          <a:lstStyle/>
          <a:p>
            <a:r>
              <a:rPr lang="en-ES" sz="2000" dirty="0">
                <a:solidFill>
                  <a:srgbClr val="003399"/>
                </a:solidFill>
              </a:rPr>
              <a:t>Topic 3.2</a:t>
            </a:r>
          </a:p>
        </p:txBody>
      </p:sp>
      <p:sp>
        <p:nvSpPr>
          <p:cNvPr id="5" name="TextBox 4">
            <a:extLst>
              <a:ext uri="{FF2B5EF4-FFF2-40B4-BE49-F238E27FC236}">
                <a16:creationId xmlns:a16="http://schemas.microsoft.com/office/drawing/2014/main" id="{5C7E6BB9-6141-5AF4-A829-4A150C1A5DBB}"/>
              </a:ext>
            </a:extLst>
          </p:cNvPr>
          <p:cNvSpPr txBox="1"/>
          <p:nvPr/>
        </p:nvSpPr>
        <p:spPr>
          <a:xfrm>
            <a:off x="1657242" y="2394857"/>
            <a:ext cx="4906843" cy="3253263"/>
          </a:xfrm>
          <a:prstGeom prst="rect">
            <a:avLst/>
          </a:prstGeom>
          <a:noFill/>
        </p:spPr>
        <p:txBody>
          <a:bodyPr wrap="square" rtlCol="0">
            <a:spAutoFit/>
          </a:bodyPr>
          <a:lstStyle/>
          <a:p>
            <a:pPr marL="457200" indent="-457200">
              <a:lnSpc>
                <a:spcPct val="130000"/>
              </a:lnSpc>
              <a:buFont typeface="+mj-lt"/>
              <a:buAutoNum type="alphaLcParenR" startAt="2"/>
            </a:pPr>
            <a:r>
              <a:rPr lang="en-US" sz="2000" dirty="0">
                <a:latin typeface="Times New Roman" panose="02020603050405020304" pitchFamily="18" charset="0"/>
                <a:cs typeface="Times New Roman" panose="02020603050405020304" pitchFamily="18" charset="0"/>
              </a:rPr>
              <a:t>Governments and international institutions are encouraged to create more inclusive frameworks that ensure the participation of </a:t>
            </a:r>
            <a:r>
              <a:rPr lang="en-US" sz="2000" b="1" dirty="0">
                <a:latin typeface="Times New Roman" panose="02020603050405020304" pitchFamily="18" charset="0"/>
                <a:cs typeface="Times New Roman" panose="02020603050405020304" pitchFamily="18" charset="0"/>
              </a:rPr>
              <a:t>marginalized communities</a:t>
            </a:r>
            <a:r>
              <a:rPr lang="en-US" sz="2000" dirty="0">
                <a:latin typeface="Times New Roman" panose="02020603050405020304" pitchFamily="18" charset="0"/>
                <a:cs typeface="Times New Roman" panose="02020603050405020304" pitchFamily="18" charset="0"/>
              </a:rPr>
              <a:t>, including women, indigenous peoples, and those living in extreme poverty, in climate policy design​.</a:t>
            </a:r>
          </a:p>
        </p:txBody>
      </p:sp>
      <p:pic>
        <p:nvPicPr>
          <p:cNvPr id="8" name="Picture 7" descr="A silhouette of a person with his head in his hands&#10;&#10;Description automatically generated">
            <a:extLst>
              <a:ext uri="{FF2B5EF4-FFF2-40B4-BE49-F238E27FC236}">
                <a16:creationId xmlns:a16="http://schemas.microsoft.com/office/drawing/2014/main" id="{AFCEC7CA-CD47-3E77-84C4-3BE44E168C7C}"/>
              </a:ext>
            </a:extLst>
          </p:cNvPr>
          <p:cNvPicPr>
            <a:picLocks noChangeAspect="1"/>
          </p:cNvPicPr>
          <p:nvPr/>
        </p:nvPicPr>
        <p:blipFill>
          <a:blip r:embed="rId3"/>
          <a:stretch>
            <a:fillRect/>
          </a:stretch>
        </p:blipFill>
        <p:spPr>
          <a:xfrm>
            <a:off x="7599338" y="2515386"/>
            <a:ext cx="3036005" cy="3029771"/>
          </a:xfrm>
          <a:prstGeom prst="rect">
            <a:avLst/>
          </a:prstGeom>
        </p:spPr>
      </p:pic>
    </p:spTree>
    <p:extLst>
      <p:ext uri="{BB962C8B-B14F-4D97-AF65-F5344CB8AC3E}">
        <p14:creationId xmlns:p14="http://schemas.microsoft.com/office/powerpoint/2010/main" val="107607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B44F6E5F-E3CB-F014-6C47-F26AEDF01092}"/>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078F96B5-B543-B073-7FB1-1D5CD7F07F17}"/>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8A3BA1EF-318A-01C9-C5A6-5F9203583B6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83DC1A80-34C9-8F37-CE34-1C326DFD6EF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42456518-D992-5F60-A946-BBC1096BCDEA}"/>
              </a:ext>
            </a:extLst>
          </p:cNvPr>
          <p:cNvSpPr txBox="1"/>
          <p:nvPr/>
        </p:nvSpPr>
        <p:spPr>
          <a:xfrm>
            <a:off x="1264865" y="1534886"/>
            <a:ext cx="9488099" cy="1015663"/>
          </a:xfrm>
          <a:prstGeom prst="rect">
            <a:avLst/>
          </a:prstGeom>
          <a:noFill/>
        </p:spPr>
        <p:txBody>
          <a:bodyPr wrap="square" rtlCol="0">
            <a:spAutoFit/>
          </a:bodyPr>
          <a:lstStyle/>
          <a:p>
            <a:pPr algn="ctr"/>
            <a:r>
              <a:rPr lang="en-US" sz="2000" b="1" dirty="0">
                <a:solidFill>
                  <a:srgbClr val="003399"/>
                </a:solidFill>
                <a:effectLst/>
                <a:latin typeface="Times New Roman" panose="02020603050405020304" pitchFamily="18" charset="0"/>
                <a:cs typeface="Times New Roman" panose="02020603050405020304" pitchFamily="18" charset="0"/>
              </a:rPr>
              <a:t>Recent decisions of the European Court of Human Rights </a:t>
            </a:r>
          </a:p>
          <a:p>
            <a:pPr algn="ctr"/>
            <a:r>
              <a:rPr lang="en-US" sz="2000" b="1" dirty="0">
                <a:solidFill>
                  <a:srgbClr val="003399"/>
                </a:solidFill>
                <a:effectLst/>
                <a:latin typeface="Times New Roman" panose="02020603050405020304" pitchFamily="18" charset="0"/>
                <a:cs typeface="Times New Roman" panose="02020603050405020304" pitchFamily="18" charset="0"/>
              </a:rPr>
              <a:t>on the responsibility of governments for addressing climate change with alignment with human rights</a:t>
            </a:r>
          </a:p>
        </p:txBody>
      </p:sp>
      <p:sp>
        <p:nvSpPr>
          <p:cNvPr id="6" name="TextBox 5">
            <a:extLst>
              <a:ext uri="{FF2B5EF4-FFF2-40B4-BE49-F238E27FC236}">
                <a16:creationId xmlns:a16="http://schemas.microsoft.com/office/drawing/2014/main" id="{D06D6CA4-6D1B-6E6F-271D-4B5C4F9F5F92}"/>
              </a:ext>
            </a:extLst>
          </p:cNvPr>
          <p:cNvSpPr txBox="1"/>
          <p:nvPr/>
        </p:nvSpPr>
        <p:spPr>
          <a:xfrm>
            <a:off x="870857" y="2778364"/>
            <a:ext cx="10276114" cy="3077766"/>
          </a:xfrm>
          <a:prstGeom prst="rect">
            <a:avLst/>
          </a:prstGeom>
          <a:noFill/>
        </p:spPr>
        <p:txBody>
          <a:bodyPr wrap="square" rtlCol="0">
            <a:spAutoFit/>
          </a:bodyPr>
          <a:lstStyle/>
          <a:p>
            <a:endParaRPr lang="en-US" b="1" i="1" dirty="0">
              <a:latin typeface="Arial" panose="020B0604020202020204" pitchFamily="34" charset="0"/>
            </a:endParaRPr>
          </a:p>
          <a:p>
            <a:pPr marL="342900" indent="-342900">
              <a:buFont typeface="Arial" panose="020B0604020202020204" pitchFamily="34" charset="0"/>
              <a:buChar char="•"/>
            </a:pPr>
            <a:r>
              <a:rPr lang="en-US" sz="2000" b="1" i="1" dirty="0">
                <a:solidFill>
                  <a:srgbClr val="000000"/>
                </a:solidFill>
                <a:effectLst/>
                <a:latin typeface="Times New Roman" panose="02020603050405020304" pitchFamily="18" charset="0"/>
                <a:cs typeface="Times New Roman" panose="02020603050405020304" pitchFamily="18" charset="0"/>
                <a:hlinkClick r:id="rId3"/>
              </a:rPr>
              <a:t>Verein </a:t>
            </a:r>
            <a:r>
              <a:rPr lang="en-US" sz="2000" b="1" i="1" dirty="0" err="1">
                <a:solidFill>
                  <a:srgbClr val="000000"/>
                </a:solidFill>
                <a:effectLst/>
                <a:latin typeface="Times New Roman" panose="02020603050405020304" pitchFamily="18" charset="0"/>
                <a:cs typeface="Times New Roman" panose="02020603050405020304" pitchFamily="18" charset="0"/>
                <a:hlinkClick r:id="rId3"/>
              </a:rPr>
              <a:t>KlimaSeniorinnen</a:t>
            </a:r>
            <a:r>
              <a:rPr lang="en-US" sz="2000" b="1" i="1" dirty="0">
                <a:solidFill>
                  <a:srgbClr val="000000"/>
                </a:solidFill>
                <a:effectLst/>
                <a:latin typeface="Times New Roman" panose="02020603050405020304" pitchFamily="18" charset="0"/>
                <a:cs typeface="Times New Roman" panose="02020603050405020304" pitchFamily="18" charset="0"/>
                <a:hlinkClick r:id="rId3"/>
              </a:rPr>
              <a:t> Schweiz and Others v. Switzerland </a:t>
            </a:r>
            <a:r>
              <a:rPr lang="en-US" sz="2000" b="1" i="1" dirty="0">
                <a:solidFill>
                  <a:srgbClr val="000000"/>
                </a:solidFill>
                <a:effectLst/>
                <a:latin typeface="Times New Roman" panose="02020603050405020304" pitchFamily="18" charset="0"/>
                <a:cs typeface="Times New Roman" panose="02020603050405020304" pitchFamily="18" charset="0"/>
              </a:rPr>
              <a:t>(</a:t>
            </a:r>
            <a:r>
              <a:rPr lang="en-US" sz="2000" b="0" i="1" dirty="0">
                <a:solidFill>
                  <a:srgbClr val="000000"/>
                </a:solidFill>
                <a:effectLst/>
                <a:latin typeface="Times New Roman" panose="02020603050405020304" pitchFamily="18" charset="0"/>
                <a:cs typeface="Times New Roman" panose="02020603050405020304" pitchFamily="18" charset="0"/>
              </a:rPr>
              <a:t>Application no. 53600/20)</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ECHR ruling in this case establishes that Switzerland failed in its positive obligations under human rights law by not implementing adequate climate change mitigation and adaptation measures. The Court found that this inaction violated Article 8 (private and family life), holding that the State has a duty to protect individuals from the adverse effects of climate change. Although individual applicants did not meet the victim status criteria, the association representing vulnerable populations was recognized as having standing. The judgment reinforces the idea that States are responsible for addressing climate change in ways that align with their human rights obligations.</a:t>
            </a:r>
            <a:endParaRPr lang="en-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97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594578AD-C35B-A173-53E6-0BCF791462F7}"/>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C2215314-575B-09C9-7640-8FC779DC0AC8}"/>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250DF602-2B20-A256-0CFD-C3D64FF0425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4BA844F-26B4-C0F2-118D-AD49E1222CDD}"/>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08F5B7D4-063C-9991-AE13-649DB7BE3BAA}"/>
              </a:ext>
            </a:extLst>
          </p:cNvPr>
          <p:cNvSpPr txBox="1"/>
          <p:nvPr/>
        </p:nvSpPr>
        <p:spPr>
          <a:xfrm>
            <a:off x="870857" y="2550549"/>
            <a:ext cx="10276114" cy="3253263"/>
          </a:xfrm>
          <a:prstGeom prst="rect">
            <a:avLst/>
          </a:prstGeom>
          <a:noFill/>
        </p:spPr>
        <p:txBody>
          <a:bodyPr wrap="square" rtlCol="0">
            <a:spAutoFit/>
          </a:bodyPr>
          <a:lstStyle/>
          <a:p>
            <a:endParaRPr lang="en-US" b="1" i="1" dirty="0">
              <a:latin typeface="Arial" panose="020B0604020202020204" pitchFamily="34" charset="0"/>
            </a:endParaRPr>
          </a:p>
          <a:p>
            <a:pPr marL="342900" indent="-342900">
              <a:buFont typeface="Arial" panose="020B0604020202020204" pitchFamily="34" charset="0"/>
              <a:buChar char="•"/>
            </a:pPr>
            <a:r>
              <a:rPr lang="en-US" sz="2000" b="1" i="1" dirty="0" err="1">
                <a:solidFill>
                  <a:srgbClr val="3F3F3F"/>
                </a:solidFill>
                <a:effectLst/>
                <a:latin typeface="Times New Roman" panose="02020603050405020304" pitchFamily="18" charset="0"/>
                <a:cs typeface="Times New Roman" panose="02020603050405020304" pitchFamily="18" charset="0"/>
                <a:hlinkClick r:id="rId3"/>
              </a:rPr>
              <a:t>Carême</a:t>
            </a:r>
            <a:r>
              <a:rPr lang="en-US" sz="2000" b="1" i="1" dirty="0">
                <a:solidFill>
                  <a:srgbClr val="3F3F3F"/>
                </a:solidFill>
                <a:effectLst/>
                <a:latin typeface="Times New Roman" panose="02020603050405020304" pitchFamily="18" charset="0"/>
                <a:cs typeface="Times New Roman" panose="02020603050405020304" pitchFamily="18" charset="0"/>
                <a:hlinkClick r:id="rId3"/>
              </a:rPr>
              <a:t> v. France </a:t>
            </a:r>
            <a:r>
              <a:rPr lang="en-US" sz="2000" i="1" dirty="0">
                <a:effectLst/>
                <a:latin typeface="Times New Roman" panose="02020603050405020304" pitchFamily="18" charset="0"/>
                <a:cs typeface="Times New Roman" panose="02020603050405020304" pitchFamily="18" charset="0"/>
              </a:rPr>
              <a:t>(Application no. 7189/21) – Decision of 09/04/2024</a:t>
            </a:r>
            <a:endParaRPr lang="en-US" sz="20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nSpc>
                <a:spcPct val="130000"/>
              </a:lnSpc>
            </a:pPr>
            <a:r>
              <a:rPr lang="en-US" sz="2000" dirty="0">
                <a:latin typeface="Times New Roman" panose="02020603050405020304" pitchFamily="18" charset="0"/>
                <a:cs typeface="Times New Roman" panose="02020603050405020304" pitchFamily="18" charset="0"/>
              </a:rPr>
              <a:t>The ECHR declared the application inadmissible, primarily on the grounds of lack of victim status. The Court held that the applicant did not demonstrate a sufficiently concrete and imminent risk to his personal life, family, or property from climate change. Additionally, the applicant’s legal standing as a former mayor did not provide grounds to represent the municipality of Grande-</a:t>
            </a:r>
            <a:r>
              <a:rPr lang="en-US" sz="2000" dirty="0" err="1">
                <a:latin typeface="Times New Roman" panose="02020603050405020304" pitchFamily="18" charset="0"/>
                <a:cs typeface="Times New Roman" panose="02020603050405020304" pitchFamily="18" charset="0"/>
              </a:rPr>
              <a:t>Synthe</a:t>
            </a:r>
            <a:r>
              <a:rPr lang="en-US" sz="2000" dirty="0">
                <a:latin typeface="Times New Roman" panose="02020603050405020304" pitchFamily="18" charset="0"/>
                <a:cs typeface="Times New Roman" panose="02020603050405020304" pitchFamily="18" charset="0"/>
              </a:rPr>
              <a:t> in this case, as the municipality’s interests had been addressed through other domestic legal actions.</a:t>
            </a:r>
          </a:p>
        </p:txBody>
      </p:sp>
      <p:sp>
        <p:nvSpPr>
          <p:cNvPr id="4" name="TextBox 3">
            <a:extLst>
              <a:ext uri="{FF2B5EF4-FFF2-40B4-BE49-F238E27FC236}">
                <a16:creationId xmlns:a16="http://schemas.microsoft.com/office/drawing/2014/main" id="{7C95C3BD-9580-5CE7-AD42-A45AE978211A}"/>
              </a:ext>
            </a:extLst>
          </p:cNvPr>
          <p:cNvSpPr txBox="1"/>
          <p:nvPr/>
        </p:nvSpPr>
        <p:spPr>
          <a:xfrm>
            <a:off x="1264865" y="1534886"/>
            <a:ext cx="9488099" cy="1015663"/>
          </a:xfrm>
          <a:prstGeom prst="rect">
            <a:avLst/>
          </a:prstGeom>
          <a:noFill/>
        </p:spPr>
        <p:txBody>
          <a:bodyPr wrap="square" rtlCol="0">
            <a:spAutoFit/>
          </a:bodyPr>
          <a:lstStyle/>
          <a:p>
            <a:pPr algn="ctr"/>
            <a:r>
              <a:rPr lang="en-US" sz="2000" b="1" dirty="0">
                <a:solidFill>
                  <a:srgbClr val="003399"/>
                </a:solidFill>
                <a:effectLst/>
                <a:latin typeface="Times New Roman" panose="02020603050405020304" pitchFamily="18" charset="0"/>
                <a:cs typeface="Times New Roman" panose="02020603050405020304" pitchFamily="18" charset="0"/>
              </a:rPr>
              <a:t>Recent decisions of the European Court of Human Rights </a:t>
            </a:r>
          </a:p>
          <a:p>
            <a:pPr algn="ctr"/>
            <a:r>
              <a:rPr lang="en-US" sz="2000" b="1" dirty="0">
                <a:solidFill>
                  <a:srgbClr val="003399"/>
                </a:solidFill>
                <a:effectLst/>
                <a:latin typeface="Times New Roman" panose="02020603050405020304" pitchFamily="18" charset="0"/>
                <a:cs typeface="Times New Roman" panose="02020603050405020304" pitchFamily="18" charset="0"/>
              </a:rPr>
              <a:t>on the responsibility of governments for addressing climate change with alignment with human rights</a:t>
            </a:r>
          </a:p>
        </p:txBody>
      </p:sp>
    </p:spTree>
    <p:extLst>
      <p:ext uri="{BB962C8B-B14F-4D97-AF65-F5344CB8AC3E}">
        <p14:creationId xmlns:p14="http://schemas.microsoft.com/office/powerpoint/2010/main" val="884984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5D930B99-D421-6C0F-680B-78C3E6E48AF0}"/>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EBF26290-2432-24A1-1A21-4C85EE734DF6}"/>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86A29EB6-8EFB-7275-5814-F7038C32747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8B91D323-55B2-0F90-BC96-36A5A5B7CFD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1A6D9F2-196A-15AD-9874-9D2911664C85}"/>
              </a:ext>
            </a:extLst>
          </p:cNvPr>
          <p:cNvSpPr txBox="1"/>
          <p:nvPr/>
        </p:nvSpPr>
        <p:spPr>
          <a:xfrm>
            <a:off x="870858" y="1614377"/>
            <a:ext cx="10276114" cy="4154984"/>
          </a:xfrm>
          <a:prstGeom prst="rect">
            <a:avLst/>
          </a:prstGeom>
          <a:noFill/>
        </p:spPr>
        <p:txBody>
          <a:bodyPr wrap="square" rtlCol="0">
            <a:spAutoFit/>
          </a:bodyPr>
          <a:lstStyle/>
          <a:p>
            <a:pPr algn="ctr"/>
            <a:r>
              <a:rPr lang="en-US" sz="2400" b="1" dirty="0">
                <a:solidFill>
                  <a:srgbClr val="003399"/>
                </a:solidFill>
                <a:latin typeface="Times New Roman" panose="02020603050405020304" pitchFamily="18" charset="0"/>
                <a:cs typeface="Times New Roman" panose="02020603050405020304" pitchFamily="18" charset="0"/>
              </a:rPr>
              <a:t>Key takeaways:  Elements of the Right to Development and Climate Change</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The Paris Agreement</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Aims to balance the right to development with the need for global climate action through differentiated responsibilities.</a:t>
            </a:r>
          </a:p>
          <a:p>
            <a:pPr marL="800100" lvl="1"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Encourages Nationally Determined Contributions (NDCs) and long-term development strategies that align economic growth with climate goals.</a:t>
            </a:r>
          </a:p>
          <a:p>
            <a:pPr marL="800100" lvl="1"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Emphasizes financial support from developed to developing nations to enable sustainable development without sacrificing climate action.</a:t>
            </a:r>
          </a:p>
          <a:p>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11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8ADE1DD-CB58-B7EE-622B-A1DD08991579}"/>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9341B038-0D30-92E8-63A6-AFBAC175F6D3}"/>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3D935A0C-928E-920A-D028-A5E3519F0BA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AA0486F-3106-DB33-803A-1BC97F8D7E1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731349E3-3989-CCA5-776F-0F2C50C9F48A}"/>
              </a:ext>
            </a:extLst>
          </p:cNvPr>
          <p:cNvSpPr txBox="1"/>
          <p:nvPr/>
        </p:nvSpPr>
        <p:spPr>
          <a:xfrm>
            <a:off x="870858" y="1614377"/>
            <a:ext cx="10276114" cy="3847207"/>
          </a:xfrm>
          <a:prstGeom prst="rect">
            <a:avLst/>
          </a:prstGeom>
          <a:noFill/>
        </p:spPr>
        <p:txBody>
          <a:bodyPr wrap="square" rtlCol="0">
            <a:spAutoFit/>
          </a:bodyPr>
          <a:lstStyle/>
          <a:p>
            <a:pPr algn="ctr"/>
            <a:r>
              <a:rPr lang="en-US" sz="2400" b="1" dirty="0">
                <a:solidFill>
                  <a:srgbClr val="003399"/>
                </a:solidFill>
                <a:latin typeface="Times New Roman" panose="02020603050405020304" pitchFamily="18" charset="0"/>
                <a:cs typeface="Times New Roman" panose="02020603050405020304" pitchFamily="18" charset="0"/>
              </a:rPr>
              <a:t>Key takeaways:  Elements of the Right to Development and Climate Change</a:t>
            </a:r>
          </a:p>
          <a:p>
            <a:pPr>
              <a:buFont typeface="+mj-lt"/>
              <a:buAutoNum type="arabicPeriod"/>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 Mitigation and Adaptation</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Paris Agreement targets </a:t>
            </a:r>
            <a:r>
              <a:rPr lang="en-US" sz="2000" b="1" dirty="0">
                <a:latin typeface="Times New Roman" panose="02020603050405020304" pitchFamily="18" charset="0"/>
                <a:cs typeface="Times New Roman" panose="02020603050405020304" pitchFamily="18" charset="0"/>
              </a:rPr>
              <a:t>limiting global temperature rise</a:t>
            </a:r>
            <a:r>
              <a:rPr lang="en-US" sz="2000" dirty="0">
                <a:latin typeface="Times New Roman" panose="02020603050405020304" pitchFamily="18" charset="0"/>
                <a:cs typeface="Times New Roman" panose="02020603050405020304" pitchFamily="18" charset="0"/>
              </a:rPr>
              <a:t> to 1.5°C and stresses both </a:t>
            </a:r>
            <a:r>
              <a:rPr lang="en-US" sz="2000" b="1" dirty="0">
                <a:latin typeface="Times New Roman" panose="02020603050405020304" pitchFamily="18" charset="0"/>
                <a:cs typeface="Times New Roman" panose="02020603050405020304" pitchFamily="18" charset="0"/>
              </a:rPr>
              <a:t>mitigation</a:t>
            </a:r>
            <a:r>
              <a:rPr lang="en-US" sz="2000" dirty="0">
                <a:latin typeface="Times New Roman" panose="02020603050405020304" pitchFamily="18" charset="0"/>
                <a:cs typeface="Times New Roman" panose="02020603050405020304" pitchFamily="18" charset="0"/>
              </a:rPr>
              <a:t> (emission reduction) and </a:t>
            </a:r>
            <a:r>
              <a:rPr lang="en-US" sz="2000" b="1" dirty="0">
                <a:latin typeface="Times New Roman" panose="02020603050405020304" pitchFamily="18" charset="0"/>
                <a:cs typeface="Times New Roman" panose="02020603050405020304" pitchFamily="18" charset="0"/>
              </a:rPr>
              <a:t>adaptation</a:t>
            </a:r>
            <a:r>
              <a:rPr lang="en-US" sz="2000" dirty="0">
                <a:latin typeface="Times New Roman" panose="02020603050405020304" pitchFamily="18" charset="0"/>
                <a:cs typeface="Times New Roman" panose="02020603050405020304" pitchFamily="18" charset="0"/>
              </a:rPr>
              <a:t> (addressing impacts) to protect vulnerable countries.</a:t>
            </a:r>
          </a:p>
          <a:p>
            <a:pPr marL="457200" lvl="1"/>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Promotes </a:t>
            </a:r>
            <a:r>
              <a:rPr lang="en-US" sz="2000" b="1" dirty="0">
                <a:latin typeface="Times New Roman" panose="02020603050405020304" pitchFamily="18" charset="0"/>
                <a:cs typeface="Times New Roman" panose="02020603050405020304" pitchFamily="18" charset="0"/>
              </a:rPr>
              <a:t>technology transfer</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capacity building</a:t>
            </a:r>
            <a:r>
              <a:rPr lang="en-US" sz="2000" dirty="0">
                <a:latin typeface="Times New Roman" panose="02020603050405020304" pitchFamily="18" charset="0"/>
                <a:cs typeface="Times New Roman" panose="02020603050405020304" pitchFamily="18" charset="0"/>
              </a:rPr>
              <a:t> to support developing countries in climate-resilient growth.</a:t>
            </a:r>
          </a:p>
          <a:p>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13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8AD876D-272C-F29F-6AA8-FA0589DD6EA6}"/>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E35EA5CB-AEDD-5E64-FC28-E03D9930BD98}"/>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C8ABAE56-8BEF-A1F5-E20A-5EB60824866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76189E56-40C3-41BF-B6D3-4DABE012D73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C49D18B-05DB-489F-5CD6-4954709B092B}"/>
              </a:ext>
            </a:extLst>
          </p:cNvPr>
          <p:cNvSpPr txBox="1"/>
          <p:nvPr/>
        </p:nvSpPr>
        <p:spPr>
          <a:xfrm>
            <a:off x="870858" y="1614377"/>
            <a:ext cx="10276114" cy="4462760"/>
          </a:xfrm>
          <a:prstGeom prst="rect">
            <a:avLst/>
          </a:prstGeom>
          <a:noFill/>
        </p:spPr>
        <p:txBody>
          <a:bodyPr wrap="square" rtlCol="0">
            <a:spAutoFit/>
          </a:bodyPr>
          <a:lstStyle/>
          <a:p>
            <a:pPr algn="ctr"/>
            <a:r>
              <a:rPr lang="en-US" sz="2400" b="1" dirty="0">
                <a:solidFill>
                  <a:srgbClr val="003399"/>
                </a:solidFill>
                <a:latin typeface="Times New Roman" panose="02020603050405020304" pitchFamily="18" charset="0"/>
                <a:cs typeface="Times New Roman" panose="02020603050405020304" pitchFamily="18" charset="0"/>
              </a:rPr>
              <a:t>Key takeaways:  Main actors and international cooperation</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Governments and International Organizations: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Governments must integrate climate mitigation and adaptation strategies into national development plans.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UNFCCC, the Paris Agreement, and the Green Climate Fund are pivotal in supporting developing nations through financial and technical assistance.</a:t>
            </a:r>
          </a:p>
          <a:p>
            <a:pPr marL="457200" lvl="1"/>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 Civil Society and Private Sector:</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NGOs and civil society advocate for climate justice and ensure the inclusion of vulnerable populations in climate policies.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private sector plays a critical role in adopting green technologies and aligning their operations with sustainable development goals.</a:t>
            </a:r>
          </a:p>
          <a:p>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40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B03004B-A117-05D3-0845-038AEF497259}"/>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5B181CC0-C2D2-3008-060E-B695CEB23E9E}"/>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2B52C610-786B-58A9-8956-007F25C25F2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EA8E2B4-6FD0-E560-DADD-2CB709960575}"/>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573F289-C5DF-4451-8ED4-DB4C714C3FD6}"/>
              </a:ext>
            </a:extLst>
          </p:cNvPr>
          <p:cNvSpPr txBox="1"/>
          <p:nvPr/>
        </p:nvSpPr>
        <p:spPr>
          <a:xfrm>
            <a:off x="2933699" y="1785258"/>
            <a:ext cx="6150429" cy="1384995"/>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The 2030 Agenda for Sustainable Development (preamble):</a:t>
            </a:r>
          </a:p>
          <a:p>
            <a:pPr algn="ct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DA34A0E-FFA2-A486-3114-2282676833CE}"/>
              </a:ext>
            </a:extLst>
          </p:cNvPr>
          <p:cNvSpPr txBox="1"/>
          <p:nvPr/>
        </p:nvSpPr>
        <p:spPr>
          <a:xfrm>
            <a:off x="1725386" y="3048000"/>
            <a:ext cx="8567057" cy="2308324"/>
          </a:xfrm>
          <a:prstGeom prst="rect">
            <a:avLst/>
          </a:prstGeom>
          <a:noFill/>
        </p:spPr>
        <p:txBody>
          <a:bodyPr wrap="square" rtlCol="0">
            <a:spAutoFit/>
          </a:bodyPr>
          <a:lstStyle/>
          <a:p>
            <a:r>
              <a:rPr lang="en-US" sz="2400" b="0" i="0" u="none" strike="noStrike" dirty="0">
                <a:solidFill>
                  <a:srgbClr val="4D4D4D"/>
                </a:solidFill>
                <a:effectLst/>
                <a:latin typeface="Times New Roman" panose="02020603050405020304" pitchFamily="18" charset="0"/>
                <a:cs typeface="Times New Roman" panose="02020603050405020304" pitchFamily="18" charset="0"/>
              </a:rPr>
              <a:t> (The Sustainable Development Goals) “seek to build on the Millennium Development Goals and complete what these did not achieve. They seek to realize the human rights of all and to achieve gender equality and the empowerment of all women and girls. They are integrated and indivisible and balance the three dimensions of sustainable development: the economic, social and environmental.”</a:t>
            </a:r>
            <a:endParaRPr lang="en-E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7FBC6D1-AB63-467A-6FFD-76B7B7AB3B4D}"/>
              </a:ext>
            </a:extLst>
          </p:cNvPr>
          <p:cNvSpPr txBox="1"/>
          <p:nvPr/>
        </p:nvSpPr>
        <p:spPr>
          <a:xfrm rot="20223423">
            <a:off x="324764" y="1890718"/>
            <a:ext cx="1233319" cy="400110"/>
          </a:xfrm>
          <a:prstGeom prst="rect">
            <a:avLst/>
          </a:prstGeom>
          <a:noFill/>
          <a:ln w="38100">
            <a:solidFill>
              <a:srgbClr val="003399"/>
            </a:solidFill>
            <a:prstDash val="dash"/>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1117094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35D1890E-9235-B399-6691-BF8CC7678D52}"/>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E6D41439-7434-E9D6-D1A3-559E6977AAFE}"/>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2FF4DF05-2AF0-0134-781E-3CC03C349A4D}"/>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FB13420-2AF3-140E-702E-744D3B64330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59CF067-1909-2A86-642B-35300645ADA2}"/>
              </a:ext>
            </a:extLst>
          </p:cNvPr>
          <p:cNvSpPr txBox="1"/>
          <p:nvPr/>
        </p:nvSpPr>
        <p:spPr>
          <a:xfrm>
            <a:off x="870858" y="1614377"/>
            <a:ext cx="10276114" cy="3539430"/>
          </a:xfrm>
          <a:prstGeom prst="rect">
            <a:avLst/>
          </a:prstGeom>
          <a:noFill/>
        </p:spPr>
        <p:txBody>
          <a:bodyPr wrap="square" rtlCol="0">
            <a:spAutoFit/>
          </a:bodyPr>
          <a:lstStyle/>
          <a:p>
            <a:pPr algn="ctr"/>
            <a:r>
              <a:rPr lang="en-US" sz="2400" b="1" dirty="0">
                <a:solidFill>
                  <a:srgbClr val="003399"/>
                </a:solidFill>
                <a:latin typeface="Times New Roman" panose="02020603050405020304" pitchFamily="18" charset="0"/>
                <a:cs typeface="Times New Roman" panose="02020603050405020304" pitchFamily="18" charset="0"/>
              </a:rPr>
              <a:t>Key takeaways:  Main actors and international cooperation</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3. International Cooperation</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Cooperation is vital for providing financial resources, technology transfer, and addressing loss and damage in vulnerable regions.</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Equity in climate action must be prioritized, ensuring that marginalized communities participate in climate policy decisions.</a:t>
            </a:r>
          </a:p>
          <a:p>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31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F52B431-646D-FDF4-56C5-020591056E97}"/>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A83DEBDA-B7EC-A316-B055-7FFE0012CB79}"/>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EBA9244E-21BA-F6B0-0B7A-95D89067654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3A2CD6E-85EE-BA60-E64D-A1DE2F0136E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A52F259-ADBD-7960-AB32-B941867A9174}"/>
              </a:ext>
            </a:extLst>
          </p:cNvPr>
          <p:cNvSpPr txBox="1"/>
          <p:nvPr/>
        </p:nvSpPr>
        <p:spPr>
          <a:xfrm>
            <a:off x="2547257" y="1613719"/>
            <a:ext cx="7097485"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Video </a:t>
            </a:r>
            <a:r>
              <a:rPr lang="en-US" sz="1600" b="1" dirty="0">
                <a:solidFill>
                  <a:srgbClr val="003399"/>
                </a:solidFill>
                <a:latin typeface="Times New Roman" panose="02020603050405020304" pitchFamily="18" charset="0"/>
                <a:cs typeface="Times New Roman" panose="02020603050405020304" pitchFamily="18" charset="0"/>
              </a:rPr>
              <a:t>(3 min)</a:t>
            </a:r>
            <a:r>
              <a:rPr lang="en-US" sz="2800" b="1" dirty="0">
                <a:solidFill>
                  <a:srgbClr val="003399"/>
                </a:solidFill>
                <a:latin typeface="Times New Roman" panose="02020603050405020304" pitchFamily="18" charset="0"/>
                <a:cs typeface="Times New Roman" panose="02020603050405020304" pitchFamily="18" charset="0"/>
              </a:rPr>
              <a:t> – UN: The Right to Development </a:t>
            </a:r>
          </a:p>
          <a:p>
            <a:pPr algn="ctr"/>
            <a:endParaRPr lang="en-ES" sz="2800" b="1" dirty="0">
              <a:solidFill>
                <a:srgbClr val="003399"/>
              </a:solidFill>
              <a:latin typeface="Times New Roman" panose="02020603050405020304" pitchFamily="18" charset="0"/>
              <a:cs typeface="Times New Roman" panose="02020603050405020304" pitchFamily="18" charset="0"/>
            </a:endParaRPr>
          </a:p>
        </p:txBody>
      </p:sp>
      <p:pic>
        <p:nvPicPr>
          <p:cNvPr id="8" name="Picture 7" descr="A logo for a company&#10;&#10;Description automatically generated">
            <a:hlinkClick r:id="rId3"/>
            <a:extLst>
              <a:ext uri="{FF2B5EF4-FFF2-40B4-BE49-F238E27FC236}">
                <a16:creationId xmlns:a16="http://schemas.microsoft.com/office/drawing/2014/main" id="{5066DFFE-B867-67DB-5EAE-27F93A79E658}"/>
              </a:ext>
            </a:extLst>
          </p:cNvPr>
          <p:cNvPicPr>
            <a:picLocks noChangeAspect="1"/>
          </p:cNvPicPr>
          <p:nvPr/>
        </p:nvPicPr>
        <p:blipFill>
          <a:blip r:embed="rId4"/>
          <a:stretch>
            <a:fillRect/>
          </a:stretch>
        </p:blipFill>
        <p:spPr>
          <a:xfrm>
            <a:off x="2884714" y="2275903"/>
            <a:ext cx="5682344" cy="3158667"/>
          </a:xfrm>
          <a:prstGeom prst="rect">
            <a:avLst/>
          </a:prstGeom>
        </p:spPr>
      </p:pic>
      <p:sp>
        <p:nvSpPr>
          <p:cNvPr id="9" name="TextBox 8">
            <a:extLst>
              <a:ext uri="{FF2B5EF4-FFF2-40B4-BE49-F238E27FC236}">
                <a16:creationId xmlns:a16="http://schemas.microsoft.com/office/drawing/2014/main" id="{F91C4715-20EB-BA5F-DA6F-5A4499405CF3}"/>
              </a:ext>
            </a:extLst>
          </p:cNvPr>
          <p:cNvSpPr txBox="1"/>
          <p:nvPr/>
        </p:nvSpPr>
        <p:spPr>
          <a:xfrm>
            <a:off x="3366907" y="5475515"/>
            <a:ext cx="4717958" cy="307777"/>
          </a:xfrm>
          <a:prstGeom prst="rect">
            <a:avLst/>
          </a:prstGeom>
          <a:noFill/>
        </p:spPr>
        <p:txBody>
          <a:bodyPr wrap="none" rtlCol="0">
            <a:spAutoFit/>
          </a:bodyPr>
          <a:lstStyle/>
          <a:p>
            <a:r>
              <a:rPr lang="en-US" dirty="0">
                <a:hlinkClick r:id="rId3"/>
              </a:rPr>
              <a:t>https://youtu.be/0hxhZd-zPP0?si=5FQzJU6TKqdQw_Q0</a:t>
            </a:r>
            <a:r>
              <a:rPr lang="en-US" dirty="0"/>
              <a:t> </a:t>
            </a:r>
            <a:endParaRPr lang="en-ES" dirty="0"/>
          </a:p>
        </p:txBody>
      </p:sp>
      <p:sp>
        <p:nvSpPr>
          <p:cNvPr id="10" name="TextBox 9">
            <a:extLst>
              <a:ext uri="{FF2B5EF4-FFF2-40B4-BE49-F238E27FC236}">
                <a16:creationId xmlns:a16="http://schemas.microsoft.com/office/drawing/2014/main" id="{A9A2DB7C-F245-1EDB-6DCA-3F397690B5CB}"/>
              </a:ext>
            </a:extLst>
          </p:cNvPr>
          <p:cNvSpPr txBox="1"/>
          <p:nvPr/>
        </p:nvSpPr>
        <p:spPr>
          <a:xfrm rot="20223423">
            <a:off x="324764" y="1890718"/>
            <a:ext cx="1233319" cy="400110"/>
          </a:xfrm>
          <a:prstGeom prst="rect">
            <a:avLst/>
          </a:prstGeom>
          <a:noFill/>
          <a:ln w="19050">
            <a:solidFill>
              <a:srgbClr val="003399"/>
            </a:solidFill>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412472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105A7AD-0DC8-72BC-E17A-DA2574D39081}"/>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8383D669-6F8B-73FE-A785-61BCBCB4E953}"/>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4E98CF97-9D2E-1218-1F81-448C65DB401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7983B32-4DDF-76D0-BF5E-F7F06057085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589DBAF6-8E29-3BEB-0B3C-3E8F7D15BA96}"/>
              </a:ext>
            </a:extLst>
          </p:cNvPr>
          <p:cNvSpPr txBox="1"/>
          <p:nvPr/>
        </p:nvSpPr>
        <p:spPr>
          <a:xfrm>
            <a:off x="2628899" y="1687287"/>
            <a:ext cx="6150429" cy="1508105"/>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The Paris Agreement</a:t>
            </a:r>
          </a:p>
          <a:p>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F8A34DF-E859-377C-BFBE-C9149CE8B9D9}"/>
              </a:ext>
            </a:extLst>
          </p:cNvPr>
          <p:cNvSpPr txBox="1"/>
          <p:nvPr/>
        </p:nvSpPr>
        <p:spPr>
          <a:xfrm>
            <a:off x="764121" y="2579913"/>
            <a:ext cx="5437414" cy="2806987"/>
          </a:xfrm>
          <a:prstGeom prst="rect">
            <a:avLst/>
          </a:prstGeom>
          <a:noFill/>
        </p:spPr>
        <p:txBody>
          <a:bodyPr wrap="square" rtlCol="0">
            <a:spAutoFit/>
          </a:bodyPr>
          <a:lstStyle/>
          <a:p>
            <a:pPr>
              <a:lnSpc>
                <a:spcPct val="150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Paris Agreement aims to create a </a:t>
            </a:r>
            <a:r>
              <a:rPr lang="en-ES" sz="2000" b="1" u="sng" kern="100" dirty="0">
                <a:effectLst/>
                <a:latin typeface="Times New Roman" panose="02020603050405020304" pitchFamily="18" charset="0"/>
                <a:ea typeface="DengXian" panose="02010600030101010101" pitchFamily="2" charset="-122"/>
                <a:cs typeface="Times New Roman" panose="02020603050405020304" pitchFamily="18" charset="0"/>
              </a:rPr>
              <a:t>balance</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between the right to development and the need to combat climate change by promoting differentiated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responsibilities</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financial and technological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support</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and encouraging sustainable development pathways that align with global climate goals.</a:t>
            </a:r>
          </a:p>
        </p:txBody>
      </p:sp>
      <p:pic>
        <p:nvPicPr>
          <p:cNvPr id="1026" name="Picture 2">
            <a:extLst>
              <a:ext uri="{FF2B5EF4-FFF2-40B4-BE49-F238E27FC236}">
                <a16:creationId xmlns:a16="http://schemas.microsoft.com/office/drawing/2014/main" id="{A7ACE3CE-FBAA-249E-99ED-B1A236C6D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029" y="2347796"/>
            <a:ext cx="5715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06A9D4-D109-098D-8E55-18896EA11F24}"/>
              </a:ext>
            </a:extLst>
          </p:cNvPr>
          <p:cNvSpPr txBox="1"/>
          <p:nvPr/>
        </p:nvSpPr>
        <p:spPr>
          <a:xfrm rot="20223423">
            <a:off x="324764" y="1890718"/>
            <a:ext cx="1233319" cy="400110"/>
          </a:xfrm>
          <a:prstGeom prst="rect">
            <a:avLst/>
          </a:prstGeom>
          <a:noFill/>
          <a:ln w="19050">
            <a:solidFill>
              <a:srgbClr val="003399"/>
            </a:solidFill>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407813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76FA17C7-53EA-E7CD-8DE1-7C408307BC36}"/>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5B1A0794-1533-4D62-A8A0-C5B05CE563AD}"/>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38278630-C386-E14F-CD41-BD073141CC82}"/>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936EDD9-CC82-3611-B4A3-C8BFCFBA5565}"/>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DCF54D2E-F13F-4555-568C-716D7424776B}"/>
              </a:ext>
            </a:extLst>
          </p:cNvPr>
          <p:cNvSpPr txBox="1"/>
          <p:nvPr/>
        </p:nvSpPr>
        <p:spPr>
          <a:xfrm>
            <a:off x="2056040" y="1676401"/>
            <a:ext cx="7905750" cy="1508105"/>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The Paris Agreement: Right to Development  (1/4)</a:t>
            </a:r>
          </a:p>
          <a:p>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C5FCA66-E128-391E-43E7-ACF359502F22}"/>
              </a:ext>
            </a:extLst>
          </p:cNvPr>
          <p:cNvSpPr txBox="1"/>
          <p:nvPr/>
        </p:nvSpPr>
        <p:spPr>
          <a:xfrm>
            <a:off x="764121" y="2579913"/>
            <a:ext cx="6061222" cy="2998065"/>
          </a:xfrm>
          <a:prstGeom prst="rect">
            <a:avLst/>
          </a:prstGeom>
          <a:noFill/>
        </p:spPr>
        <p:txBody>
          <a:bodyPr wrap="square" rtlCol="0">
            <a:spAutoFit/>
          </a:bodyPr>
          <a:lstStyle/>
          <a:p>
            <a:pPr marL="285750" indent="-285750">
              <a:lnSpc>
                <a:spcPct val="115000"/>
              </a:lnSpc>
              <a:spcAft>
                <a:spcPts val="800"/>
              </a:spcAft>
              <a:buFont typeface="Arial" panose="020B0604020202020204" pitchFamily="34" charset="0"/>
              <a:buChar char="•"/>
            </a:pPr>
            <a:r>
              <a:rPr lang="en-ES" sz="20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Recognition of Differentiated Responsibilities: </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Paris Agreement acknowledges the principle of "common but differentiated responsibilities" (CBDR), meaning that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while all countries are responsible for climate action, the obligations vary</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based on their individual capacities and development levels. This aims to ensuree that developing countries can pursue economic growth while adapting to climate goals.</a:t>
            </a:r>
          </a:p>
        </p:txBody>
      </p:sp>
      <p:pic>
        <p:nvPicPr>
          <p:cNvPr id="3074" name="Picture 2" descr="Symbol of scales">
            <a:extLst>
              <a:ext uri="{FF2B5EF4-FFF2-40B4-BE49-F238E27FC236}">
                <a16:creationId xmlns:a16="http://schemas.microsoft.com/office/drawing/2014/main" id="{45338A5E-D95D-469B-CABC-8A6F8A3BA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876073"/>
            <a:ext cx="4354285" cy="2449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D2F995-B80E-F2D0-B47A-2DC9CE66FCEF}"/>
              </a:ext>
            </a:extLst>
          </p:cNvPr>
          <p:cNvSpPr txBox="1"/>
          <p:nvPr/>
        </p:nvSpPr>
        <p:spPr>
          <a:xfrm rot="20223423">
            <a:off x="324764" y="1890718"/>
            <a:ext cx="1233319" cy="400110"/>
          </a:xfrm>
          <a:prstGeom prst="rect">
            <a:avLst/>
          </a:prstGeom>
          <a:noFill/>
          <a:ln w="19050">
            <a:solidFill>
              <a:srgbClr val="003399"/>
            </a:solidFill>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412499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4CB9D2F-9972-885E-C3FA-60EE6C867E57}"/>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59896379-AA78-1CE0-8319-F2F7012CCDF8}"/>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63870158-C780-F9FD-657B-145440D937D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76189E65-BBF3-58B7-028B-905450A02D9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68051E4F-1EF5-2904-1AA6-82CA81BD5007}"/>
              </a:ext>
            </a:extLst>
          </p:cNvPr>
          <p:cNvSpPr txBox="1"/>
          <p:nvPr/>
        </p:nvSpPr>
        <p:spPr>
          <a:xfrm>
            <a:off x="1556657" y="1687287"/>
            <a:ext cx="9196307" cy="1508105"/>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The Paris Agreement: on the Right to Development (2/4) </a:t>
            </a:r>
          </a:p>
          <a:p>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A7A8982-9E2D-F350-2A8D-93581628929D}"/>
              </a:ext>
            </a:extLst>
          </p:cNvPr>
          <p:cNvSpPr txBox="1"/>
          <p:nvPr/>
        </p:nvSpPr>
        <p:spPr>
          <a:xfrm>
            <a:off x="764121" y="2525483"/>
            <a:ext cx="6061222" cy="3352008"/>
          </a:xfrm>
          <a:prstGeom prst="rect">
            <a:avLst/>
          </a:prstGeom>
          <a:noFill/>
        </p:spPr>
        <p:txBody>
          <a:bodyPr wrap="square" rtlCol="0">
            <a:spAutoFit/>
          </a:bodyPr>
          <a:lstStyle/>
          <a:p>
            <a:pPr marL="342900" indent="-342900">
              <a:lnSpc>
                <a:spcPct val="115000"/>
              </a:lnSpc>
              <a:spcAft>
                <a:spcPts val="800"/>
              </a:spcAft>
              <a:buFont typeface="Arial" panose="020B0604020202020204" pitchFamily="34" charset="0"/>
              <a:buChar char="•"/>
            </a:pPr>
            <a:r>
              <a:rPr lang="en-ES" sz="20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Nationally Determined Contributions (NDCs): </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Countries are required to outline their NDCs, detailing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how they will reduce greenhouse gas emissions</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and adapt to climate change. This mechanism respects each nation's right to pursue development while contributing to global climate goals. Developing countries are encouraged to increase their efforts based on their capacity, allowing them to balance development needs with environmental responsibilities.</a:t>
            </a:r>
          </a:p>
        </p:txBody>
      </p:sp>
      <p:pic>
        <p:nvPicPr>
          <p:cNvPr id="6" name="Picture 5" descr="A colorful graph with a line and a graph&#10;&#10;Description automatically generated">
            <a:extLst>
              <a:ext uri="{FF2B5EF4-FFF2-40B4-BE49-F238E27FC236}">
                <a16:creationId xmlns:a16="http://schemas.microsoft.com/office/drawing/2014/main" id="{76A1DC9E-EC22-EA52-C5DC-5193548F2DDD}"/>
              </a:ext>
            </a:extLst>
          </p:cNvPr>
          <p:cNvPicPr>
            <a:picLocks noChangeAspect="1"/>
          </p:cNvPicPr>
          <p:nvPr/>
        </p:nvPicPr>
        <p:blipFill>
          <a:blip r:embed="rId3"/>
          <a:stretch>
            <a:fillRect/>
          </a:stretch>
        </p:blipFill>
        <p:spPr>
          <a:xfrm>
            <a:off x="7617879" y="2525483"/>
            <a:ext cx="3391807" cy="3402643"/>
          </a:xfrm>
          <a:prstGeom prst="rect">
            <a:avLst/>
          </a:prstGeom>
        </p:spPr>
      </p:pic>
      <p:sp>
        <p:nvSpPr>
          <p:cNvPr id="9" name="TextBox 8">
            <a:extLst>
              <a:ext uri="{FF2B5EF4-FFF2-40B4-BE49-F238E27FC236}">
                <a16:creationId xmlns:a16="http://schemas.microsoft.com/office/drawing/2014/main" id="{DDAD33F2-B124-92EE-6EB6-5F972500149E}"/>
              </a:ext>
            </a:extLst>
          </p:cNvPr>
          <p:cNvSpPr txBox="1"/>
          <p:nvPr/>
        </p:nvSpPr>
        <p:spPr>
          <a:xfrm rot="20223423">
            <a:off x="324764" y="1890718"/>
            <a:ext cx="1233319" cy="400110"/>
          </a:xfrm>
          <a:prstGeom prst="rect">
            <a:avLst/>
          </a:prstGeom>
          <a:noFill/>
          <a:ln w="19050">
            <a:solidFill>
              <a:srgbClr val="003399"/>
            </a:solidFill>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250491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4603DA3A-6FE8-2B17-E0E9-1E155E6870BE}"/>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8B9507D6-045D-6F62-D7E2-CF876D5971E7}"/>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2886282B-FD8F-E5AA-DDC8-091F4B037C2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B1BE262-4F22-9F0C-D969-145979CAA2D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0875D8A-4FE2-5EA7-B296-9475B018E4B7}"/>
              </a:ext>
            </a:extLst>
          </p:cNvPr>
          <p:cNvSpPr txBox="1"/>
          <p:nvPr/>
        </p:nvSpPr>
        <p:spPr>
          <a:xfrm>
            <a:off x="1556657" y="1687287"/>
            <a:ext cx="9196307" cy="1508105"/>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The Paris Agreement: on the Right to Development (3/4) </a:t>
            </a:r>
          </a:p>
          <a:p>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AA908A2-B90C-9F1C-8FCA-63FC76CCCB34}"/>
              </a:ext>
            </a:extLst>
          </p:cNvPr>
          <p:cNvSpPr txBox="1"/>
          <p:nvPr/>
        </p:nvSpPr>
        <p:spPr>
          <a:xfrm>
            <a:off x="1243094" y="2525483"/>
            <a:ext cx="5440736" cy="2998065"/>
          </a:xfrm>
          <a:prstGeom prst="rect">
            <a:avLst/>
          </a:prstGeom>
          <a:noFill/>
        </p:spPr>
        <p:txBody>
          <a:bodyPr wrap="square" rtlCol="0">
            <a:spAutoFit/>
          </a:bodyPr>
          <a:lstStyle/>
          <a:p>
            <a:pPr marL="342900" indent="-342900">
              <a:lnSpc>
                <a:spcPct val="115000"/>
              </a:lnSpc>
              <a:spcAft>
                <a:spcPts val="800"/>
              </a:spcAft>
              <a:buFont typeface="Arial" panose="020B0604020202020204" pitchFamily="34" charset="0"/>
              <a:buChar char="•"/>
            </a:pPr>
            <a:r>
              <a:rPr lang="en-ES" sz="20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Long-Term Development Strategies: </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agreement encourages nations to develop “long-term low greenhouse gas emission development strategies” (LT-LEDS). These strategies are </a:t>
            </a:r>
            <a:r>
              <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rPr>
              <a:t>non-binding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but allow countries to align climate actions with their development priorities,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ensuring that economic growth is not sacrificed for climate goals</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a:t>
            </a:r>
          </a:p>
        </p:txBody>
      </p:sp>
      <p:pic>
        <p:nvPicPr>
          <p:cNvPr id="5122" name="Picture 2" descr="goal setting long-term goals ">
            <a:extLst>
              <a:ext uri="{FF2B5EF4-FFF2-40B4-BE49-F238E27FC236}">
                <a16:creationId xmlns:a16="http://schemas.microsoft.com/office/drawing/2014/main" id="{B02EE035-E0BC-E8ED-3CCC-5C84D435D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1" y="2641620"/>
            <a:ext cx="4008664" cy="2829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88D05E-288E-D291-E565-FAADAC1B4683}"/>
              </a:ext>
            </a:extLst>
          </p:cNvPr>
          <p:cNvSpPr txBox="1"/>
          <p:nvPr/>
        </p:nvSpPr>
        <p:spPr>
          <a:xfrm rot="20223423">
            <a:off x="324764" y="1890718"/>
            <a:ext cx="1233319" cy="400110"/>
          </a:xfrm>
          <a:prstGeom prst="rect">
            <a:avLst/>
          </a:prstGeom>
          <a:noFill/>
          <a:ln w="19050">
            <a:solidFill>
              <a:srgbClr val="003399"/>
            </a:solidFill>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20119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E55E5DFF-7936-59A6-B8C5-35F0EE01F984}"/>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C8B9D432-D19D-4027-B3F5-F8450C7795B8}"/>
              </a:ext>
            </a:extLst>
          </p:cNvPr>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3. Right to Development and Climate Change in Focus </a:t>
            </a:r>
          </a:p>
          <a:p>
            <a:pPr algn="ctr">
              <a:buSzPts val="2800"/>
            </a:pP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A005C807-CAE2-FB72-0A9D-E07D9FC427A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95822C7-90A4-2216-35FD-DD50570CDAD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9CE943BB-5033-705C-4602-599D828F056A}"/>
              </a:ext>
            </a:extLst>
          </p:cNvPr>
          <p:cNvSpPr txBox="1"/>
          <p:nvPr/>
        </p:nvSpPr>
        <p:spPr>
          <a:xfrm>
            <a:off x="1556657" y="1687287"/>
            <a:ext cx="9196307" cy="1508105"/>
          </a:xfrm>
          <a:prstGeom prst="rect">
            <a:avLst/>
          </a:prstGeom>
          <a:noFill/>
        </p:spPr>
        <p:txBody>
          <a:bodyPr wrap="square" rtlCol="0">
            <a:spAutoFit/>
          </a:bodyPr>
          <a:lstStyle/>
          <a:p>
            <a:pPr algn="ctr"/>
            <a:r>
              <a:rPr lang="en-US" sz="2800" b="1" dirty="0">
                <a:solidFill>
                  <a:srgbClr val="003399"/>
                </a:solidFill>
                <a:effectLst/>
                <a:latin typeface="Times New Roman" panose="02020603050405020304" pitchFamily="18" charset="0"/>
                <a:cs typeface="Times New Roman" panose="02020603050405020304" pitchFamily="18" charset="0"/>
              </a:rPr>
              <a:t>The Paris Agreement: on the Right to Development (4/4) </a:t>
            </a:r>
          </a:p>
          <a:p>
            <a:br>
              <a:rPr lang="en-US" sz="3600" dirty="0"/>
            </a:b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D547D6-45DB-25D1-95D7-387EA9258E1D}"/>
              </a:ext>
            </a:extLst>
          </p:cNvPr>
          <p:cNvSpPr txBox="1"/>
          <p:nvPr/>
        </p:nvSpPr>
        <p:spPr>
          <a:xfrm>
            <a:off x="764121" y="2525483"/>
            <a:ext cx="6061222" cy="3352008"/>
          </a:xfrm>
          <a:prstGeom prst="rect">
            <a:avLst/>
          </a:prstGeom>
          <a:noFill/>
        </p:spPr>
        <p:txBody>
          <a:bodyPr wrap="square" rtlCol="0">
            <a:spAutoFit/>
          </a:bodyPr>
          <a:lstStyle/>
          <a:p>
            <a:pPr marL="285750" indent="-285750">
              <a:lnSpc>
                <a:spcPct val="115000"/>
              </a:lnSpc>
              <a:spcAft>
                <a:spcPts val="800"/>
              </a:spcAft>
              <a:buFont typeface="Arial" panose="020B0604020202020204" pitchFamily="34" charset="0"/>
              <a:buChar char="•"/>
            </a:pPr>
            <a:r>
              <a:rPr lang="en-ES" sz="20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Financial Support: </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Paris Agreement emphasizes that </a:t>
            </a:r>
            <a:r>
              <a:rPr lang="en-ES" sz="2000" u="sng" kern="100" dirty="0">
                <a:effectLst/>
                <a:latin typeface="Times New Roman" panose="02020603050405020304" pitchFamily="18" charset="0"/>
                <a:ea typeface="DengXian" panose="02010600030101010101" pitchFamily="2" charset="-122"/>
                <a:cs typeface="Times New Roman" panose="02020603050405020304" pitchFamily="18" charset="0"/>
              </a:rPr>
              <a:t>developed countries should lead in providing financial support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to developing nations. This support is vital for these countries to build climate resilience and adopt low-carbon technologies without undermining their development ambitions. There is a strong focus on “climate finance” to support both mitigation and adaptation efforts in vulnerable regions.</a:t>
            </a:r>
          </a:p>
        </p:txBody>
      </p:sp>
      <p:pic>
        <p:nvPicPr>
          <p:cNvPr id="6146" name="Picture 2" descr="A group of hands surrounding a golden dollar sign. Protect hands dollar, business finance.">
            <a:extLst>
              <a:ext uri="{FF2B5EF4-FFF2-40B4-BE49-F238E27FC236}">
                <a16:creationId xmlns:a16="http://schemas.microsoft.com/office/drawing/2014/main" id="{E3F4481B-302D-9B9C-E770-5D3FB730E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278" y="2677884"/>
            <a:ext cx="3047205" cy="30472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9E3D7D-C0AD-7A0C-13A3-223315D7753C}"/>
              </a:ext>
            </a:extLst>
          </p:cNvPr>
          <p:cNvSpPr txBox="1"/>
          <p:nvPr/>
        </p:nvSpPr>
        <p:spPr>
          <a:xfrm rot="20223423">
            <a:off x="324764" y="1890718"/>
            <a:ext cx="1233319" cy="400110"/>
          </a:xfrm>
          <a:prstGeom prst="rect">
            <a:avLst/>
          </a:prstGeom>
          <a:noFill/>
          <a:ln w="19050">
            <a:solidFill>
              <a:srgbClr val="003399"/>
            </a:solidFill>
          </a:ln>
        </p:spPr>
        <p:txBody>
          <a:bodyPr wrap="square" rtlCol="0">
            <a:spAutoFit/>
          </a:bodyPr>
          <a:lstStyle/>
          <a:p>
            <a:r>
              <a:rPr lang="en-ES" sz="2000" dirty="0">
                <a:solidFill>
                  <a:srgbClr val="003399"/>
                </a:solidFill>
              </a:rPr>
              <a:t>Topic 3.1</a:t>
            </a:r>
          </a:p>
        </p:txBody>
      </p:sp>
    </p:spTree>
    <p:extLst>
      <p:ext uri="{BB962C8B-B14F-4D97-AF65-F5344CB8AC3E}">
        <p14:creationId xmlns:p14="http://schemas.microsoft.com/office/powerpoint/2010/main" val="16325347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2524</Words>
  <Application>Microsoft Macintosh PowerPoint</Application>
  <PresentationFormat>Widescreen</PresentationFormat>
  <Paragraphs>193</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Century Gothic</vt:lpstr>
      <vt:lpstr>Calibri</vt:lpstr>
      <vt:lpstr>Arial</vt:lpstr>
      <vt:lpstr>Times New Roman</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Albert Llado</cp:lastModifiedBy>
  <cp:revision>128</cp:revision>
  <dcterms:created xsi:type="dcterms:W3CDTF">2020-01-02T01:56:26Z</dcterms:created>
  <dcterms:modified xsi:type="dcterms:W3CDTF">2024-09-12T06:53:15Z</dcterms:modified>
</cp:coreProperties>
</file>