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3"/>
  </p:notesMasterIdLst>
  <p:sldIdLst>
    <p:sldId id="256" r:id="rId3"/>
    <p:sldId id="257" r:id="rId4"/>
    <p:sldId id="260" r:id="rId5"/>
    <p:sldId id="261" r:id="rId6"/>
    <p:sldId id="262" r:id="rId7"/>
    <p:sldId id="263" r:id="rId8"/>
    <p:sldId id="264" r:id="rId9"/>
    <p:sldId id="265" r:id="rId10"/>
    <p:sldId id="266" r:id="rId11"/>
    <p:sldId id="267" r:id="rId12"/>
  </p:sldIdLst>
  <p:sldSz cx="12192000" cy="6858000"/>
  <p:notesSz cx="6951663" cy="10082213"/>
  <p:embeddedFontLst>
    <p:embeddedFont>
      <p:font typeface="Century Gothic" panose="020B0502020202020204" pitchFamily="34" charset="0"/>
      <p:regular r:id="rId14"/>
      <p:bold r:id="rId15"/>
      <p:italic r:id="rId16"/>
      <p:boldItalic r:id="rId17"/>
    </p:embeddedFont>
    <p:embeddedFont>
      <p:font typeface="Segoe UI" panose="020B0502040204020203"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78" y="10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2.fntdata"/><Relationship Id="rId23"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0781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54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1413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370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7563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0443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209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086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hyperlink" Target="https://www.wto.org/english/tratop_e/envir_e/climate_intro_e.ht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wto.org/english/res_e/publications_e/wtr22_e.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Further Reading </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US" sz="1600">
                <a:latin typeface="Segoe UI" panose="020B0502040204020203" pitchFamily="34" charset="0"/>
                <a:ea typeface="Quattrocento Sans"/>
                <a:cs typeface="Segoe UI" panose="020B0502040204020203" pitchFamily="34" charset="0"/>
                <a:sym typeface="Quattrocento Sans"/>
              </a:rPr>
              <a:t>Trade and climate change </a:t>
            </a:r>
            <a:r>
              <a:rPr lang="en-US" sz="1600">
                <a:latin typeface="Segoe UI" panose="020B0502040204020203" pitchFamily="34" charset="0"/>
                <a:ea typeface="Quattrocento Sans"/>
                <a:cs typeface="Segoe UI" panose="020B0502040204020203" pitchFamily="34" charset="0"/>
                <a:sym typeface="Quattrocento Sans"/>
                <a:hlinkClick r:id="rId3"/>
              </a:rPr>
              <a:t>https://www.wto.org/english/tratop_e/envir_e/climate_intro_e.htm</a:t>
            </a:r>
            <a:r>
              <a:rPr lang="en-US" sz="1600">
                <a:latin typeface="Segoe UI" panose="020B0502040204020203" pitchFamily="34" charset="0"/>
                <a:ea typeface="Quattrocento Sans"/>
                <a:cs typeface="Segoe UI" panose="020B0502040204020203" pitchFamily="34" charset="0"/>
                <a:sym typeface="Quattrocento Sans"/>
              </a:rPr>
              <a:t> </a:t>
            </a:r>
          </a:p>
          <a:p>
            <a:pPr marL="285750" lvl="1" indent="-285750" algn="just">
              <a:lnSpc>
                <a:spcPct val="150000"/>
              </a:lnSpc>
              <a:buSzPts val="1600"/>
              <a:buFont typeface="Arial" panose="020B0604020202020204" pitchFamily="34" charset="0"/>
              <a:buChar char="•"/>
            </a:pPr>
            <a:r>
              <a:rPr lang="en-US" sz="1600">
                <a:latin typeface="Segoe UI" panose="020B0502040204020203" pitchFamily="34" charset="0"/>
                <a:ea typeface="Quattrocento Sans"/>
                <a:cs typeface="Segoe UI" panose="020B0502040204020203" pitchFamily="34" charset="0"/>
                <a:sym typeface="Quattrocento Sans"/>
              </a:rPr>
              <a:t>World Trade Report 2022 Climate change and international trade </a:t>
            </a:r>
            <a:r>
              <a:rPr lang="en-US" sz="1600">
                <a:latin typeface="Segoe UI" panose="020B0502040204020203" pitchFamily="34" charset="0"/>
                <a:ea typeface="Quattrocento Sans"/>
                <a:cs typeface="Segoe UI" panose="020B0502040204020203" pitchFamily="34" charset="0"/>
                <a:sym typeface="Quattrocento Sans"/>
                <a:hlinkClick r:id="rId4"/>
              </a:rPr>
              <a:t>https://www.wto.org/english/res_e/publications_e/wtr22_e.htm</a:t>
            </a:r>
            <a:r>
              <a:rPr lang="en-US" sz="1600">
                <a:latin typeface="Segoe UI" panose="020B0502040204020203" pitchFamily="34" charset="0"/>
                <a:ea typeface="Quattrocento Sans"/>
                <a:cs typeface="Segoe UI" panose="020B0502040204020203" pitchFamily="34" charset="0"/>
                <a:sym typeface="Quattrocento Sans"/>
              </a:rPr>
              <a:t>  </a:t>
            </a:r>
            <a:endParaRPr lang="en-US"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45559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pricing - international trade and the decarbonization of international trade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marR="0" lvl="1" indent="-342900" algn="just" rtl="0">
              <a:lnSpc>
                <a:spcPct val="150000"/>
              </a:lnSpc>
              <a:spcBef>
                <a:spcPts val="0"/>
              </a:spcBef>
              <a:spcAft>
                <a:spcPts val="0"/>
              </a:spcAft>
              <a:buClr>
                <a:srgbClr val="000000"/>
              </a:buClr>
              <a:buSzPts val="1600"/>
              <a:buFont typeface="Arial"/>
              <a:buAutoNum type="alphaUcPeriod"/>
            </a:pPr>
            <a:r>
              <a:rPr lang="en-US" sz="1600" b="1" dirty="0">
                <a:latin typeface="Segoe UI" panose="020B0502040204020203" pitchFamily="34" charset="0"/>
                <a:ea typeface="Quattrocento Sans"/>
                <a:cs typeface="Segoe UI" panose="020B0502040204020203" pitchFamily="34" charset="0"/>
                <a:sym typeface="Quattrocento Sans"/>
              </a:rPr>
              <a:t>Carbon pricing &amp; international trade </a:t>
            </a:r>
          </a:p>
          <a:p>
            <a:pPr marL="342900" marR="0" lvl="1" indent="-342900" algn="just" rtl="0">
              <a:lnSpc>
                <a:spcPct val="150000"/>
              </a:lnSpc>
              <a:spcBef>
                <a:spcPts val="0"/>
              </a:spcBef>
              <a:spcAft>
                <a:spcPts val="0"/>
              </a:spcAft>
              <a:buClr>
                <a:srgbClr val="000000"/>
              </a:buClr>
              <a:buSzPts val="1600"/>
              <a:buAutoNum type="arabicPeriod"/>
            </a:pPr>
            <a:r>
              <a:rPr lang="en-US"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Carbon pricing can be an important instrument for reducing carbon emissions </a:t>
            </a:r>
          </a:p>
          <a:p>
            <a:pPr marL="342900" marR="0" lvl="1" indent="12700" algn="just" rtl="0">
              <a:lnSpc>
                <a:spcPct val="150000"/>
              </a:lnSpc>
              <a:spcBef>
                <a:spcPts val="0"/>
              </a:spcBef>
              <a:spcAft>
                <a:spcPts val="0"/>
              </a:spcAft>
              <a:buClr>
                <a:srgbClr val="000000"/>
              </a:buClr>
              <a:buSzPts val="1600"/>
              <a:buAutoNum type="alphaLcPeriod"/>
            </a:pPr>
            <a:r>
              <a:rPr lang="en-IN" sz="1600" dirty="0">
                <a:latin typeface="Segoe UI" panose="020B0502040204020203" pitchFamily="34" charset="0"/>
                <a:ea typeface="Quattrocento Sans"/>
                <a:cs typeface="Segoe UI" panose="020B0502040204020203" pitchFamily="34" charset="0"/>
                <a:sym typeface="Quattrocento Sans"/>
              </a:rPr>
              <a:t> Carbon pricing schemes proliferate but cover only a modest share of emissions </a:t>
            </a:r>
          </a:p>
          <a:p>
            <a:pPr marL="342900" marR="0" lvl="1" indent="12700" algn="just" rtl="0">
              <a:lnSpc>
                <a:spcPct val="150000"/>
              </a:lnSpc>
              <a:spcBef>
                <a:spcPts val="0"/>
              </a:spcBef>
              <a:spcAft>
                <a:spcPts val="0"/>
              </a:spcAft>
              <a:buClr>
                <a:srgbClr val="000000"/>
              </a:buClr>
              <a:buSzPts val="1600"/>
              <a:buAutoNum type="alphaLcPeriod"/>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Pricing carbon globally could contribute significantly to the low-carbon transition </a:t>
            </a:r>
          </a:p>
          <a:p>
            <a:pPr marL="342900" marR="0" lvl="1" indent="12700" algn="just" rtl="0">
              <a:lnSpc>
                <a:spcPct val="150000"/>
              </a:lnSpc>
              <a:spcBef>
                <a:spcPts val="0"/>
              </a:spcBef>
              <a:spcAft>
                <a:spcPts val="0"/>
              </a:spcAft>
              <a:buClr>
                <a:srgbClr val="000000"/>
              </a:buClr>
              <a:buSzPts val="1600"/>
              <a:buAutoNum type="alphaLcPeriod"/>
            </a:pPr>
            <a:r>
              <a:rPr lang="en-IN" sz="1600" dirty="0">
                <a:latin typeface="Segoe UI" panose="020B0502040204020203" pitchFamily="34" charset="0"/>
                <a:ea typeface="Quattrocento Sans"/>
                <a:cs typeface="Segoe UI" panose="020B0502040204020203" pitchFamily="34" charset="0"/>
                <a:sym typeface="Quattrocento Sans"/>
              </a:rPr>
              <a:t> Promoting carbon pricing globally faces major challenges </a:t>
            </a:r>
          </a:p>
          <a:p>
            <a:pPr marL="439738" marR="0" lvl="1" indent="-31750" algn="just" rtl="0">
              <a:lnSpc>
                <a:spcPct val="150000"/>
              </a:lnSpc>
              <a:spcBef>
                <a:spcPts val="0"/>
              </a:spcBef>
              <a:spcAft>
                <a:spcPts val="0"/>
              </a:spcAft>
              <a:buClr>
                <a:srgbClr val="000000"/>
              </a:buClr>
              <a:buSzPts val="1600"/>
              <a:buAutoNum type="romanLcPeriod"/>
            </a:pPr>
            <a:r>
              <a:rPr lang="en-IN" sz="1600" dirty="0">
                <a:latin typeface="Segoe UI" panose="020B0502040204020203" pitchFamily="34" charset="0"/>
                <a:ea typeface="Quattrocento Sans"/>
                <a:cs typeface="Segoe UI" panose="020B0502040204020203" pitchFamily="34" charset="0"/>
                <a:sym typeface="Quattrocento Sans"/>
              </a:rPr>
              <a:t> Free-rider problem </a:t>
            </a:r>
          </a:p>
          <a:p>
            <a:pPr marL="439738" marR="0" lvl="1" algn="just" rtl="0">
              <a:lnSpc>
                <a:spcPct val="150000"/>
              </a:lnSpc>
              <a:spcBef>
                <a:spcPts val="0"/>
              </a:spcBef>
              <a:spcAft>
                <a:spcPts val="0"/>
              </a:spcAft>
              <a:buClr>
                <a:srgbClr val="000000"/>
              </a:buClr>
              <a:buSzPts val="1600"/>
              <a:buAutoNum type="romanLcPeriod"/>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Fair burden-sharing </a:t>
            </a:r>
          </a:p>
          <a:p>
            <a:pPr marL="439738" marR="0" lvl="1" indent="-31750" algn="just" rtl="0">
              <a:lnSpc>
                <a:spcPct val="150000"/>
              </a:lnSpc>
              <a:spcBef>
                <a:spcPts val="0"/>
              </a:spcBef>
              <a:spcAft>
                <a:spcPts val="0"/>
              </a:spcAft>
              <a:buClr>
                <a:srgbClr val="000000"/>
              </a:buClr>
              <a:buSzPts val="1600"/>
              <a:buAutoNum type="romanLcPeriod"/>
            </a:pPr>
            <a:r>
              <a:rPr lang="en-IN" sz="1600" dirty="0">
                <a:latin typeface="Segoe UI" panose="020B0502040204020203" pitchFamily="34" charset="0"/>
                <a:ea typeface="Quattrocento Sans"/>
                <a:cs typeface="Segoe UI" panose="020B0502040204020203" pitchFamily="34" charset="0"/>
                <a:sym typeface="Quattrocento Sans"/>
              </a:rPr>
              <a:t> Technical challenges in global carbon pricing </a:t>
            </a:r>
          </a:p>
          <a:p>
            <a:pPr marL="342900" marR="0" lvl="1" indent="-342900" algn="just" rtl="0">
              <a:lnSpc>
                <a:spcPct val="150000"/>
              </a:lnSpc>
              <a:spcBef>
                <a:spcPts val="0"/>
              </a:spcBef>
              <a:spcAft>
                <a:spcPts val="0"/>
              </a:spcAft>
              <a:buClr>
                <a:srgbClr val="000000"/>
              </a:buClr>
              <a:buSzPts val="1600"/>
              <a:buAutoNum type="arabicPeriod" startAt="2"/>
            </a:pPr>
            <a:r>
              <a:rPr lang="en-IN" sz="1600" b="1" dirty="0">
                <a:latin typeface="Segoe UI" panose="020B0502040204020203" pitchFamily="34" charset="0"/>
                <a:ea typeface="Quattrocento Sans"/>
                <a:cs typeface="Segoe UI" panose="020B0502040204020203" pitchFamily="34" charset="0"/>
                <a:sym typeface="Quattrocento Sans"/>
              </a:rPr>
              <a:t>Uncoordinated carbon pricing policies could undermine climate action and lead to trade tensions.</a:t>
            </a:r>
          </a:p>
          <a:p>
            <a:pPr marL="342900" marR="0" lvl="1" indent="-342900" algn="just" rtl="0">
              <a:lnSpc>
                <a:spcPct val="150000"/>
              </a:lnSpc>
              <a:spcBef>
                <a:spcPts val="0"/>
              </a:spcBef>
              <a:spcAft>
                <a:spcPts val="0"/>
              </a:spcAft>
              <a:buClr>
                <a:srgbClr val="000000"/>
              </a:buClr>
              <a:buSzPts val="1600"/>
              <a:buAutoNum type="alphaLcPeriod"/>
            </a:pPr>
            <a:r>
              <a:rPr lang="en-IN" sz="1600" dirty="0">
                <a:latin typeface="Segoe UI" panose="020B0502040204020203" pitchFamily="34" charset="0"/>
                <a:ea typeface="Quattrocento Sans"/>
                <a:cs typeface="Segoe UI" panose="020B0502040204020203" pitchFamily="34" charset="0"/>
                <a:sym typeface="Quattrocento Sans"/>
              </a:rPr>
              <a:t>It can lead to carbon leakage, loss of competitiveness, and burdensome costs </a:t>
            </a:r>
          </a:p>
          <a:p>
            <a:pPr marL="342900" marR="0" lvl="1" indent="-342900" algn="just" rtl="0">
              <a:lnSpc>
                <a:spcPct val="150000"/>
              </a:lnSpc>
              <a:spcBef>
                <a:spcPts val="0"/>
              </a:spcBef>
              <a:spcAft>
                <a:spcPts val="0"/>
              </a:spcAft>
              <a:buClr>
                <a:srgbClr val="000000"/>
              </a:buClr>
              <a:buSzPts val="1600"/>
              <a:buAutoNum type="alphaLcPeriod"/>
            </a:pPr>
            <a:endParaRPr lang="en-IN" sz="1600" dirty="0">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8" end="8"/>
                                            </p:txEl>
                                          </p:spTgt>
                                        </p:tgtEl>
                                        <p:attrNameLst>
                                          <p:attrName>style.visibility</p:attrName>
                                        </p:attrNameLst>
                                      </p:cBhvr>
                                      <p:to>
                                        <p:strVal val="visible"/>
                                      </p:to>
                                    </p:set>
                                    <p:animEffect transition="in" filter="fade">
                                      <p:cBhvr>
                                        <p:cTn id="47" dur="1000"/>
                                        <p:tgtEl>
                                          <p:spTgt spid="15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9" end="9"/>
                                            </p:txEl>
                                          </p:spTgt>
                                        </p:tgtEl>
                                        <p:attrNameLst>
                                          <p:attrName>style.visibility</p:attrName>
                                        </p:attrNameLst>
                                      </p:cBhvr>
                                      <p:to>
                                        <p:strVal val="visible"/>
                                      </p:to>
                                    </p:set>
                                    <p:animEffect transition="in" filter="fade">
                                      <p:cBhvr>
                                        <p:cTn id="52" dur="1000"/>
                                        <p:tgtEl>
                                          <p:spTgt spid="1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pricing - international trade and the decarbonization of international trade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00050" marR="0" lvl="1" indent="-44450" algn="just" rtl="0">
              <a:lnSpc>
                <a:spcPct val="150000"/>
              </a:lnSpc>
              <a:spcBef>
                <a:spcPts val="0"/>
              </a:spcBef>
              <a:spcAft>
                <a:spcPts val="0"/>
              </a:spcAft>
              <a:buClr>
                <a:srgbClr val="000000"/>
              </a:buClr>
              <a:buSzPts val="1600"/>
              <a:buAutoNum type="romanLcPeriod"/>
            </a:pPr>
            <a:r>
              <a:rPr lang="en-IN" sz="1600" dirty="0">
                <a:latin typeface="Segoe UI" panose="020B0502040204020203" pitchFamily="34" charset="0"/>
                <a:ea typeface="Quattrocento Sans"/>
                <a:cs typeface="Segoe UI" panose="020B0502040204020203" pitchFamily="34" charset="0"/>
                <a:sym typeface="Quattrocento Sans"/>
              </a:rPr>
              <a:t>Differences in carbon prices are likely to lead to limited carbon leakage </a:t>
            </a:r>
          </a:p>
          <a:p>
            <a:pPr marL="400050" marR="0" lvl="1" indent="-44450" algn="just" rtl="0">
              <a:lnSpc>
                <a:spcPct val="150000"/>
              </a:lnSpc>
              <a:spcBef>
                <a:spcPts val="0"/>
              </a:spcBef>
              <a:spcAft>
                <a:spcPts val="0"/>
              </a:spcAft>
              <a:buClr>
                <a:srgbClr val="000000"/>
              </a:buClr>
              <a:buSzPts val="1600"/>
              <a:buAutoNum type="romanLcPeriod"/>
            </a:pPr>
            <a:r>
              <a:rPr lang="en-IN" sz="1600" dirty="0">
                <a:latin typeface="Segoe UI" panose="020B0502040204020203" pitchFamily="34" charset="0"/>
                <a:ea typeface="Quattrocento Sans"/>
                <a:cs typeface="Segoe UI" panose="020B0502040204020203" pitchFamily="34" charset="0"/>
                <a:sym typeface="Quattrocento Sans"/>
              </a:rPr>
              <a:t>Competitiveness losses in emission-intensive trade-exposed sectors could be substantial</a:t>
            </a:r>
          </a:p>
          <a:p>
            <a:pPr marL="400050" marR="0" lvl="1" indent="-44450" algn="just" rtl="0">
              <a:lnSpc>
                <a:spcPct val="150000"/>
              </a:lnSpc>
              <a:spcBef>
                <a:spcPts val="0"/>
              </a:spcBef>
              <a:spcAft>
                <a:spcPts val="0"/>
              </a:spcAft>
              <a:buClr>
                <a:srgbClr val="000000"/>
              </a:buClr>
              <a:buSzPts val="1600"/>
              <a:buAutoNum type="romanLcPeriod"/>
            </a:pPr>
            <a:r>
              <a:rPr lang="en-IN" sz="1600" dirty="0">
                <a:latin typeface="Segoe UI" panose="020B0502040204020203" pitchFamily="34" charset="0"/>
                <a:ea typeface="Quattrocento Sans"/>
                <a:cs typeface="Segoe UI" panose="020B0502040204020203" pitchFamily="34" charset="0"/>
                <a:sym typeface="Quattrocento Sans"/>
              </a:rPr>
              <a:t>Unconditional carbon pricing schemes increase administrative and compliance costs </a:t>
            </a:r>
          </a:p>
          <a:p>
            <a:pPr marR="0" lvl="1" algn="just" rtl="0">
              <a:lnSpc>
                <a:spcPct val="150000"/>
              </a:lnSpc>
              <a:spcBef>
                <a:spcPts val="0"/>
              </a:spcBef>
              <a:spcAft>
                <a:spcPts val="0"/>
              </a:spcAft>
              <a:buClr>
                <a:srgbClr val="000000"/>
              </a:buClr>
              <a:buSzPts val="1600"/>
            </a:pPr>
            <a:r>
              <a:rPr lang="en-IN" sz="1600" dirty="0">
                <a:latin typeface="Segoe UI" panose="020B0502040204020203" pitchFamily="34" charset="0"/>
                <a:ea typeface="Quattrocento Sans"/>
                <a:cs typeface="Segoe UI" panose="020B0502040204020203" pitchFamily="34" charset="0"/>
                <a:sym typeface="Quattrocento Sans"/>
              </a:rPr>
              <a:t>b.  </a:t>
            </a:r>
            <a:r>
              <a:rPr lang="en-IN" sz="1600" b="1" dirty="0">
                <a:latin typeface="Segoe UI" panose="020B0502040204020203" pitchFamily="34" charset="0"/>
                <a:ea typeface="Quattrocento Sans"/>
                <a:cs typeface="Segoe UI" panose="020B0502040204020203" pitchFamily="34" charset="0"/>
                <a:sym typeface="Quattrocento Sans"/>
              </a:rPr>
              <a:t>The absence of coordinated climate action could lead to the adoption of border carbon adjustment mechanisms </a:t>
            </a:r>
          </a:p>
          <a:p>
            <a:pPr marL="400050" marR="0" lvl="1" indent="-44450" algn="just" rtl="0">
              <a:lnSpc>
                <a:spcPct val="150000"/>
              </a:lnSpc>
              <a:spcBef>
                <a:spcPts val="0"/>
              </a:spcBef>
              <a:spcAft>
                <a:spcPts val="0"/>
              </a:spcAft>
              <a:buClr>
                <a:srgbClr val="000000"/>
              </a:buClr>
              <a:buSzPts val="1600"/>
              <a:buAutoNum type="romanLcPeriod"/>
            </a:pPr>
            <a:r>
              <a:rPr lang="en-IN" sz="1600" dirty="0">
                <a:latin typeface="Segoe UI" panose="020B0502040204020203" pitchFamily="34" charset="0"/>
                <a:ea typeface="Quattrocento Sans"/>
                <a:cs typeface="Segoe UI" panose="020B0502040204020203" pitchFamily="34" charset="0"/>
                <a:sym typeface="Quattrocento Sans"/>
              </a:rPr>
              <a:t> Economic argument </a:t>
            </a:r>
            <a:r>
              <a:rPr lang="en-IN" sz="1600" dirty="0" err="1">
                <a:latin typeface="Segoe UI" panose="020B0502040204020203" pitchFamily="34" charset="0"/>
                <a:ea typeface="Quattrocento Sans"/>
                <a:cs typeface="Segoe UI" panose="020B0502040204020203" pitchFamily="34" charset="0"/>
                <a:sym typeface="Quattrocento Sans"/>
              </a:rPr>
              <a:t>favoring</a:t>
            </a:r>
            <a:r>
              <a:rPr lang="en-IN" sz="1600" dirty="0">
                <a:latin typeface="Segoe UI" panose="020B0502040204020203" pitchFamily="34" charset="0"/>
                <a:ea typeface="Quattrocento Sans"/>
                <a:cs typeface="Segoe UI" panose="020B0502040204020203" pitchFamily="34" charset="0"/>
                <a:sym typeface="Quattrocento Sans"/>
              </a:rPr>
              <a:t> border carbon adjustment </a:t>
            </a:r>
          </a:p>
          <a:p>
            <a:pPr marL="400050" marR="0" lvl="1" indent="-44450" algn="just" rtl="0">
              <a:lnSpc>
                <a:spcPct val="150000"/>
              </a:lnSpc>
              <a:spcBef>
                <a:spcPts val="0"/>
              </a:spcBef>
              <a:spcAft>
                <a:spcPts val="0"/>
              </a:spcAft>
              <a:buClr>
                <a:srgbClr val="000000"/>
              </a:buClr>
              <a:buSzPts val="1600"/>
              <a:buAutoNum type="romanLcPeriod"/>
            </a:pPr>
            <a:r>
              <a:rPr lang="en-IN" sz="1600" dirty="0">
                <a:latin typeface="Segoe UI" panose="020B0502040204020203" pitchFamily="34" charset="0"/>
                <a:ea typeface="Quattrocento Sans"/>
                <a:cs typeface="Segoe UI" panose="020B0502040204020203" pitchFamily="34" charset="0"/>
                <a:sym typeface="Quattrocento Sans"/>
              </a:rPr>
              <a:t> Economic arguments against border carbon adjustments </a:t>
            </a:r>
          </a:p>
          <a:p>
            <a:pPr marL="400050" marR="0" lvl="1" indent="-44450" algn="just" rtl="0">
              <a:lnSpc>
                <a:spcPct val="150000"/>
              </a:lnSpc>
              <a:spcBef>
                <a:spcPts val="0"/>
              </a:spcBef>
              <a:spcAft>
                <a:spcPts val="0"/>
              </a:spcAft>
              <a:buClr>
                <a:srgbClr val="000000"/>
              </a:buClr>
              <a:buSzPts val="1600"/>
              <a:buAutoNum type="romanLcPeriod"/>
            </a:pPr>
            <a:r>
              <a:rPr lang="en-IN" sz="1600" dirty="0">
                <a:latin typeface="Segoe UI" panose="020B0502040204020203" pitchFamily="34" charset="0"/>
                <a:ea typeface="Quattrocento Sans"/>
                <a:cs typeface="Segoe UI" panose="020B0502040204020203" pitchFamily="34" charset="0"/>
                <a:sym typeface="Quattrocento Sans"/>
              </a:rPr>
              <a:t> Adopting BCA involves a host of design questions </a:t>
            </a:r>
          </a:p>
          <a:p>
            <a:pPr marR="0" lvl="1" algn="just" rtl="0">
              <a:lnSpc>
                <a:spcPct val="150000"/>
              </a:lnSpc>
              <a:spcBef>
                <a:spcPts val="0"/>
              </a:spcBef>
              <a:spcAft>
                <a:spcPts val="0"/>
              </a:spcAft>
              <a:buClr>
                <a:srgbClr val="000000"/>
              </a:buClr>
              <a:buSzPts val="1600"/>
            </a:pPr>
            <a:r>
              <a:rPr lang="en-IN" sz="1600" dirty="0">
                <a:latin typeface="Segoe UI" panose="020B0502040204020203" pitchFamily="34" charset="0"/>
                <a:ea typeface="Quattrocento Sans"/>
                <a:cs typeface="Segoe UI" panose="020B0502040204020203" pitchFamily="34" charset="0"/>
                <a:sym typeface="Quattrocento Sans"/>
              </a:rPr>
              <a:t>3. </a:t>
            </a:r>
            <a:r>
              <a:rPr lang="en-IN" sz="1600" b="1" dirty="0">
                <a:latin typeface="Segoe UI" panose="020B0502040204020203" pitchFamily="34" charset="0"/>
                <a:ea typeface="Quattrocento Sans"/>
                <a:cs typeface="Segoe UI" panose="020B0502040204020203" pitchFamily="34" charset="0"/>
                <a:sym typeface="Quattrocento Sans"/>
              </a:rPr>
              <a:t>Greater international cooperation is required to advance ambitious carbon pricing policies</a:t>
            </a:r>
          </a:p>
          <a:p>
            <a:pPr marL="342900" marR="0" lvl="1" indent="-71438" algn="just" rtl="0">
              <a:lnSpc>
                <a:spcPct val="150000"/>
              </a:lnSpc>
              <a:spcBef>
                <a:spcPts val="0"/>
              </a:spcBef>
              <a:spcAft>
                <a:spcPts val="0"/>
              </a:spcAft>
              <a:buClr>
                <a:srgbClr val="000000"/>
              </a:buClr>
              <a:buSzPts val="1600"/>
              <a:buAutoNum type="alphaLcPeriod"/>
            </a:pPr>
            <a:r>
              <a:rPr lang="en-IN" sz="1600" dirty="0">
                <a:latin typeface="Segoe UI" panose="020B0502040204020203" pitchFamily="34" charset="0"/>
                <a:ea typeface="Quattrocento Sans"/>
                <a:cs typeface="Segoe UI" panose="020B0502040204020203" pitchFamily="34" charset="0"/>
                <a:sym typeface="Quattrocento Sans"/>
              </a:rPr>
              <a:t>  International cooperation on carbon pricing is slowly taking shape  </a:t>
            </a:r>
          </a:p>
          <a:p>
            <a:pPr marL="342900" marR="0" lvl="1" indent="-71438" algn="just" rtl="0">
              <a:lnSpc>
                <a:spcPct val="150000"/>
              </a:lnSpc>
              <a:spcBef>
                <a:spcPts val="0"/>
              </a:spcBef>
              <a:spcAft>
                <a:spcPts val="0"/>
              </a:spcAft>
              <a:buClr>
                <a:srgbClr val="000000"/>
              </a:buClr>
              <a:buSzPts val="1600"/>
              <a:buAutoNum type="alphaLcPeriod"/>
            </a:pPr>
            <a:r>
              <a:rPr lang="en-IN" sz="1600" dirty="0">
                <a:latin typeface="Segoe UI" panose="020B0502040204020203" pitchFamily="34" charset="0"/>
                <a:ea typeface="Quattrocento Sans"/>
                <a:cs typeface="Segoe UI" panose="020B0502040204020203" pitchFamily="34" charset="0"/>
                <a:sym typeface="Quattrocento Sans"/>
              </a:rPr>
              <a:t>  International trade cooperation can contribute to supporting carbon pricing action </a:t>
            </a:r>
          </a:p>
        </p:txBody>
      </p:sp>
    </p:spTree>
    <p:extLst>
      <p:ext uri="{BB962C8B-B14F-4D97-AF65-F5344CB8AC3E}">
        <p14:creationId xmlns:p14="http://schemas.microsoft.com/office/powerpoint/2010/main" val="16662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8" end="8"/>
                                            </p:txEl>
                                          </p:spTgt>
                                        </p:tgtEl>
                                        <p:attrNameLst>
                                          <p:attrName>style.visibility</p:attrName>
                                        </p:attrNameLst>
                                      </p:cBhvr>
                                      <p:to>
                                        <p:strVal val="visible"/>
                                      </p:to>
                                    </p:set>
                                    <p:animEffect transition="in" filter="fade">
                                      <p:cBhvr>
                                        <p:cTn id="47" dur="1000"/>
                                        <p:tgtEl>
                                          <p:spTgt spid="15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9" end="9"/>
                                            </p:txEl>
                                          </p:spTgt>
                                        </p:tgtEl>
                                        <p:attrNameLst>
                                          <p:attrName>style.visibility</p:attrName>
                                        </p:attrNameLst>
                                      </p:cBhvr>
                                      <p:to>
                                        <p:strVal val="visible"/>
                                      </p:to>
                                    </p:set>
                                    <p:animEffect transition="in" filter="fade">
                                      <p:cBhvr>
                                        <p:cTn id="52" dur="1000"/>
                                        <p:tgtEl>
                                          <p:spTgt spid="1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pricing - international trade and the decarbonization of international trade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55600" marR="0" lvl="1" algn="just" rtl="0">
              <a:lnSpc>
                <a:spcPct val="150000"/>
              </a:lnSpc>
              <a:spcBef>
                <a:spcPts val="0"/>
              </a:spcBef>
              <a:spcAft>
                <a:spcPts val="0"/>
              </a:spcAft>
              <a:buClr>
                <a:srgbClr val="000000"/>
              </a:buClr>
              <a:buSzPts val="1600"/>
            </a:pPr>
            <a:r>
              <a:rPr lang="en-IN" sz="1600" dirty="0">
                <a:latin typeface="Segoe UI" panose="020B0502040204020203" pitchFamily="34" charset="0"/>
                <a:ea typeface="Quattrocento Sans"/>
                <a:cs typeface="Segoe UI" panose="020B0502040204020203" pitchFamily="34" charset="0"/>
                <a:sym typeface="Quattrocento Sans"/>
              </a:rPr>
              <a:t>c. WTO disciplines help to prevent protectionism and to promote well-designed carbon pricing </a:t>
            </a:r>
          </a:p>
          <a:p>
            <a:pPr marL="355600" marR="0" lvl="1" algn="just" rtl="0">
              <a:lnSpc>
                <a:spcPct val="150000"/>
              </a:lnSpc>
              <a:spcBef>
                <a:spcPts val="0"/>
              </a:spcBef>
              <a:spcAft>
                <a:spcPts val="0"/>
              </a:spcAft>
              <a:buClr>
                <a:srgbClr val="000000"/>
              </a:buClr>
              <a:buSzPts val="1600"/>
            </a:pPr>
            <a:r>
              <a:rPr lang="en-IN" sz="1600" dirty="0">
                <a:latin typeface="Segoe UI" panose="020B0502040204020203" pitchFamily="34" charset="0"/>
                <a:ea typeface="Quattrocento Sans"/>
                <a:cs typeface="Segoe UI" panose="020B0502040204020203" pitchFamily="34" charset="0"/>
                <a:sym typeface="Quattrocento Sans"/>
              </a:rPr>
              <a:t>d. The needs of all countries, and developing countries in particular, must be part of discussions on carbon pricing </a:t>
            </a:r>
          </a:p>
          <a:p>
            <a:pPr marL="355600" marR="0" lvl="1" algn="just" rtl="0">
              <a:lnSpc>
                <a:spcPct val="150000"/>
              </a:lnSpc>
              <a:spcBef>
                <a:spcPts val="0"/>
              </a:spcBef>
              <a:spcAft>
                <a:spcPts val="0"/>
              </a:spcAft>
              <a:buClr>
                <a:srgbClr val="000000"/>
              </a:buClr>
              <a:buSzPts val="1600"/>
            </a:pPr>
            <a:r>
              <a:rPr lang="en-IN" sz="1600" dirty="0">
                <a:latin typeface="Segoe UI" panose="020B0502040204020203" pitchFamily="34" charset="0"/>
                <a:ea typeface="Quattrocento Sans"/>
                <a:cs typeface="Segoe UI" panose="020B0502040204020203" pitchFamily="34" charset="0"/>
                <a:sym typeface="Quattrocento Sans"/>
              </a:rPr>
              <a:t> </a:t>
            </a:r>
          </a:p>
        </p:txBody>
      </p:sp>
    </p:spTree>
    <p:extLst>
      <p:ext uri="{BB962C8B-B14F-4D97-AF65-F5344CB8AC3E}">
        <p14:creationId xmlns:p14="http://schemas.microsoft.com/office/powerpoint/2010/main" val="377476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pricing - international trade and the decarbonization of international trade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IN" sz="1600" dirty="0">
                <a:latin typeface="Segoe UI" panose="020B0502040204020203" pitchFamily="34" charset="0"/>
                <a:ea typeface="Quattrocento Sans"/>
                <a:cs typeface="Segoe UI" panose="020B0502040204020203" pitchFamily="34" charset="0"/>
                <a:sym typeface="Quattrocento Sans"/>
              </a:rPr>
              <a:t> </a:t>
            </a:r>
          </a:p>
        </p:txBody>
      </p:sp>
      <p:pic>
        <p:nvPicPr>
          <p:cNvPr id="3" name="Picture 2">
            <a:extLst>
              <a:ext uri="{FF2B5EF4-FFF2-40B4-BE49-F238E27FC236}">
                <a16:creationId xmlns:a16="http://schemas.microsoft.com/office/drawing/2014/main" id="{F760918E-6651-C979-A463-796DFDDE4C54}"/>
              </a:ext>
            </a:extLst>
          </p:cNvPr>
          <p:cNvPicPr>
            <a:picLocks noChangeAspect="1"/>
          </p:cNvPicPr>
          <p:nvPr/>
        </p:nvPicPr>
        <p:blipFill>
          <a:blip r:embed="rId3"/>
          <a:stretch>
            <a:fillRect/>
          </a:stretch>
        </p:blipFill>
        <p:spPr>
          <a:xfrm>
            <a:off x="1206561" y="1725188"/>
            <a:ext cx="9088906" cy="4012659"/>
          </a:xfrm>
          <a:prstGeom prst="rect">
            <a:avLst/>
          </a:prstGeom>
        </p:spPr>
      </p:pic>
    </p:spTree>
    <p:extLst>
      <p:ext uri="{BB962C8B-B14F-4D97-AF65-F5344CB8AC3E}">
        <p14:creationId xmlns:p14="http://schemas.microsoft.com/office/powerpoint/2010/main" val="38072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pricing - international trade and the decarbonization of international trade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IN" sz="1600" dirty="0">
                <a:latin typeface="Segoe UI" panose="020B0502040204020203" pitchFamily="34" charset="0"/>
                <a:ea typeface="Quattrocento Sans"/>
                <a:cs typeface="Segoe UI" panose="020B0502040204020203" pitchFamily="34" charset="0"/>
                <a:sym typeface="Quattrocento Sans"/>
              </a:rPr>
              <a:t> </a:t>
            </a:r>
          </a:p>
        </p:txBody>
      </p:sp>
      <p:pic>
        <p:nvPicPr>
          <p:cNvPr id="4" name="Picture 3">
            <a:extLst>
              <a:ext uri="{FF2B5EF4-FFF2-40B4-BE49-F238E27FC236}">
                <a16:creationId xmlns:a16="http://schemas.microsoft.com/office/drawing/2014/main" id="{991C42BF-9AD7-C289-E1A5-26D704B84522}"/>
              </a:ext>
            </a:extLst>
          </p:cNvPr>
          <p:cNvPicPr>
            <a:picLocks noChangeAspect="1"/>
          </p:cNvPicPr>
          <p:nvPr/>
        </p:nvPicPr>
        <p:blipFill>
          <a:blip r:embed="rId3"/>
          <a:stretch>
            <a:fillRect/>
          </a:stretch>
        </p:blipFill>
        <p:spPr>
          <a:xfrm>
            <a:off x="1206561" y="1714686"/>
            <a:ext cx="9122771" cy="3900830"/>
          </a:xfrm>
          <a:prstGeom prst="rect">
            <a:avLst/>
          </a:prstGeom>
        </p:spPr>
      </p:pic>
    </p:spTree>
    <p:extLst>
      <p:ext uri="{BB962C8B-B14F-4D97-AF65-F5344CB8AC3E}">
        <p14:creationId xmlns:p14="http://schemas.microsoft.com/office/powerpoint/2010/main" val="211748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pricing - international trade and the decarbonization of international trade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IN" sz="1600" dirty="0">
                <a:latin typeface="Segoe UI" panose="020B0502040204020203" pitchFamily="34" charset="0"/>
                <a:ea typeface="Quattrocento Sans"/>
                <a:cs typeface="Segoe UI" panose="020B0502040204020203" pitchFamily="34" charset="0"/>
                <a:sym typeface="Quattrocento Sans"/>
              </a:rPr>
              <a:t> </a:t>
            </a:r>
          </a:p>
        </p:txBody>
      </p:sp>
      <p:pic>
        <p:nvPicPr>
          <p:cNvPr id="3" name="Picture 2">
            <a:extLst>
              <a:ext uri="{FF2B5EF4-FFF2-40B4-BE49-F238E27FC236}">
                <a16:creationId xmlns:a16="http://schemas.microsoft.com/office/drawing/2014/main" id="{84A950CF-EFCE-F1E5-189F-49801A520404}"/>
              </a:ext>
            </a:extLst>
          </p:cNvPr>
          <p:cNvPicPr>
            <a:picLocks noChangeAspect="1"/>
          </p:cNvPicPr>
          <p:nvPr/>
        </p:nvPicPr>
        <p:blipFill>
          <a:blip r:embed="rId3"/>
          <a:stretch>
            <a:fillRect/>
          </a:stretch>
        </p:blipFill>
        <p:spPr>
          <a:xfrm>
            <a:off x="1143592" y="1757009"/>
            <a:ext cx="9337597" cy="3816184"/>
          </a:xfrm>
          <a:prstGeom prst="rect">
            <a:avLst/>
          </a:prstGeom>
        </p:spPr>
      </p:pic>
    </p:spTree>
    <p:extLst>
      <p:ext uri="{BB962C8B-B14F-4D97-AF65-F5344CB8AC3E}">
        <p14:creationId xmlns:p14="http://schemas.microsoft.com/office/powerpoint/2010/main" val="228698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pricing - international trade and the decarbonization of international trade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IN" sz="1600" dirty="0">
                <a:latin typeface="Segoe UI" panose="020B0502040204020203" pitchFamily="34" charset="0"/>
                <a:ea typeface="Quattrocento Sans"/>
                <a:cs typeface="Segoe UI" panose="020B0502040204020203" pitchFamily="34" charset="0"/>
                <a:sym typeface="Quattrocento Sans"/>
              </a:rPr>
              <a:t> </a:t>
            </a:r>
          </a:p>
        </p:txBody>
      </p:sp>
      <p:pic>
        <p:nvPicPr>
          <p:cNvPr id="4" name="Picture 3">
            <a:extLst>
              <a:ext uri="{FF2B5EF4-FFF2-40B4-BE49-F238E27FC236}">
                <a16:creationId xmlns:a16="http://schemas.microsoft.com/office/drawing/2014/main" id="{7215F957-3296-E8F0-7BD7-B409C4E46DFB}"/>
              </a:ext>
            </a:extLst>
          </p:cNvPr>
          <p:cNvPicPr>
            <a:picLocks noChangeAspect="1"/>
          </p:cNvPicPr>
          <p:nvPr/>
        </p:nvPicPr>
        <p:blipFill>
          <a:blip r:embed="rId3"/>
          <a:stretch>
            <a:fillRect/>
          </a:stretch>
        </p:blipFill>
        <p:spPr>
          <a:xfrm>
            <a:off x="1143067" y="1735837"/>
            <a:ext cx="9152400" cy="3858528"/>
          </a:xfrm>
          <a:prstGeom prst="rect">
            <a:avLst/>
          </a:prstGeom>
        </p:spPr>
      </p:pic>
    </p:spTree>
    <p:extLst>
      <p:ext uri="{BB962C8B-B14F-4D97-AF65-F5344CB8AC3E}">
        <p14:creationId xmlns:p14="http://schemas.microsoft.com/office/powerpoint/2010/main" val="13071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pricing - international trade and the decarbonization of international trade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IN" sz="1600" dirty="0">
                <a:latin typeface="Segoe UI" panose="020B0502040204020203" pitchFamily="34" charset="0"/>
                <a:ea typeface="Quattrocento Sans"/>
                <a:cs typeface="Segoe UI" panose="020B0502040204020203" pitchFamily="34" charset="0"/>
                <a:sym typeface="Quattrocento Sans"/>
              </a:rPr>
              <a:t> </a:t>
            </a:r>
          </a:p>
        </p:txBody>
      </p:sp>
      <p:pic>
        <p:nvPicPr>
          <p:cNvPr id="3" name="Picture 2">
            <a:extLst>
              <a:ext uri="{FF2B5EF4-FFF2-40B4-BE49-F238E27FC236}">
                <a16:creationId xmlns:a16="http://schemas.microsoft.com/office/drawing/2014/main" id="{B84486C6-79BB-23AA-16E0-EE57EE2CB37C}"/>
              </a:ext>
            </a:extLst>
          </p:cNvPr>
          <p:cNvPicPr>
            <a:picLocks noChangeAspect="1"/>
          </p:cNvPicPr>
          <p:nvPr/>
        </p:nvPicPr>
        <p:blipFill>
          <a:blip r:embed="rId3"/>
          <a:stretch>
            <a:fillRect/>
          </a:stretch>
        </p:blipFill>
        <p:spPr>
          <a:xfrm>
            <a:off x="1043857" y="1592355"/>
            <a:ext cx="9437332" cy="4145491"/>
          </a:xfrm>
          <a:prstGeom prst="rect">
            <a:avLst/>
          </a:prstGeom>
        </p:spPr>
      </p:pic>
    </p:spTree>
    <p:extLst>
      <p:ext uri="{BB962C8B-B14F-4D97-AF65-F5344CB8AC3E}">
        <p14:creationId xmlns:p14="http://schemas.microsoft.com/office/powerpoint/2010/main" val="143037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4435</TotalTime>
  <Words>464</Words>
  <Application>Microsoft Office PowerPoint</Application>
  <PresentationFormat>Widescreen</PresentationFormat>
  <Paragraphs>46</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Calibri</vt:lpstr>
      <vt:lpstr>Segoe UI</vt:lpstr>
      <vt:lpstr>Century Gothic</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10</cp:revision>
  <dcterms:created xsi:type="dcterms:W3CDTF">2020-01-02T01:56:26Z</dcterms:created>
  <dcterms:modified xsi:type="dcterms:W3CDTF">2024-06-10T06:19:40Z</dcterms:modified>
</cp:coreProperties>
</file>