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0"/>
  </p:notesMasterIdLst>
  <p:sldIdLst>
    <p:sldId id="256" r:id="rId3"/>
    <p:sldId id="257" r:id="rId4"/>
    <p:sldId id="263" r:id="rId5"/>
    <p:sldId id="259"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12192000" cy="6858000"/>
  <p:notesSz cx="6951663" cy="10082213"/>
  <p:embeddedFontLst>
    <p:embeddedFont>
      <p:font typeface="Century Gothic" panose="020B0502020202020204" pitchFamily="34" charset="0"/>
      <p:regular r:id="rId21"/>
      <p:bold r:id="rId22"/>
      <p:italic r:id="rId23"/>
      <p:boldItalic r:id="rId24"/>
    </p:embeddedFont>
    <p:embeddedFont>
      <p:font typeface="Segoe UI" panose="020B050204020402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2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17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98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545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008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645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0783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14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799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45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939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168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819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52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062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3053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europarl.europa.eu/thinktank/en/document/EPRS_IDA(2015)573876"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1800" b="1" i="0" u="none" strike="noStrike" baseline="0" dirty="0">
                <a:solidFill>
                  <a:schemeClr val="bg1"/>
                </a:solidFill>
                <a:latin typeface="Segoe UI" panose="020B0502040204020203" pitchFamily="34" charset="0"/>
                <a:cs typeface="Segoe UI" panose="020B0502040204020203" pitchFamily="34" charset="0"/>
              </a:rPr>
              <a:t>The positions of different institutions</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887506"/>
            <a:ext cx="9488130" cy="505609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IN" sz="1600" b="1" i="1" dirty="0">
                <a:latin typeface="Segoe UI" panose="020B0502040204020203" pitchFamily="34" charset="0"/>
                <a:ea typeface="Quattrocento Sans"/>
                <a:cs typeface="Segoe UI" panose="020B0502040204020203" pitchFamily="34" charset="0"/>
              </a:rPr>
              <a:t>2. </a:t>
            </a:r>
            <a:r>
              <a:rPr lang="en-IN" sz="1600" b="1" i="1" dirty="0">
                <a:latin typeface="Segoe UI" panose="020B0502040204020203" pitchFamily="34" charset="0"/>
                <a:cs typeface="Segoe UI" panose="020B0502040204020203" pitchFamily="34" charset="0"/>
              </a:rPr>
              <a:t>UNESCO</a:t>
            </a:r>
          </a:p>
          <a:p>
            <a:r>
              <a:rPr lang="en-US" sz="1600" dirty="0">
                <a:latin typeface="Segoe UI" panose="020B0502040204020203" pitchFamily="34" charset="0"/>
                <a:cs typeface="Segoe UI" panose="020B0502040204020203" pitchFamily="34" charset="0"/>
              </a:rPr>
              <a:t>In its 2005 report on the precautionary principle, UNESCO's World Commission on the Ethics of Scientific Knowledge and Technology (COMEST) put forward a 'working </a:t>
            </a:r>
            <a:r>
              <a:rPr lang="en-IN" sz="1600" dirty="0">
                <a:latin typeface="Segoe UI" panose="020B0502040204020203" pitchFamily="34" charset="0"/>
                <a:cs typeface="Segoe UI" panose="020B0502040204020203" pitchFamily="34" charset="0"/>
              </a:rPr>
              <a:t>definition’:</a:t>
            </a:r>
          </a:p>
          <a:p>
            <a:r>
              <a:rPr lang="en-US" sz="1600" i="1" dirty="0">
                <a:latin typeface="Segoe UI" panose="020B0502040204020203" pitchFamily="34" charset="0"/>
                <a:cs typeface="Segoe UI" panose="020B0502040204020203" pitchFamily="34" charset="0"/>
              </a:rPr>
              <a:t>	'When human activities may lead to morally unacceptable harm that is scientifically plausible     </a:t>
            </a:r>
            <a:br>
              <a:rPr lang="en-US" sz="1600" i="1" dirty="0">
                <a:latin typeface="Segoe UI" panose="020B0502040204020203" pitchFamily="34" charset="0"/>
                <a:cs typeface="Segoe UI" panose="020B0502040204020203" pitchFamily="34" charset="0"/>
              </a:rPr>
            </a:br>
            <a:r>
              <a:rPr lang="en-US" sz="1600" i="1" dirty="0">
                <a:latin typeface="Segoe UI" panose="020B0502040204020203" pitchFamily="34" charset="0"/>
                <a:cs typeface="Segoe UI" panose="020B0502040204020203" pitchFamily="34" charset="0"/>
              </a:rPr>
              <a:t>                  but uncertain, actions shall be taken to avoid or diminish that harm.’</a:t>
            </a:r>
          </a:p>
          <a:p>
            <a:endParaRPr lang="en-US" sz="1600" dirty="0">
              <a:latin typeface="Segoe UI" panose="020B0502040204020203" pitchFamily="34" charset="0"/>
              <a:cs typeface="Segoe UI" panose="020B0502040204020203" pitchFamily="34" charset="0"/>
              <a:sym typeface="Quattrocento Sans"/>
            </a:endParaRPr>
          </a:p>
          <a:p>
            <a:r>
              <a:rPr lang="en-IN" sz="1600" dirty="0">
                <a:latin typeface="Segoe UI" panose="020B0502040204020203" pitchFamily="34" charset="0"/>
                <a:cs typeface="Segoe UI" panose="020B0502040204020203" pitchFamily="34" charset="0"/>
              </a:rPr>
              <a:t>The plausibility of harm </a:t>
            </a:r>
            <a:r>
              <a:rPr lang="en-US" sz="1600" dirty="0">
                <a:latin typeface="Segoe UI" panose="020B0502040204020203" pitchFamily="34" charset="0"/>
                <a:cs typeface="Segoe UI" panose="020B0502040204020203" pitchFamily="34" charset="0"/>
              </a:rPr>
              <a:t>should be based on scientific analysis subject to review. Measures taken as a result of a participatory process, must be proportional to the seriousness of the potential hazard and take into consideration their positive and negative consequences and moral </a:t>
            </a:r>
            <a:r>
              <a:rPr lang="en-IN" sz="1600" dirty="0">
                <a:latin typeface="Segoe UI" panose="020B0502040204020203" pitchFamily="34" charset="0"/>
                <a:cs typeface="Segoe UI" panose="020B0502040204020203" pitchFamily="34" charset="0"/>
              </a:rPr>
              <a:t>implications.</a:t>
            </a:r>
          </a:p>
          <a:p>
            <a:endParaRPr lang="en-IN" sz="1600" i="1" dirty="0">
              <a:latin typeface="Segoe UI" panose="020B0502040204020203" pitchFamily="34" charset="0"/>
              <a:cs typeface="Segoe UI" panose="020B0502040204020203" pitchFamily="34" charset="0"/>
            </a:endParaRPr>
          </a:p>
          <a:p>
            <a:r>
              <a:rPr lang="en-IN" sz="1600" b="1" i="1" dirty="0">
                <a:latin typeface="Segoe UI" panose="020B0502040204020203" pitchFamily="34" charset="0"/>
                <a:cs typeface="Segoe UI" panose="020B0502040204020203" pitchFamily="34" charset="0"/>
              </a:rPr>
              <a:t>3. European Environment Agency</a:t>
            </a:r>
          </a:p>
          <a:p>
            <a:r>
              <a:rPr lang="en-US" sz="1600" dirty="0">
                <a:latin typeface="Segoe UI" panose="020B0502040204020203" pitchFamily="34" charset="0"/>
                <a:cs typeface="Segoe UI" panose="020B0502040204020203" pitchFamily="34" charset="0"/>
              </a:rPr>
              <a:t>The European Environment Agency's 2013 report on the precautionary principle suggests a 'working definition' that avoids negatives (unlike other definitions such as </a:t>
            </a:r>
            <a:r>
              <a:rPr lang="en-IN" sz="1600" dirty="0">
                <a:latin typeface="Segoe UI" panose="020B0502040204020203" pitchFamily="34" charset="0"/>
                <a:cs typeface="Segoe UI" panose="020B0502040204020203" pitchFamily="34" charset="0"/>
              </a:rPr>
              <a:t>the Rio Declaration’s):</a:t>
            </a:r>
          </a:p>
          <a:p>
            <a:endParaRPr lang="en-IN" sz="1600" dirty="0">
              <a:latin typeface="Segoe UI" panose="020B0502040204020203" pitchFamily="34" charset="0"/>
              <a:cs typeface="Segoe UI" panose="020B0502040204020203" pitchFamily="34" charset="0"/>
            </a:endParaRPr>
          </a:p>
          <a:p>
            <a:r>
              <a:rPr lang="en-US" sz="1600" i="1" dirty="0">
                <a:latin typeface="Segoe UI" panose="020B0502040204020203" pitchFamily="34" charset="0"/>
                <a:cs typeface="Segoe UI" panose="020B0502040204020203" pitchFamily="34" charset="0"/>
              </a:rPr>
              <a:t>	'The precautionary principle provides justification for public policy and other actions in</a:t>
            </a:r>
          </a:p>
          <a:p>
            <a:r>
              <a:rPr lang="en-US" sz="1600" i="1" dirty="0">
                <a:latin typeface="Segoe UI" panose="020B0502040204020203" pitchFamily="34" charset="0"/>
                <a:cs typeface="Segoe UI" panose="020B0502040204020203" pitchFamily="34" charset="0"/>
              </a:rPr>
              <a:t>	situations of </a:t>
            </a:r>
            <a:r>
              <a:rPr lang="en-US" sz="1600" b="1" i="1" dirty="0">
                <a:latin typeface="Segoe UI" panose="020B0502040204020203" pitchFamily="34" charset="0"/>
                <a:cs typeface="Segoe UI" panose="020B0502040204020203" pitchFamily="34" charset="0"/>
              </a:rPr>
              <a:t>scientific complexity, uncertainty and ignorance</a:t>
            </a:r>
            <a:r>
              <a:rPr lang="en-US" sz="1600" i="1" dirty="0">
                <a:latin typeface="Segoe UI" panose="020B0502040204020203" pitchFamily="34" charset="0"/>
                <a:cs typeface="Segoe UI" panose="020B0502040204020203" pitchFamily="34" charset="0"/>
              </a:rPr>
              <a:t>, where there may be a</a:t>
            </a:r>
          </a:p>
          <a:p>
            <a:r>
              <a:rPr lang="en-US" sz="1600" i="1" dirty="0">
                <a:latin typeface="Segoe UI" panose="020B0502040204020203" pitchFamily="34" charset="0"/>
                <a:cs typeface="Segoe UI" panose="020B0502040204020203" pitchFamily="34" charset="0"/>
              </a:rPr>
              <a:t>	need to act in order to avoid, or reduce, potentially serious or irreversible threats to</a:t>
            </a:r>
          </a:p>
          <a:p>
            <a:r>
              <a:rPr lang="en-US" sz="1600" i="1" dirty="0">
                <a:latin typeface="Segoe UI" panose="020B0502040204020203" pitchFamily="34" charset="0"/>
                <a:cs typeface="Segoe UI" panose="020B0502040204020203" pitchFamily="34" charset="0"/>
              </a:rPr>
              <a:t>	health and/or the environment, using an </a:t>
            </a:r>
            <a:r>
              <a:rPr lang="en-US" sz="1600" b="1" i="1" dirty="0">
                <a:latin typeface="Segoe UI" panose="020B0502040204020203" pitchFamily="34" charset="0"/>
                <a:cs typeface="Segoe UI" panose="020B0502040204020203" pitchFamily="34" charset="0"/>
              </a:rPr>
              <a:t>appropriate strength of scientific evidence</a:t>
            </a:r>
            <a:r>
              <a:rPr lang="en-US" sz="1600" i="1" dirty="0">
                <a:latin typeface="Segoe UI" panose="020B0502040204020203" pitchFamily="34" charset="0"/>
                <a:cs typeface="Segoe UI" panose="020B0502040204020203" pitchFamily="34" charset="0"/>
              </a:rPr>
              <a:t>,</a:t>
            </a:r>
          </a:p>
          <a:p>
            <a:r>
              <a:rPr lang="en-US" sz="1600" i="1" dirty="0">
                <a:latin typeface="Segoe UI" panose="020B0502040204020203" pitchFamily="34" charset="0"/>
                <a:cs typeface="Segoe UI" panose="020B0502040204020203" pitchFamily="34" charset="0"/>
              </a:rPr>
              <a:t>	and taking into account </a:t>
            </a:r>
            <a:r>
              <a:rPr lang="en-US" sz="1600" b="1" i="1" dirty="0">
                <a:latin typeface="Segoe UI" panose="020B0502040204020203" pitchFamily="34" charset="0"/>
                <a:cs typeface="Segoe UI" panose="020B0502040204020203" pitchFamily="34" charset="0"/>
              </a:rPr>
              <a:t>the pros and cons of action and inaction </a:t>
            </a:r>
            <a:r>
              <a:rPr lang="en-US" sz="1600" i="1" dirty="0">
                <a:latin typeface="Segoe UI" panose="020B0502040204020203" pitchFamily="34" charset="0"/>
                <a:cs typeface="Segoe UI" panose="020B0502040204020203" pitchFamily="34" charset="0"/>
              </a:rPr>
              <a:t>and their distribution.'</a:t>
            </a: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0994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13" end="13"/>
                                            </p:txEl>
                                          </p:spTgt>
                                        </p:tgtEl>
                                        <p:attrNameLst>
                                          <p:attrName>style.visibility</p:attrName>
                                        </p:attrNameLst>
                                      </p:cBhvr>
                                      <p:to>
                                        <p:strVal val="visible"/>
                                      </p:to>
                                    </p:set>
                                    <p:animEffect transition="in" filter="fade">
                                      <p:cBhvr>
                                        <p:cTn id="37" dur="1000"/>
                                        <p:tgtEl>
                                          <p:spTgt spid="158">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9" end="9"/>
                                            </p:txEl>
                                          </p:spTgt>
                                        </p:tgtEl>
                                        <p:attrNameLst>
                                          <p:attrName>style.visibility</p:attrName>
                                        </p:attrNameLst>
                                      </p:cBhvr>
                                      <p:to>
                                        <p:strVal val="visible"/>
                                      </p:to>
                                    </p:set>
                                    <p:animEffect transition="in" filter="fade">
                                      <p:cBhvr>
                                        <p:cTn id="42" dur="1000"/>
                                        <p:tgtEl>
                                          <p:spTgt spid="15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0" end="10"/>
                                            </p:txEl>
                                          </p:spTgt>
                                        </p:tgtEl>
                                        <p:attrNameLst>
                                          <p:attrName>style.visibility</p:attrName>
                                        </p:attrNameLst>
                                      </p:cBhvr>
                                      <p:to>
                                        <p:strVal val="visible"/>
                                      </p:to>
                                    </p:set>
                                    <p:animEffect transition="in" filter="fade">
                                      <p:cBhvr>
                                        <p:cTn id="47" dur="1000"/>
                                        <p:tgtEl>
                                          <p:spTgt spid="15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1" end="11"/>
                                            </p:txEl>
                                          </p:spTgt>
                                        </p:tgtEl>
                                        <p:attrNameLst>
                                          <p:attrName>style.visibility</p:attrName>
                                        </p:attrNameLst>
                                      </p:cBhvr>
                                      <p:to>
                                        <p:strVal val="visible"/>
                                      </p:to>
                                    </p:set>
                                    <p:animEffect transition="in" filter="fade">
                                      <p:cBhvr>
                                        <p:cTn id="52" dur="1000"/>
                                        <p:tgtEl>
                                          <p:spTgt spid="15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12" end="12"/>
                                            </p:txEl>
                                          </p:spTgt>
                                        </p:tgtEl>
                                        <p:attrNameLst>
                                          <p:attrName>style.visibility</p:attrName>
                                        </p:attrNameLst>
                                      </p:cBhvr>
                                      <p:to>
                                        <p:strVal val="visible"/>
                                      </p:to>
                                    </p:set>
                                    <p:animEffect transition="in" filter="fade">
                                      <p:cBhvr>
                                        <p:cTn id="57" dur="1000"/>
                                        <p:tgtEl>
                                          <p:spTgt spid="15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1800" b="1" i="0" u="none" strike="noStrike" baseline="0" dirty="0">
                <a:solidFill>
                  <a:schemeClr val="bg1"/>
                </a:solidFill>
                <a:latin typeface="Segoe UI" panose="020B0502040204020203" pitchFamily="34" charset="0"/>
                <a:cs typeface="Segoe UI" panose="020B0502040204020203" pitchFamily="34" charset="0"/>
              </a:rPr>
              <a:t>The positions of different institutions</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887506"/>
            <a:ext cx="9488130" cy="505609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IN" sz="1600" b="1" i="1" dirty="0">
                <a:latin typeface="Segoe UI" panose="020B0502040204020203" pitchFamily="34" charset="0"/>
                <a:ea typeface="Quattrocento Sans"/>
                <a:cs typeface="Segoe UI" panose="020B0502040204020203" pitchFamily="34" charset="0"/>
              </a:rPr>
              <a:t>2. </a:t>
            </a:r>
            <a:r>
              <a:rPr lang="en-IN" sz="1600" b="1" i="1" dirty="0">
                <a:latin typeface="Segoe UI" panose="020B0502040204020203" pitchFamily="34" charset="0"/>
                <a:cs typeface="Segoe UI" panose="020B0502040204020203" pitchFamily="34" charset="0"/>
              </a:rPr>
              <a:t>UNESCO</a:t>
            </a:r>
          </a:p>
          <a:p>
            <a:r>
              <a:rPr lang="en-US" sz="1600" dirty="0">
                <a:latin typeface="Segoe UI" panose="020B0502040204020203" pitchFamily="34" charset="0"/>
                <a:cs typeface="Segoe UI" panose="020B0502040204020203" pitchFamily="34" charset="0"/>
              </a:rPr>
              <a:t>In its 2005 report on the precautionary principle, UNESCO's World Commission on the Ethics of Scientific Knowledge and Technology (COMEST) put forward a 'working </a:t>
            </a:r>
            <a:r>
              <a:rPr lang="en-IN" sz="1600" dirty="0">
                <a:latin typeface="Segoe UI" panose="020B0502040204020203" pitchFamily="34" charset="0"/>
                <a:cs typeface="Segoe UI" panose="020B0502040204020203" pitchFamily="34" charset="0"/>
              </a:rPr>
              <a:t>definition’:</a:t>
            </a:r>
          </a:p>
          <a:p>
            <a:r>
              <a:rPr lang="en-US" sz="1600" i="1" dirty="0">
                <a:latin typeface="Segoe UI" panose="020B0502040204020203" pitchFamily="34" charset="0"/>
                <a:cs typeface="Segoe UI" panose="020B0502040204020203" pitchFamily="34" charset="0"/>
              </a:rPr>
              <a:t>	'When human activities may lead to morally unacceptable harm that is scientifically plausible     </a:t>
            </a:r>
            <a:br>
              <a:rPr lang="en-US" sz="1600" i="1" dirty="0">
                <a:latin typeface="Segoe UI" panose="020B0502040204020203" pitchFamily="34" charset="0"/>
                <a:cs typeface="Segoe UI" panose="020B0502040204020203" pitchFamily="34" charset="0"/>
              </a:rPr>
            </a:br>
            <a:r>
              <a:rPr lang="en-US" sz="1600" i="1" dirty="0">
                <a:latin typeface="Segoe UI" panose="020B0502040204020203" pitchFamily="34" charset="0"/>
                <a:cs typeface="Segoe UI" panose="020B0502040204020203" pitchFamily="34" charset="0"/>
              </a:rPr>
              <a:t>                  but uncertain, actions shall be taken to avoid or diminish that harm.’</a:t>
            </a:r>
          </a:p>
          <a:p>
            <a:endParaRPr lang="en-US" sz="1600" dirty="0">
              <a:latin typeface="Segoe UI" panose="020B0502040204020203" pitchFamily="34" charset="0"/>
              <a:cs typeface="Segoe UI" panose="020B0502040204020203" pitchFamily="34" charset="0"/>
              <a:sym typeface="Quattrocento Sans"/>
            </a:endParaRPr>
          </a:p>
          <a:p>
            <a:r>
              <a:rPr lang="en-IN" sz="1600" dirty="0">
                <a:latin typeface="Segoe UI" panose="020B0502040204020203" pitchFamily="34" charset="0"/>
                <a:cs typeface="Segoe UI" panose="020B0502040204020203" pitchFamily="34" charset="0"/>
              </a:rPr>
              <a:t>The plausibility of harm </a:t>
            </a:r>
            <a:r>
              <a:rPr lang="en-US" sz="1600" dirty="0">
                <a:latin typeface="Segoe UI" panose="020B0502040204020203" pitchFamily="34" charset="0"/>
                <a:cs typeface="Segoe UI" panose="020B0502040204020203" pitchFamily="34" charset="0"/>
              </a:rPr>
              <a:t>should be based on scientific analysis subject to review. Measures taken as a result of a participatory process, must be proportional to the seriousness of the potential hazard and take into consideration their positive and negative consequences and moral </a:t>
            </a:r>
            <a:r>
              <a:rPr lang="en-IN" sz="1600" dirty="0">
                <a:latin typeface="Segoe UI" panose="020B0502040204020203" pitchFamily="34" charset="0"/>
                <a:cs typeface="Segoe UI" panose="020B0502040204020203" pitchFamily="34" charset="0"/>
              </a:rPr>
              <a:t>implications.</a:t>
            </a:r>
          </a:p>
          <a:p>
            <a:endParaRPr lang="en-IN" sz="1600" i="1" dirty="0">
              <a:latin typeface="Segoe UI" panose="020B0502040204020203" pitchFamily="34" charset="0"/>
              <a:cs typeface="Segoe UI" panose="020B0502040204020203" pitchFamily="34" charset="0"/>
            </a:endParaRPr>
          </a:p>
          <a:p>
            <a:r>
              <a:rPr lang="en-IN" sz="1600" b="1" i="1" dirty="0">
                <a:latin typeface="Segoe UI" panose="020B0502040204020203" pitchFamily="34" charset="0"/>
                <a:cs typeface="Segoe UI" panose="020B0502040204020203" pitchFamily="34" charset="0"/>
              </a:rPr>
              <a:t>3. European Environment Agency</a:t>
            </a:r>
          </a:p>
          <a:p>
            <a:r>
              <a:rPr lang="en-US" sz="1600" dirty="0">
                <a:latin typeface="Segoe UI" panose="020B0502040204020203" pitchFamily="34" charset="0"/>
                <a:cs typeface="Segoe UI" panose="020B0502040204020203" pitchFamily="34" charset="0"/>
              </a:rPr>
              <a:t>The European Environment Agency's 2013 report on the precautionary principle suggests a 'working definition' that avoids negatives (unlike other definitions such as </a:t>
            </a:r>
            <a:r>
              <a:rPr lang="en-IN" sz="1600" dirty="0">
                <a:latin typeface="Segoe UI" panose="020B0502040204020203" pitchFamily="34" charset="0"/>
                <a:cs typeface="Segoe UI" panose="020B0502040204020203" pitchFamily="34" charset="0"/>
              </a:rPr>
              <a:t>the Rio Declaration’s):</a:t>
            </a:r>
          </a:p>
          <a:p>
            <a:endParaRPr lang="en-IN" sz="1600" dirty="0">
              <a:latin typeface="Segoe UI" panose="020B0502040204020203" pitchFamily="34" charset="0"/>
              <a:cs typeface="Segoe UI" panose="020B0502040204020203" pitchFamily="34" charset="0"/>
            </a:endParaRPr>
          </a:p>
          <a:p>
            <a:r>
              <a:rPr lang="en-US" sz="1600" i="1" dirty="0">
                <a:latin typeface="Segoe UI" panose="020B0502040204020203" pitchFamily="34" charset="0"/>
                <a:cs typeface="Segoe UI" panose="020B0502040204020203" pitchFamily="34" charset="0"/>
              </a:rPr>
              <a:t>	'The precautionary principle provides justification for public policy and other actions in</a:t>
            </a:r>
          </a:p>
          <a:p>
            <a:r>
              <a:rPr lang="en-US" sz="1600" i="1" dirty="0">
                <a:latin typeface="Segoe UI" panose="020B0502040204020203" pitchFamily="34" charset="0"/>
                <a:cs typeface="Segoe UI" panose="020B0502040204020203" pitchFamily="34" charset="0"/>
              </a:rPr>
              <a:t>	situations of </a:t>
            </a:r>
            <a:r>
              <a:rPr lang="en-US" sz="1600" b="1" i="1" dirty="0">
                <a:latin typeface="Segoe UI" panose="020B0502040204020203" pitchFamily="34" charset="0"/>
                <a:cs typeface="Segoe UI" panose="020B0502040204020203" pitchFamily="34" charset="0"/>
              </a:rPr>
              <a:t>scientific complexity, uncertainty and ignorance</a:t>
            </a:r>
            <a:r>
              <a:rPr lang="en-US" sz="1600" i="1" dirty="0">
                <a:latin typeface="Segoe UI" panose="020B0502040204020203" pitchFamily="34" charset="0"/>
                <a:cs typeface="Segoe UI" panose="020B0502040204020203" pitchFamily="34" charset="0"/>
              </a:rPr>
              <a:t>, where there may be a</a:t>
            </a:r>
          </a:p>
          <a:p>
            <a:r>
              <a:rPr lang="en-US" sz="1600" i="1" dirty="0">
                <a:latin typeface="Segoe UI" panose="020B0502040204020203" pitchFamily="34" charset="0"/>
                <a:cs typeface="Segoe UI" panose="020B0502040204020203" pitchFamily="34" charset="0"/>
              </a:rPr>
              <a:t>	need to act in order to avoid, or reduce, potentially serious or irreversible threats to</a:t>
            </a:r>
          </a:p>
          <a:p>
            <a:r>
              <a:rPr lang="en-US" sz="1600" i="1" dirty="0">
                <a:latin typeface="Segoe UI" panose="020B0502040204020203" pitchFamily="34" charset="0"/>
                <a:cs typeface="Segoe UI" panose="020B0502040204020203" pitchFamily="34" charset="0"/>
              </a:rPr>
              <a:t>	health and/or the environment, using an </a:t>
            </a:r>
            <a:r>
              <a:rPr lang="en-US" sz="1600" b="1" i="1" dirty="0">
                <a:latin typeface="Segoe UI" panose="020B0502040204020203" pitchFamily="34" charset="0"/>
                <a:cs typeface="Segoe UI" panose="020B0502040204020203" pitchFamily="34" charset="0"/>
              </a:rPr>
              <a:t>appropriate strength of scientific evidence</a:t>
            </a:r>
            <a:r>
              <a:rPr lang="en-US" sz="1600" i="1" dirty="0">
                <a:latin typeface="Segoe UI" panose="020B0502040204020203" pitchFamily="34" charset="0"/>
                <a:cs typeface="Segoe UI" panose="020B0502040204020203" pitchFamily="34" charset="0"/>
              </a:rPr>
              <a:t>,</a:t>
            </a:r>
          </a:p>
          <a:p>
            <a:r>
              <a:rPr lang="en-US" sz="1600" i="1" dirty="0">
                <a:latin typeface="Segoe UI" panose="020B0502040204020203" pitchFamily="34" charset="0"/>
                <a:cs typeface="Segoe UI" panose="020B0502040204020203" pitchFamily="34" charset="0"/>
              </a:rPr>
              <a:t>	and taking into account </a:t>
            </a:r>
            <a:r>
              <a:rPr lang="en-US" sz="1600" b="1" i="1" dirty="0">
                <a:latin typeface="Segoe UI" panose="020B0502040204020203" pitchFamily="34" charset="0"/>
                <a:cs typeface="Segoe UI" panose="020B0502040204020203" pitchFamily="34" charset="0"/>
              </a:rPr>
              <a:t>the pros and cons of action and inaction </a:t>
            </a:r>
            <a:r>
              <a:rPr lang="en-US" sz="1600" i="1" dirty="0">
                <a:latin typeface="Segoe UI" panose="020B0502040204020203" pitchFamily="34" charset="0"/>
                <a:cs typeface="Segoe UI" panose="020B0502040204020203" pitchFamily="34" charset="0"/>
              </a:rPr>
              <a:t>and their distribution.'</a:t>
            </a: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3511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13" end="13"/>
                                            </p:txEl>
                                          </p:spTgt>
                                        </p:tgtEl>
                                        <p:attrNameLst>
                                          <p:attrName>style.visibility</p:attrName>
                                        </p:attrNameLst>
                                      </p:cBhvr>
                                      <p:to>
                                        <p:strVal val="visible"/>
                                      </p:to>
                                    </p:set>
                                    <p:animEffect transition="in" filter="fade">
                                      <p:cBhvr>
                                        <p:cTn id="37" dur="1000"/>
                                        <p:tgtEl>
                                          <p:spTgt spid="158">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9" end="9"/>
                                            </p:txEl>
                                          </p:spTgt>
                                        </p:tgtEl>
                                        <p:attrNameLst>
                                          <p:attrName>style.visibility</p:attrName>
                                        </p:attrNameLst>
                                      </p:cBhvr>
                                      <p:to>
                                        <p:strVal val="visible"/>
                                      </p:to>
                                    </p:set>
                                    <p:animEffect transition="in" filter="fade">
                                      <p:cBhvr>
                                        <p:cTn id="42" dur="1000"/>
                                        <p:tgtEl>
                                          <p:spTgt spid="15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0" end="10"/>
                                            </p:txEl>
                                          </p:spTgt>
                                        </p:tgtEl>
                                        <p:attrNameLst>
                                          <p:attrName>style.visibility</p:attrName>
                                        </p:attrNameLst>
                                      </p:cBhvr>
                                      <p:to>
                                        <p:strVal val="visible"/>
                                      </p:to>
                                    </p:set>
                                    <p:animEffect transition="in" filter="fade">
                                      <p:cBhvr>
                                        <p:cTn id="47" dur="1000"/>
                                        <p:tgtEl>
                                          <p:spTgt spid="15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1" end="11"/>
                                            </p:txEl>
                                          </p:spTgt>
                                        </p:tgtEl>
                                        <p:attrNameLst>
                                          <p:attrName>style.visibility</p:attrName>
                                        </p:attrNameLst>
                                      </p:cBhvr>
                                      <p:to>
                                        <p:strVal val="visible"/>
                                      </p:to>
                                    </p:set>
                                    <p:animEffect transition="in" filter="fade">
                                      <p:cBhvr>
                                        <p:cTn id="52" dur="1000"/>
                                        <p:tgtEl>
                                          <p:spTgt spid="15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12" end="12"/>
                                            </p:txEl>
                                          </p:spTgt>
                                        </p:tgtEl>
                                        <p:attrNameLst>
                                          <p:attrName>style.visibility</p:attrName>
                                        </p:attrNameLst>
                                      </p:cBhvr>
                                      <p:to>
                                        <p:strVal val="visible"/>
                                      </p:to>
                                    </p:set>
                                    <p:animEffect transition="in" filter="fade">
                                      <p:cBhvr>
                                        <p:cTn id="57" dur="1000"/>
                                        <p:tgtEl>
                                          <p:spTgt spid="15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i="0" u="none" strike="noStrike" baseline="0" dirty="0">
                <a:solidFill>
                  <a:schemeClr val="bg1"/>
                </a:solidFill>
                <a:latin typeface="Segoe UI" panose="020B0502040204020203" pitchFamily="34" charset="0"/>
                <a:cs typeface="Segoe UI" panose="020B0502040204020203" pitchFamily="34" charset="0"/>
              </a:rPr>
              <a:t>Conflicting viewpoints</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887506"/>
            <a:ext cx="9488130" cy="505609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342900" indent="-342900">
              <a:buAutoNum type="arabicPeriod"/>
            </a:pPr>
            <a:r>
              <a:rPr lang="en-US" sz="1600" b="1" i="1" dirty="0">
                <a:latin typeface="Segoe UI" panose="020B0502040204020203" pitchFamily="34" charset="0"/>
                <a:cs typeface="Segoe UI" panose="020B0502040204020203" pitchFamily="34" charset="0"/>
              </a:rPr>
              <a:t>A pointless and potentially dangerous principle</a:t>
            </a:r>
          </a:p>
          <a:p>
            <a:pPr marL="342900" indent="-342900">
              <a:buAutoNum type="arabicPeriod"/>
            </a:pPr>
            <a:endParaRPr lang="en-US" sz="1600" i="1"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It is arbitrary and </a:t>
            </a:r>
            <a:r>
              <a:rPr lang="en-US" sz="1600" dirty="0">
                <a:latin typeface="Segoe UI" panose="020B0502040204020203" pitchFamily="34" charset="0"/>
                <a:cs typeface="Segoe UI" panose="020B0502040204020203" pitchFamily="34" charset="0"/>
              </a:rPr>
              <a:t>unscientific. Since it is based on ideological value judgments, it may lead to paralysis </a:t>
            </a:r>
            <a:r>
              <a:rPr lang="en-IN" sz="1600" dirty="0">
                <a:latin typeface="Segoe UI" panose="020B0502040204020203" pitchFamily="34" charset="0"/>
                <a:cs typeface="Segoe UI" panose="020B0502040204020203" pitchFamily="34" charset="0"/>
              </a:rPr>
              <a:t>and threaten human progress.</a:t>
            </a:r>
          </a:p>
          <a:p>
            <a:pPr marL="285750" indent="-285750">
              <a:buFont typeface="Arial" panose="020B0604020202020204" pitchFamily="34" charset="0"/>
              <a:buChar char="•"/>
            </a:pPr>
            <a:endParaRPr lang="en-IN"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Since absolute scientific certainty can never be achieved, the precautionary principle could logically be applied to any activity since its consequences would always include an element of uncertainty.</a:t>
            </a:r>
          </a:p>
          <a:p>
            <a:pPr marL="285750"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A stringent application of the precautionary principle would not only undermine progress by depriving society of useful products (such as antibiotics and vaccines), but would also deprive it of a source of knowledge.</a:t>
            </a:r>
          </a:p>
          <a:p>
            <a:pPr marL="285750"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precautionary principle could isolate the European Union internationally, damage world trade and complicate international regulatory cooperation to a </a:t>
            </a:r>
            <a:r>
              <a:rPr lang="en-IN" sz="1600" dirty="0">
                <a:latin typeface="Segoe UI" panose="020B0502040204020203" pitchFamily="34" charset="0"/>
                <a:cs typeface="Segoe UI" panose="020B0502040204020203" pitchFamily="34" charset="0"/>
              </a:rPr>
              <a:t>considerable extent.</a:t>
            </a:r>
          </a:p>
          <a:p>
            <a:pPr marL="285750" indent="-285750">
              <a:buFont typeface="Arial" panose="020B0604020202020204" pitchFamily="34" charset="0"/>
              <a:buChar char="•"/>
            </a:pPr>
            <a:endParaRPr lang="en-IN"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Alternatives to the precautionary principle have been suggested. These include an </a:t>
            </a:r>
            <a:r>
              <a:rPr lang="en-US" sz="1600" dirty="0" err="1">
                <a:latin typeface="Segoe UI" panose="020B0502040204020203" pitchFamily="34" charset="0"/>
                <a:cs typeface="Segoe UI" panose="020B0502040204020203" pitchFamily="34" charset="0"/>
              </a:rPr>
              <a:t>anticatastrophe</a:t>
            </a:r>
            <a:r>
              <a:rPr lang="en-US" sz="1600" dirty="0">
                <a:latin typeface="Segoe UI" panose="020B0502040204020203" pitchFamily="34" charset="0"/>
                <a:cs typeface="Segoe UI" panose="020B0502040204020203" pitchFamily="34" charset="0"/>
              </a:rPr>
              <a:t> principle with a narrow scope and strong focus on costs and benefits.</a:t>
            </a:r>
          </a:p>
        </p:txBody>
      </p:sp>
    </p:spTree>
    <p:extLst>
      <p:ext uri="{BB962C8B-B14F-4D97-AF65-F5344CB8AC3E}">
        <p14:creationId xmlns:p14="http://schemas.microsoft.com/office/powerpoint/2010/main" val="343279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10" end="10"/>
                                            </p:txEl>
                                          </p:spTgt>
                                        </p:tgtEl>
                                        <p:attrNameLst>
                                          <p:attrName>style.visibility</p:attrName>
                                        </p:attrNameLst>
                                      </p:cBhvr>
                                      <p:to>
                                        <p:strVal val="visible"/>
                                      </p:to>
                                    </p:set>
                                    <p:animEffect transition="in" filter="fade">
                                      <p:cBhvr>
                                        <p:cTn id="32"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i="0" u="none" strike="noStrike" baseline="0" dirty="0">
                <a:solidFill>
                  <a:schemeClr val="bg1"/>
                </a:solidFill>
                <a:latin typeface="Segoe UI" panose="020B0502040204020203" pitchFamily="34" charset="0"/>
                <a:cs typeface="Segoe UI" panose="020B0502040204020203" pitchFamily="34" charset="0"/>
              </a:rPr>
              <a:t>Conflicting viewpoints</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887506"/>
            <a:ext cx="9488130" cy="505609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US" sz="1600" b="1" dirty="0">
                <a:latin typeface="Segoe UI" panose="020B0502040204020203" pitchFamily="34" charset="0"/>
                <a:cs typeface="Segoe UI" panose="020B0502040204020203" pitchFamily="34" charset="0"/>
              </a:rPr>
              <a:t>2. </a:t>
            </a:r>
            <a:r>
              <a:rPr lang="en-US" sz="1600" b="1" i="1" dirty="0">
                <a:latin typeface="Segoe UI" panose="020B0502040204020203" pitchFamily="34" charset="0"/>
                <a:cs typeface="Segoe UI" panose="020B0502040204020203" pitchFamily="34" charset="0"/>
              </a:rPr>
              <a:t>Useful principle for averting complex hazards</a:t>
            </a:r>
          </a:p>
          <a:p>
            <a:endParaRPr lang="en-US" sz="1600" i="1"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Others see the precautionary principle as reducing serious and irreversible environmental and public health hazards, including by drawing lessons from past mistakes. They argue that this helps society address the evolving, complex and systemic challenges currently facing it by facilitating people-centric progress.</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This view mainly refers to the minimalist interpretations of the precautionary principle.</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It is partly based on the following premise: scientists cannot accurately predict environmental and health threats; the environment is inherently vulnerable; there are alternative procedures and products that are less hazardous.</a:t>
            </a:r>
          </a:p>
        </p:txBody>
      </p:sp>
    </p:spTree>
    <p:extLst>
      <p:ext uri="{BB962C8B-B14F-4D97-AF65-F5344CB8AC3E}">
        <p14:creationId xmlns:p14="http://schemas.microsoft.com/office/powerpoint/2010/main" val="122421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i="0" u="none" strike="noStrike" baseline="0" dirty="0">
                <a:solidFill>
                  <a:schemeClr val="bg1"/>
                </a:solidFill>
                <a:latin typeface="Segoe UI" panose="020B0502040204020203" pitchFamily="34" charset="0"/>
                <a:cs typeface="Segoe UI" panose="020B0502040204020203" pitchFamily="34" charset="0"/>
              </a:rPr>
              <a:t>Applying the precautionary principle</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887506"/>
            <a:ext cx="9488130" cy="505609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342900" indent="-342900">
              <a:buAutoNum type="arabicPeriod"/>
            </a:pPr>
            <a:r>
              <a:rPr lang="en-IN" sz="1600" b="1" i="0" u="none" strike="noStrike" baseline="0" dirty="0">
                <a:latin typeface="Segoe UI" panose="020B0502040204020203" pitchFamily="34" charset="0"/>
                <a:cs typeface="Segoe UI" panose="020B0502040204020203" pitchFamily="34" charset="0"/>
              </a:rPr>
              <a:t>Possible Precautionary </a:t>
            </a:r>
            <a:r>
              <a:rPr lang="en-IN" sz="1600" b="1" dirty="0">
                <a:latin typeface="Segoe UI" panose="020B0502040204020203" pitchFamily="34" charset="0"/>
                <a:cs typeface="Segoe UI" panose="020B0502040204020203" pitchFamily="34" charset="0"/>
              </a:rPr>
              <a:t>M</a:t>
            </a:r>
            <a:r>
              <a:rPr lang="en-IN" sz="1600" b="1" i="0" u="none" strike="noStrike" baseline="0" dirty="0">
                <a:latin typeface="Segoe UI" panose="020B0502040204020203" pitchFamily="34" charset="0"/>
                <a:cs typeface="Segoe UI" panose="020B0502040204020203" pitchFamily="34" charset="0"/>
              </a:rPr>
              <a:t>easures</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The strictest interpretation of the precautionary principle does not require or advocate any </a:t>
            </a:r>
            <a:r>
              <a:rPr lang="en-US" sz="1600" b="1" i="0" u="none" strike="noStrike" baseline="0" dirty="0">
                <a:latin typeface="Segoe UI" panose="020B0502040204020203" pitchFamily="34" charset="0"/>
                <a:cs typeface="Segoe UI" panose="020B0502040204020203" pitchFamily="34" charset="0"/>
              </a:rPr>
              <a:t>specific measure </a:t>
            </a:r>
            <a:r>
              <a:rPr lang="en-US" sz="1600" b="0" i="0" u="none" strike="noStrike" baseline="0" dirty="0">
                <a:latin typeface="Segoe UI" panose="020B0502040204020203" pitchFamily="34" charset="0"/>
                <a:cs typeface="Segoe UI" panose="020B0502040204020203" pitchFamily="34" charset="0"/>
              </a:rPr>
              <a:t>(such as a ban).</a:t>
            </a: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Applying the precautionary principle can result in a </a:t>
            </a:r>
            <a:r>
              <a:rPr lang="en-US" sz="1600" b="1" i="0" u="none" strike="noStrike" baseline="0" dirty="0">
                <a:latin typeface="Segoe UI" panose="020B0502040204020203" pitchFamily="34" charset="0"/>
                <a:cs typeface="Segoe UI" panose="020B0502040204020203" pitchFamily="34" charset="0"/>
              </a:rPr>
              <a:t>reversal of the burden of proof</a:t>
            </a:r>
            <a:r>
              <a:rPr lang="en-US" sz="1600" b="0" i="0" u="none" strike="noStrike" baseline="0" dirty="0">
                <a:latin typeface="Segoe UI" panose="020B0502040204020203" pitchFamily="34" charset="0"/>
                <a:cs typeface="Segoe UI" panose="020B0502040204020203" pitchFamily="34" charset="0"/>
              </a:rPr>
              <a:t>.</a:t>
            </a:r>
          </a:p>
          <a:p>
            <a:pPr algn="l"/>
            <a:endParaRPr lang="en-US" sz="1600" dirty="0">
              <a:latin typeface="Segoe UI" panose="020B0502040204020203" pitchFamily="34" charset="0"/>
              <a:cs typeface="Segoe UI" panose="020B0502040204020203" pitchFamily="34" charset="0"/>
            </a:endParaRPr>
          </a:p>
          <a:p>
            <a:pPr algn="l"/>
            <a:r>
              <a:rPr lang="en-US" sz="1600" b="0" i="0" u="none" strike="noStrike" baseline="0" dirty="0">
                <a:latin typeface="Segoe UI" panose="020B0502040204020203" pitchFamily="34" charset="0"/>
                <a:cs typeface="Segoe UI" panose="020B0502040204020203" pitchFamily="34" charset="0"/>
              </a:rPr>
              <a:t>Several </a:t>
            </a:r>
            <a:r>
              <a:rPr lang="en-US" sz="1600" b="1" i="0" u="none" strike="noStrike" baseline="0" dirty="0">
                <a:latin typeface="Segoe UI" panose="020B0502040204020203" pitchFamily="34" charset="0"/>
                <a:cs typeface="Segoe UI" panose="020B0502040204020203" pitchFamily="34" charset="0"/>
              </a:rPr>
              <a:t>methods </a:t>
            </a:r>
            <a:r>
              <a:rPr lang="en-US" sz="1600" b="0" i="0" u="none" strike="noStrike" baseline="0" dirty="0">
                <a:latin typeface="Segoe UI" panose="020B0502040204020203" pitchFamily="34" charset="0"/>
                <a:cs typeface="Segoe UI" panose="020B0502040204020203" pitchFamily="34" charset="0"/>
              </a:rPr>
              <a:t>can be used to determine whether it is appropriate to take </a:t>
            </a:r>
            <a:r>
              <a:rPr lang="en-IN" sz="1600" b="0" i="0" u="none" strike="noStrike" baseline="0" dirty="0">
                <a:latin typeface="Segoe UI" panose="020B0502040204020203" pitchFamily="34" charset="0"/>
                <a:cs typeface="Segoe UI" panose="020B0502040204020203" pitchFamily="34" charset="0"/>
              </a:rPr>
              <a:t>precautionary measures.</a:t>
            </a:r>
          </a:p>
          <a:p>
            <a:pPr marL="285750" indent="-285750" algn="l">
              <a:buFont typeface="Arial" panose="020B0604020202020204" pitchFamily="34" charset="0"/>
              <a:buChar char="•"/>
            </a:pPr>
            <a:r>
              <a:rPr lang="en-IN" sz="1600" b="1" dirty="0">
                <a:latin typeface="Segoe UI" panose="020B0502040204020203" pitchFamily="34" charset="0"/>
                <a:cs typeface="Segoe UI" panose="020B0502040204020203" pitchFamily="34" charset="0"/>
              </a:rPr>
              <a:t>C</a:t>
            </a:r>
            <a:r>
              <a:rPr lang="en-IN" sz="1600" b="1" i="0" u="none" strike="noStrike" baseline="0" dirty="0">
                <a:latin typeface="Segoe UI" panose="020B0502040204020203" pitchFamily="34" charset="0"/>
                <a:cs typeface="Segoe UI" panose="020B0502040204020203" pitchFamily="34" charset="0"/>
              </a:rPr>
              <a:t>ost-benefit analysis </a:t>
            </a:r>
            <a:r>
              <a:rPr lang="en-IN" sz="1600" b="0" i="0" u="none" strike="noStrike" baseline="0" dirty="0">
                <a:latin typeface="Segoe UI" panose="020B0502040204020203" pitchFamily="34" charset="0"/>
                <a:cs typeface="Segoe UI" panose="020B0502040204020203" pitchFamily="34" charset="0"/>
              </a:rPr>
              <a:t>incorporating Bayesian risk assessment.</a:t>
            </a:r>
          </a:p>
          <a:p>
            <a:pPr marL="285750" indent="-285750" algn="l">
              <a:buFont typeface="Arial" panose="020B0604020202020204" pitchFamily="34" charset="0"/>
              <a:buChar char="•"/>
            </a:pPr>
            <a:endParaRPr lang="en-IN"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1" i="0" u="none" strike="noStrike" baseline="0" dirty="0">
                <a:latin typeface="Segoe UI" panose="020B0502040204020203" pitchFamily="34" charset="0"/>
                <a:cs typeface="Segoe UI" panose="020B0502040204020203" pitchFamily="34" charset="0"/>
              </a:rPr>
              <a:t>Risk trade-off analysis </a:t>
            </a:r>
            <a:r>
              <a:rPr lang="en-US" sz="1600" b="0" i="0" u="none" strike="noStrike" baseline="0" dirty="0">
                <a:latin typeface="Segoe UI" panose="020B0502040204020203" pitchFamily="34" charset="0"/>
                <a:cs typeface="Segoe UI" panose="020B0502040204020203" pitchFamily="34" charset="0"/>
              </a:rPr>
              <a:t>is another method that is sometimes used in administrative law in the United States.</a:t>
            </a:r>
          </a:p>
          <a:p>
            <a:pPr marL="285750" indent="-285750" algn="l">
              <a:buFont typeface="Arial" panose="020B0604020202020204" pitchFamily="34" charset="0"/>
              <a:buChar char="•"/>
            </a:pPr>
            <a:endParaRPr lang="en-US"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IN" sz="1600" b="1" i="0" u="none" strike="noStrike" baseline="0" dirty="0">
                <a:latin typeface="Segoe UI" panose="020B0502040204020203" pitchFamily="34" charset="0"/>
                <a:cs typeface="Segoe UI" panose="020B0502040204020203" pitchFamily="34" charset="0"/>
              </a:rPr>
              <a:t>Cost-effectiveness </a:t>
            </a:r>
            <a:r>
              <a:rPr lang="en-US" sz="1600" b="1" i="0" u="none" strike="noStrike" baseline="0" dirty="0">
                <a:latin typeface="Segoe UI" panose="020B0502040204020203" pitchFamily="34" charset="0"/>
                <a:cs typeface="Segoe UI" panose="020B0502040204020203" pitchFamily="34" charset="0"/>
              </a:rPr>
              <a:t>analysis </a:t>
            </a:r>
            <a:r>
              <a:rPr lang="en-US" sz="1600" b="0" i="0" u="none" strike="noStrike" baseline="0" dirty="0">
                <a:latin typeface="Segoe UI" panose="020B0502040204020203" pitchFamily="34" charset="0"/>
                <a:cs typeface="Segoe UI" panose="020B0502040204020203" pitchFamily="34" charset="0"/>
              </a:rPr>
              <a:t>is another method, which aims to enable policy-makers to pre-establish an acceptable level of risk at the lowest cost, without however specifying how this level is </a:t>
            </a:r>
            <a:r>
              <a:rPr lang="en-IN" sz="1600" b="0" i="0" u="none" strike="noStrike" baseline="0" dirty="0">
                <a:latin typeface="Segoe UI" panose="020B0502040204020203" pitchFamily="34" charset="0"/>
                <a:cs typeface="Segoe UI" panose="020B0502040204020203" pitchFamily="34" charset="0"/>
              </a:rPr>
              <a:t>determined.</a:t>
            </a:r>
          </a:p>
          <a:p>
            <a:pPr marL="285750" indent="-285750" algn="l">
              <a:buFont typeface="Arial" panose="020B0604020202020204" pitchFamily="34" charset="0"/>
              <a:buChar char="•"/>
            </a:pPr>
            <a:endParaRPr lang="en-IN"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The European Environment Agency recommends assessing the </a:t>
            </a:r>
            <a:r>
              <a:rPr lang="en-US" sz="1600" b="1" i="0" u="none" strike="noStrike" baseline="0" dirty="0">
                <a:latin typeface="Segoe UI" panose="020B0502040204020203" pitchFamily="34" charset="0"/>
                <a:cs typeface="Segoe UI" panose="020B0502040204020203" pitchFamily="34" charset="0"/>
              </a:rPr>
              <a:t>pros and cons of action and inaction </a:t>
            </a:r>
            <a:r>
              <a:rPr lang="en-US" sz="1600" b="0" i="0" u="none" strike="noStrike" baseline="0" dirty="0">
                <a:latin typeface="Segoe UI" panose="020B0502040204020203" pitchFamily="34" charset="0"/>
                <a:cs typeface="Segoe UI" panose="020B0502040204020203" pitchFamily="34" charset="0"/>
              </a:rPr>
              <a:t>more broadly by including also the unquantifiable aspects.</a:t>
            </a: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93301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i="0" u="none" strike="noStrike" baseline="0" dirty="0">
                <a:solidFill>
                  <a:schemeClr val="bg1"/>
                </a:solidFill>
                <a:latin typeface="Segoe UI" panose="020B0502040204020203" pitchFamily="34" charset="0"/>
                <a:cs typeface="Segoe UI" panose="020B0502040204020203" pitchFamily="34" charset="0"/>
              </a:rPr>
              <a:t>Applying the precautionary principle</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887506"/>
            <a:ext cx="9488130" cy="505609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US" sz="1600" dirty="0">
                <a:latin typeface="Segoe UI" panose="020B0502040204020203" pitchFamily="34" charset="0"/>
                <a:cs typeface="Segoe UI" panose="020B0502040204020203" pitchFamily="34" charset="0"/>
              </a:rPr>
              <a:t>2. </a:t>
            </a:r>
            <a:r>
              <a:rPr lang="en-US" sz="1800" b="1" i="0" u="none" strike="noStrike" baseline="0" dirty="0">
                <a:latin typeface="Calibri,Bold"/>
              </a:rPr>
              <a:t>Examples of the precautionary principle's application</a:t>
            </a:r>
          </a:p>
          <a:p>
            <a:endParaRPr lang="en-US" sz="1600"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C6AE6132-60EB-C1BC-79D5-582AA7D9DF8E}"/>
              </a:ext>
            </a:extLst>
          </p:cNvPr>
          <p:cNvPicPr>
            <a:picLocks noChangeAspect="1"/>
          </p:cNvPicPr>
          <p:nvPr/>
        </p:nvPicPr>
        <p:blipFill>
          <a:blip r:embed="rId3"/>
          <a:stretch>
            <a:fillRect/>
          </a:stretch>
        </p:blipFill>
        <p:spPr>
          <a:xfrm>
            <a:off x="2180678" y="1183341"/>
            <a:ext cx="7830643" cy="4751083"/>
          </a:xfrm>
          <a:prstGeom prst="rect">
            <a:avLst/>
          </a:prstGeom>
        </p:spPr>
      </p:pic>
    </p:spTree>
    <p:extLst>
      <p:ext uri="{BB962C8B-B14F-4D97-AF65-F5344CB8AC3E}">
        <p14:creationId xmlns:p14="http://schemas.microsoft.com/office/powerpoint/2010/main" val="86446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1800" b="1" i="0" u="none" strike="noStrike" baseline="0" dirty="0">
                <a:solidFill>
                  <a:schemeClr val="bg1"/>
                </a:solidFill>
                <a:latin typeface="Segoe UI" panose="020B0502040204020203" pitchFamily="34" charset="0"/>
                <a:cs typeface="Segoe UI" panose="020B0502040204020203" pitchFamily="34" charset="0"/>
              </a:rPr>
              <a:t>Application of precautionary measures in the United States and Europe</a:t>
            </a: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959225"/>
            <a:ext cx="4737182" cy="465925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114300" indent="0" algn="just">
              <a:buNone/>
            </a:pPr>
            <a:r>
              <a:rPr lang="en-IN" sz="1800" b="1" i="0" u="none" strike="noStrike" baseline="0" dirty="0">
                <a:latin typeface="Segoe UI" panose="020B0502040204020203" pitchFamily="34" charset="0"/>
                <a:cs typeface="Segoe UI" panose="020B0502040204020203" pitchFamily="34" charset="0"/>
              </a:rPr>
              <a:t>EU</a:t>
            </a:r>
          </a:p>
          <a:p>
            <a:pPr algn="just"/>
            <a:r>
              <a:rPr lang="en-US" sz="1800" b="0" i="0" u="none" strike="noStrike" baseline="0" dirty="0">
                <a:latin typeface="Segoe UI" panose="020B0502040204020203" pitchFamily="34" charset="0"/>
                <a:cs typeface="Segoe UI" panose="020B0502040204020203" pitchFamily="34" charset="0"/>
              </a:rPr>
              <a:t>Europe adopted a stricter approach than the US and enshrined the precautionary principle in the Maastricht Treaty.</a:t>
            </a:r>
          </a:p>
          <a:p>
            <a:pPr algn="just"/>
            <a:r>
              <a:rPr lang="en-US" sz="1800" b="0" i="0" u="none" strike="noStrike" baseline="0" dirty="0">
                <a:latin typeface="Segoe UI" panose="020B0502040204020203" pitchFamily="34" charset="0"/>
                <a:cs typeface="Segoe UI" panose="020B0502040204020203" pitchFamily="34" charset="0"/>
              </a:rPr>
              <a:t>The difference lies mainly in the issues to which precautions are applied (the EU is more cautious than the US with regard to growth hormones in beef whereas the US has taken more precautions than the EU with respect to BSE). Some consider that certain US food safety laws, for instance, apply the precautionary principle without explicitly mentioning it. Furthermore, the Silver Book of the National Research Council advises the US Environmental Protection Agency to take into account and report on uncertainty and variability in all stages of the risk assessment, which suggests that these factors can be taken into account.</a:t>
            </a:r>
            <a:endParaRPr lang="LID4096" sz="18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5811521" y="959225"/>
            <a:ext cx="4669668" cy="465925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114300" indent="0" algn="just">
              <a:buNone/>
            </a:pPr>
            <a:r>
              <a:rPr lang="en-IN" sz="1800" b="1" dirty="0">
                <a:latin typeface="Segoe UI" panose="020B0502040204020203" pitchFamily="34" charset="0"/>
                <a:cs typeface="Segoe UI" panose="020B0502040204020203" pitchFamily="34" charset="0"/>
              </a:rPr>
              <a:t>US</a:t>
            </a:r>
          </a:p>
          <a:p>
            <a:pPr algn="just"/>
            <a:r>
              <a:rPr lang="en-US" sz="1800" b="0" i="0" u="none" strike="noStrike" baseline="0" dirty="0">
                <a:latin typeface="Segoe UI" panose="020B0502040204020203" pitchFamily="34" charset="0"/>
                <a:cs typeface="Segoe UI" panose="020B0502040204020203" pitchFamily="34" charset="0"/>
              </a:rPr>
              <a:t>Applied a general approach whereby a hazard must be proved before public measures can be taken.</a:t>
            </a:r>
          </a:p>
          <a:p>
            <a:pPr algn="just"/>
            <a:r>
              <a:rPr lang="en-US" sz="1800" dirty="0">
                <a:latin typeface="Segoe UI" panose="020B0502040204020203" pitchFamily="34" charset="0"/>
                <a:cs typeface="Segoe UI" panose="020B0502040204020203" pitchFamily="34" charset="0"/>
              </a:rPr>
              <a:t>T</a:t>
            </a:r>
            <a:r>
              <a:rPr lang="en-US" sz="1800" b="0" i="0" u="none" strike="noStrike" baseline="0" dirty="0">
                <a:latin typeface="Segoe UI" panose="020B0502040204020203" pitchFamily="34" charset="0"/>
                <a:cs typeface="Segoe UI" panose="020B0502040204020203" pitchFamily="34" charset="0"/>
              </a:rPr>
              <a:t>he term 'precautionary approach’ is more readily used than 'precautionary principle'. Other approaches have been put forward, such as the concept of 'prudent vigilance', which combines self-regulation and careful monitoring, advocated by the US Commission for the Study of Bioethical Issues in 2010.</a:t>
            </a:r>
          </a:p>
          <a:p>
            <a:pPr algn="just"/>
            <a:r>
              <a:rPr lang="en-US" sz="1800" b="0" i="0" u="none" strike="noStrike" baseline="0" dirty="0">
                <a:latin typeface="Segoe UI" panose="020B0502040204020203" pitchFamily="34" charset="0"/>
                <a:cs typeface="Segoe UI" panose="020B0502040204020203" pitchFamily="34" charset="0"/>
              </a:rPr>
              <a:t>Although there is no fundamental difference between this concept and the precautionary principle, it clearly reflects a US preference for a pragmatic rather than a regulatory approach, and a willingness to allow companies more freedom.</a:t>
            </a:r>
            <a:endParaRPr lang="en-IN"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69762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i="0" u="none" strike="noStrike" baseline="0" dirty="0">
                <a:solidFill>
                  <a:schemeClr val="bg1"/>
                </a:solidFill>
                <a:latin typeface="Segoe UI" panose="020B0502040204020203" pitchFamily="34" charset="0"/>
                <a:cs typeface="Segoe UI" panose="020B0502040204020203" pitchFamily="34" charset="0"/>
              </a:rPr>
              <a:t>Further Reading </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1270244"/>
            <a:ext cx="9488130" cy="464143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precautionary principle: Definitions, applications, and governance by Think Tank European Parliament </a:t>
            </a:r>
            <a:r>
              <a:rPr lang="en-US" sz="1600" dirty="0">
                <a:latin typeface="Segoe UI" panose="020B0502040204020203" pitchFamily="34" charset="0"/>
                <a:cs typeface="Segoe UI" panose="020B0502040204020203" pitchFamily="34" charset="0"/>
                <a:hlinkClick r:id="rId3"/>
              </a:rPr>
              <a:t>https://www.europarl.europa.eu/thinktank/en/document/EPRS_IDA(2015)573876</a:t>
            </a:r>
            <a:r>
              <a:rPr lang="en-US" sz="16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14974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i="0" u="none" strike="noStrike" baseline="0" dirty="0">
                <a:solidFill>
                  <a:schemeClr val="bg1"/>
                </a:solidFill>
                <a:latin typeface="Segoe UI" panose="020B0502040204020203" pitchFamily="34" charset="0"/>
                <a:ea typeface="Sans Serif Collection" panose="020B0502040504020204" pitchFamily="34" charset="0"/>
                <a:cs typeface="Segoe UI" panose="020B0502040204020203" pitchFamily="34" charset="0"/>
              </a:rPr>
              <a:t>Defining the precautionary principle</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1156996"/>
            <a:ext cx="9488130" cy="443280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285750" lvl="1" indent="-285750" algn="just">
              <a:lnSpc>
                <a:spcPct val="150000"/>
              </a:lnSpc>
              <a:buSzPts val="1600"/>
              <a:buFont typeface="Arial" panose="020B0604020202020204" pitchFamily="34" charset="0"/>
              <a:buChar char="•"/>
            </a:pPr>
            <a:r>
              <a:rPr lang="en-IN" sz="1600" b="1" dirty="0">
                <a:latin typeface="Segoe UI" panose="020B0502040204020203" pitchFamily="34" charset="0"/>
                <a:cs typeface="Segoe UI" panose="020B0502040204020203" pitchFamily="34" charset="0"/>
              </a:rPr>
              <a:t>Definition </a:t>
            </a:r>
          </a:p>
          <a:p>
            <a:pPr algn="just">
              <a:lnSpc>
                <a:spcPct val="150000"/>
              </a:lnSpc>
              <a:buSzPts val="1600"/>
            </a:pPr>
            <a:r>
              <a:rPr lang="en-US" sz="1600" dirty="0">
                <a:latin typeface="Segoe UI" panose="020B0502040204020203" pitchFamily="34" charset="0"/>
                <a:cs typeface="Segoe UI" panose="020B0502040204020203" pitchFamily="34" charset="0"/>
              </a:rPr>
              <a:t>It's the common sense idea: "Be careful." "Better safe than sorry." "Look before you leap." "First do no harm." </a:t>
            </a:r>
            <a:endParaRPr lang="en-IN" sz="1600" b="1" dirty="0">
              <a:latin typeface="Segoe UI" panose="020B0502040204020203" pitchFamily="34" charset="0"/>
              <a:cs typeface="Segoe UI" panose="020B0502040204020203" pitchFamily="34" charset="0"/>
            </a:endParaRPr>
          </a:p>
          <a:p>
            <a:pPr marL="285750" indent="-285750" algn="just">
              <a:lnSpc>
                <a:spcPct val="150000"/>
              </a:lnSpc>
              <a:buSzPts val="1600"/>
              <a:buFont typeface="Arial" panose="020B0604020202020204" pitchFamily="34" charset="0"/>
              <a:buChar char="•"/>
            </a:pPr>
            <a:r>
              <a:rPr lang="en-IN" sz="1600" b="1" dirty="0">
                <a:latin typeface="Segoe UI" panose="020B0502040204020203" pitchFamily="34" charset="0"/>
                <a:cs typeface="Segoe UI" panose="020B0502040204020203" pitchFamily="34" charset="0"/>
              </a:rPr>
              <a:t>Origins</a:t>
            </a:r>
          </a:p>
          <a:p>
            <a:r>
              <a:rPr lang="en-US" sz="1600" dirty="0">
                <a:latin typeface="Segoe UI" panose="020B0502040204020203" pitchFamily="34" charset="0"/>
                <a:cs typeface="Segoe UI" panose="020B0502040204020203" pitchFamily="34" charset="0"/>
              </a:rPr>
              <a:t>German law as the </a:t>
            </a:r>
            <a:r>
              <a:rPr lang="en-US" sz="1600" i="1" dirty="0" err="1">
                <a:latin typeface="Segoe UI" panose="020B0502040204020203" pitchFamily="34" charset="0"/>
                <a:cs typeface="Segoe UI" panose="020B0502040204020203" pitchFamily="34" charset="0"/>
              </a:rPr>
              <a:t>Vorsorgeprinzip</a:t>
            </a:r>
            <a:r>
              <a:rPr lang="en-US" sz="1600" i="1" dirty="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(which can also be translated as the 'foresight principle') during the preparation of legislation on air pollution in the 1970s.</a:t>
            </a:r>
          </a:p>
          <a:p>
            <a:endParaRPr lang="en-US"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r>
              <a:rPr lang="en-US" sz="1600" dirty="0">
                <a:latin typeface="Segoe UI" panose="020B0502040204020203" pitchFamily="34" charset="0"/>
                <a:cs typeface="Segoe UI" panose="020B0502040204020203" pitchFamily="34" charset="0"/>
              </a:rPr>
              <a:t>At the </a:t>
            </a:r>
            <a:r>
              <a:rPr lang="en-US" sz="1600" b="1" dirty="0">
                <a:latin typeface="Segoe UI" panose="020B0502040204020203" pitchFamily="34" charset="0"/>
                <a:cs typeface="Segoe UI" panose="020B0502040204020203" pitchFamily="34" charset="0"/>
              </a:rPr>
              <a:t>international level</a:t>
            </a:r>
            <a:r>
              <a:rPr lang="en-US" sz="1600" dirty="0">
                <a:latin typeface="Segoe UI" panose="020B0502040204020203" pitchFamily="34" charset="0"/>
                <a:cs typeface="Segoe UI" panose="020B0502040204020203" pitchFamily="34" charset="0"/>
              </a:rPr>
              <a:t>, references to the 'precautionary principle' or 'precautionary measures' appeared in the environmental agreements of the 1980s, starting with the </a:t>
            </a:r>
            <a:r>
              <a:rPr lang="en-IN" sz="1600" dirty="0">
                <a:latin typeface="Segoe UI" panose="020B0502040204020203" pitchFamily="34" charset="0"/>
                <a:cs typeface="Segoe UI" panose="020B0502040204020203" pitchFamily="34" charset="0"/>
              </a:rPr>
              <a:t>1985 Vienna Convention.</a:t>
            </a:r>
          </a:p>
          <a:p>
            <a:endPar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r>
              <a:rPr lang="en-US" sz="1600" dirty="0">
                <a:latin typeface="Segoe UI" panose="020B0502040204020203" pitchFamily="34" charset="0"/>
                <a:cs typeface="Segoe UI" panose="020B0502040204020203" pitchFamily="34" charset="0"/>
              </a:rPr>
              <a:t>The 1987 Ministerial Declaration of the Second International Conference on the Protection of the North Sea notes that:</a:t>
            </a:r>
          </a:p>
          <a:p>
            <a:r>
              <a:rPr lang="en-US" sz="1600" i="1" dirty="0">
                <a:latin typeface="Segoe UI" panose="020B0502040204020203" pitchFamily="34" charset="0"/>
                <a:cs typeface="Segoe UI" panose="020B0502040204020203" pitchFamily="34" charset="0"/>
              </a:rPr>
              <a:t>	'in order to protect the North Sea from possibly damaging effects of the most dangerous</a:t>
            </a:r>
          </a:p>
          <a:p>
            <a:r>
              <a:rPr lang="en-US" sz="1600" i="1" dirty="0">
                <a:latin typeface="Segoe UI" panose="020B0502040204020203" pitchFamily="34" charset="0"/>
                <a:cs typeface="Segoe UI" panose="020B0502040204020203" pitchFamily="34" charset="0"/>
              </a:rPr>
              <a:t>	substances, a precautionary approach is necessary which may require action to control</a:t>
            </a:r>
          </a:p>
          <a:p>
            <a:r>
              <a:rPr lang="en-US" sz="1600" i="1" dirty="0">
                <a:latin typeface="Segoe UI" panose="020B0502040204020203" pitchFamily="34" charset="0"/>
                <a:cs typeface="Segoe UI" panose="020B0502040204020203" pitchFamily="34" charset="0"/>
              </a:rPr>
              <a:t>	Inputs of such substances </a:t>
            </a:r>
            <a:r>
              <a:rPr lang="en-US" sz="1600" b="1" i="1" dirty="0">
                <a:latin typeface="Segoe UI" panose="020B0502040204020203" pitchFamily="34" charset="0"/>
                <a:cs typeface="Segoe UI" panose="020B0502040204020203" pitchFamily="34" charset="0"/>
              </a:rPr>
              <a:t>even before a causal link has been established by absolutely</a:t>
            </a:r>
          </a:p>
          <a:p>
            <a:r>
              <a:rPr lang="en-IN" sz="1600" b="1" i="1" dirty="0">
                <a:latin typeface="Segoe UI" panose="020B0502040204020203" pitchFamily="34" charset="0"/>
                <a:cs typeface="Segoe UI" panose="020B0502040204020203" pitchFamily="34" charset="0"/>
              </a:rPr>
              <a:t>	clear scientific evidence</a:t>
            </a:r>
            <a:r>
              <a:rPr lang="en-IN" sz="1600" i="1" dirty="0">
                <a:latin typeface="Segoe UI" panose="020B0502040204020203" pitchFamily="34" charset="0"/>
                <a:cs typeface="Segoe UI" panose="020B0502040204020203" pitchFamily="34" charset="0"/>
              </a:rPr>
              <a:t>'</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11" end="11"/>
                                            </p:txEl>
                                          </p:spTgt>
                                        </p:tgtEl>
                                        <p:attrNameLst>
                                          <p:attrName>style.visibility</p:attrName>
                                        </p:attrNameLst>
                                      </p:cBhvr>
                                      <p:to>
                                        <p:strVal val="visible"/>
                                      </p:to>
                                    </p:set>
                                    <p:animEffect transition="in" filter="fade">
                                      <p:cBhvr>
                                        <p:cTn id="37" dur="1000"/>
                                        <p:tgtEl>
                                          <p:spTgt spid="158">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0" end="10"/>
                                            </p:txEl>
                                          </p:spTgt>
                                        </p:tgtEl>
                                        <p:attrNameLst>
                                          <p:attrName>style.visibility</p:attrName>
                                        </p:attrNameLst>
                                      </p:cBhvr>
                                      <p:to>
                                        <p:strVal val="visible"/>
                                      </p:to>
                                    </p:set>
                                    <p:animEffect transition="in" filter="fade">
                                      <p:cBhvr>
                                        <p:cTn id="52"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1800" b="1" i="0" u="none" strike="noStrike" baseline="0" dirty="0">
                <a:solidFill>
                  <a:schemeClr val="bg1"/>
                </a:solidFill>
                <a:latin typeface="Segoe UI" panose="020B0502040204020203" pitchFamily="34" charset="0"/>
                <a:ea typeface="Sans Serif Collection" panose="020B0502040504020204" pitchFamily="34" charset="0"/>
                <a:cs typeface="Segoe UI" panose="020B0502040204020203" pitchFamily="34" charset="0"/>
              </a:rPr>
              <a:t>Defining the precautionary principle</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1444308"/>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IN" b="1" dirty="0">
                <a:latin typeface="Segoe UI" panose="020B0502040204020203" pitchFamily="34" charset="0"/>
                <a:cs typeface="Segoe UI" panose="020B0502040204020203" pitchFamily="34" charset="0"/>
              </a:rPr>
              <a:t>Origins</a:t>
            </a:r>
          </a:p>
          <a:p>
            <a:pPr marL="285750" indent="-285750">
              <a:buFont typeface="Wingdings" panose="05000000000000000000" pitchFamily="2" charset="2"/>
              <a:buChar char="Ø"/>
            </a:pPr>
            <a:r>
              <a:rPr lang="en-US" dirty="0">
                <a:latin typeface="Segoe UI" panose="020B0502040204020203" pitchFamily="34" charset="0"/>
                <a:cs typeface="Segoe UI" panose="020B0502040204020203" pitchFamily="34" charset="0"/>
              </a:rPr>
              <a:t>The 1990, the Ministerial Declaration of the Third International Conference on the Protection of the North Sea expands the concept, stating that the contracting </a:t>
            </a:r>
            <a:r>
              <a:rPr lang="en-IN" dirty="0">
                <a:latin typeface="Segoe UI" panose="020B0502040204020203" pitchFamily="34" charset="0"/>
                <a:cs typeface="Segoe UI" panose="020B0502040204020203" pitchFamily="34" charset="0"/>
              </a:rPr>
              <a:t>governments:</a:t>
            </a:r>
          </a:p>
          <a:p>
            <a:r>
              <a:rPr lang="en-US" i="1" dirty="0">
                <a:latin typeface="Segoe UI" panose="020B0502040204020203" pitchFamily="34" charset="0"/>
                <a:cs typeface="Segoe UI" panose="020B0502040204020203" pitchFamily="34" charset="0"/>
              </a:rPr>
              <a:t>	'will continue to apply the precautionary principle, that is to take action to avoid</a:t>
            </a:r>
          </a:p>
          <a:p>
            <a:r>
              <a:rPr lang="en-US" i="1" dirty="0">
                <a:latin typeface="Segoe UI" panose="020B0502040204020203" pitchFamily="34" charset="0"/>
                <a:cs typeface="Segoe UI" panose="020B0502040204020203" pitchFamily="34" charset="0"/>
              </a:rPr>
              <a:t>	potentially damaging impacts of substances that are persistent, toxic and liable to</a:t>
            </a:r>
          </a:p>
          <a:p>
            <a:r>
              <a:rPr lang="en-US" i="1" dirty="0">
                <a:latin typeface="Segoe UI" panose="020B0502040204020203" pitchFamily="34" charset="0"/>
                <a:cs typeface="Segoe UI" panose="020B0502040204020203" pitchFamily="34" charset="0"/>
              </a:rPr>
              <a:t>	bioaccumulate </a:t>
            </a:r>
            <a:r>
              <a:rPr lang="en-US" b="1" i="1" dirty="0">
                <a:latin typeface="Segoe UI" panose="020B0502040204020203" pitchFamily="34" charset="0"/>
                <a:cs typeface="Segoe UI" panose="020B0502040204020203" pitchFamily="34" charset="0"/>
              </a:rPr>
              <a:t>even where there is no scientific evidence to prove a causal link</a:t>
            </a:r>
          </a:p>
          <a:p>
            <a:r>
              <a:rPr lang="en-IN" b="1" i="1" dirty="0">
                <a:latin typeface="Segoe UI" panose="020B0502040204020203" pitchFamily="34" charset="0"/>
                <a:cs typeface="Segoe UI" panose="020B0502040204020203" pitchFamily="34" charset="0"/>
              </a:rPr>
              <a:t>	between emissions and effects</a:t>
            </a:r>
            <a:r>
              <a:rPr lang="en-IN" i="1" dirty="0">
                <a:latin typeface="Segoe UI" panose="020B0502040204020203" pitchFamily="34" charset="0"/>
                <a:cs typeface="Segoe UI" panose="020B0502040204020203" pitchFamily="34" charset="0"/>
              </a:rPr>
              <a:t>’ </a:t>
            </a:r>
          </a:p>
          <a:p>
            <a:endParaRPr lang="en-IN" i="1"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en-US" dirty="0">
                <a:latin typeface="Segoe UI" panose="020B0502040204020203" pitchFamily="34" charset="0"/>
                <a:cs typeface="Segoe UI" panose="020B0502040204020203" pitchFamily="34" charset="0"/>
              </a:rPr>
              <a:t>The 1992 Rio Declaration on Environment and Development</a:t>
            </a:r>
          </a:p>
          <a:p>
            <a:r>
              <a:rPr lang="en-US" i="1" dirty="0">
                <a:latin typeface="Segoe UI" panose="020B0502040204020203" pitchFamily="34" charset="0"/>
                <a:cs typeface="Segoe UI" panose="020B0502040204020203" pitchFamily="34" charset="0"/>
              </a:rPr>
              <a:t>	‘In order to protect the environment, the precautionary approach shall be widely applied</a:t>
            </a:r>
          </a:p>
          <a:p>
            <a:r>
              <a:rPr lang="en-US" i="1" dirty="0">
                <a:latin typeface="Segoe UI" panose="020B0502040204020203" pitchFamily="34" charset="0"/>
                <a:cs typeface="Segoe UI" panose="020B0502040204020203" pitchFamily="34" charset="0"/>
              </a:rPr>
              <a:t>	by States according to their capabilities. Where there are threats of </a:t>
            </a:r>
            <a:r>
              <a:rPr lang="en-US" b="1" i="1" dirty="0">
                <a:latin typeface="Segoe UI" panose="020B0502040204020203" pitchFamily="34" charset="0"/>
                <a:cs typeface="Segoe UI" panose="020B0502040204020203" pitchFamily="34" charset="0"/>
              </a:rPr>
              <a:t>serious or</a:t>
            </a:r>
          </a:p>
          <a:p>
            <a:r>
              <a:rPr lang="en-US" b="1" i="1" dirty="0">
                <a:latin typeface="Segoe UI" panose="020B0502040204020203" pitchFamily="34" charset="0"/>
                <a:cs typeface="Segoe UI" panose="020B0502040204020203" pitchFamily="34" charset="0"/>
              </a:rPr>
              <a:t>	irreversible damage, lack of full scientific certainty shall not be used as a reason for</a:t>
            </a:r>
          </a:p>
          <a:p>
            <a:r>
              <a:rPr lang="en-US" b="1" i="1" dirty="0">
                <a:latin typeface="Segoe UI" panose="020B0502040204020203" pitchFamily="34" charset="0"/>
                <a:cs typeface="Segoe UI" panose="020B0502040204020203" pitchFamily="34" charset="0"/>
              </a:rPr>
              <a:t>	postponing </a:t>
            </a:r>
            <a:r>
              <a:rPr lang="en-US" i="1" dirty="0">
                <a:latin typeface="Segoe UI" panose="020B0502040204020203" pitchFamily="34" charset="0"/>
                <a:cs typeface="Segoe UI" panose="020B0502040204020203" pitchFamily="34" charset="0"/>
              </a:rPr>
              <a:t>cost-effective measures to prevent environmental degradation</a:t>
            </a:r>
            <a:r>
              <a:rPr lang="en-IN" i="1" dirty="0">
                <a:latin typeface="Segoe UI" panose="020B0502040204020203" pitchFamily="34" charset="0"/>
                <a:cs typeface="Segoe UI" panose="020B0502040204020203" pitchFamily="34" charset="0"/>
              </a:rPr>
              <a:t>.</a:t>
            </a:r>
          </a:p>
          <a:p>
            <a:endParaRPr lang="en-IN" sz="1800" i="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buFont typeface="Wingdings" panose="05000000000000000000" pitchFamily="2" charset="2"/>
              <a:buChar char="Ø"/>
            </a:pPr>
            <a:r>
              <a:rPr lang="en-US" dirty="0">
                <a:latin typeface="Segoe UI" panose="020B0502040204020203" pitchFamily="34" charset="0"/>
                <a:cs typeface="Segoe UI" panose="020B0502040204020203" pitchFamily="34" charset="0"/>
              </a:rPr>
              <a:t>At the </a:t>
            </a:r>
            <a:r>
              <a:rPr lang="en-US" b="1" dirty="0">
                <a:latin typeface="Segoe UI" panose="020B0502040204020203" pitchFamily="34" charset="0"/>
                <a:cs typeface="Segoe UI" panose="020B0502040204020203" pitchFamily="34" charset="0"/>
              </a:rPr>
              <a:t>European level</a:t>
            </a:r>
            <a:r>
              <a:rPr lang="en-US" dirty="0">
                <a:latin typeface="Segoe UI" panose="020B0502040204020203" pitchFamily="34" charset="0"/>
                <a:cs typeface="Segoe UI" panose="020B0502040204020203" pitchFamily="34" charset="0"/>
              </a:rPr>
              <a:t>, the precautionary principle was enshrined in the Maastricht Treaty in 1992. </a:t>
            </a:r>
          </a:p>
          <a:p>
            <a:endParaRPr lang="en-US"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en-US" dirty="0">
                <a:latin typeface="Segoe UI" panose="020B0502040204020203" pitchFamily="34" charset="0"/>
                <a:cs typeface="Segoe UI" panose="020B0502040204020203" pitchFamily="34" charset="0"/>
              </a:rPr>
              <a:t>It is now included in Article 191 of the Treaty on the Functioning of the European Union among the principles underpinning EU environmental policy.</a:t>
            </a:r>
            <a:endParaRPr sz="18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480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5" end="5"/>
                                            </p:txEl>
                                          </p:spTgt>
                                        </p:tgtEl>
                                        <p:attrNameLst>
                                          <p:attrName>style.visibility</p:attrName>
                                        </p:attrNameLst>
                                      </p:cBhvr>
                                      <p:to>
                                        <p:strVal val="visible"/>
                                      </p:to>
                                    </p:set>
                                    <p:animEffect transition="in" filter="fade">
                                      <p:cBhvr>
                                        <p:cTn id="17" dur="1000"/>
                                        <p:tgtEl>
                                          <p:spTgt spid="15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7" end="7"/>
                                            </p:txEl>
                                          </p:spTgt>
                                        </p:tgtEl>
                                        <p:attrNameLst>
                                          <p:attrName>style.visibility</p:attrName>
                                        </p:attrNameLst>
                                      </p:cBhvr>
                                      <p:to>
                                        <p:strVal val="visible"/>
                                      </p:to>
                                    </p:set>
                                    <p:animEffect transition="in" filter="fade">
                                      <p:cBhvr>
                                        <p:cTn id="22" dur="1000"/>
                                        <p:tgtEl>
                                          <p:spTgt spid="15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9" end="9"/>
                                            </p:txEl>
                                          </p:spTgt>
                                        </p:tgtEl>
                                        <p:attrNameLst>
                                          <p:attrName>style.visibility</p:attrName>
                                        </p:attrNameLst>
                                      </p:cBhvr>
                                      <p:to>
                                        <p:strVal val="visible"/>
                                      </p:to>
                                    </p:set>
                                    <p:animEffect transition="in" filter="fade">
                                      <p:cBhvr>
                                        <p:cTn id="32" dur="1000"/>
                                        <p:tgtEl>
                                          <p:spTgt spid="15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10" end="10"/>
                                            </p:txEl>
                                          </p:spTgt>
                                        </p:tgtEl>
                                        <p:attrNameLst>
                                          <p:attrName>style.visibility</p:attrName>
                                        </p:attrNameLst>
                                      </p:cBhvr>
                                      <p:to>
                                        <p:strVal val="visible"/>
                                      </p:to>
                                    </p:set>
                                    <p:animEffect transition="in" filter="fade">
                                      <p:cBhvr>
                                        <p:cTn id="37" dur="1000"/>
                                        <p:tgtEl>
                                          <p:spTgt spid="15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11" end="11"/>
                                            </p:txEl>
                                          </p:spTgt>
                                        </p:tgtEl>
                                        <p:attrNameLst>
                                          <p:attrName>style.visibility</p:attrName>
                                        </p:attrNameLst>
                                      </p:cBhvr>
                                      <p:to>
                                        <p:strVal val="visible"/>
                                      </p:to>
                                    </p:set>
                                    <p:animEffect transition="in" filter="fade">
                                      <p:cBhvr>
                                        <p:cTn id="42" dur="1000"/>
                                        <p:tgtEl>
                                          <p:spTgt spid="158">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3" end="13"/>
                                            </p:txEl>
                                          </p:spTgt>
                                        </p:tgtEl>
                                        <p:attrNameLst>
                                          <p:attrName>style.visibility</p:attrName>
                                        </p:attrNameLst>
                                      </p:cBhvr>
                                      <p:to>
                                        <p:strVal val="visible"/>
                                      </p:to>
                                    </p:set>
                                    <p:animEffect transition="in" filter="fade">
                                      <p:cBhvr>
                                        <p:cTn id="47" dur="1000"/>
                                        <p:tgtEl>
                                          <p:spTgt spid="158">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5" end="15"/>
                                            </p:txEl>
                                          </p:spTgt>
                                        </p:tgtEl>
                                        <p:attrNameLst>
                                          <p:attrName>style.visibility</p:attrName>
                                        </p:attrNameLst>
                                      </p:cBhvr>
                                      <p:to>
                                        <p:strVal val="visible"/>
                                      </p:to>
                                    </p:set>
                                    <p:animEffect transition="in" filter="fade">
                                      <p:cBhvr>
                                        <p:cTn id="52" dur="1000"/>
                                        <p:tgtEl>
                                          <p:spTgt spid="158">
                                            <p:txEl>
                                              <p:pRg st="15" end="1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2" end="2"/>
                                            </p:txEl>
                                          </p:spTgt>
                                        </p:tgtEl>
                                        <p:attrNameLst>
                                          <p:attrName>style.visibility</p:attrName>
                                        </p:attrNameLst>
                                      </p:cBhvr>
                                      <p:to>
                                        <p:strVal val="visible"/>
                                      </p:to>
                                    </p:set>
                                    <p:animEffect transition="in" filter="fade">
                                      <p:cBhvr>
                                        <p:cTn id="57" dur="1000"/>
                                        <p:tgtEl>
                                          <p:spTgt spid="15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8">
                                            <p:txEl>
                                              <p:pRg st="3" end="3"/>
                                            </p:txEl>
                                          </p:spTgt>
                                        </p:tgtEl>
                                        <p:attrNameLst>
                                          <p:attrName>style.visibility</p:attrName>
                                        </p:attrNameLst>
                                      </p:cBhvr>
                                      <p:to>
                                        <p:strVal val="visible"/>
                                      </p:to>
                                    </p:set>
                                    <p:animEffect transition="in" filter="fade">
                                      <p:cBhvr>
                                        <p:cTn id="62" dur="1000"/>
                                        <p:tgtEl>
                                          <p:spTgt spid="158">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8">
                                            <p:txEl>
                                              <p:pRg st="4" end="4"/>
                                            </p:txEl>
                                          </p:spTgt>
                                        </p:tgtEl>
                                        <p:attrNameLst>
                                          <p:attrName>style.visibility</p:attrName>
                                        </p:attrNameLst>
                                      </p:cBhvr>
                                      <p:to>
                                        <p:strVal val="visible"/>
                                      </p:to>
                                    </p:set>
                                    <p:animEffect transition="in" filter="fade">
                                      <p:cBhvr>
                                        <p:cTn id="6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1800" b="1" i="0" u="none" strike="noStrike" baseline="0" dirty="0">
                <a:solidFill>
                  <a:schemeClr val="bg1"/>
                </a:solidFill>
                <a:latin typeface="Segoe UI" panose="020B0502040204020203" pitchFamily="34" charset="0"/>
                <a:cs typeface="Segoe UI" panose="020B0502040204020203" pitchFamily="34" charset="0"/>
              </a:rPr>
              <a:t>The Precautionary Principle in EU and International </a:t>
            </a:r>
            <a:r>
              <a:rPr lang="en-US" sz="1800" b="1" dirty="0">
                <a:solidFill>
                  <a:schemeClr val="bg1"/>
                </a:solidFill>
                <a:latin typeface="Segoe UI" panose="020B0502040204020203" pitchFamily="34" charset="0"/>
                <a:cs typeface="Segoe UI" panose="020B0502040204020203" pitchFamily="34" charset="0"/>
              </a:rPr>
              <a:t>L</a:t>
            </a:r>
            <a:r>
              <a:rPr lang="en-US" sz="1800" b="1" i="0" u="none" strike="noStrike" baseline="0" dirty="0">
                <a:solidFill>
                  <a:schemeClr val="bg1"/>
                </a:solidFill>
                <a:latin typeface="Segoe UI" panose="020B0502040204020203" pitchFamily="34" charset="0"/>
                <a:cs typeface="Segoe UI" panose="020B0502040204020203" pitchFamily="34" charset="0"/>
              </a:rPr>
              <a:t>aw</a:t>
            </a: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4"/>
            <a:ext cx="9488131" cy="42391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800" dirty="0">
                <a:latin typeface="Segoe UI" panose="020B0502040204020203" pitchFamily="34" charset="0"/>
                <a:cs typeface="Segoe UI" panose="020B0502040204020203" pitchFamily="34" charset="0"/>
              </a:rPr>
              <a:t>W</a:t>
            </a:r>
            <a:r>
              <a:rPr lang="en-US" sz="1800" b="0" i="0" u="none" strike="noStrike" baseline="0" dirty="0">
                <a:latin typeface="Segoe UI" panose="020B0502040204020203" pitchFamily="34" charset="0"/>
                <a:cs typeface="Segoe UI" panose="020B0502040204020203" pitchFamily="34" charset="0"/>
              </a:rPr>
              <a:t>hether the precautionary principle can be considered as a general </a:t>
            </a:r>
            <a:r>
              <a:rPr lang="en-IN" sz="1800" b="0" i="0" u="none" strike="noStrike" baseline="0" dirty="0">
                <a:latin typeface="Segoe UI" panose="020B0502040204020203" pitchFamily="34" charset="0"/>
                <a:cs typeface="Segoe UI" panose="020B0502040204020203" pitchFamily="34" charset="0"/>
              </a:rPr>
              <a:t>principle of law.</a:t>
            </a:r>
            <a:endParaRPr lang="LID4096"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863173"/>
            <a:ext cx="4737182" cy="375530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114300" indent="0" algn="just">
              <a:buNone/>
            </a:pPr>
            <a:r>
              <a:rPr lang="en-IN" sz="1800" b="1" i="0" u="none" strike="noStrike" baseline="0" dirty="0">
                <a:latin typeface="Segoe UI" panose="020B0502040204020203" pitchFamily="34" charset="0"/>
                <a:cs typeface="Segoe UI" panose="020B0502040204020203" pitchFamily="34" charset="0"/>
              </a:rPr>
              <a:t>EU</a:t>
            </a:r>
          </a:p>
          <a:p>
            <a:pPr algn="just"/>
            <a:r>
              <a:rPr lang="en-IN" sz="1800" b="0" i="0" u="none" strike="noStrike" baseline="0" dirty="0">
                <a:latin typeface="Segoe UI" panose="020B0502040204020203" pitchFamily="34" charset="0"/>
                <a:cs typeface="Segoe UI" panose="020B0502040204020203" pitchFamily="34" charset="0"/>
              </a:rPr>
              <a:t>Reference in the Maastricht Treaty.</a:t>
            </a:r>
          </a:p>
          <a:p>
            <a:pPr algn="just"/>
            <a:r>
              <a:rPr lang="en-US" sz="1800" b="0" i="0" u="none" strike="noStrike" baseline="0" dirty="0">
                <a:latin typeface="Segoe UI" panose="020B0502040204020203" pitchFamily="34" charset="0"/>
                <a:cs typeface="Segoe UI" panose="020B0502040204020203" pitchFamily="34" charset="0"/>
              </a:rPr>
              <a:t>EU Court of Justice 'the precautionary principle can be defined as a general principle of Community law requiring the competent authorities to take appropriate measures to prevent specific potential risks to public health, safety and the environment, by giving precedence to the requirements related to the protection of those </a:t>
            </a:r>
            <a:r>
              <a:rPr lang="en-IN" sz="1800" b="0" i="0" u="none" strike="noStrike" baseline="0" dirty="0">
                <a:latin typeface="Segoe UI" panose="020B0502040204020203" pitchFamily="34" charset="0"/>
                <a:cs typeface="Segoe UI" panose="020B0502040204020203" pitchFamily="34" charset="0"/>
              </a:rPr>
              <a:t>interests over economic interests</a:t>
            </a:r>
          </a:p>
          <a:p>
            <a:pPr algn="just"/>
            <a:r>
              <a:rPr lang="en-US" sz="1800" b="0" i="0" u="none" strike="noStrike" baseline="0" dirty="0">
                <a:latin typeface="Segoe UI" panose="020B0502040204020203" pitchFamily="34" charset="0"/>
                <a:cs typeface="Segoe UI" panose="020B0502040204020203" pitchFamily="34" charset="0"/>
              </a:rPr>
              <a:t>'Competent authorities' refers to European institutions involved in preparing and applying secondary legislation, as well as Member States when acting within the scope of EU law.</a:t>
            </a:r>
            <a:endParaRPr lang="LID4096" sz="18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5811521" y="1863173"/>
            <a:ext cx="4669668" cy="3755308"/>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114300" indent="0" algn="just">
              <a:buNone/>
            </a:pPr>
            <a:r>
              <a:rPr lang="en-IN" sz="1800" b="1" dirty="0">
                <a:latin typeface="Segoe UI" panose="020B0502040204020203" pitchFamily="34" charset="0"/>
                <a:cs typeface="Segoe UI" panose="020B0502040204020203" pitchFamily="34" charset="0"/>
              </a:rPr>
              <a:t>IL</a:t>
            </a:r>
          </a:p>
          <a:p>
            <a:pPr algn="just"/>
            <a:r>
              <a:rPr lang="en-IN" sz="1800" dirty="0">
                <a:latin typeface="Segoe UI" panose="020B0502040204020203" pitchFamily="34" charset="0"/>
                <a:cs typeface="Segoe UI" panose="020B0502040204020203" pitchFamily="34" charset="0"/>
              </a:rPr>
              <a:t>S</a:t>
            </a:r>
            <a:r>
              <a:rPr lang="en-IN" sz="1800" b="0" i="0" u="none" strike="noStrike" baseline="0" dirty="0">
                <a:latin typeface="Segoe UI" panose="020B0502040204020203" pitchFamily="34" charset="0"/>
                <a:cs typeface="Segoe UI" panose="020B0502040204020203" pitchFamily="34" charset="0"/>
              </a:rPr>
              <a:t>till in dispute.</a:t>
            </a:r>
          </a:p>
          <a:p>
            <a:pPr algn="just"/>
            <a:r>
              <a:rPr lang="en-IN" sz="1800" dirty="0">
                <a:latin typeface="Segoe UI" panose="020B0502040204020203" pitchFamily="34" charset="0"/>
                <a:cs typeface="Segoe UI" panose="020B0502040204020203" pitchFamily="34" charset="0"/>
              </a:rPr>
              <a:t>A</a:t>
            </a:r>
            <a:r>
              <a:rPr lang="en-IN" sz="1800" b="0" i="0" u="none" strike="noStrike" baseline="0" dirty="0">
                <a:latin typeface="Segoe UI" panose="020B0502040204020203" pitchFamily="34" charset="0"/>
                <a:cs typeface="Segoe UI" panose="020B0502040204020203" pitchFamily="34" charset="0"/>
              </a:rPr>
              <a:t> non-binding political </a:t>
            </a:r>
            <a:r>
              <a:rPr lang="en-US" sz="1800" b="0" i="0" u="none" strike="noStrike" baseline="0" dirty="0">
                <a:latin typeface="Segoe UI" panose="020B0502040204020203" pitchFamily="34" charset="0"/>
                <a:cs typeface="Segoe UI" panose="020B0502040204020203" pitchFamily="34" charset="0"/>
              </a:rPr>
              <a:t>guideline which is not </a:t>
            </a:r>
            <a:r>
              <a:rPr lang="en-US" sz="1800" b="0" i="0" u="none" strike="noStrike" baseline="0" dirty="0" err="1">
                <a:latin typeface="Segoe UI" panose="020B0502040204020203" pitchFamily="34" charset="0"/>
                <a:cs typeface="Segoe UI" panose="020B0502040204020203" pitchFamily="34" charset="0"/>
              </a:rPr>
              <a:t>recognised</a:t>
            </a:r>
            <a:r>
              <a:rPr lang="en-US" sz="1800" b="0" i="0" u="none" strike="noStrike" baseline="0" dirty="0">
                <a:latin typeface="Segoe UI" panose="020B0502040204020203" pitchFamily="34" charset="0"/>
                <a:cs typeface="Segoe UI" panose="020B0502040204020203" pitchFamily="34" charset="0"/>
              </a:rPr>
              <a:t> in customary international law, basing their reasoning mainly on the legal weakness of the precautionary principle in the area of international trade, particularly in the context of the WTO.</a:t>
            </a:r>
          </a:p>
          <a:p>
            <a:pPr algn="just"/>
            <a:r>
              <a:rPr lang="en-US" sz="1800" dirty="0">
                <a:latin typeface="Segoe UI" panose="020B0502040204020203" pitchFamily="34" charset="0"/>
                <a:cs typeface="Segoe UI" panose="020B0502040204020203" pitchFamily="34" charset="0"/>
              </a:rPr>
              <a:t>W</a:t>
            </a:r>
            <a:r>
              <a:rPr lang="en-US" sz="1800" b="0" i="0" u="none" strike="noStrike" baseline="0" dirty="0">
                <a:latin typeface="Segoe UI" panose="020B0502040204020203" pitchFamily="34" charset="0"/>
                <a:cs typeface="Segoe UI" panose="020B0502040204020203" pitchFamily="34" charset="0"/>
              </a:rPr>
              <a:t>idely adopted at international level, particularly since its inclusion in multilateral treaties such as the Convention on Biological Diversity and the United Nations Framework Convention on Climate Change, thus becoming a general principle of international law</a:t>
            </a:r>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84161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1800" b="1" i="0" u="none" strike="noStrike" baseline="0" dirty="0">
                <a:solidFill>
                  <a:schemeClr val="bg1"/>
                </a:solidFill>
                <a:latin typeface="Segoe UI" panose="020B0502040204020203" pitchFamily="34" charset="0"/>
                <a:cs typeface="Segoe UI" panose="020B0502040204020203" pitchFamily="34" charset="0"/>
              </a:rPr>
              <a:t>Main interpretations of the precautionary principle</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1676400"/>
            <a:ext cx="9488130" cy="391339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sz="20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5D7D6571-F082-8FEB-ECC0-B3A623A12C2F}"/>
              </a:ext>
            </a:extLst>
          </p:cNvPr>
          <p:cNvSpPr txBox="1">
            <a:spLocks/>
          </p:cNvSpPr>
          <p:nvPr/>
        </p:nvSpPr>
        <p:spPr>
          <a:xfrm>
            <a:off x="993058" y="844290"/>
            <a:ext cx="9488131" cy="679709"/>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1600" dirty="0">
                <a:latin typeface="Segoe UI" panose="020B0502040204020203" pitchFamily="34" charset="0"/>
                <a:cs typeface="Segoe UI" panose="020B0502040204020203" pitchFamily="34" charset="0"/>
              </a:rPr>
              <a:t>One way of looking at the precautionary principle might be to classify situations of uncertainty according to the </a:t>
            </a:r>
            <a:r>
              <a:rPr lang="en-US" sz="1600" b="1" dirty="0">
                <a:latin typeface="Segoe UI" panose="020B0502040204020203" pitchFamily="34" charset="0"/>
                <a:cs typeface="Segoe UI" panose="020B0502040204020203" pitchFamily="34" charset="0"/>
              </a:rPr>
              <a:t>sources of uncertainty</a:t>
            </a:r>
            <a:r>
              <a:rPr lang="en-US" sz="1600" dirty="0">
                <a:latin typeface="Segoe UI" panose="020B0502040204020203" pitchFamily="34" charset="0"/>
                <a:cs typeface="Segoe UI" panose="020B0502040204020203" pitchFamily="34" charset="0"/>
              </a:rPr>
              <a:t>, complexity, ambiguity and ignorance</a:t>
            </a:r>
            <a:endParaRPr lang="en-US"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DFD1249B-85DE-EAE4-B49F-A25D1D33F5F1}"/>
              </a:ext>
            </a:extLst>
          </p:cNvPr>
          <p:cNvPicPr>
            <a:picLocks noChangeAspect="1"/>
          </p:cNvPicPr>
          <p:nvPr/>
        </p:nvPicPr>
        <p:blipFill>
          <a:blip r:embed="rId3"/>
          <a:stretch>
            <a:fillRect/>
          </a:stretch>
        </p:blipFill>
        <p:spPr>
          <a:xfrm>
            <a:off x="1174377" y="1728099"/>
            <a:ext cx="8982636" cy="3810000"/>
          </a:xfrm>
          <a:prstGeom prst="rect">
            <a:avLst/>
          </a:prstGeom>
        </p:spPr>
      </p:pic>
    </p:spTree>
    <p:extLst>
      <p:ext uri="{BB962C8B-B14F-4D97-AF65-F5344CB8AC3E}">
        <p14:creationId xmlns:p14="http://schemas.microsoft.com/office/powerpoint/2010/main" val="148018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1800" b="1" i="0" u="none" strike="noStrike" baseline="0" dirty="0">
                <a:solidFill>
                  <a:schemeClr val="bg1"/>
                </a:solidFill>
                <a:latin typeface="Segoe UI" panose="020B0502040204020203" pitchFamily="34" charset="0"/>
                <a:cs typeface="Segoe UI" panose="020B0502040204020203" pitchFamily="34" charset="0"/>
              </a:rPr>
              <a:t>Main interpretations of the precautionary principle</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1444308"/>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IN" sz="1600" dirty="0">
                <a:latin typeface="Segoe UI" panose="020B0502040204020203" pitchFamily="34" charset="0"/>
                <a:cs typeface="Segoe UI" panose="020B0502040204020203" pitchFamily="34" charset="0"/>
              </a:rPr>
              <a:t>Another way of looking based on </a:t>
            </a:r>
            <a:r>
              <a:rPr lang="en-IN" sz="1600" b="1" dirty="0">
                <a:latin typeface="Segoe UI" panose="020B0502040204020203" pitchFamily="34" charset="0"/>
                <a:cs typeface="Segoe UI" panose="020B0502040204020203" pitchFamily="34" charset="0"/>
              </a:rPr>
              <a:t>three </a:t>
            </a:r>
            <a:r>
              <a:rPr lang="en-US" sz="1600" b="1" dirty="0">
                <a:latin typeface="Segoe UI" panose="020B0502040204020203" pitchFamily="34" charset="0"/>
                <a:cs typeface="Segoe UI" panose="020B0502040204020203" pitchFamily="34" charset="0"/>
              </a:rPr>
              <a:t>schematic interpretations </a:t>
            </a:r>
            <a:r>
              <a:rPr lang="en-US" sz="1600" dirty="0">
                <a:latin typeface="Segoe UI" panose="020B0502040204020203" pitchFamily="34" charset="0"/>
                <a:cs typeface="Segoe UI" panose="020B0502040204020203" pitchFamily="34" charset="0"/>
              </a:rPr>
              <a:t>depending on the degree of uncertainty, obligation and </a:t>
            </a:r>
            <a:r>
              <a:rPr lang="en-IN" sz="1600" dirty="0">
                <a:latin typeface="Segoe UI" panose="020B0502040204020203" pitchFamily="34" charset="0"/>
                <a:cs typeface="Segoe UI" panose="020B0502040204020203" pitchFamily="34" charset="0"/>
              </a:rPr>
              <a:t>stringency.</a:t>
            </a:r>
          </a:p>
          <a:p>
            <a:endParaRPr lang="en-IN"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n-US" sz="1600" b="1" dirty="0">
                <a:latin typeface="Segoe UI" panose="020B0502040204020203" pitchFamily="34" charset="0"/>
                <a:cs typeface="Segoe UI" panose="020B0502040204020203" pitchFamily="34" charset="0"/>
              </a:rPr>
              <a:t>First/minimal interpretation</a:t>
            </a:r>
            <a:r>
              <a:rPr lang="en-US" sz="1600" dirty="0">
                <a:latin typeface="Segoe UI" panose="020B0502040204020203" pitchFamily="34" charset="0"/>
                <a:cs typeface="Segoe UI" panose="020B0502040204020203" pitchFamily="34" charset="0"/>
              </a:rPr>
              <a:t>: uncertainty does not justify inaction and warrants legislation despite the absence of complete scientific evidence concerning a </a:t>
            </a:r>
            <a:r>
              <a:rPr lang="en-IN" sz="1600" dirty="0">
                <a:latin typeface="Segoe UI" panose="020B0502040204020203" pitchFamily="34" charset="0"/>
                <a:cs typeface="Segoe UI" panose="020B0502040204020203" pitchFamily="34" charset="0"/>
              </a:rPr>
              <a:t>particular hazard;</a:t>
            </a:r>
          </a:p>
          <a:p>
            <a:pPr marL="285750" indent="-285750">
              <a:buFont typeface="Wingdings" panose="05000000000000000000" pitchFamily="2" charset="2"/>
              <a:buChar char="§"/>
            </a:pPr>
            <a:endParaRPr lang="en-IN"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n-US" sz="1600" b="1" dirty="0">
                <a:latin typeface="Segoe UI" panose="020B0502040204020203" pitchFamily="34" charset="0"/>
                <a:cs typeface="Segoe UI" panose="020B0502040204020203" pitchFamily="34" charset="0"/>
              </a:rPr>
              <a:t>Second/median interpretation</a:t>
            </a:r>
            <a:r>
              <a:rPr lang="en-US" sz="1600" dirty="0">
                <a:latin typeface="Segoe UI" panose="020B0502040204020203" pitchFamily="34" charset="0"/>
                <a:cs typeface="Segoe UI" panose="020B0502040204020203" pitchFamily="34" charset="0"/>
              </a:rPr>
              <a:t>: uncertainty justifies action and warrants legislation even if the link between cause and effect has not been fully established;</a:t>
            </a:r>
          </a:p>
          <a:p>
            <a:pPr marL="285750" indent="-285750">
              <a:buFont typeface="Wingdings" panose="05000000000000000000" pitchFamily="2" charset="2"/>
              <a:buChar char="§"/>
            </a:pPr>
            <a:endParaRPr lang="en-US"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n-US" sz="1600" b="1" dirty="0">
                <a:latin typeface="Segoe UI" panose="020B0502040204020203" pitchFamily="34" charset="0"/>
                <a:cs typeface="Segoe UI" panose="020B0502040204020203" pitchFamily="34" charset="0"/>
              </a:rPr>
              <a:t>Third/maximal interpretation</a:t>
            </a:r>
            <a:r>
              <a:rPr lang="en-US" sz="1600" dirty="0">
                <a:latin typeface="Segoe UI" panose="020B0502040204020203" pitchFamily="34" charset="0"/>
                <a:cs typeface="Segoe UI" panose="020B0502040204020203" pitchFamily="34" charset="0"/>
              </a:rPr>
              <a:t>: uncertainty necessitates legislation until the absence of hazard has been proven.</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28649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1800" b="1" i="0" u="none" strike="noStrike" baseline="0" dirty="0">
                <a:solidFill>
                  <a:schemeClr val="bg1"/>
                </a:solidFill>
                <a:latin typeface="Segoe UI" panose="020B0502040204020203" pitchFamily="34" charset="0"/>
                <a:cs typeface="Segoe UI" panose="020B0502040204020203" pitchFamily="34" charset="0"/>
              </a:rPr>
              <a:t>Main interpretations of the precautionary principle</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887506"/>
            <a:ext cx="9488130" cy="470229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sz="20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E12201D9-BCAE-FA58-6ADD-C6C8A7E4D829}"/>
              </a:ext>
            </a:extLst>
          </p:cNvPr>
          <p:cNvPicPr>
            <a:picLocks noChangeAspect="1"/>
          </p:cNvPicPr>
          <p:nvPr/>
        </p:nvPicPr>
        <p:blipFill>
          <a:blip r:embed="rId3"/>
          <a:stretch>
            <a:fillRect/>
          </a:stretch>
        </p:blipFill>
        <p:spPr>
          <a:xfrm>
            <a:off x="1106286" y="968189"/>
            <a:ext cx="9283808" cy="4545106"/>
          </a:xfrm>
          <a:prstGeom prst="rect">
            <a:avLst/>
          </a:prstGeom>
        </p:spPr>
      </p:pic>
    </p:spTree>
    <p:extLst>
      <p:ext uri="{BB962C8B-B14F-4D97-AF65-F5344CB8AC3E}">
        <p14:creationId xmlns:p14="http://schemas.microsoft.com/office/powerpoint/2010/main" val="371792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1800" b="1" i="0" u="none" strike="noStrike" baseline="0" dirty="0">
                <a:solidFill>
                  <a:schemeClr val="bg1"/>
                </a:solidFill>
                <a:latin typeface="Segoe UI" panose="020B0502040204020203" pitchFamily="34" charset="0"/>
                <a:cs typeface="Segoe UI" panose="020B0502040204020203" pitchFamily="34" charset="0"/>
              </a:rPr>
              <a:t>Main interpretations of the precautionary principle</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887506"/>
            <a:ext cx="9488130" cy="470229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800" dirty="0">
                <a:latin typeface="Segoe UI" panose="020B0502040204020203" pitchFamily="34" charset="0"/>
                <a:cs typeface="Segoe UI" panose="020B0502040204020203" pitchFamily="34" charset="0"/>
              </a:rPr>
              <a:t>One last way of looking at the precautionary principle might be based on a </a:t>
            </a:r>
            <a:r>
              <a:rPr lang="en-US" sz="1800" b="1" dirty="0">
                <a:latin typeface="Segoe UI" panose="020B0502040204020203" pitchFamily="34" charset="0"/>
                <a:cs typeface="Segoe UI" panose="020B0502040204020203" pitchFamily="34" charset="0"/>
              </a:rPr>
              <a:t>procedural interpretation </a:t>
            </a:r>
            <a:r>
              <a:rPr lang="en-US" sz="1800" dirty="0">
                <a:latin typeface="Segoe UI" panose="020B0502040204020203" pitchFamily="34" charset="0"/>
                <a:cs typeface="Segoe UI" panose="020B0502040204020203" pitchFamily="34" charset="0"/>
              </a:rPr>
              <a:t>characterized by four elements: </a:t>
            </a:r>
          </a:p>
          <a:p>
            <a:endParaRPr lang="en-US" sz="1800" dirty="0">
              <a:latin typeface="Segoe UI" panose="020B0502040204020203" pitchFamily="34" charset="0"/>
              <a:cs typeface="Segoe UI" panose="020B0502040204020203" pitchFamily="34" charset="0"/>
            </a:endParaRPr>
          </a:p>
          <a:p>
            <a:pPr marL="342900" indent="-342900">
              <a:buAutoNum type="arabicParenBoth"/>
            </a:pPr>
            <a:r>
              <a:rPr lang="en-US" sz="1800" dirty="0">
                <a:latin typeface="Segoe UI" panose="020B0502040204020203" pitchFamily="34" charset="0"/>
                <a:cs typeface="Segoe UI" panose="020B0502040204020203" pitchFamily="34" charset="0"/>
              </a:rPr>
              <a:t>the potential hazards are characterized by serious, irreversible and uncertain consequences; </a:t>
            </a:r>
          </a:p>
          <a:p>
            <a:pPr marL="342900" indent="-342900">
              <a:buAutoNum type="arabicParenBoth"/>
            </a:pPr>
            <a:endParaRPr lang="en-US" sz="1800" dirty="0">
              <a:latin typeface="Segoe UI" panose="020B0502040204020203" pitchFamily="34" charset="0"/>
              <a:cs typeface="Segoe UI" panose="020B0502040204020203" pitchFamily="34" charset="0"/>
            </a:endParaRPr>
          </a:p>
          <a:p>
            <a:pPr marL="342900" indent="-342900">
              <a:buAutoNum type="arabicParenBoth"/>
            </a:pPr>
            <a:r>
              <a:rPr lang="en-US" sz="1800" dirty="0">
                <a:latin typeface="Segoe UI" panose="020B0502040204020203" pitchFamily="34" charset="0"/>
                <a:cs typeface="Segoe UI" panose="020B0502040204020203" pitchFamily="34" charset="0"/>
              </a:rPr>
              <a:t>Dynamic decision-making processes are both iterative and informative to allow learning overtime; </a:t>
            </a:r>
          </a:p>
          <a:p>
            <a:pPr marL="342900" indent="-342900">
              <a:buAutoNum type="arabicParenBoth"/>
            </a:pPr>
            <a:endParaRPr lang="en-US" sz="1800" dirty="0">
              <a:latin typeface="Segoe UI" panose="020B0502040204020203" pitchFamily="34" charset="0"/>
              <a:cs typeface="Segoe UI" panose="020B0502040204020203" pitchFamily="34" charset="0"/>
            </a:endParaRPr>
          </a:p>
          <a:p>
            <a:pPr marL="342900" indent="-342900">
              <a:buAutoNum type="arabicParenBoth"/>
            </a:pPr>
            <a:r>
              <a:rPr lang="en-US" sz="1800" dirty="0">
                <a:latin typeface="Segoe UI" panose="020B0502040204020203" pitchFamily="34" charset="0"/>
                <a:cs typeface="Segoe UI" panose="020B0502040204020203" pitchFamily="34" charset="0"/>
              </a:rPr>
              <a:t>The burden of proof is shared between the regulator and the proponent; and</a:t>
            </a:r>
          </a:p>
          <a:p>
            <a:pPr marL="342900" indent="-342900">
              <a:buAutoNum type="arabicParenBoth"/>
            </a:pPr>
            <a:endParaRPr lang="en-US" sz="1800" dirty="0">
              <a:latin typeface="Segoe UI" panose="020B0502040204020203" pitchFamily="34" charset="0"/>
              <a:cs typeface="Segoe UI" panose="020B0502040204020203" pitchFamily="34" charset="0"/>
            </a:endParaRPr>
          </a:p>
          <a:p>
            <a:pPr marL="342900" indent="-342900">
              <a:buAutoNum type="arabicParenBoth"/>
            </a:pPr>
            <a:r>
              <a:rPr lang="en-IN" sz="1800" dirty="0">
                <a:latin typeface="Segoe UI" panose="020B0502040204020203" pitchFamily="34" charset="0"/>
                <a:cs typeface="Segoe UI" panose="020B0502040204020203" pitchFamily="34" charset="0"/>
              </a:rPr>
              <a:t>No decision is prescribed a priori</a:t>
            </a:r>
            <a:endParaRPr sz="18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18908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97641"/>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1800" b="1" i="0" u="none" strike="noStrike" baseline="0" dirty="0">
                <a:solidFill>
                  <a:schemeClr val="bg1"/>
                </a:solidFill>
                <a:latin typeface="Segoe UI" panose="020B0502040204020203" pitchFamily="34" charset="0"/>
                <a:cs typeface="Segoe UI" panose="020B0502040204020203" pitchFamily="34" charset="0"/>
              </a:rPr>
              <a:t>The positions of different institutions</a:t>
            </a:r>
            <a:endParaRPr lang="en-US" sz="2800" b="0" i="0" u="none" strike="noStrike" cap="none" dirty="0">
              <a:solidFill>
                <a:schemeClr val="bg1"/>
              </a:solidFill>
              <a:latin typeface="Segoe UI" panose="020B0502040204020203" pitchFamily="34" charset="0"/>
              <a:ea typeface="Sans Serif Collection" panose="020B0502040504020204" pitchFamily="34" charset="0"/>
              <a:cs typeface="Segoe UI" panose="020B0502040204020203" pitchFamily="34" charset="0"/>
              <a:sym typeface="Century Gothic"/>
            </a:endParaRPr>
          </a:p>
        </p:txBody>
      </p:sp>
      <p:sp>
        <p:nvSpPr>
          <p:cNvPr id="158" name="Google Shape;158;p46"/>
          <p:cNvSpPr txBox="1"/>
          <p:nvPr/>
        </p:nvSpPr>
        <p:spPr>
          <a:xfrm>
            <a:off x="993058" y="887506"/>
            <a:ext cx="9488130" cy="470229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IN" sz="1600" b="1" i="1" dirty="0">
                <a:latin typeface="Segoe UI" panose="020B0502040204020203" pitchFamily="34" charset="0"/>
                <a:cs typeface="Segoe UI" panose="020B0502040204020203" pitchFamily="34" charset="0"/>
              </a:rPr>
              <a:t>1. European Commission</a:t>
            </a:r>
          </a:p>
          <a:p>
            <a:r>
              <a:rPr lang="en-US" sz="1600" dirty="0">
                <a:latin typeface="Segoe UI" panose="020B0502040204020203" pitchFamily="34" charset="0"/>
                <a:cs typeface="Segoe UI" panose="020B0502040204020203" pitchFamily="34" charset="0"/>
              </a:rPr>
              <a:t>adopted a Communication on the precautionary principle early in 2000.</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The Commission put forward the following definition.</a:t>
            </a:r>
          </a:p>
          <a:p>
            <a:r>
              <a:rPr lang="en-US" sz="1600" i="1" dirty="0">
                <a:latin typeface="Segoe UI" panose="020B0502040204020203" pitchFamily="34" charset="0"/>
                <a:cs typeface="Segoe UI" panose="020B0502040204020203" pitchFamily="34" charset="0"/>
              </a:rPr>
              <a:t>	'Whether or not to invoke the precautionary principle is a decision exercised where</a:t>
            </a:r>
          </a:p>
          <a:p>
            <a:r>
              <a:rPr lang="en-US" sz="1600" i="1" dirty="0">
                <a:latin typeface="Segoe UI" panose="020B0502040204020203" pitchFamily="34" charset="0"/>
                <a:cs typeface="Segoe UI" panose="020B0502040204020203" pitchFamily="34" charset="0"/>
              </a:rPr>
              <a:t>	scientific information is insufficient, inconclusive, or uncertain and where there are</a:t>
            </a:r>
          </a:p>
          <a:p>
            <a:r>
              <a:rPr lang="en-US" sz="1600" i="1" dirty="0">
                <a:latin typeface="Segoe UI" panose="020B0502040204020203" pitchFamily="34" charset="0"/>
                <a:cs typeface="Segoe UI" panose="020B0502040204020203" pitchFamily="34" charset="0"/>
              </a:rPr>
              <a:t>	indications that the possible effects on the environment, or human, animal or plant health</a:t>
            </a:r>
          </a:p>
          <a:p>
            <a:r>
              <a:rPr lang="en-US" sz="1600" i="1" dirty="0">
                <a:latin typeface="Segoe UI" panose="020B0502040204020203" pitchFamily="34" charset="0"/>
                <a:cs typeface="Segoe UI" panose="020B0502040204020203" pitchFamily="34" charset="0"/>
              </a:rPr>
              <a:t>	may be potentially dangerous and inconsistent with the chosen level of protection.’</a:t>
            </a:r>
          </a:p>
          <a:p>
            <a:endParaRPr lang="en-US" sz="1600" i="1"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The Commission states that precautionary measures should respect other principles. Inter alia, they should be:</a:t>
            </a:r>
          </a:p>
          <a:p>
            <a:endParaRPr lang="en-US" sz="16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n-US" sz="1600" dirty="0">
                <a:latin typeface="Segoe UI" panose="020B0502040204020203" pitchFamily="34" charset="0"/>
                <a:cs typeface="Segoe UI" panose="020B0502040204020203" pitchFamily="34" charset="0"/>
              </a:rPr>
              <a:t>Proportional to the chosen level of protection;</a:t>
            </a:r>
          </a:p>
          <a:p>
            <a:pPr marL="285750" indent="-285750">
              <a:buFont typeface="Wingdings" panose="05000000000000000000" pitchFamily="2" charset="2"/>
              <a:buChar char="§"/>
            </a:pPr>
            <a:r>
              <a:rPr lang="en-IN" sz="1600" dirty="0">
                <a:latin typeface="Segoe UI" panose="020B0502040204020203" pitchFamily="34" charset="0"/>
                <a:cs typeface="Segoe UI" panose="020B0502040204020203" pitchFamily="34" charset="0"/>
              </a:rPr>
              <a:t>Non-discriminatory;</a:t>
            </a:r>
          </a:p>
          <a:p>
            <a:pPr marL="285750" indent="-285750">
              <a:buFont typeface="Wingdings" panose="05000000000000000000" pitchFamily="2" charset="2"/>
              <a:buChar char="§"/>
            </a:pPr>
            <a:r>
              <a:rPr lang="en-US" sz="1600" dirty="0">
                <a:latin typeface="Segoe UI" panose="020B0502040204020203" pitchFamily="34" charset="0"/>
                <a:cs typeface="Segoe UI" panose="020B0502040204020203" pitchFamily="34" charset="0"/>
              </a:rPr>
              <a:t>Consistent with measures already taken;</a:t>
            </a:r>
          </a:p>
          <a:p>
            <a:pPr marL="285750" indent="-285750">
              <a:buFont typeface="Wingdings" panose="05000000000000000000" pitchFamily="2" charset="2"/>
              <a:buChar char="§"/>
            </a:pPr>
            <a:r>
              <a:rPr lang="en-US" sz="1600" dirty="0">
                <a:latin typeface="Segoe UI" panose="020B0502040204020203" pitchFamily="34" charset="0"/>
                <a:cs typeface="Segoe UI" panose="020B0502040204020203" pitchFamily="34" charset="0"/>
              </a:rPr>
              <a:t>Based on an examination of the benefits and costs of action or lack of action;</a:t>
            </a:r>
          </a:p>
          <a:p>
            <a:pPr marL="285750" indent="-285750">
              <a:buFont typeface="Wingdings" panose="05000000000000000000" pitchFamily="2" charset="2"/>
              <a:buChar char="§"/>
            </a:pPr>
            <a:r>
              <a:rPr lang="en-US" sz="1600" dirty="0">
                <a:latin typeface="Segoe UI" panose="020B0502040204020203" pitchFamily="34" charset="0"/>
                <a:cs typeface="Segoe UI" panose="020B0502040204020203" pitchFamily="34" charset="0"/>
              </a:rPr>
              <a:t>Subject to review in the light of new scientific data; and</a:t>
            </a:r>
          </a:p>
          <a:p>
            <a:pPr marL="285750" indent="-285750">
              <a:buFont typeface="Wingdings" panose="05000000000000000000" pitchFamily="2" charset="2"/>
              <a:buChar char="§"/>
            </a:pPr>
            <a:r>
              <a:rPr lang="en-US" sz="1600" dirty="0">
                <a:latin typeface="Segoe UI" panose="020B0502040204020203" pitchFamily="34" charset="0"/>
                <a:cs typeface="Segoe UI" panose="020B0502040204020203" pitchFamily="34" charset="0"/>
              </a:rPr>
              <a:t>Capable of assigning responsibility for producing the scientific evidence necessary for a more comprehensive risk assessment.</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84695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7" end="7"/>
                                            </p:txEl>
                                          </p:spTgt>
                                        </p:tgtEl>
                                        <p:attrNameLst>
                                          <p:attrName>style.visibility</p:attrName>
                                        </p:attrNameLst>
                                      </p:cBhvr>
                                      <p:to>
                                        <p:strVal val="visible"/>
                                      </p:to>
                                    </p:set>
                                    <p:animEffect transition="in" filter="fade">
                                      <p:cBhvr>
                                        <p:cTn id="17" dur="1000"/>
                                        <p:tgtEl>
                                          <p:spTgt spid="15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9" end="9"/>
                                            </p:txEl>
                                          </p:spTgt>
                                        </p:tgtEl>
                                        <p:attrNameLst>
                                          <p:attrName>style.visibility</p:attrName>
                                        </p:attrNameLst>
                                      </p:cBhvr>
                                      <p:to>
                                        <p:strVal val="visible"/>
                                      </p:to>
                                    </p:set>
                                    <p:animEffect transition="in" filter="fade">
                                      <p:cBhvr>
                                        <p:cTn id="22" dur="1000"/>
                                        <p:tgtEl>
                                          <p:spTgt spid="158">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11" end="11"/>
                                            </p:txEl>
                                          </p:spTgt>
                                        </p:tgtEl>
                                        <p:attrNameLst>
                                          <p:attrName>style.visibility</p:attrName>
                                        </p:attrNameLst>
                                      </p:cBhvr>
                                      <p:to>
                                        <p:strVal val="visible"/>
                                      </p:to>
                                    </p:set>
                                    <p:animEffect transition="in" filter="fade">
                                      <p:cBhvr>
                                        <p:cTn id="27" dur="1000"/>
                                        <p:tgtEl>
                                          <p:spTgt spid="158">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12" end="12"/>
                                            </p:txEl>
                                          </p:spTgt>
                                        </p:tgtEl>
                                        <p:attrNameLst>
                                          <p:attrName>style.visibility</p:attrName>
                                        </p:attrNameLst>
                                      </p:cBhvr>
                                      <p:to>
                                        <p:strVal val="visible"/>
                                      </p:to>
                                    </p:set>
                                    <p:animEffect transition="in" filter="fade">
                                      <p:cBhvr>
                                        <p:cTn id="32" dur="1000"/>
                                        <p:tgtEl>
                                          <p:spTgt spid="158">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13" end="13"/>
                                            </p:txEl>
                                          </p:spTgt>
                                        </p:tgtEl>
                                        <p:attrNameLst>
                                          <p:attrName>style.visibility</p:attrName>
                                        </p:attrNameLst>
                                      </p:cBhvr>
                                      <p:to>
                                        <p:strVal val="visible"/>
                                      </p:to>
                                    </p:set>
                                    <p:animEffect transition="in" filter="fade">
                                      <p:cBhvr>
                                        <p:cTn id="37" dur="1000"/>
                                        <p:tgtEl>
                                          <p:spTgt spid="158">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14" end="14"/>
                                            </p:txEl>
                                          </p:spTgt>
                                        </p:tgtEl>
                                        <p:attrNameLst>
                                          <p:attrName>style.visibility</p:attrName>
                                        </p:attrNameLst>
                                      </p:cBhvr>
                                      <p:to>
                                        <p:strVal val="visible"/>
                                      </p:to>
                                    </p:set>
                                    <p:animEffect transition="in" filter="fade">
                                      <p:cBhvr>
                                        <p:cTn id="42" dur="1000"/>
                                        <p:tgtEl>
                                          <p:spTgt spid="158">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5" end="15"/>
                                            </p:txEl>
                                          </p:spTgt>
                                        </p:tgtEl>
                                        <p:attrNameLst>
                                          <p:attrName>style.visibility</p:attrName>
                                        </p:attrNameLst>
                                      </p:cBhvr>
                                      <p:to>
                                        <p:strVal val="visible"/>
                                      </p:to>
                                    </p:set>
                                    <p:animEffect transition="in" filter="fade">
                                      <p:cBhvr>
                                        <p:cTn id="47" dur="1000"/>
                                        <p:tgtEl>
                                          <p:spTgt spid="158">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6" end="16"/>
                                            </p:txEl>
                                          </p:spTgt>
                                        </p:tgtEl>
                                        <p:attrNameLst>
                                          <p:attrName>style.visibility</p:attrName>
                                        </p:attrNameLst>
                                      </p:cBhvr>
                                      <p:to>
                                        <p:strVal val="visible"/>
                                      </p:to>
                                    </p:set>
                                    <p:animEffect transition="in" filter="fade">
                                      <p:cBhvr>
                                        <p:cTn id="52" dur="1000"/>
                                        <p:tgtEl>
                                          <p:spTgt spid="158">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3" end="3"/>
                                            </p:txEl>
                                          </p:spTgt>
                                        </p:tgtEl>
                                        <p:attrNameLst>
                                          <p:attrName>style.visibility</p:attrName>
                                        </p:attrNameLst>
                                      </p:cBhvr>
                                      <p:to>
                                        <p:strVal val="visible"/>
                                      </p:to>
                                    </p:set>
                                    <p:animEffect transition="in" filter="fade">
                                      <p:cBhvr>
                                        <p:cTn id="57" dur="1000"/>
                                        <p:tgtEl>
                                          <p:spTgt spid="15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8">
                                            <p:txEl>
                                              <p:pRg st="4" end="4"/>
                                            </p:txEl>
                                          </p:spTgt>
                                        </p:tgtEl>
                                        <p:attrNameLst>
                                          <p:attrName>style.visibility</p:attrName>
                                        </p:attrNameLst>
                                      </p:cBhvr>
                                      <p:to>
                                        <p:strVal val="visible"/>
                                      </p:to>
                                    </p:set>
                                    <p:animEffect transition="in" filter="fade">
                                      <p:cBhvr>
                                        <p:cTn id="62" dur="1000"/>
                                        <p:tgtEl>
                                          <p:spTgt spid="158">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8">
                                            <p:txEl>
                                              <p:pRg st="5" end="5"/>
                                            </p:txEl>
                                          </p:spTgt>
                                        </p:tgtEl>
                                        <p:attrNameLst>
                                          <p:attrName>style.visibility</p:attrName>
                                        </p:attrNameLst>
                                      </p:cBhvr>
                                      <p:to>
                                        <p:strVal val="visible"/>
                                      </p:to>
                                    </p:set>
                                    <p:animEffect transition="in" filter="fade">
                                      <p:cBhvr>
                                        <p:cTn id="67" dur="1000"/>
                                        <p:tgtEl>
                                          <p:spTgt spid="158">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8">
                                            <p:txEl>
                                              <p:pRg st="6" end="6"/>
                                            </p:txEl>
                                          </p:spTgt>
                                        </p:tgtEl>
                                        <p:attrNameLst>
                                          <p:attrName>style.visibility</p:attrName>
                                        </p:attrNameLst>
                                      </p:cBhvr>
                                      <p:to>
                                        <p:strVal val="visible"/>
                                      </p:to>
                                    </p:set>
                                    <p:animEffect transition="in" filter="fade">
                                      <p:cBhvr>
                                        <p:cTn id="7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4604</TotalTime>
  <Words>2132</Words>
  <Application>Microsoft Office PowerPoint</Application>
  <PresentationFormat>Widescreen</PresentationFormat>
  <Paragraphs>161</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Wingdings</vt:lpstr>
      <vt:lpstr>Calibri</vt:lpstr>
      <vt:lpstr>Segoe UI</vt:lpstr>
      <vt:lpstr>Century Gothic</vt:lpstr>
      <vt:lpstr>Arial</vt:lpstr>
      <vt:lpstr>Calibri,Bold</vt:lpstr>
      <vt:lpstr>Office Theme</vt:lpstr>
      <vt:lpstr>Θέμα του Office</vt:lpstr>
      <vt:lpstr>PowerPoint Presentation</vt:lpstr>
      <vt:lpstr>PowerPoint Presentation</vt:lpstr>
      <vt:lpstr>PowerPoint Presentation</vt:lpstr>
      <vt:lpstr>Whether the precautionary principle can be considered as a general principle of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16</cp:revision>
  <dcterms:created xsi:type="dcterms:W3CDTF">2020-01-02T01:56:26Z</dcterms:created>
  <dcterms:modified xsi:type="dcterms:W3CDTF">2024-06-10T05:08:56Z</dcterms:modified>
</cp:coreProperties>
</file>