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0"/>
  </p:notesMasterIdLst>
  <p:sldIdLst>
    <p:sldId id="256" r:id="rId3"/>
    <p:sldId id="257" r:id="rId4"/>
    <p:sldId id="260" r:id="rId5"/>
    <p:sldId id="261" r:id="rId6"/>
    <p:sldId id="262" r:id="rId7"/>
    <p:sldId id="263" r:id="rId8"/>
    <p:sldId id="264" r:id="rId9"/>
  </p:sldIdLst>
  <p:sldSz cx="12192000" cy="6858000"/>
  <p:notesSz cx="6951663" cy="10082213"/>
  <p:embeddedFontLst>
    <p:embeddedFont>
      <p:font typeface="Century Gothic" panose="020B0502020202020204" pitchFamily="34" charset="0"/>
      <p:regular r:id="rId11"/>
      <p:bold r:id="rId12"/>
      <p:italic r:id="rId13"/>
      <p:boldItalic r:id="rId14"/>
    </p:embeddedFont>
    <p:embeddedFont>
      <p:font typeface="Segoe UI" panose="020B0502040204020203" pitchFamily="3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1.xml"/><Relationship Id="rId21" Type="http://customschemas.google.com/relationships/presentationmetadata" Target="metadata"/><Relationship Id="rId7" Type="http://schemas.openxmlformats.org/officeDocument/2006/relationships/slide" Target="slides/slide5.xml"/><Relationship Id="rId12" Type="http://schemas.openxmlformats.org/officeDocument/2006/relationships/font" Target="fonts/font2.fntdata"/><Relationship Id="rId17" Type="http://schemas.openxmlformats.org/officeDocument/2006/relationships/font" Target="fonts/font7.fntdata"/><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1.fntdata"/><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font" Target="fonts/font5.fntdata"/><Relationship Id="rId23"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4.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00922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8374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56642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1218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48864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wilsoncenter.org/publication/21st-century-diplomacy-foreign-policy-climate-policy-full-report"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Climate Change &amp; Financial Stability</a:t>
            </a:r>
            <a:endParaRPr sz="20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fontScale="92500" lnSpcReduction="10000"/>
          </a:bodyPr>
          <a:lstStyle/>
          <a:p>
            <a:pPr marR="0" lvl="1" algn="just" rtl="0">
              <a:lnSpc>
                <a:spcPct val="150000"/>
              </a:lnSpc>
              <a:spcBef>
                <a:spcPts val="0"/>
              </a:spcBef>
              <a:spcAft>
                <a:spcPts val="0"/>
              </a:spcAft>
              <a:buClr>
                <a:srgbClr val="000000"/>
              </a:buClr>
              <a:buSzPts val="1600"/>
            </a:pPr>
            <a:r>
              <a:rPr lang="en-US" sz="2200" b="1" dirty="0">
                <a:latin typeface="Segoe UI" panose="020B0502040204020203" pitchFamily="34" charset="0"/>
                <a:ea typeface="Quattrocento Sans"/>
                <a:cs typeface="Segoe UI" panose="020B0502040204020203" pitchFamily="34" charset="0"/>
                <a:sym typeface="Quattrocento Sans"/>
              </a:rPr>
              <a:t>To Protect Financial Stability, Confront Climate Change</a:t>
            </a:r>
          </a:p>
          <a:p>
            <a:pPr marL="269875" marR="0" lvl="1" indent="-261938" algn="just" rtl="0">
              <a:lnSpc>
                <a:spcPct val="150000"/>
              </a:lnSpc>
              <a:spcBef>
                <a:spcPts val="0"/>
              </a:spcBef>
              <a:spcAft>
                <a:spcPts val="0"/>
              </a:spcAft>
              <a:buClr>
                <a:srgbClr val="000000"/>
              </a:buClr>
              <a:buSzPts val="1600"/>
              <a:buFont typeface="Arial" panose="020B0604020202020204" pitchFamily="34" charset="0"/>
              <a:buChar char="•"/>
            </a:pPr>
            <a:r>
              <a:rPr lang="en-US" sz="1700" dirty="0">
                <a:latin typeface="Segoe UI" panose="020B0502040204020203" pitchFamily="34" charset="0"/>
                <a:ea typeface="Quattrocento Sans"/>
                <a:cs typeface="Segoe UI" panose="020B0502040204020203" pitchFamily="34" charset="0"/>
                <a:sym typeface="Quattrocento Sans"/>
              </a:rPr>
              <a:t>Climate change puts global financial stability at risk</a:t>
            </a:r>
          </a:p>
          <a:p>
            <a:pPr marL="269875" marR="0" lvl="1" indent="-261938" algn="just" rtl="0">
              <a:lnSpc>
                <a:spcPct val="150000"/>
              </a:lnSpc>
              <a:spcBef>
                <a:spcPts val="0"/>
              </a:spcBef>
              <a:spcAft>
                <a:spcPts val="0"/>
              </a:spcAft>
              <a:buClr>
                <a:srgbClr val="000000"/>
              </a:buClr>
              <a:buSzPts val="1600"/>
              <a:buFont typeface="Arial" panose="020B0604020202020204" pitchFamily="34" charset="0"/>
              <a:buChar char="•"/>
            </a:pPr>
            <a:r>
              <a:rPr lang="en-US" sz="1700" dirty="0">
                <a:latin typeface="Segoe UI" panose="020B0502040204020203" pitchFamily="34" charset="0"/>
                <a:ea typeface="Quattrocento Sans"/>
                <a:cs typeface="Segoe UI" panose="020B0502040204020203" pitchFamily="34" charset="0"/>
                <a:sym typeface="Quattrocento Sans"/>
              </a:rPr>
              <a:t> the increasingly destructive impacts if hurricanes and wildfires illustrate that even seemingly well-known types of risks can take us by surprise. </a:t>
            </a:r>
          </a:p>
          <a:p>
            <a:pPr marL="269875" marR="0" lvl="1" indent="-261938" algn="just" rtl="0">
              <a:lnSpc>
                <a:spcPct val="150000"/>
              </a:lnSpc>
              <a:spcBef>
                <a:spcPts val="0"/>
              </a:spcBef>
              <a:spcAft>
                <a:spcPts val="0"/>
              </a:spcAft>
              <a:buClr>
                <a:srgbClr val="000000"/>
              </a:buClr>
              <a:buSzPts val="1600"/>
              <a:buFont typeface="Arial" panose="020B0604020202020204" pitchFamily="34" charset="0"/>
              <a:buChar char="•"/>
            </a:pPr>
            <a:r>
              <a:rPr lang="en-US" sz="1700" dirty="0">
                <a:latin typeface="Segoe UI" panose="020B0502040204020203" pitchFamily="34" charset="0"/>
                <a:ea typeface="Quattrocento Sans"/>
                <a:cs typeface="Segoe UI" panose="020B0502040204020203" pitchFamily="34" charset="0"/>
                <a:sym typeface="Quattrocento Sans"/>
              </a:rPr>
              <a:t>Policy makers ae started to recognize the dramatic implications of climate change for financial stability, and the urgency of speeding the low-carbon transition. </a:t>
            </a:r>
          </a:p>
          <a:p>
            <a:pPr marL="269875" marR="0" lvl="1" indent="-261938" algn="just" rtl="0">
              <a:lnSpc>
                <a:spcPct val="150000"/>
              </a:lnSpc>
              <a:spcBef>
                <a:spcPts val="0"/>
              </a:spcBef>
              <a:spcAft>
                <a:spcPts val="0"/>
              </a:spcAft>
              <a:buClr>
                <a:srgbClr val="000000"/>
              </a:buClr>
              <a:buSzPts val="1600"/>
              <a:buFont typeface="Arial" panose="020B0604020202020204" pitchFamily="34" charset="0"/>
              <a:buChar char="•"/>
            </a:pPr>
            <a:r>
              <a:rPr lang="en-US" sz="1700" dirty="0">
                <a:latin typeface="Segoe UI" panose="020B0502040204020203" pitchFamily="34" charset="0"/>
                <a:ea typeface="Quattrocento Sans"/>
                <a:cs typeface="Segoe UI" panose="020B0502040204020203" pitchFamily="34" charset="0"/>
                <a:sym typeface="Quattrocento Sans"/>
              </a:rPr>
              <a:t>IMF is helping countries better understand the macro-financial transmission of climate risks.</a:t>
            </a:r>
          </a:p>
          <a:p>
            <a:pPr marL="269875" marR="0" lvl="1" indent="-261938" algn="just" rtl="0">
              <a:lnSpc>
                <a:spcPct val="150000"/>
              </a:lnSpc>
              <a:spcBef>
                <a:spcPts val="0"/>
              </a:spcBef>
              <a:spcAft>
                <a:spcPts val="0"/>
              </a:spcAft>
              <a:buClr>
                <a:srgbClr val="000000"/>
              </a:buClr>
              <a:buSzPts val="1600"/>
              <a:buFont typeface="Arial" panose="020B0604020202020204" pitchFamily="34" charset="0"/>
              <a:buChar char="•"/>
            </a:pPr>
            <a:r>
              <a:rPr lang="en-US" sz="1700" dirty="0">
                <a:latin typeface="Segoe UI" panose="020B0502040204020203" pitchFamily="34" charset="0"/>
                <a:ea typeface="Quattrocento Sans"/>
                <a:cs typeface="Segoe UI" panose="020B0502040204020203" pitchFamily="34" charset="0"/>
                <a:sym typeface="Quattrocento Sans"/>
              </a:rPr>
              <a:t>Only with accurate and standardized reporting of climate risks in financial statements can investors discern companies exposures to climate related risks . </a:t>
            </a:r>
          </a:p>
          <a:p>
            <a:pPr marL="269875" marR="0" lvl="1" indent="-261938" algn="just" rtl="0">
              <a:lnSpc>
                <a:spcPct val="150000"/>
              </a:lnSpc>
              <a:spcBef>
                <a:spcPts val="0"/>
              </a:spcBef>
              <a:spcAft>
                <a:spcPts val="0"/>
              </a:spcAft>
              <a:buClr>
                <a:srgbClr val="000000"/>
              </a:buClr>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The standardization of climate risk disclosures would improve the comparability of information in financial statements across markets and jurisdictions.  </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8">
                                            <p:txEl>
                                              <p:pRg st="6" end="6"/>
                                            </p:txEl>
                                          </p:spTgt>
                                        </p:tgtEl>
                                        <p:attrNameLst>
                                          <p:attrName>style.visibility</p:attrName>
                                        </p:attrNameLst>
                                      </p:cBhvr>
                                      <p:to>
                                        <p:strVal val="visible"/>
                                      </p:to>
                                    </p:set>
                                    <p:animEffect transition="in" filter="fade">
                                      <p:cBhvr>
                                        <p:cTn id="37" dur="1000"/>
                                        <p:tgtEl>
                                          <p:spTgt spid="15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Climate Change &amp; Financial Stability</a:t>
            </a:r>
            <a:endParaRPr sz="20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More broadly, the IMF can help by providing advice to policymakers on climate-related macro-financial policies.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The Covid-19 pandemic reminds us that crisis preparedness and resilience are essential to manage risks from uncertain , complex events that can have extreme economic and human costs.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The pandemic-induced economic crisis dose not change the fundamental climate challenge, or the proper response it.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Taking action to address climate change demands the mobilization of both public and private finance. </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531382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Climate Change &amp; Financial Stability</a:t>
            </a:r>
            <a:endParaRPr sz="20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marR="0" lvl="1" indent="-285750" algn="just" rtl="0">
              <a:lnSpc>
                <a:spcPct val="150000"/>
              </a:lnSpc>
              <a:spcBef>
                <a:spcPts val="0"/>
              </a:spcBef>
              <a:spcAft>
                <a:spcPts val="0"/>
              </a:spcAft>
              <a:buClr>
                <a:srgbClr val="000000"/>
              </a:buClr>
              <a:buSzPts val="1600"/>
            </a:pPr>
            <a:r>
              <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How to defuse the “Double jeopardy” of climate and financial risks in developing countries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Strengthen macro-financial resilience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Assess and disclose climate related risks </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Incorporate impacts of climate change in growth diagnostics</a:t>
            </a:r>
          </a:p>
          <a:p>
            <a:pPr marL="2857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dirty="0">
                <a:latin typeface="Segoe UI" panose="020B0502040204020203" pitchFamily="34" charset="0"/>
                <a:ea typeface="Quattrocento Sans"/>
                <a:cs typeface="Segoe UI" panose="020B0502040204020203" pitchFamily="34" charset="0"/>
                <a:sym typeface="Quattrocento Sans"/>
              </a:rPr>
              <a:t>Promote green finance </a:t>
            </a:r>
          </a:p>
          <a:p>
            <a:pPr marL="742950" marR="0" lvl="1" indent="-285750" algn="just" rtl="0">
              <a:lnSpc>
                <a:spcPct val="150000"/>
              </a:lnSpc>
              <a:spcBef>
                <a:spcPts val="0"/>
              </a:spcBef>
              <a:spcAft>
                <a:spcPts val="0"/>
              </a:spcAft>
              <a:buClr>
                <a:srgbClr val="000000"/>
              </a:buClr>
              <a:buSzPts val="1600"/>
              <a:buFont typeface="Arial" panose="020B0604020202020204" pitchFamily="34" charset="0"/>
              <a:buChar char="•"/>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3182296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Climate Change &amp; Financial Stability</a:t>
            </a:r>
            <a:endParaRPr sz="20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8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Financial stability in the age of global and systemic ecological risks (green swans)</a:t>
            </a:r>
          </a:p>
          <a:p>
            <a:pPr marL="742950" marR="0" lvl="1" indent="-285750" algn="just" rtl="0">
              <a:lnSpc>
                <a:spcPct val="150000"/>
              </a:lnSpc>
              <a:spcBef>
                <a:spcPts val="0"/>
              </a:spcBef>
              <a:spcAft>
                <a:spcPts val="0"/>
              </a:spcAft>
              <a:buClr>
                <a:srgbClr val="000000"/>
              </a:buClr>
              <a:buSzPts val="1600"/>
              <a:buFont typeface="Arial" panose="020B0604020202020204" pitchFamily="34" charset="0"/>
              <a:buChar char="•"/>
            </a:pPr>
            <a:endParaRPr sz="18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3" name="Picture 2">
            <a:extLst>
              <a:ext uri="{FF2B5EF4-FFF2-40B4-BE49-F238E27FC236}">
                <a16:creationId xmlns:a16="http://schemas.microsoft.com/office/drawing/2014/main" id="{0BC4E6D6-85E8-E33B-7BB9-9207B99E6E64}"/>
              </a:ext>
            </a:extLst>
          </p:cNvPr>
          <p:cNvPicPr>
            <a:picLocks noChangeAspect="1"/>
          </p:cNvPicPr>
          <p:nvPr/>
        </p:nvPicPr>
        <p:blipFill>
          <a:blip r:embed="rId3"/>
          <a:stretch>
            <a:fillRect/>
          </a:stretch>
        </p:blipFill>
        <p:spPr>
          <a:xfrm>
            <a:off x="1371601" y="2109019"/>
            <a:ext cx="8642554" cy="3472931"/>
          </a:xfrm>
          <a:prstGeom prst="rect">
            <a:avLst/>
          </a:prstGeom>
        </p:spPr>
      </p:pic>
    </p:spTree>
    <p:extLst>
      <p:ext uri="{BB962C8B-B14F-4D97-AF65-F5344CB8AC3E}">
        <p14:creationId xmlns:p14="http://schemas.microsoft.com/office/powerpoint/2010/main" val="124354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00069"/>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GB" sz="2000" b="1"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Climate Change &amp; Financial Stability</a:t>
            </a:r>
            <a:endParaRPr sz="2000" b="1"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114065"/>
            <a:ext cx="9488130" cy="4800037"/>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742950" marR="0" lvl="1" indent="-285750" algn="just" rtl="0">
              <a:lnSpc>
                <a:spcPct val="150000"/>
              </a:lnSpc>
              <a:spcBef>
                <a:spcPts val="0"/>
              </a:spcBef>
              <a:spcAft>
                <a:spcPts val="0"/>
              </a:spcAft>
              <a:buClr>
                <a:srgbClr val="000000"/>
              </a:buClr>
              <a:buSzPts val="1600"/>
              <a:buFont typeface="Arial" panose="020B0604020202020204" pitchFamily="34" charset="0"/>
              <a:buChar char="•"/>
            </a:pPr>
            <a:r>
              <a:rPr lang="en-IN"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Financial stability in the age of global and systemic ecological risks (green swans)</a:t>
            </a:r>
          </a:p>
          <a:p>
            <a:pPr marL="742950" marR="0" lvl="1" indent="-285750" algn="just" rtl="0">
              <a:lnSpc>
                <a:spcPct val="150000"/>
              </a:lnSpc>
              <a:spcBef>
                <a:spcPts val="0"/>
              </a:spcBef>
              <a:spcAft>
                <a:spcPts val="0"/>
              </a:spcAft>
              <a:buClr>
                <a:srgbClr val="000000"/>
              </a:buClr>
              <a:buSzPts val="1600"/>
              <a:buFont typeface="Arial" panose="020B0604020202020204" pitchFamily="34" charset="0"/>
              <a:buChar char="•"/>
            </a:pPr>
            <a:endParaRPr sz="16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4" name="Picture 3">
            <a:extLst>
              <a:ext uri="{FF2B5EF4-FFF2-40B4-BE49-F238E27FC236}">
                <a16:creationId xmlns:a16="http://schemas.microsoft.com/office/drawing/2014/main" id="{6CACBA9A-171C-CA96-644D-95112B9C219F}"/>
              </a:ext>
            </a:extLst>
          </p:cNvPr>
          <p:cNvPicPr>
            <a:picLocks noChangeAspect="1"/>
          </p:cNvPicPr>
          <p:nvPr/>
        </p:nvPicPr>
        <p:blipFill>
          <a:blip r:embed="rId3"/>
          <a:stretch>
            <a:fillRect/>
          </a:stretch>
        </p:blipFill>
        <p:spPr>
          <a:xfrm>
            <a:off x="1150374" y="1784554"/>
            <a:ext cx="9239720" cy="3959381"/>
          </a:xfrm>
          <a:prstGeom prst="rect">
            <a:avLst/>
          </a:prstGeom>
        </p:spPr>
      </p:pic>
    </p:spTree>
    <p:extLst>
      <p:ext uri="{BB962C8B-B14F-4D97-AF65-F5344CB8AC3E}">
        <p14:creationId xmlns:p14="http://schemas.microsoft.com/office/powerpoint/2010/main" val="54113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53957"/>
          </a:xfrm>
          <a:prstGeom prst="rect">
            <a:avLst/>
          </a:prstGeom>
          <a:solidFill>
            <a:srgbClr val="003399"/>
          </a:solidFill>
          <a:ln>
            <a:noFill/>
          </a:ln>
        </p:spPr>
        <p:txBody>
          <a:bodyPr spcFirstLastPara="1" wrap="square" lIns="91425" tIns="45700" rIns="91425" bIns="45700" anchor="t" anchorCtr="0">
            <a:spAutoFit/>
          </a:bodyPr>
          <a:lstStyle/>
          <a:p>
            <a:pPr marR="0" lvl="1" algn="just" rtl="0">
              <a:lnSpc>
                <a:spcPct val="150000"/>
              </a:lnSpc>
              <a:spcBef>
                <a:spcPts val="0"/>
              </a:spcBef>
              <a:spcAft>
                <a:spcPts val="0"/>
              </a:spcAft>
              <a:buClr>
                <a:srgbClr val="000000"/>
              </a:buClr>
              <a:buSzPts val="1600"/>
            </a:pPr>
            <a:r>
              <a:rPr lang="en-IN" sz="2000" b="1" i="0" u="none" strike="noStrike" cap="none" dirty="0">
                <a:solidFill>
                  <a:schemeClr val="bg1"/>
                </a:solidFill>
                <a:latin typeface="Segoe UI" panose="020B0502040204020203" pitchFamily="34" charset="0"/>
                <a:ea typeface="Quattrocento Sans"/>
                <a:cs typeface="Segoe UI" panose="020B0502040204020203" pitchFamily="34" charset="0"/>
                <a:sym typeface="Quattrocento Sans"/>
              </a:rPr>
              <a:t>Further Reading </a:t>
            </a:r>
          </a:p>
        </p:txBody>
      </p:sp>
      <p:sp>
        <p:nvSpPr>
          <p:cNvPr id="158" name="Google Shape;158;p46"/>
          <p:cNvSpPr txBox="1"/>
          <p:nvPr/>
        </p:nvSpPr>
        <p:spPr>
          <a:xfrm>
            <a:off x="993059" y="1334278"/>
            <a:ext cx="9488130" cy="4579824"/>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369888" lvl="1" indent="-285750" algn="just">
              <a:lnSpc>
                <a:spcPct val="150000"/>
              </a:lnSpc>
              <a:buSzPts val="1600"/>
              <a:buFont typeface="Arial" panose="020B0604020202020204" pitchFamily="34" charset="0"/>
              <a:buChar char="•"/>
            </a:pPr>
            <a:r>
              <a:rPr lang="en-US" sz="1800">
                <a:latin typeface="Segoe UI" panose="020B0502040204020203" pitchFamily="34" charset="0"/>
                <a:ea typeface="Quattrocento Sans"/>
                <a:cs typeface="Segoe UI" panose="020B0502040204020203" pitchFamily="34" charset="0"/>
                <a:sym typeface="Quattrocento Sans"/>
              </a:rPr>
              <a:t>21st Century Diplomacy: Foreign Policy is Climate Policy Full Report </a:t>
            </a:r>
            <a:r>
              <a:rPr lang="en-US" sz="1800">
                <a:latin typeface="Segoe UI" panose="020B0502040204020203" pitchFamily="34" charset="0"/>
                <a:ea typeface="Quattrocento Sans"/>
                <a:cs typeface="Segoe UI" panose="020B0502040204020203" pitchFamily="34" charset="0"/>
                <a:sym typeface="Quattrocento Sans"/>
                <a:hlinkClick r:id="rId3"/>
              </a:rPr>
              <a:t>https://www.wilsoncenter.org/publication/21st-century-diplomacy-foreign-policy-climate-policy-full-report</a:t>
            </a:r>
            <a:r>
              <a:rPr lang="en-US" sz="1800">
                <a:latin typeface="Segoe UI" panose="020B0502040204020203" pitchFamily="34" charset="0"/>
                <a:ea typeface="Quattrocento Sans"/>
                <a:cs typeface="Segoe UI" panose="020B0502040204020203" pitchFamily="34" charset="0"/>
                <a:sym typeface="Quattrocento Sans"/>
              </a:rPr>
              <a:t> </a:t>
            </a:r>
            <a:endParaRPr lang="en-US" sz="1800" b="0" i="0" u="none" strike="noStrike" cap="none">
              <a:solidFill>
                <a:srgbClr val="000000"/>
              </a:solidFill>
              <a:latin typeface="Segoe UI" panose="020B0502040204020203" pitchFamily="34" charset="0"/>
              <a:ea typeface="Quattrocento Sans"/>
              <a:cs typeface="Segoe UI" panose="020B0502040204020203" pitchFamily="34" charset="0"/>
              <a:sym typeface="Quattrocento Sans"/>
            </a:endParaRPr>
          </a:p>
          <a:p>
            <a:pPr marL="84138" marR="0" lvl="1" algn="just" rtl="0">
              <a:lnSpc>
                <a:spcPct val="150000"/>
              </a:lnSpc>
              <a:spcBef>
                <a:spcPts val="0"/>
              </a:spcBef>
              <a:spcAft>
                <a:spcPts val="0"/>
              </a:spcAft>
              <a:buClr>
                <a:srgbClr val="000000"/>
              </a:buClr>
              <a:buSzPts val="1600"/>
            </a:pPr>
            <a:endParaRPr lang="en-IN" sz="18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marL="742950" marR="0" lvl="1" indent="-285750" algn="just" rtl="0">
              <a:lnSpc>
                <a:spcPct val="150000"/>
              </a:lnSpc>
              <a:spcBef>
                <a:spcPts val="0"/>
              </a:spcBef>
              <a:spcAft>
                <a:spcPts val="0"/>
              </a:spcAft>
              <a:buClr>
                <a:srgbClr val="000000"/>
              </a:buClr>
              <a:buSzPts val="1600"/>
              <a:buFont typeface="Arial" panose="020B0604020202020204" pitchFamily="34" charset="0"/>
              <a:buChar char="•"/>
            </a:pPr>
            <a:endParaRPr sz="1800" b="1"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188398747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4410</TotalTime>
  <Words>391</Words>
  <Application>Microsoft Office PowerPoint</Application>
  <PresentationFormat>Widescreen</PresentationFormat>
  <Paragraphs>32</Paragraphs>
  <Slides>7</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9</cp:revision>
  <dcterms:created xsi:type="dcterms:W3CDTF">2020-01-02T01:56:26Z</dcterms:created>
  <dcterms:modified xsi:type="dcterms:W3CDTF">2024-06-10T05:15:11Z</dcterms:modified>
</cp:coreProperties>
</file>