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67" r:id="rId3"/>
    <p:sldId id="268" r:id="rId4"/>
    <p:sldId id="269" r:id="rId5"/>
    <p:sldId id="270" r:id="rId6"/>
    <p:sldId id="302" r:id="rId7"/>
    <p:sldId id="303" r:id="rId8"/>
    <p:sldId id="271" r:id="rId9"/>
    <p:sldId id="272" r:id="rId10"/>
    <p:sldId id="274" r:id="rId11"/>
    <p:sldId id="275" r:id="rId12"/>
    <p:sldId id="276" r:id="rId13"/>
    <p:sldId id="277" r:id="rId14"/>
    <p:sldId id="304" r:id="rId15"/>
    <p:sldId id="305" r:id="rId16"/>
    <p:sldId id="278" r:id="rId17"/>
    <p:sldId id="279" r:id="rId18"/>
    <p:sldId id="280" r:id="rId19"/>
    <p:sldId id="281" r:id="rId20"/>
    <p:sldId id="282" r:id="rId21"/>
    <p:sldId id="306" r:id="rId22"/>
    <p:sldId id="307" r:id="rId23"/>
    <p:sldId id="283"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Lst>
  <p:sldSz cx="12192000" cy="6858000"/>
  <p:notesSz cx="6951663" cy="10082213"/>
  <p:embeddedFontLst>
    <p:embeddedFont>
      <p:font typeface="Century Gothic" panose="020B0502020202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0" autoAdjust="0"/>
    <p:restoredTop sz="95473" autoAdjust="0"/>
  </p:normalViewPr>
  <p:slideViewPr>
    <p:cSldViewPr snapToGrid="0">
      <p:cViewPr varScale="1">
        <p:scale>
          <a:sx n="163" d="100"/>
          <a:sy n="163" d="100"/>
        </p:scale>
        <p:origin x="156"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7B63F6-0B9D-BB0D-06CD-B7874B60E64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23AC218-A422-15C7-1530-7918593E33F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27A3A23-A9D4-5B4D-8E3D-2543B191F2E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086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D36F449-AC63-36D5-A6FB-8618A974537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07BE54D-4093-62DA-74FB-58C43D0391E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A96CC7-39E1-E51A-12FF-A041F126733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735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7B42937-1FC8-7720-9A46-DB1C952E63A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E8EBB05-B726-AB3C-DED9-58980AE371D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8F19A70-F0DB-F4A2-B3F2-48DBF35C820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3598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9520000-EFEB-5A5B-814A-21C487F2293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E143CDD-C75A-CD11-4902-FDB3FFDCC37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459D295-44CF-DD5C-7D7F-1359EFD49F7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131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6A3263E-02DD-0E16-C3BC-4DD4BFAE2CF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8C76001-624B-E481-9863-B61AAC7DA65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3B05E08-A76C-2E36-8EFE-A1098737DE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648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7CCF8D6-83A8-51D2-604F-8E2836A1DAE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F0F15E5-0792-B937-E860-490E35E1092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83C7778-FE32-9B60-1CB9-3F06D121279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01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B02D849-49CB-8345-4D7D-AA41175B5E2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DC3D358-4F8D-26C9-EDEE-8229E7BD085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8B41035-8E21-BD59-4375-45066B2FEC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460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806FDE6-5876-1ACA-5FAF-E6D738C72E2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414BBC4-DEAD-62F4-280F-9FF1418D25E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E792482-76CF-CA1B-BAC1-31A45C10E35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424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F5FF1B6-6E7E-990A-A1F5-3AAB8699AE5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193A86-6570-DBF5-B80D-60821188D4F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BFBD4A0-9F85-8AD9-133E-6B4B8F02F8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878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6ED6C52-C7D5-A41F-98B4-04C67AEC0FA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0617E6C-F3A7-C1CF-00DD-EB372F855CE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32D0C80-0C80-4A50-CBE3-0B086858498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88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7E4492-D280-40BF-735C-B276CB0211D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512B37E-B9E2-D11D-0372-D6CA1A6808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5D77C6-241A-3257-C562-80EC289D17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75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53D6A6-1F1C-DB15-C79A-6669A752BFF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687CB3-4FBB-1B95-551C-943A3FF7F6F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E0D50AC-12CB-C903-1B3F-79725EEAFE4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81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591355C-220F-E171-CDB8-1CEE7892222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080D26D-B921-BB68-5696-DC4DF773DAC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BA9B439-C270-A927-18B5-1004C4092DD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46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ED25C90-8FC1-E85E-C096-0B336DC8EB2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E74FAA5-0141-B677-1F08-AB114FFF319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939F963-8472-BFDF-A44E-E0A5024F63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039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D500362-5208-E785-35E2-39597541E07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BA8A4A3-1B7C-FD98-E399-7B4D2D42A35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BCA0DDB-4AF6-DE73-AC03-6025D5D292B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391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F7E498-F6DF-B90E-45C7-70F496F185C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6BC5AF8-F7EC-4941-F4BE-5C0927CB67E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10F1266-3A45-7F27-6990-EB6C9EC87A9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96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2348CC-3B4E-F6E9-B84D-74D985B6043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7052486-FF8C-BD62-2B83-9DACFE4CF40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0241CAB-F6B0-EA12-6306-120B557C53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28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EB026A7-8514-C7DE-C160-1E986AC8304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7A2750B-9076-4D55-5570-966374440F2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18F5A70-29AD-D908-B883-B3268FD9463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8005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7834997-8E88-28FC-E95D-07E9819AC9C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C42826F-DDE9-644D-56D5-26A0A291190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C895E91-8E0E-6251-B181-621A740A52D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038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0E56C69-F4DD-EBF3-DC1D-DCBB8883C56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0A1ED37-D9FB-364F-4F1D-A3DBC6B231C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7B26979-6468-DB14-BA7E-48E2E7F7589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51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AC1CBB6-B87E-8431-4DE0-99978E8191E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C9BCB81-EFE4-3D32-21E9-C51FFFECCD2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C29B181-E193-B869-EA6A-00A43BAB1C2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90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F61C487-6109-3C43-6673-D24CFB35816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2940D58-F895-888E-897D-C020D4F8288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32A5DB5-B982-76EA-CE85-6490AE5F0A5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522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DC449F9-CB93-91A8-596C-5A83908968B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4C0AF40-9D39-42C1-6ECC-8B8E2348AB2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81F4A9A-1B38-807F-5CCF-C6AB84A4033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00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77C1EB-C645-F815-A200-705A73E06BD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E548E4D-7A63-1C33-877F-2BFBA1AB8A3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12386C1-ED72-7C62-EDF4-233FC07A25A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6163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A31B7B5-0A52-59B9-8D9D-14FF3BE126A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C23BA53-1C34-82E5-D4B5-2242F3F38AE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89C9ADE-E9EA-F6E3-5A30-8608E90CD13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66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5E344A6-1EA0-0342-1419-64E76082F42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53D8D71-32BC-E365-55A2-D9D4FEE2E79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AB34F20-7A85-899E-0EF3-22FEADAE349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625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726DAF1-2374-E321-A181-FA428D60D12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FBAAE1D-90C0-145C-13DC-B09DD93F02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485540C-9319-2093-6F3E-80FD2E0BBDC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087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8A69C82-7911-4DDC-89C9-3764AA0D324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FCA7FAD-480E-90B4-04B2-DD281F2A5AB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19C3507-35BD-43C6-9FA8-4D286317B49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079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E39D03-0E38-966D-DD4A-4783D823837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36BFAF4-B03B-E29E-5F54-E0852B41FD0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35D4B7F-9625-E750-5D02-821329DF3F4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451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C0640F9-8755-E455-6732-E0B7847FC82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E2590A1-E3B2-A6B3-9C3C-0E8FEBB8D3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CF1B534-1082-85F7-34F0-BFF8E41E013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0233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DE3E892-9CC2-C48C-8F6A-BD228467D77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E2BC401-72A4-9D79-38A2-371042FCE6C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F8D7E36-BF09-DAC4-ECF8-F73DFFF0C68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670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C00DCDD-C02B-99D1-4843-D360381029D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8D16BDE-5168-9BBD-9D5E-6478A759EE4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76CD390-F32D-C9A1-8127-02CC3878C1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24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A39E037-7504-EB8C-313A-A09731DFD46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92F1286-89C3-567B-C657-BA49B6AF827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AD44E34-8F88-796A-C642-9B7B01D40B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965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E5874A3-DF05-25DA-579E-585B40A4546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2835381-E745-8E28-0FC9-157794627B9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964B183-780F-907E-1AAE-02803655D43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900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23067F3-2690-06F5-3DC0-7CD55EA529E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67C21F0-47B4-0967-2D1C-C8E2A1B4D59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6CBAF1D-DC7C-3CE8-B717-874D37025D5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9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B8CDFE-DA72-76EA-2B4C-DF2E6F979D5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8F2E97D-39E4-3D89-130D-ADDA8AAF584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435B7C6-51CA-1618-7A46-41D9364028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73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A525768-2640-909C-30A1-D702E6ED925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F443957-FE1C-FC44-C196-7B5CA11C78D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1ECE02D-2A4E-E8A7-BE1D-8F8806E07AD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302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4EFE114-3B18-8B25-59EC-5735BA88EA2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4522F80-0EEC-F546-CD87-E28313D8C4A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D50FA3-6661-54C2-E3B4-B3E187578BC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92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1470ECE-ABE6-B452-9B56-03648937278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87CB5C6-DF90-6DA0-6AE7-5CBBA7578E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8EFFBAA-D7A7-1654-CA6A-46E6CB092B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1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38E277F-1EAB-DF66-01E9-FD9D97C7294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CE53280-2A04-70DF-53FD-012BBC0F7C58}"/>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D1C8AA4-F436-3B20-E2F2-DA82FBA4B905}"/>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A11254B-0399-CDC2-BEAB-9BB754193B0B}"/>
              </a:ext>
            </a:extLst>
          </p:cNvPr>
          <p:cNvSpPr>
            <a:spLocks noGrp="1"/>
          </p:cNvSpPr>
          <p:nvPr>
            <p:ph type="body" idx="1"/>
          </p:nvPr>
        </p:nvSpPr>
        <p:spPr>
          <a:xfrm>
            <a:off x="720725" y="2113659"/>
            <a:ext cx="6148674" cy="31441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Roots of Ambiguity and Complexity</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Intentional Vagueness:</a:t>
            </a:r>
            <a:r>
              <a:rPr lang="en-US" sz="1800" dirty="0">
                <a:solidFill>
                  <a:srgbClr val="1F1F1F"/>
                </a:solidFill>
                <a:latin typeface="Arial" panose="020B0604020202020204" pitchFamily="34" charset="0"/>
                <a:cs typeface="Arial" panose="020B0604020202020204" pitchFamily="34" charset="0"/>
              </a:rPr>
              <a:t> Ambiguity in agreements can be strategic, allowing nations to agree or retain flexibility, yet it may also lead to debates about the true intent. </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Evolving Science and Solutions:</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As knowledge of climate change and mitigation evolves, agreements need to adapt, though frequent updates can complicate and introduce loopholes or inconsistencies.</a:t>
            </a:r>
          </a:p>
        </p:txBody>
      </p:sp>
      <p:pic>
        <p:nvPicPr>
          <p:cNvPr id="6" name="Εικόνα 5">
            <a:extLst>
              <a:ext uri="{FF2B5EF4-FFF2-40B4-BE49-F238E27FC236}">
                <a16:creationId xmlns:a16="http://schemas.microsoft.com/office/drawing/2014/main" id="{F584C70B-B4DC-D8BA-1AAF-F20CA3CC292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B40A707-1350-78ED-C3B6-EBC430B2FC04}"/>
              </a:ext>
            </a:extLst>
          </p:cNvPr>
          <p:cNvPicPr>
            <a:picLocks noChangeAspect="1"/>
          </p:cNvPicPr>
          <p:nvPr/>
        </p:nvPicPr>
        <p:blipFill>
          <a:blip r:embed="rId4"/>
          <a:stretch>
            <a:fillRect/>
          </a:stretch>
        </p:blipFill>
        <p:spPr>
          <a:xfrm>
            <a:off x="7698146" y="1542435"/>
            <a:ext cx="3773129" cy="3773129"/>
          </a:xfrm>
          <a:prstGeom prst="rect">
            <a:avLst/>
          </a:prstGeom>
        </p:spPr>
      </p:pic>
    </p:spTree>
    <p:extLst>
      <p:ext uri="{BB962C8B-B14F-4D97-AF65-F5344CB8AC3E}">
        <p14:creationId xmlns:p14="http://schemas.microsoft.com/office/powerpoint/2010/main" val="92555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37C5F39-E68E-2D74-26AA-9E476A3CD77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38D4510-47A6-F1CC-FDB7-0942D1499BD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9CC4F3E-88B7-8D31-802D-6C6C5F214E72}"/>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B1EA02A-EB17-3904-3EA6-E4785204D7EA}"/>
              </a:ext>
            </a:extLst>
          </p:cNvPr>
          <p:cNvSpPr>
            <a:spLocks noGrp="1"/>
          </p:cNvSpPr>
          <p:nvPr>
            <p:ph type="body" idx="1"/>
          </p:nvPr>
        </p:nvSpPr>
        <p:spPr>
          <a:xfrm>
            <a:off x="720725" y="2113659"/>
            <a:ext cx="6148674" cy="343173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How These Impacts Dispute Resolution</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Disagreements on Obligations:</a:t>
            </a:r>
            <a:r>
              <a:rPr lang="en-US" sz="1800" b="0" i="0" dirty="0">
                <a:solidFill>
                  <a:srgbClr val="1F1F1F"/>
                </a:solidFill>
                <a:effectLst/>
                <a:latin typeface="Arial" panose="020B0604020202020204" pitchFamily="34" charset="0"/>
                <a:cs typeface="Arial" panose="020B0604020202020204" pitchFamily="34" charset="0"/>
              </a:rPr>
              <a:t> Vague wording about what actions a nation must take ("best efforts", "as appropriate") leads to debates about whether parties are meeting their commitments. Lack of quantifiable targets complicates assessment.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Differing Timelines:</a:t>
            </a:r>
            <a:r>
              <a:rPr lang="en-US" sz="1800" b="0" i="0" dirty="0">
                <a:solidFill>
                  <a:srgbClr val="1F1F1F"/>
                </a:solidFill>
                <a:effectLst/>
                <a:latin typeface="Arial" panose="020B0604020202020204" pitchFamily="34" charset="0"/>
                <a:cs typeface="Arial" panose="020B0604020202020204" pitchFamily="34" charset="0"/>
              </a:rPr>
              <a:t> Phrases like "as soon as possible" or "long-term goals" can be interpreted differently, leading to disputes over when targets should be achieved and what constitutes reasonable progress.</a:t>
            </a:r>
          </a:p>
        </p:txBody>
      </p:sp>
      <p:pic>
        <p:nvPicPr>
          <p:cNvPr id="6" name="Εικόνα 5">
            <a:extLst>
              <a:ext uri="{FF2B5EF4-FFF2-40B4-BE49-F238E27FC236}">
                <a16:creationId xmlns:a16="http://schemas.microsoft.com/office/drawing/2014/main" id="{8A859B13-0923-E9C2-E682-CDC2F73FE1E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8304815-9B23-72E8-61AF-D0C786A71337}"/>
              </a:ext>
            </a:extLst>
          </p:cNvPr>
          <p:cNvPicPr>
            <a:picLocks noChangeAspect="1"/>
          </p:cNvPicPr>
          <p:nvPr/>
        </p:nvPicPr>
        <p:blipFill>
          <a:blip r:embed="rId4"/>
          <a:stretch>
            <a:fillRect/>
          </a:stretch>
        </p:blipFill>
        <p:spPr>
          <a:xfrm>
            <a:off x="7919884" y="1817737"/>
            <a:ext cx="3721510" cy="2791133"/>
          </a:xfrm>
          <a:prstGeom prst="rect">
            <a:avLst/>
          </a:prstGeom>
        </p:spPr>
      </p:pic>
    </p:spTree>
    <p:extLst>
      <p:ext uri="{BB962C8B-B14F-4D97-AF65-F5344CB8AC3E}">
        <p14:creationId xmlns:p14="http://schemas.microsoft.com/office/powerpoint/2010/main" val="120076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457AEBF-8DDC-9451-6E3B-C35B1C68010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9ED1BAA-F84F-4856-914F-611D343F6C1C}"/>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2426685-F09B-8A75-A102-8520ED86EE21}"/>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7EA41D8-A28A-E04B-F305-2E2196A2D753}"/>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How These Impacts Dispute Resolution</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Conflicting Priorities:</a:t>
            </a:r>
            <a:r>
              <a:rPr lang="en-US" sz="1800" b="0" i="0" dirty="0">
                <a:solidFill>
                  <a:srgbClr val="1F1F1F"/>
                </a:solidFill>
                <a:effectLst/>
                <a:latin typeface="Arial" panose="020B0604020202020204" pitchFamily="34" charset="0"/>
                <a:cs typeface="Arial" panose="020B0604020202020204" pitchFamily="34" charset="0"/>
              </a:rPr>
              <a:t> Agreements often enshrine competing goals, like economic development versus stringent emission cuts. This leaves governments justifying actions based on their interpretation of which goals hold priority, fueling disputes.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Shifting the Burden:</a:t>
            </a:r>
            <a:r>
              <a:rPr lang="en-US" sz="1800" b="0" i="0" dirty="0">
                <a:solidFill>
                  <a:srgbClr val="1F1F1F"/>
                </a:solidFill>
                <a:effectLst/>
                <a:latin typeface="Arial" panose="020B0604020202020204" pitchFamily="34" charset="0"/>
                <a:cs typeface="Arial" panose="020B0604020202020204" pitchFamily="34" charset="0"/>
              </a:rPr>
              <a:t> Ambiguity allows room for nations to creatively interpret agreements to shift the burden of action onto others, arguing their efforts are sufficient compared to the 'real' intent of the agreement.</a:t>
            </a:r>
          </a:p>
        </p:txBody>
      </p:sp>
      <p:pic>
        <p:nvPicPr>
          <p:cNvPr id="6" name="Εικόνα 5">
            <a:extLst>
              <a:ext uri="{FF2B5EF4-FFF2-40B4-BE49-F238E27FC236}">
                <a16:creationId xmlns:a16="http://schemas.microsoft.com/office/drawing/2014/main" id="{7383DB3D-DFA7-C930-1C0A-176912BFB28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9761766-A187-F53F-0F0F-6538F5FD6DC9}"/>
              </a:ext>
            </a:extLst>
          </p:cNvPr>
          <p:cNvPicPr>
            <a:picLocks noChangeAspect="1"/>
          </p:cNvPicPr>
          <p:nvPr/>
        </p:nvPicPr>
        <p:blipFill>
          <a:blip r:embed="rId4"/>
          <a:stretch>
            <a:fillRect/>
          </a:stretch>
        </p:blipFill>
        <p:spPr>
          <a:xfrm>
            <a:off x="7551174" y="2490543"/>
            <a:ext cx="4299156" cy="2246309"/>
          </a:xfrm>
          <a:prstGeom prst="rect">
            <a:avLst/>
          </a:prstGeom>
        </p:spPr>
      </p:pic>
    </p:spTree>
    <p:extLst>
      <p:ext uri="{BB962C8B-B14F-4D97-AF65-F5344CB8AC3E}">
        <p14:creationId xmlns:p14="http://schemas.microsoft.com/office/powerpoint/2010/main" val="280126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AB4436-E30B-1D6F-24EA-9F1E2188DE3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7CDECF8-4FEE-C8CD-0A3F-A8317A3498DF}"/>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547027D-C655-A1A1-0342-CEB41AA2ED3E}"/>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38BC036-06AA-CDC8-F766-C658A140F0CA}"/>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Aft>
                <a:spcPts val="600"/>
              </a:spcAft>
            </a:pPr>
            <a:r>
              <a:rPr lang="en-US" sz="1700" b="1" i="0" dirty="0">
                <a:solidFill>
                  <a:srgbClr val="1F1F1F"/>
                </a:solidFill>
                <a:effectLst/>
                <a:latin typeface="Arial" panose="020B0604020202020204" pitchFamily="34" charset="0"/>
                <a:cs typeface="Arial" panose="020B0604020202020204" pitchFamily="34" charset="0"/>
              </a:rPr>
              <a:t>Examples</a:t>
            </a:r>
            <a:endParaRPr lang="en-US" sz="17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Paris Agreement's NDCs:</a:t>
            </a:r>
            <a:r>
              <a:rPr lang="en-US" sz="1700" b="0" i="0" dirty="0">
                <a:solidFill>
                  <a:srgbClr val="1F1F1F"/>
                </a:solidFill>
                <a:effectLst/>
                <a:latin typeface="Arial" panose="020B0604020202020204" pitchFamily="34" charset="0"/>
                <a:cs typeface="Arial" panose="020B0604020202020204" pitchFamily="34" charset="0"/>
              </a:rPr>
              <a:t>  (NDCs) are the heart of the Paris Agreement, but lack standardization. Countries decide the format and targets, leading to debates on whether collective goals are being met and who needs to step up ambition.</a:t>
            </a:r>
          </a:p>
          <a:p>
            <a:pPr algn="just">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Kyoto Protocol's Flexibility Mechanisms:</a:t>
            </a:r>
            <a:r>
              <a:rPr lang="en-US" sz="1700" b="0" i="0" dirty="0">
                <a:solidFill>
                  <a:srgbClr val="1F1F1F"/>
                </a:solidFill>
                <a:effectLst/>
                <a:latin typeface="Arial" panose="020B0604020202020204" pitchFamily="34" charset="0"/>
                <a:cs typeface="Arial" panose="020B0604020202020204" pitchFamily="34" charset="0"/>
              </a:rPr>
              <a:t> Mechanisms like carbon trading were intended to provide cost-effective pathways to reduce emissions. However, complexity in verification and fears of loopholes created disputes over their true effectiveness.</a:t>
            </a:r>
          </a:p>
        </p:txBody>
      </p:sp>
      <p:pic>
        <p:nvPicPr>
          <p:cNvPr id="6" name="Εικόνα 5">
            <a:extLst>
              <a:ext uri="{FF2B5EF4-FFF2-40B4-BE49-F238E27FC236}">
                <a16:creationId xmlns:a16="http://schemas.microsoft.com/office/drawing/2014/main" id="{A7F0404B-1362-DD09-A3A3-E51E1594003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A5C2D04-86CE-4950-2B49-ED1A066785B4}"/>
              </a:ext>
            </a:extLst>
          </p:cNvPr>
          <p:cNvPicPr>
            <a:picLocks noChangeAspect="1"/>
          </p:cNvPicPr>
          <p:nvPr/>
        </p:nvPicPr>
        <p:blipFill>
          <a:blip r:embed="rId4"/>
          <a:stretch>
            <a:fillRect/>
          </a:stretch>
        </p:blipFill>
        <p:spPr>
          <a:xfrm>
            <a:off x="7595419" y="2099991"/>
            <a:ext cx="4026310" cy="2552700"/>
          </a:xfrm>
          <a:prstGeom prst="rect">
            <a:avLst/>
          </a:prstGeom>
        </p:spPr>
      </p:pic>
    </p:spTree>
    <p:extLst>
      <p:ext uri="{BB962C8B-B14F-4D97-AF65-F5344CB8AC3E}">
        <p14:creationId xmlns:p14="http://schemas.microsoft.com/office/powerpoint/2010/main" val="974366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F51DD8C-4C05-5904-7797-A12046D6A97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85C0136-AE49-9010-96CE-7D4DD79A3418}"/>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123D05A-E7F7-4577-43CB-1B01F08F812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6275673-CF22-F5A3-6CA1-E175E2C2551A}"/>
              </a:ext>
            </a:extLst>
          </p:cNvPr>
          <p:cNvSpPr>
            <a:spLocks noGrp="1"/>
          </p:cNvSpPr>
          <p:nvPr>
            <p:ph type="body" idx="1"/>
          </p:nvPr>
        </p:nvSpPr>
        <p:spPr>
          <a:xfrm>
            <a:off x="720725" y="2113659"/>
            <a:ext cx="6148674" cy="31515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80000"/>
              </a:lnSpc>
              <a:spcAft>
                <a:spcPts val="600"/>
              </a:spcAft>
            </a:pPr>
            <a:r>
              <a:rPr lang="en-US" sz="2000" b="1" i="0" dirty="0">
                <a:solidFill>
                  <a:srgbClr val="1F1F1F"/>
                </a:solidFill>
                <a:effectLst/>
                <a:latin typeface="Arial" panose="020B0604020202020204" pitchFamily="34" charset="0"/>
                <a:cs typeface="Arial" panose="020B0604020202020204" pitchFamily="34" charset="0"/>
              </a:rPr>
              <a:t>Addressing the challenges: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Clear and precise language:</a:t>
            </a:r>
            <a:r>
              <a:rPr lang="en-US" sz="1800" b="0" i="0" dirty="0">
                <a:solidFill>
                  <a:srgbClr val="1F1F1F"/>
                </a:solidFill>
                <a:effectLst/>
                <a:latin typeface="Arial" panose="020B0604020202020204" pitchFamily="34" charset="0"/>
                <a:cs typeface="Arial" panose="020B0604020202020204" pitchFamily="34" charset="0"/>
              </a:rPr>
              <a:t> Using clear and concise language in agreements, avoiding ambiguity, and defining key terms are crucial for minimizing room for misinterpretation.</a:t>
            </a:r>
          </a:p>
          <a:p>
            <a:pPr algn="just">
              <a:lnSpc>
                <a:spcPct val="80000"/>
              </a:lnSpc>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Regular reviews and updates:</a:t>
            </a:r>
            <a:r>
              <a:rPr lang="en-US" sz="1800" b="0" i="0" dirty="0">
                <a:solidFill>
                  <a:srgbClr val="1F1F1F"/>
                </a:solidFill>
                <a:effectLst/>
                <a:latin typeface="Arial" panose="020B0604020202020204" pitchFamily="34" charset="0"/>
                <a:cs typeface="Arial" panose="020B0604020202020204" pitchFamily="34" charset="0"/>
              </a:rPr>
              <a:t> Regularly reviewing and updating agreements to reflect evolving scientific knowledge, technological advancements, and changing geopolitical contexts can help address ambiguities and ensure their continued relevance.</a:t>
            </a:r>
          </a:p>
        </p:txBody>
      </p:sp>
      <p:pic>
        <p:nvPicPr>
          <p:cNvPr id="6" name="Εικόνα 5">
            <a:extLst>
              <a:ext uri="{FF2B5EF4-FFF2-40B4-BE49-F238E27FC236}">
                <a16:creationId xmlns:a16="http://schemas.microsoft.com/office/drawing/2014/main" id="{445FAACD-6D27-4C80-7CCC-FD15E7CA9A4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A8E7880-B264-CC0B-BE92-6D37221E370B}"/>
              </a:ext>
            </a:extLst>
          </p:cNvPr>
          <p:cNvPicPr>
            <a:picLocks noChangeAspect="1"/>
          </p:cNvPicPr>
          <p:nvPr/>
        </p:nvPicPr>
        <p:blipFill>
          <a:blip r:embed="rId4"/>
          <a:stretch>
            <a:fillRect/>
          </a:stretch>
        </p:blipFill>
        <p:spPr>
          <a:xfrm>
            <a:off x="7315200" y="2113659"/>
            <a:ext cx="4581832" cy="2577281"/>
          </a:xfrm>
          <a:prstGeom prst="rect">
            <a:avLst/>
          </a:prstGeom>
        </p:spPr>
      </p:pic>
    </p:spTree>
    <p:extLst>
      <p:ext uri="{BB962C8B-B14F-4D97-AF65-F5344CB8AC3E}">
        <p14:creationId xmlns:p14="http://schemas.microsoft.com/office/powerpoint/2010/main" val="552954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3B88B7A-5A6B-9572-B702-A03DC6C962D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28F38B1-6675-C28A-031F-A15F3A42F8C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029FF28-7C03-5D24-D4AE-A588AEC4F34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0712708-45A0-3D78-200A-DB750BF7F4C3}"/>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Addressing the challenges:</a:t>
            </a:r>
            <a:endParaRPr lang="en-US" sz="20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Transparency and inclusivity:</a:t>
            </a:r>
            <a:r>
              <a:rPr lang="en-US" sz="1800" b="0" i="0" dirty="0">
                <a:solidFill>
                  <a:srgbClr val="1F1F1F"/>
                </a:solidFill>
                <a:effectLst/>
                <a:latin typeface="Arial" panose="020B0604020202020204" pitchFamily="34" charset="0"/>
                <a:cs typeface="Arial" panose="020B0604020202020204" pitchFamily="34" charset="0"/>
              </a:rPr>
              <a:t> Engaging stakeholders in the drafting process, promoting transparency, and ensuring inclusivity can help build consensus and reduce ambiguity from the outset.</a:t>
            </a: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Dispute resolution mechanisms:</a:t>
            </a:r>
            <a:r>
              <a:rPr lang="en-US" sz="1800" b="0" i="0" dirty="0">
                <a:solidFill>
                  <a:srgbClr val="1F1F1F"/>
                </a:solidFill>
                <a:effectLst/>
                <a:latin typeface="Arial" panose="020B0604020202020204" pitchFamily="34" charset="0"/>
                <a:cs typeface="Arial" panose="020B0604020202020204" pitchFamily="34" charset="0"/>
              </a:rPr>
              <a:t> Establishing effective dispute resolution mechanisms within agreements, such as conciliation or arbitration, can provide avenues for resolving conflicts arising from ambiguity in a timely and efficient manner.</a:t>
            </a:r>
          </a:p>
        </p:txBody>
      </p:sp>
      <p:pic>
        <p:nvPicPr>
          <p:cNvPr id="6" name="Εικόνα 5">
            <a:extLst>
              <a:ext uri="{FF2B5EF4-FFF2-40B4-BE49-F238E27FC236}">
                <a16:creationId xmlns:a16="http://schemas.microsoft.com/office/drawing/2014/main" id="{453DCCF0-A563-4DC7-61D8-8819A419EF9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BBF9FFD-6314-BF9E-E095-0F64FC863FA7}"/>
              </a:ext>
            </a:extLst>
          </p:cNvPr>
          <p:cNvPicPr>
            <a:picLocks noChangeAspect="1"/>
          </p:cNvPicPr>
          <p:nvPr/>
        </p:nvPicPr>
        <p:blipFill>
          <a:blip r:embed="rId4"/>
          <a:stretch>
            <a:fillRect/>
          </a:stretch>
        </p:blipFill>
        <p:spPr>
          <a:xfrm>
            <a:off x="7350522" y="2193588"/>
            <a:ext cx="4723490" cy="2695502"/>
          </a:xfrm>
          <a:prstGeom prst="rect">
            <a:avLst/>
          </a:prstGeom>
        </p:spPr>
      </p:pic>
    </p:spTree>
    <p:extLst>
      <p:ext uri="{BB962C8B-B14F-4D97-AF65-F5344CB8AC3E}">
        <p14:creationId xmlns:p14="http://schemas.microsoft.com/office/powerpoint/2010/main" val="424069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2589A21-E0ED-0B1B-B3A5-8273B5C1F26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093F0D8-ECDB-C78F-EFBC-818741596C89}"/>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81E23FB-9B44-C1B0-6A9D-B7A50536AF98}"/>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4FA3370-4837-4CB8-A2C2-A829949418D4}"/>
              </a:ext>
            </a:extLst>
          </p:cNvPr>
          <p:cNvSpPr>
            <a:spLocks noGrp="1"/>
          </p:cNvSpPr>
          <p:nvPr>
            <p:ph type="body" idx="1"/>
          </p:nvPr>
        </p:nvSpPr>
        <p:spPr>
          <a:xfrm>
            <a:off x="720725" y="2113659"/>
            <a:ext cx="6148674" cy="303277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Key takeaways: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Ambiguity in agreements may appease negotiators in the short term, but it spawns future headaches.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Dispute resolution becomes a game of interpretation rather than action.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Climate action urgently needs greater clarity and precision in the agreements that govern it.</a:t>
            </a:r>
          </a:p>
        </p:txBody>
      </p:sp>
      <p:pic>
        <p:nvPicPr>
          <p:cNvPr id="6" name="Εικόνα 5">
            <a:extLst>
              <a:ext uri="{FF2B5EF4-FFF2-40B4-BE49-F238E27FC236}">
                <a16:creationId xmlns:a16="http://schemas.microsoft.com/office/drawing/2014/main" id="{BF3A7130-BE8E-536A-773B-3050A7FAC14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F4A3769-4035-19C6-9DC6-254DB846D419}"/>
              </a:ext>
            </a:extLst>
          </p:cNvPr>
          <p:cNvPicPr>
            <a:picLocks noChangeAspect="1"/>
          </p:cNvPicPr>
          <p:nvPr/>
        </p:nvPicPr>
        <p:blipFill>
          <a:blip r:embed="rId4"/>
          <a:stretch>
            <a:fillRect/>
          </a:stretch>
        </p:blipFill>
        <p:spPr>
          <a:xfrm>
            <a:off x="7735529" y="2106845"/>
            <a:ext cx="4218499" cy="2644309"/>
          </a:xfrm>
          <a:prstGeom prst="rect">
            <a:avLst/>
          </a:prstGeom>
        </p:spPr>
      </p:pic>
    </p:spTree>
    <p:extLst>
      <p:ext uri="{BB962C8B-B14F-4D97-AF65-F5344CB8AC3E}">
        <p14:creationId xmlns:p14="http://schemas.microsoft.com/office/powerpoint/2010/main" val="308650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81E870D-D81E-A7DC-143E-20C92F4119A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3DB97F4-5504-68F6-66AE-2EFF32251E5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DB9B72E-AA16-ECE3-96FB-EE368D1E357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DC72E04-AD25-1C80-912B-C37B80216125}"/>
              </a:ext>
            </a:extLst>
          </p:cNvPr>
          <p:cNvSpPr>
            <a:spLocks noGrp="1"/>
          </p:cNvSpPr>
          <p:nvPr>
            <p:ph type="body" idx="1"/>
          </p:nvPr>
        </p:nvSpPr>
        <p:spPr>
          <a:xfrm>
            <a:off x="720725" y="2113659"/>
            <a:ext cx="6148674" cy="32473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Roadblocks to Enforcement</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Lack of Legally Binding Provisions:</a:t>
            </a:r>
            <a:r>
              <a:rPr lang="en-US" sz="2000" b="0" i="0" dirty="0">
                <a:solidFill>
                  <a:srgbClr val="1F1F1F"/>
                </a:solidFill>
                <a:effectLst/>
                <a:latin typeface="Arial" panose="020B0604020202020204" pitchFamily="34" charset="0"/>
                <a:cs typeface="Arial" panose="020B0604020202020204" pitchFamily="34" charset="0"/>
              </a:rPr>
              <a:t> </a:t>
            </a:r>
          </a:p>
          <a:p>
            <a:pPr marL="571500"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Many international agreements, like the Paris Agreement, rely on voluntary commitments rather than legally binding obligations. </a:t>
            </a:r>
          </a:p>
          <a:p>
            <a:pPr marL="571500"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This weakens their enforceability and allows nations to interpret and implement them at their own pace, potentially jeopardizing collective efforts.</a:t>
            </a:r>
          </a:p>
        </p:txBody>
      </p:sp>
      <p:pic>
        <p:nvPicPr>
          <p:cNvPr id="6" name="Εικόνα 5">
            <a:extLst>
              <a:ext uri="{FF2B5EF4-FFF2-40B4-BE49-F238E27FC236}">
                <a16:creationId xmlns:a16="http://schemas.microsoft.com/office/drawing/2014/main" id="{1329C108-0D9D-9516-8791-C0976798403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FE0C64D-3697-DF98-7EE6-4F926140C69C}"/>
              </a:ext>
            </a:extLst>
          </p:cNvPr>
          <p:cNvPicPr>
            <a:picLocks noChangeAspect="1"/>
          </p:cNvPicPr>
          <p:nvPr/>
        </p:nvPicPr>
        <p:blipFill>
          <a:blip r:embed="rId4"/>
          <a:stretch>
            <a:fillRect/>
          </a:stretch>
        </p:blipFill>
        <p:spPr>
          <a:xfrm>
            <a:off x="7344696" y="2084688"/>
            <a:ext cx="4350775" cy="2556752"/>
          </a:xfrm>
          <a:prstGeom prst="rect">
            <a:avLst/>
          </a:prstGeom>
        </p:spPr>
      </p:pic>
    </p:spTree>
    <p:extLst>
      <p:ext uri="{BB962C8B-B14F-4D97-AF65-F5344CB8AC3E}">
        <p14:creationId xmlns:p14="http://schemas.microsoft.com/office/powerpoint/2010/main" val="34719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62A8986-570E-EEB3-D3AF-4820110398E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6001520-1004-4030-04AB-6F4D6F4C082D}"/>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E4C4710-758A-CD99-093A-BB81E294EBA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5334E0C-B480-BD98-5CE6-8735DE16E448}"/>
              </a:ext>
            </a:extLst>
          </p:cNvPr>
          <p:cNvSpPr>
            <a:spLocks noGrp="1"/>
          </p:cNvSpPr>
          <p:nvPr>
            <p:ph type="body" idx="1"/>
          </p:nvPr>
        </p:nvSpPr>
        <p:spPr>
          <a:xfrm>
            <a:off x="720725" y="2271251"/>
            <a:ext cx="6148674" cy="31593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Roadblocks to Enforcement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Sovereignty Concerns:</a:t>
            </a:r>
            <a:r>
              <a:rPr lang="en-US" sz="1800" b="0" i="0" dirty="0">
                <a:solidFill>
                  <a:srgbClr val="1F1F1F"/>
                </a:solidFill>
                <a:effectLst/>
                <a:latin typeface="Arial" panose="020B0604020202020204" pitchFamily="34" charset="0"/>
                <a:cs typeface="Arial" panose="020B0604020202020204" pitchFamily="34" charset="0"/>
              </a:rPr>
              <a:t> National sovereignty is a sensitive topic. Enforcing measures perceived as infringing on a nation's sovereign right to manage its resources or priorities can trigger resistance and impede cooperation.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enforcement mechanisms:</a:t>
            </a:r>
            <a:r>
              <a:rPr lang="en-US" sz="1800" b="0" i="0" dirty="0">
                <a:solidFill>
                  <a:srgbClr val="1F1F1F"/>
                </a:solidFill>
                <a:effectLst/>
                <a:latin typeface="Arial" panose="020B0604020202020204" pitchFamily="34" charset="0"/>
                <a:cs typeface="Arial" panose="020B0604020202020204" pitchFamily="34" charset="0"/>
              </a:rPr>
              <a:t> Existing international mechanisms for enforcing environmental agreements are often weak and lack authority to impose sanctions on non-complying states.</a:t>
            </a:r>
          </a:p>
        </p:txBody>
      </p:sp>
      <p:pic>
        <p:nvPicPr>
          <p:cNvPr id="6" name="Εικόνα 5">
            <a:extLst>
              <a:ext uri="{FF2B5EF4-FFF2-40B4-BE49-F238E27FC236}">
                <a16:creationId xmlns:a16="http://schemas.microsoft.com/office/drawing/2014/main" id="{2473F139-B1F1-19DE-CA51-E25812124C6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99C6A10-D2F3-E3F4-A475-5E4090F5CA23}"/>
              </a:ext>
            </a:extLst>
          </p:cNvPr>
          <p:cNvPicPr>
            <a:picLocks noChangeAspect="1"/>
          </p:cNvPicPr>
          <p:nvPr/>
        </p:nvPicPr>
        <p:blipFill>
          <a:blip r:embed="rId4"/>
          <a:stretch>
            <a:fillRect/>
          </a:stretch>
        </p:blipFill>
        <p:spPr>
          <a:xfrm>
            <a:off x="7285702" y="2054788"/>
            <a:ext cx="4541889" cy="3190875"/>
          </a:xfrm>
          <a:prstGeom prst="rect">
            <a:avLst/>
          </a:prstGeom>
        </p:spPr>
      </p:pic>
    </p:spTree>
    <p:extLst>
      <p:ext uri="{BB962C8B-B14F-4D97-AF65-F5344CB8AC3E}">
        <p14:creationId xmlns:p14="http://schemas.microsoft.com/office/powerpoint/2010/main" val="245014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C96137-2B1E-C249-7A61-386A1FA998D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AD79B85-FF1D-12FD-294C-55CE12BA523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F523009-375C-430E-74F0-CE8D1D59DAEF}"/>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564DBF6-F170-FC8B-E0CC-B43B8AD28E50}"/>
              </a:ext>
            </a:extLst>
          </p:cNvPr>
          <p:cNvSpPr>
            <a:spLocks noGrp="1"/>
          </p:cNvSpPr>
          <p:nvPr>
            <p:ph type="body" idx="1"/>
          </p:nvPr>
        </p:nvSpPr>
        <p:spPr>
          <a:xfrm>
            <a:off x="720725" y="2113659"/>
            <a:ext cx="6148674" cy="35016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Consequences of Non-Compliance:</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Eroded Trust and Cooperation:</a:t>
            </a:r>
            <a:r>
              <a:rPr lang="en-US" sz="1800" b="0" i="0" dirty="0">
                <a:solidFill>
                  <a:srgbClr val="1F1F1F"/>
                </a:solidFill>
                <a:effectLst/>
                <a:latin typeface="Arial" panose="020B0604020202020204" pitchFamily="34" charset="0"/>
                <a:cs typeface="Arial" panose="020B0604020202020204" pitchFamily="34" charset="0"/>
              </a:rPr>
              <a:t> When parties fail to comply with agreements, it undermines trust and discourages others from upholding their commitments. </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Unequal Burden and Ineffectiveness:</a:t>
            </a:r>
            <a:r>
              <a:rPr lang="en-US" sz="1800" b="0" i="0" dirty="0">
                <a:solidFill>
                  <a:srgbClr val="1F1F1F"/>
                </a:solidFill>
                <a:effectLst/>
                <a:latin typeface="Arial" panose="020B0604020202020204" pitchFamily="34" charset="0"/>
                <a:cs typeface="Arial" panose="020B0604020202020204" pitchFamily="34" charset="0"/>
              </a:rPr>
              <a:t> If some nations comply while others do not, the burden of climate change falls disproportionately on the former</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Loss of Credibility and Legitimacy:</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Frequent non-compliance weakens the effectiveness of international agreements and complicates the collective response to climate change.</a:t>
            </a:r>
          </a:p>
        </p:txBody>
      </p:sp>
      <p:pic>
        <p:nvPicPr>
          <p:cNvPr id="6" name="Εικόνα 5">
            <a:extLst>
              <a:ext uri="{FF2B5EF4-FFF2-40B4-BE49-F238E27FC236}">
                <a16:creationId xmlns:a16="http://schemas.microsoft.com/office/drawing/2014/main" id="{D017F6BE-F19F-C402-AC8A-29B91CC5FE0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1ADF04B-05FE-ACE5-77B8-FE2A2D18ED87}"/>
              </a:ext>
            </a:extLst>
          </p:cNvPr>
          <p:cNvPicPr>
            <a:picLocks noChangeAspect="1"/>
          </p:cNvPicPr>
          <p:nvPr/>
        </p:nvPicPr>
        <p:blipFill>
          <a:blip r:embed="rId4"/>
          <a:stretch>
            <a:fillRect/>
          </a:stretch>
        </p:blipFill>
        <p:spPr>
          <a:xfrm>
            <a:off x="7661787" y="2053712"/>
            <a:ext cx="4104968" cy="3078726"/>
          </a:xfrm>
          <a:prstGeom prst="rect">
            <a:avLst/>
          </a:prstGeom>
        </p:spPr>
      </p:pic>
    </p:spTree>
    <p:extLst>
      <p:ext uri="{BB962C8B-B14F-4D97-AF65-F5344CB8AC3E}">
        <p14:creationId xmlns:p14="http://schemas.microsoft.com/office/powerpoint/2010/main" val="792153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857830-7D77-16E8-67F6-6C7F57AA0B3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2E194A-0EBC-63F6-3DBA-057CC1694A26}"/>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EDEBCC-7E87-68FB-7C98-1D10D553B29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07C4539-ADC6-CFAC-48C5-C2579BEEA7DA}"/>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00000"/>
              </a:lnSpc>
              <a:spcBef>
                <a:spcPts val="600"/>
              </a:spcBef>
              <a:spcAft>
                <a:spcPts val="600"/>
              </a:spcAft>
            </a:pPr>
            <a:r>
              <a:rPr lang="en-US" sz="2400" b="1" i="0" dirty="0">
                <a:solidFill>
                  <a:srgbClr val="1F1F1F"/>
                </a:solidFill>
                <a:effectLst/>
                <a:latin typeface="Arial" panose="020B0604020202020204" pitchFamily="34" charset="0"/>
                <a:cs typeface="Arial" panose="020B0604020202020204" pitchFamily="34" charset="0"/>
              </a:rPr>
              <a:t>Key challenges:</a:t>
            </a:r>
          </a:p>
          <a:p>
            <a:pPr marL="228600" indent="0" algn="just">
              <a:lnSpc>
                <a:spcPct val="10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Attribution:</a:t>
            </a:r>
            <a:r>
              <a:rPr lang="en-US" sz="2000" b="0" i="0" dirty="0">
                <a:solidFill>
                  <a:srgbClr val="1F1F1F"/>
                </a:solidFill>
                <a:effectLst/>
                <a:latin typeface="Arial" panose="020B0604020202020204" pitchFamily="34" charset="0"/>
                <a:cs typeface="Arial" panose="020B0604020202020204" pitchFamily="34" charset="0"/>
              </a:rPr>
              <a:t> </a:t>
            </a:r>
          </a:p>
          <a:p>
            <a:pPr algn="just">
              <a:lnSpc>
                <a:spcPct val="100000"/>
              </a:lnSpc>
              <a:spcBef>
                <a:spcPts val="600"/>
              </a:spcBef>
              <a:spcAft>
                <a:spcPts val="600"/>
              </a:spcAf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Pinpointing the </a:t>
            </a:r>
            <a:r>
              <a:rPr lang="en-US" sz="1900" b="1" i="0" dirty="0">
                <a:solidFill>
                  <a:srgbClr val="1F1F1F"/>
                </a:solidFill>
                <a:effectLst/>
                <a:latin typeface="Arial" panose="020B0604020202020204" pitchFamily="34" charset="0"/>
                <a:cs typeface="Arial" panose="020B0604020202020204" pitchFamily="34" charset="0"/>
              </a:rPr>
              <a:t>specific contribution</a:t>
            </a:r>
            <a:r>
              <a:rPr lang="en-US" sz="1900" b="0" i="0" dirty="0">
                <a:solidFill>
                  <a:srgbClr val="1F1F1F"/>
                </a:solidFill>
                <a:effectLst/>
                <a:latin typeface="Arial" panose="020B0604020202020204" pitchFamily="34" charset="0"/>
                <a:cs typeface="Arial" panose="020B0604020202020204" pitchFamily="34" charset="0"/>
              </a:rPr>
              <a:t> of a particular entity (e.g., a country, corporation) to climate change impacts is often difficult due to the complex interplay of natural variability. </a:t>
            </a:r>
          </a:p>
          <a:p>
            <a:pPr algn="just">
              <a:lnSpc>
                <a:spcPct val="100000"/>
              </a:lnSpc>
              <a:spcBef>
                <a:spcPts val="600"/>
              </a:spcBef>
              <a:spcAft>
                <a:spcPts val="600"/>
              </a:spcAf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Uncertainties in climate models and data limitations further complicate this process.</a:t>
            </a:r>
          </a:p>
        </p:txBody>
      </p:sp>
      <p:pic>
        <p:nvPicPr>
          <p:cNvPr id="6" name="Εικόνα 5">
            <a:extLst>
              <a:ext uri="{FF2B5EF4-FFF2-40B4-BE49-F238E27FC236}">
                <a16:creationId xmlns:a16="http://schemas.microsoft.com/office/drawing/2014/main" id="{901598CF-0ACD-F1EC-5D6C-57D1D0A30D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A969937-514D-5CBC-28E1-9A6704F694C8}"/>
              </a:ext>
            </a:extLst>
          </p:cNvPr>
          <p:cNvPicPr>
            <a:picLocks noChangeAspect="1"/>
          </p:cNvPicPr>
          <p:nvPr/>
        </p:nvPicPr>
        <p:blipFill>
          <a:blip r:embed="rId4"/>
          <a:stretch>
            <a:fillRect/>
          </a:stretch>
        </p:blipFill>
        <p:spPr>
          <a:xfrm>
            <a:off x="7449722" y="2113659"/>
            <a:ext cx="4337916" cy="3362520"/>
          </a:xfrm>
          <a:prstGeom prst="rect">
            <a:avLst/>
          </a:prstGeom>
        </p:spPr>
      </p:pic>
    </p:spTree>
    <p:extLst>
      <p:ext uri="{BB962C8B-B14F-4D97-AF65-F5344CB8AC3E}">
        <p14:creationId xmlns:p14="http://schemas.microsoft.com/office/powerpoint/2010/main" val="339285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8365835-2340-298F-4BCF-299C8038F0C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EBCA2D8-590D-5E56-CB96-6627D8E98053}"/>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FA704EC-2225-F0A3-3F9B-C98FB4F69D0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143D309-25F2-0D28-0B4A-0EED692D7090}"/>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Differing National Ambitions:</a:t>
            </a:r>
            <a:r>
              <a:rPr lang="en-US" sz="1800" b="0" i="0" dirty="0">
                <a:solidFill>
                  <a:srgbClr val="1F1F1F"/>
                </a:solidFill>
                <a:effectLst/>
                <a:latin typeface="Arial" panose="020B0604020202020204" pitchFamily="34" charset="0"/>
                <a:cs typeface="Arial" panose="020B0604020202020204" pitchFamily="34" charset="0"/>
              </a:rPr>
              <a:t> The Paris Agreement allows nations to set their own NDCs for emissions reductions. However, some NDCs lack ambition or clarity, raising concerns about their effectiveness and potential for non-compliance.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Challenges in Implementing the Kyoto Protocol:</a:t>
            </a:r>
            <a:r>
              <a:rPr lang="en-US" sz="1800" b="0" i="0" dirty="0">
                <a:solidFill>
                  <a:srgbClr val="1F1F1F"/>
                </a:solidFill>
                <a:effectLst/>
                <a:latin typeface="Arial" panose="020B0604020202020204" pitchFamily="34" charset="0"/>
                <a:cs typeface="Arial" panose="020B0604020202020204" pitchFamily="34" charset="0"/>
              </a:rPr>
              <a:t> The Kyoto Protocol had stricter binding targets and penalties for non-compliance. However, enforcement was hindered by complex procedures and the withdrawal of major emitters.</a:t>
            </a:r>
          </a:p>
        </p:txBody>
      </p:sp>
      <p:pic>
        <p:nvPicPr>
          <p:cNvPr id="6" name="Εικόνα 5">
            <a:extLst>
              <a:ext uri="{FF2B5EF4-FFF2-40B4-BE49-F238E27FC236}">
                <a16:creationId xmlns:a16="http://schemas.microsoft.com/office/drawing/2014/main" id="{1AA4A20A-A59F-D6E0-02F8-7F93F781C94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F73BC92-33DF-17BD-235E-F3822C2A9A54}"/>
              </a:ext>
            </a:extLst>
          </p:cNvPr>
          <p:cNvPicPr>
            <a:picLocks noChangeAspect="1"/>
          </p:cNvPicPr>
          <p:nvPr/>
        </p:nvPicPr>
        <p:blipFill>
          <a:blip r:embed="rId4"/>
          <a:stretch>
            <a:fillRect/>
          </a:stretch>
        </p:blipFill>
        <p:spPr>
          <a:xfrm>
            <a:off x="7320935" y="2020529"/>
            <a:ext cx="4588388" cy="2580968"/>
          </a:xfrm>
          <a:prstGeom prst="rect">
            <a:avLst/>
          </a:prstGeom>
        </p:spPr>
      </p:pic>
    </p:spTree>
    <p:extLst>
      <p:ext uri="{BB962C8B-B14F-4D97-AF65-F5344CB8AC3E}">
        <p14:creationId xmlns:p14="http://schemas.microsoft.com/office/powerpoint/2010/main" val="43081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BE50F63-EDC4-6E2B-9081-D63549DE303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68A7361-71C8-A8FD-2A9E-97F1E0D90412}"/>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BAE139C-9112-D291-EFF9-BF12915BA974}"/>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A2E6153-12B3-4276-2B5F-13A343C3531E}"/>
              </a:ext>
            </a:extLst>
          </p:cNvPr>
          <p:cNvSpPr>
            <a:spLocks noGrp="1"/>
          </p:cNvSpPr>
          <p:nvPr>
            <p:ph type="body" idx="1"/>
          </p:nvPr>
        </p:nvSpPr>
        <p:spPr>
          <a:xfrm>
            <a:off x="720725" y="2241755"/>
            <a:ext cx="6148674" cy="304535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pPr>
            <a:r>
              <a:rPr lang="en-US" sz="1800" b="1" i="0" dirty="0">
                <a:solidFill>
                  <a:srgbClr val="1F1F1F"/>
                </a:solidFill>
                <a:effectLst/>
                <a:latin typeface="Arial" panose="020B0604020202020204" pitchFamily="34" charset="0"/>
                <a:cs typeface="Arial" panose="020B0604020202020204" pitchFamily="34" charset="0"/>
              </a:rPr>
              <a:t>Prospects for Improvement:</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existing mechanisms:</a:t>
            </a:r>
            <a:r>
              <a:rPr lang="en-US" sz="1800" dirty="0">
                <a:solidFill>
                  <a:srgbClr val="1F1F1F"/>
                </a:solidFill>
                <a:latin typeface="Arial" panose="020B0604020202020204" pitchFamily="34" charset="0"/>
                <a:cs typeface="Arial" panose="020B0604020202020204" pitchFamily="34" charset="0"/>
              </a:rPr>
              <a:t> Enhancing international environmental law authority and effectiveness may involve creating stronger enforcement and clear consequences for non-compliance.</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Building trust and partnerships:</a:t>
            </a:r>
            <a:r>
              <a:rPr lang="en-US" sz="1800" b="0" i="0" dirty="0">
                <a:solidFill>
                  <a:srgbClr val="1F1F1F"/>
                </a:solidFill>
                <a:effectLst/>
                <a:latin typeface="Arial" panose="020B0604020202020204" pitchFamily="34" charset="0"/>
                <a:cs typeface="Arial" panose="020B0604020202020204" pitchFamily="34" charset="0"/>
              </a:rPr>
              <a:t> Fostering trust and cooperation through open dialogue, transparency in reporting, and promoting global partnerships can incentivize nations to comply with agreements out of a sense of shared responsibility and collective benefit.</a:t>
            </a:r>
          </a:p>
        </p:txBody>
      </p:sp>
      <p:pic>
        <p:nvPicPr>
          <p:cNvPr id="6" name="Εικόνα 5">
            <a:extLst>
              <a:ext uri="{FF2B5EF4-FFF2-40B4-BE49-F238E27FC236}">
                <a16:creationId xmlns:a16="http://schemas.microsoft.com/office/drawing/2014/main" id="{84DAE84A-4CC5-3652-A5F0-83784487210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6FA2CA5-6AEC-C949-A37A-A8A52FD6FF35}"/>
              </a:ext>
            </a:extLst>
          </p:cNvPr>
          <p:cNvPicPr>
            <a:picLocks noChangeAspect="1"/>
          </p:cNvPicPr>
          <p:nvPr/>
        </p:nvPicPr>
        <p:blipFill>
          <a:blip r:embed="rId4"/>
          <a:stretch>
            <a:fillRect/>
          </a:stretch>
        </p:blipFill>
        <p:spPr>
          <a:xfrm>
            <a:off x="7706032" y="2021749"/>
            <a:ext cx="4064263" cy="2814502"/>
          </a:xfrm>
          <a:prstGeom prst="rect">
            <a:avLst/>
          </a:prstGeom>
        </p:spPr>
      </p:pic>
    </p:spTree>
    <p:extLst>
      <p:ext uri="{BB962C8B-B14F-4D97-AF65-F5344CB8AC3E}">
        <p14:creationId xmlns:p14="http://schemas.microsoft.com/office/powerpoint/2010/main" val="3532448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94223B4-379D-2258-8919-A97305FF703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CC77972-6202-E6D5-60F0-5851C8A845DD}"/>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C0FA908-6119-9CB8-97A6-5A89DDA72862}"/>
              </a:ext>
            </a:extLst>
          </p:cNvPr>
          <p:cNvSpPr>
            <a:spLocks noGrp="1"/>
          </p:cNvSpPr>
          <p:nvPr>
            <p:ph type="title"/>
          </p:nvPr>
        </p:nvSpPr>
        <p:spPr>
          <a:xfrm>
            <a:off x="720725" y="1427433"/>
            <a:ext cx="5591585"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D265CDD-EC6B-F5FE-AFB8-FA915E0A2063}"/>
              </a:ext>
            </a:extLst>
          </p:cNvPr>
          <p:cNvSpPr>
            <a:spLocks noGrp="1"/>
          </p:cNvSpPr>
          <p:nvPr>
            <p:ph type="body" idx="1"/>
          </p:nvPr>
        </p:nvSpPr>
        <p:spPr>
          <a:xfrm>
            <a:off x="720725" y="2212258"/>
            <a:ext cx="5891090" cy="25473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r>
              <a:rPr lang="en-US" sz="2000" b="1" i="0" dirty="0">
                <a:solidFill>
                  <a:srgbClr val="1F1F1F"/>
                </a:solidFill>
                <a:effectLst/>
                <a:latin typeface="Arial" panose="020B0604020202020204" pitchFamily="34" charset="0"/>
                <a:cs typeface="Arial" panose="020B0604020202020204" pitchFamily="34" charset="0"/>
              </a:rPr>
              <a:t>Prospects for Improvement:</a:t>
            </a:r>
          </a:p>
          <a:p>
            <a:pPr marL="5143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Promoting transparency and accountability: </a:t>
            </a:r>
            <a:r>
              <a:rPr lang="en-US" sz="1800" b="0" i="0" dirty="0">
                <a:solidFill>
                  <a:srgbClr val="1F1F1F"/>
                </a:solidFill>
                <a:effectLst/>
                <a:latin typeface="Arial" panose="020B0604020202020204" pitchFamily="34" charset="0"/>
                <a:cs typeface="Arial" panose="020B0604020202020204" pitchFamily="34" charset="0"/>
              </a:rPr>
              <a:t>Establishing robust and transparent monitoring, reporting, and verification (MRV) systems can shed light on compliance gaps and hold nations accountable for their actions, while also encouraging positive competition and peer pressure towards collective goals.</a:t>
            </a:r>
          </a:p>
        </p:txBody>
      </p:sp>
      <p:pic>
        <p:nvPicPr>
          <p:cNvPr id="6" name="Εικόνα 5">
            <a:extLst>
              <a:ext uri="{FF2B5EF4-FFF2-40B4-BE49-F238E27FC236}">
                <a16:creationId xmlns:a16="http://schemas.microsoft.com/office/drawing/2014/main" id="{F56291CE-55E4-4445-535C-74DFF0D670B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13F7CBB-21D0-71B6-06DC-7F9750010AE9}"/>
              </a:ext>
            </a:extLst>
          </p:cNvPr>
          <p:cNvPicPr>
            <a:picLocks noChangeAspect="1"/>
          </p:cNvPicPr>
          <p:nvPr/>
        </p:nvPicPr>
        <p:blipFill>
          <a:blip r:embed="rId4"/>
          <a:stretch>
            <a:fillRect/>
          </a:stretch>
        </p:blipFill>
        <p:spPr>
          <a:xfrm>
            <a:off x="7285703" y="1950613"/>
            <a:ext cx="4427026" cy="3255567"/>
          </a:xfrm>
          <a:prstGeom prst="rect">
            <a:avLst/>
          </a:prstGeom>
        </p:spPr>
      </p:pic>
    </p:spTree>
    <p:extLst>
      <p:ext uri="{BB962C8B-B14F-4D97-AF65-F5344CB8AC3E}">
        <p14:creationId xmlns:p14="http://schemas.microsoft.com/office/powerpoint/2010/main" val="1376497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86D404C-C89C-599F-57D3-52E7A18B99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5EDEB89-56BD-ECF4-092E-B699F23FF83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DB43673-1011-98BC-884F-90A971F53EC9}"/>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4F57F17-EA87-3FED-655F-981990DD7D39}"/>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47500" lnSpcReduction="20000"/>
          </a:bodyPr>
          <a:lstStyle/>
          <a:p>
            <a:pPr algn="l">
              <a:lnSpc>
                <a:spcPct val="100000"/>
              </a:lnSpc>
              <a:spcBef>
                <a:spcPts val="600"/>
              </a:spcBef>
              <a:spcAft>
                <a:spcPts val="600"/>
              </a:spcAft>
            </a:pPr>
            <a:r>
              <a:rPr lang="en-US" sz="5100" b="1" dirty="0">
                <a:solidFill>
                  <a:srgbClr val="1F1F1F"/>
                </a:solidFill>
                <a:latin typeface="Google Sans"/>
              </a:rPr>
              <a:t>Key takeaways:</a:t>
            </a:r>
          </a:p>
          <a:p>
            <a:pPr marL="517525" indent="-288925" algn="just">
              <a:lnSpc>
                <a:spcPct val="100000"/>
              </a:lnSpc>
              <a:spcBef>
                <a:spcPts val="600"/>
              </a:spcBef>
              <a:spcAft>
                <a:spcPts val="600"/>
              </a:spcAft>
              <a:buFont typeface="Arial" panose="020B0604020202020204" pitchFamily="34" charset="0"/>
              <a:buChar char="•"/>
            </a:pPr>
            <a:r>
              <a:rPr lang="en-US" sz="3800" b="0" i="0" dirty="0">
                <a:solidFill>
                  <a:srgbClr val="1F1F1F"/>
                </a:solidFill>
                <a:effectLst/>
                <a:latin typeface="Arial" panose="020B0604020202020204" pitchFamily="34" charset="0"/>
                <a:cs typeface="Arial" panose="020B0604020202020204" pitchFamily="34" charset="0"/>
              </a:rPr>
              <a:t>Effectively resolving climate change disputes hinges largely on the ability to </a:t>
            </a:r>
            <a:r>
              <a:rPr lang="en-US" sz="3800" b="1" i="0" dirty="0">
                <a:solidFill>
                  <a:srgbClr val="1F1F1F"/>
                </a:solidFill>
                <a:effectLst/>
                <a:latin typeface="Arial" panose="020B0604020202020204" pitchFamily="34" charset="0"/>
                <a:cs typeface="Arial" panose="020B0604020202020204" pitchFamily="34" charset="0"/>
              </a:rPr>
              <a:t>enforce agreements</a:t>
            </a:r>
            <a:r>
              <a:rPr lang="en-US" sz="3800" b="0" i="0" dirty="0">
                <a:solidFill>
                  <a:srgbClr val="1F1F1F"/>
                </a:solidFill>
                <a:effectLst/>
                <a:latin typeface="Arial" panose="020B0604020202020204" pitchFamily="34" charset="0"/>
                <a:cs typeface="Arial" panose="020B0604020202020204" pitchFamily="34" charset="0"/>
              </a:rPr>
              <a:t> and ensure </a:t>
            </a:r>
            <a:r>
              <a:rPr lang="en-US" sz="3800" b="1" i="0" dirty="0">
                <a:solidFill>
                  <a:srgbClr val="1F1F1F"/>
                </a:solidFill>
                <a:effectLst/>
                <a:latin typeface="Arial" panose="020B0604020202020204" pitchFamily="34" charset="0"/>
                <a:cs typeface="Arial" panose="020B0604020202020204" pitchFamily="34" charset="0"/>
              </a:rPr>
              <a:t>compliance</a:t>
            </a:r>
            <a:r>
              <a:rPr lang="en-US" sz="3800" b="0" i="0" dirty="0">
                <a:solidFill>
                  <a:srgbClr val="1F1F1F"/>
                </a:solidFill>
                <a:effectLst/>
                <a:latin typeface="Arial" panose="020B0604020202020204" pitchFamily="34" charset="0"/>
                <a:cs typeface="Arial" panose="020B0604020202020204" pitchFamily="34" charset="0"/>
              </a:rPr>
              <a:t> from all parties involved.</a:t>
            </a:r>
          </a:p>
          <a:p>
            <a:pPr marL="517525" indent="-288925" algn="just">
              <a:lnSpc>
                <a:spcPct val="100000"/>
              </a:lnSpc>
              <a:spcBef>
                <a:spcPts val="600"/>
              </a:spcBef>
              <a:spcAft>
                <a:spcPts val="600"/>
              </a:spcAft>
              <a:buFont typeface="Arial" panose="020B0604020202020204" pitchFamily="34" charset="0"/>
              <a:buChar char="•"/>
            </a:pPr>
            <a:r>
              <a:rPr lang="en-US" sz="3800" b="0" i="0" dirty="0">
                <a:solidFill>
                  <a:srgbClr val="1F1F1F"/>
                </a:solidFill>
                <a:effectLst/>
                <a:latin typeface="Arial" panose="020B0604020202020204" pitchFamily="34" charset="0"/>
                <a:cs typeface="Arial" panose="020B0604020202020204" pitchFamily="34" charset="0"/>
              </a:rPr>
              <a:t>Ensuring effective enforcement and compliance with climate change agreements remains a complex challenge. Yet, it is crucial for achieving the collective action needed to address this global problem. </a:t>
            </a:r>
          </a:p>
          <a:p>
            <a:pPr marL="517525" indent="-288925" algn="just">
              <a:lnSpc>
                <a:spcPct val="100000"/>
              </a:lnSpc>
              <a:spcBef>
                <a:spcPts val="600"/>
              </a:spcBef>
              <a:spcAft>
                <a:spcPts val="600"/>
              </a:spcAft>
              <a:buFont typeface="Arial" panose="020B0604020202020204" pitchFamily="34" charset="0"/>
              <a:buChar char="•"/>
            </a:pPr>
            <a:r>
              <a:rPr lang="en-US" sz="3800" b="0" i="0" dirty="0">
                <a:solidFill>
                  <a:srgbClr val="1F1F1F"/>
                </a:solidFill>
                <a:effectLst/>
                <a:latin typeface="Arial" panose="020B0604020202020204" pitchFamily="34" charset="0"/>
                <a:cs typeface="Arial" panose="020B0604020202020204" pitchFamily="34" charset="0"/>
              </a:rPr>
              <a:t>Exploring solutions that combine legal frameworks, trust-building strategies, and domestic accountability mechanisms can help pave the way for a more robust and enforceable global response to climate change.</a:t>
            </a:r>
            <a:endParaRPr lang="en-US" sz="3800" b="1"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F408D4F-1DD0-FFF0-DE07-2DD2F800EEC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B82708F-86D4-C095-25F8-E2E9E6220938}"/>
              </a:ext>
            </a:extLst>
          </p:cNvPr>
          <p:cNvPicPr>
            <a:picLocks noChangeAspect="1"/>
          </p:cNvPicPr>
          <p:nvPr/>
        </p:nvPicPr>
        <p:blipFill>
          <a:blip r:embed="rId4"/>
          <a:stretch>
            <a:fillRect/>
          </a:stretch>
        </p:blipFill>
        <p:spPr>
          <a:xfrm>
            <a:off x="7090442" y="1950613"/>
            <a:ext cx="5553842" cy="2795434"/>
          </a:xfrm>
          <a:prstGeom prst="rect">
            <a:avLst/>
          </a:prstGeom>
        </p:spPr>
      </p:pic>
    </p:spTree>
    <p:extLst>
      <p:ext uri="{BB962C8B-B14F-4D97-AF65-F5344CB8AC3E}">
        <p14:creationId xmlns:p14="http://schemas.microsoft.com/office/powerpoint/2010/main" val="932751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AD9A4E5-0054-DA42-63FF-3E53291B979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48745A9-DC56-075A-6C38-C9F58487B64D}"/>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5F487F9-3DD0-B3D1-92AE-EF560CBFBD25}"/>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CF25DC5-CB44-B604-56BC-195625634024}"/>
              </a:ext>
            </a:extLst>
          </p:cNvPr>
          <p:cNvSpPr>
            <a:spLocks noGrp="1"/>
          </p:cNvSpPr>
          <p:nvPr>
            <p:ph type="body" idx="1"/>
          </p:nvPr>
        </p:nvSpPr>
        <p:spPr>
          <a:xfrm>
            <a:off x="720725" y="2113659"/>
            <a:ext cx="6148674" cy="305107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40000" lnSpcReduction="20000"/>
          </a:bodyPr>
          <a:lstStyle/>
          <a:p>
            <a:pPr algn="just">
              <a:lnSpc>
                <a:spcPct val="100000"/>
              </a:lnSpc>
            </a:pPr>
            <a:r>
              <a:rPr lang="en-US" sz="4400" b="1" i="0" dirty="0">
                <a:solidFill>
                  <a:srgbClr val="1F1F1F"/>
                </a:solidFill>
                <a:effectLst/>
                <a:latin typeface="Arial" panose="020B0604020202020204" pitchFamily="34" charset="0"/>
                <a:cs typeface="Arial" panose="020B0604020202020204" pitchFamily="34" charset="0"/>
              </a:rPr>
              <a:t>Economic Concerns:</a:t>
            </a:r>
            <a:endParaRPr lang="en-US" sz="4400" b="0" i="0" dirty="0">
              <a:solidFill>
                <a:srgbClr val="1F1F1F"/>
              </a:solidFill>
              <a:effectLst/>
              <a:latin typeface="Arial" panose="020B0604020202020204" pitchFamily="34" charset="0"/>
              <a:cs typeface="Arial" panose="020B0604020202020204" pitchFamily="34" charset="0"/>
            </a:endParaRPr>
          </a:p>
          <a:p>
            <a:pPr algn="just">
              <a:lnSpc>
                <a:spcPct val="100000"/>
              </a:lnSpc>
              <a:buFont typeface="Arial" panose="020B0604020202020204" pitchFamily="34" charset="0"/>
              <a:buChar char="•"/>
            </a:pPr>
            <a:r>
              <a:rPr lang="en-US" sz="4400" b="1" i="0" dirty="0">
                <a:solidFill>
                  <a:srgbClr val="1F1F1F"/>
                </a:solidFill>
                <a:effectLst/>
                <a:latin typeface="Arial" panose="020B0604020202020204" pitchFamily="34" charset="0"/>
                <a:cs typeface="Arial" panose="020B0604020202020204" pitchFamily="34" charset="0"/>
              </a:rPr>
              <a:t>Costs and benefits:</a:t>
            </a:r>
            <a:r>
              <a:rPr lang="en-US" sz="4400" b="0" i="0" dirty="0">
                <a:solidFill>
                  <a:srgbClr val="1F1F1F"/>
                </a:solidFill>
                <a:effectLst/>
                <a:latin typeface="Arial" panose="020B0604020202020204" pitchFamily="34" charset="0"/>
                <a:cs typeface="Arial" panose="020B0604020202020204" pitchFamily="34" charset="0"/>
              </a:rPr>
              <a:t> </a:t>
            </a:r>
            <a:r>
              <a:rPr lang="en-US" sz="4500" dirty="0">
                <a:solidFill>
                  <a:srgbClr val="1F1F1F"/>
                </a:solidFill>
                <a:latin typeface="Arial" panose="020B0604020202020204" pitchFamily="34" charset="0"/>
                <a:cs typeface="Arial" panose="020B0604020202020204" pitchFamily="34" charset="0"/>
              </a:rPr>
              <a:t>Moving to a low-carbon future entails major investments in renewables, infrastructure, and adaptation, with uneven cost distribution raising concerns about national economic competitiveness and sector-specific job losses.</a:t>
            </a:r>
          </a:p>
          <a:p>
            <a:pPr algn="just">
              <a:lnSpc>
                <a:spcPct val="100000"/>
              </a:lnSpc>
              <a:buFont typeface="Arial" panose="020B0604020202020204" pitchFamily="34" charset="0"/>
              <a:buChar char="•"/>
            </a:pPr>
            <a:r>
              <a:rPr lang="en-US" sz="4400" b="1" i="0" dirty="0">
                <a:solidFill>
                  <a:srgbClr val="1F1F1F"/>
                </a:solidFill>
                <a:effectLst/>
                <a:latin typeface="Arial" panose="020B0604020202020204" pitchFamily="34" charset="0"/>
                <a:cs typeface="Arial" panose="020B0604020202020204" pitchFamily="34" charset="0"/>
              </a:rPr>
              <a:t>Fairness and burden sharing</a:t>
            </a:r>
            <a:r>
              <a:rPr lang="en-US" sz="4500" dirty="0">
                <a:solidFill>
                  <a:srgbClr val="1F1F1F"/>
                </a:solidFill>
                <a:latin typeface="Arial" panose="020B0604020202020204" pitchFamily="34" charset="0"/>
                <a:cs typeface="Arial" panose="020B0604020202020204" pitchFamily="34" charset="0"/>
              </a:rPr>
              <a:t>: Developed nations are expected to contribute more to the transition in developing countries due to their larger historical emissions. Yet, the degree and fairness of this support often cause contention.</a:t>
            </a:r>
          </a:p>
        </p:txBody>
      </p:sp>
      <p:pic>
        <p:nvPicPr>
          <p:cNvPr id="6" name="Εικόνα 5">
            <a:extLst>
              <a:ext uri="{FF2B5EF4-FFF2-40B4-BE49-F238E27FC236}">
                <a16:creationId xmlns:a16="http://schemas.microsoft.com/office/drawing/2014/main" id="{205F9242-7F5C-9D2B-C190-0BDB3C6A0D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46F8A4A-38CB-F7B4-FEE0-E31127AA0400}"/>
              </a:ext>
            </a:extLst>
          </p:cNvPr>
          <p:cNvPicPr>
            <a:picLocks noChangeAspect="1"/>
          </p:cNvPicPr>
          <p:nvPr/>
        </p:nvPicPr>
        <p:blipFill>
          <a:blip r:embed="rId4"/>
          <a:stretch>
            <a:fillRect/>
          </a:stretch>
        </p:blipFill>
        <p:spPr>
          <a:xfrm>
            <a:off x="7530714" y="2114361"/>
            <a:ext cx="3694191" cy="3051073"/>
          </a:xfrm>
          <a:prstGeom prst="rect">
            <a:avLst/>
          </a:prstGeom>
        </p:spPr>
      </p:pic>
    </p:spTree>
    <p:extLst>
      <p:ext uri="{BB962C8B-B14F-4D97-AF65-F5344CB8AC3E}">
        <p14:creationId xmlns:p14="http://schemas.microsoft.com/office/powerpoint/2010/main" val="2836433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8F1F8A3-8B0B-441F-2E7C-DE77C4C1711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7D48854-4E72-E844-A086-6855C085E01A}"/>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E5ACBF6-2417-9695-5A41-DA4F0A7F30BB}"/>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F7A4301-8310-EFB9-194D-5F0ECD91FB96}"/>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1800" b="1" i="0" dirty="0">
                <a:solidFill>
                  <a:srgbClr val="1F1F1F"/>
                </a:solidFill>
                <a:effectLst/>
                <a:latin typeface="Arial" panose="020B0604020202020204" pitchFamily="34" charset="0"/>
                <a:cs typeface="Arial" panose="020B0604020202020204" pitchFamily="34" charset="0"/>
              </a:rPr>
              <a:t>Economic Concerns</a:t>
            </a:r>
          </a:p>
          <a:p>
            <a:pPr marL="4000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Differing vulnerabilities:</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The economic fallout from climate change hits developing countries and vulnerable populations hardest, often exacerbating existing inequalities. Addressing this imbalance demands deliberate and equitable actions.</a:t>
            </a:r>
          </a:p>
          <a:p>
            <a:r>
              <a:rPr lang="en-US" sz="1800" b="1" dirty="0">
                <a:solidFill>
                  <a:srgbClr val="1F1F1F"/>
                </a:solidFill>
                <a:latin typeface="Arial" panose="020B0604020202020204" pitchFamily="34" charset="0"/>
                <a:cs typeface="Arial" panose="020B0604020202020204" pitchFamily="34" charset="0"/>
              </a:rPr>
              <a:t>Power Dynamics</a:t>
            </a:r>
          </a:p>
          <a:p>
            <a:pPr indent="-34290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Influence of powerful industries:</a:t>
            </a:r>
            <a:r>
              <a:rPr lang="en-US" sz="1800" b="0" i="0" dirty="0">
                <a:solidFill>
                  <a:srgbClr val="1F1F1F"/>
                </a:solidFill>
                <a:effectLst/>
                <a:latin typeface="Arial" panose="020B0604020202020204" pitchFamily="34" charset="0"/>
                <a:cs typeface="Arial" panose="020B0604020202020204" pitchFamily="34" charset="0"/>
              </a:rPr>
              <a:t> Businesses in carbon-intensive sectors may exert political influence to resist or weaken climate action, hindering progress and complicating dispute resolution.</a:t>
            </a:r>
          </a:p>
        </p:txBody>
      </p:sp>
      <p:pic>
        <p:nvPicPr>
          <p:cNvPr id="6" name="Εικόνα 5">
            <a:extLst>
              <a:ext uri="{FF2B5EF4-FFF2-40B4-BE49-F238E27FC236}">
                <a16:creationId xmlns:a16="http://schemas.microsoft.com/office/drawing/2014/main" id="{37B1E476-B5AE-9AC5-F402-B602204D9B0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12FCF61-0D86-D50C-4986-C2A463B3141D}"/>
              </a:ext>
            </a:extLst>
          </p:cNvPr>
          <p:cNvPicPr>
            <a:picLocks noChangeAspect="1"/>
          </p:cNvPicPr>
          <p:nvPr/>
        </p:nvPicPr>
        <p:blipFill>
          <a:blip r:embed="rId4"/>
          <a:stretch>
            <a:fillRect/>
          </a:stretch>
        </p:blipFill>
        <p:spPr>
          <a:xfrm>
            <a:off x="6878977" y="1883298"/>
            <a:ext cx="5313023" cy="2986087"/>
          </a:xfrm>
          <a:prstGeom prst="rect">
            <a:avLst/>
          </a:prstGeom>
        </p:spPr>
      </p:pic>
    </p:spTree>
    <p:extLst>
      <p:ext uri="{BB962C8B-B14F-4D97-AF65-F5344CB8AC3E}">
        <p14:creationId xmlns:p14="http://schemas.microsoft.com/office/powerpoint/2010/main" val="4216336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674E5D9-1182-ADB5-25EA-6762A51DD55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6F0A2EA-B151-EC01-D708-33D964C61246}"/>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49322CC-8C6A-E412-4029-8C7604A68653}"/>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5617968-18AD-90EC-336D-8913F90713F8}"/>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114300" indent="0"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Power Dynamics:</a:t>
            </a:r>
          </a:p>
          <a:p>
            <a:pPr marL="114300" indent="0"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Unequal bargaining power:</a:t>
            </a:r>
            <a:r>
              <a:rPr lang="en-US" sz="1800" b="0" i="0" dirty="0">
                <a:solidFill>
                  <a:srgbClr val="1F1F1F"/>
                </a:solidFill>
                <a:effectLst/>
                <a:latin typeface="Arial" panose="020B0604020202020204" pitchFamily="34" charset="0"/>
                <a:cs typeface="Arial" panose="020B0604020202020204" pitchFamily="34" charset="0"/>
              </a:rPr>
              <a:t> Developed nations, often with greater economic and technological resources, may hold greater sway in negotiations, potentially pushing for solutions that prioritize their interests or neglecting the specific needs of developing countries.</a:t>
            </a:r>
          </a:p>
          <a:p>
            <a:pPr marL="114300" indent="0"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Access to resources:</a:t>
            </a:r>
            <a:r>
              <a:rPr lang="en-US" sz="1800" b="0" i="0" dirty="0">
                <a:solidFill>
                  <a:srgbClr val="1F1F1F"/>
                </a:solidFill>
                <a:effectLst/>
                <a:latin typeface="Arial" panose="020B0604020202020204" pitchFamily="34" charset="0"/>
                <a:cs typeface="Arial" panose="020B0604020202020204" pitchFamily="34" charset="0"/>
              </a:rPr>
              <a:t> Unequal access to technology, finance, and legal expertise can disadvantage developing countries in dispute resolution processes, hindering their ability to effectively advocate for their interests.</a:t>
            </a:r>
          </a:p>
        </p:txBody>
      </p:sp>
      <p:pic>
        <p:nvPicPr>
          <p:cNvPr id="6" name="Εικόνα 5">
            <a:extLst>
              <a:ext uri="{FF2B5EF4-FFF2-40B4-BE49-F238E27FC236}">
                <a16:creationId xmlns:a16="http://schemas.microsoft.com/office/drawing/2014/main" id="{FBA22BE8-9DD8-D070-A7A1-6AB72B04764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B946C2C-AD88-7006-AE4A-DBDF06D029AD}"/>
              </a:ext>
            </a:extLst>
          </p:cNvPr>
          <p:cNvPicPr>
            <a:picLocks noChangeAspect="1"/>
          </p:cNvPicPr>
          <p:nvPr/>
        </p:nvPicPr>
        <p:blipFill>
          <a:blip r:embed="rId4"/>
          <a:stretch>
            <a:fillRect/>
          </a:stretch>
        </p:blipFill>
        <p:spPr>
          <a:xfrm>
            <a:off x="7366818" y="2113659"/>
            <a:ext cx="4173795" cy="2609186"/>
          </a:xfrm>
          <a:prstGeom prst="rect">
            <a:avLst/>
          </a:prstGeom>
        </p:spPr>
      </p:pic>
    </p:spTree>
    <p:extLst>
      <p:ext uri="{BB962C8B-B14F-4D97-AF65-F5344CB8AC3E}">
        <p14:creationId xmlns:p14="http://schemas.microsoft.com/office/powerpoint/2010/main" val="357789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001B508-CC18-35D1-6936-2CD5CC9887D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0BD1611-F90E-7282-0DA7-722A0118EAC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440FA75-DAC5-E312-9897-C02B1282267A}"/>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556C366-218F-28A9-CA68-728D404C3F66}"/>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r>
              <a:rPr lang="en-US" sz="2800" b="1" i="0" dirty="0">
                <a:solidFill>
                  <a:srgbClr val="1F1F1F"/>
                </a:solidFill>
                <a:effectLst/>
                <a:latin typeface="Arial" panose="020B0604020202020204" pitchFamily="34" charset="0"/>
                <a:cs typeface="Arial" panose="020B0604020202020204" pitchFamily="34" charset="0"/>
              </a:rPr>
              <a:t>How these factors impact disputes:</a:t>
            </a:r>
            <a:endParaRPr lang="en-US" sz="2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Fueling opposition:</a:t>
            </a:r>
            <a:r>
              <a:rPr lang="en-US" sz="2800" b="0" i="0" dirty="0">
                <a:solidFill>
                  <a:srgbClr val="1F1F1F"/>
                </a:solidFill>
                <a:effectLst/>
                <a:latin typeface="Arial" panose="020B0604020202020204" pitchFamily="34" charset="0"/>
                <a:cs typeface="Arial" panose="020B0604020202020204" pitchFamily="34" charset="0"/>
              </a:rPr>
              <a:t> Concerns about economic costs and potential job losses can be used strategically to garner opposition to climate action and exacerbate existing power imbalances in negotiations.</a:t>
            </a: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Impeding progress:</a:t>
            </a:r>
            <a:r>
              <a:rPr lang="en-US" sz="2800" b="0" i="0" dirty="0">
                <a:solidFill>
                  <a:srgbClr val="1F1F1F"/>
                </a:solidFill>
                <a:effectLst/>
                <a:latin typeface="Arial" panose="020B0604020202020204" pitchFamily="34" charset="0"/>
                <a:cs typeface="Arial" panose="020B0604020202020204" pitchFamily="34" charset="0"/>
              </a:rPr>
              <a:t> Disputes arising from economic concerns and power dynamics can stall progress on reaching agreements or impede their effective implementation, delaying the urgent transition needed to address climate change.</a:t>
            </a: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Undermining trust and cooperation:</a:t>
            </a:r>
            <a:r>
              <a:rPr lang="en-US" sz="2800" b="0" i="0" dirty="0">
                <a:solidFill>
                  <a:srgbClr val="1F1F1F"/>
                </a:solidFill>
                <a:effectLst/>
                <a:latin typeface="Arial" panose="020B0604020202020204" pitchFamily="34" charset="0"/>
                <a:cs typeface="Arial" panose="020B0604020202020204" pitchFamily="34" charset="0"/>
              </a:rPr>
              <a:t> Power imbalances and perceived unfairness can erode trust and discourage cooperation, hindering collective efforts in resolving disputes and achieving global climate goals.</a:t>
            </a:r>
          </a:p>
        </p:txBody>
      </p:sp>
      <p:pic>
        <p:nvPicPr>
          <p:cNvPr id="6" name="Εικόνα 5">
            <a:extLst>
              <a:ext uri="{FF2B5EF4-FFF2-40B4-BE49-F238E27FC236}">
                <a16:creationId xmlns:a16="http://schemas.microsoft.com/office/drawing/2014/main" id="{1E3E6EC2-308E-2698-B658-01D243833F9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D85230B-9AF3-8C5C-D57A-7BA5BBA47E43}"/>
              </a:ext>
            </a:extLst>
          </p:cNvPr>
          <p:cNvPicPr>
            <a:picLocks noChangeAspect="1"/>
          </p:cNvPicPr>
          <p:nvPr/>
        </p:nvPicPr>
        <p:blipFill>
          <a:blip r:embed="rId4"/>
          <a:stretch>
            <a:fillRect/>
          </a:stretch>
        </p:blipFill>
        <p:spPr>
          <a:xfrm>
            <a:off x="7535197" y="2272941"/>
            <a:ext cx="4038600" cy="2695575"/>
          </a:xfrm>
          <a:prstGeom prst="rect">
            <a:avLst/>
          </a:prstGeom>
        </p:spPr>
      </p:pic>
    </p:spTree>
    <p:extLst>
      <p:ext uri="{BB962C8B-B14F-4D97-AF65-F5344CB8AC3E}">
        <p14:creationId xmlns:p14="http://schemas.microsoft.com/office/powerpoint/2010/main" val="286540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8199EEB-63A6-92EA-CC1F-DC1734DF4D2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74F49C5-C964-0279-8D1D-D8852B5FBFBE}"/>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67A9841-B307-DAD6-D24B-1D92D3510173}"/>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31A2974-A834-4D18-60E9-5D897B596413}"/>
              </a:ext>
            </a:extLst>
          </p:cNvPr>
          <p:cNvSpPr>
            <a:spLocks noGrp="1"/>
          </p:cNvSpPr>
          <p:nvPr>
            <p:ph type="body" idx="1"/>
          </p:nvPr>
        </p:nvSpPr>
        <p:spPr>
          <a:xfrm>
            <a:off x="720725" y="2113659"/>
            <a:ext cx="6148674" cy="32437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gn="l">
              <a:lnSpc>
                <a:spcPct val="100000"/>
              </a:lnSpc>
              <a:spcAft>
                <a:spcPts val="600"/>
              </a:spcAft>
            </a:pPr>
            <a:r>
              <a:rPr lang="en-US" sz="3600" b="1" i="0" dirty="0">
                <a:solidFill>
                  <a:srgbClr val="1F1F1F"/>
                </a:solidFill>
                <a:effectLst/>
                <a:latin typeface="Arial" panose="020B0604020202020204" pitchFamily="34" charset="0"/>
                <a:cs typeface="Arial" panose="020B0604020202020204" pitchFamily="34" charset="0"/>
              </a:rPr>
              <a:t>Examples:</a:t>
            </a:r>
            <a:endParaRPr lang="en-US" sz="36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Disagreements over carbon pricing:</a:t>
            </a:r>
            <a:r>
              <a:rPr lang="en-US" sz="3200" b="0" i="0" dirty="0">
                <a:solidFill>
                  <a:srgbClr val="1F1F1F"/>
                </a:solidFill>
                <a:effectLst/>
                <a:latin typeface="Arial" panose="020B0604020202020204" pitchFamily="34" charset="0"/>
                <a:cs typeface="Arial" panose="020B0604020202020204" pitchFamily="34" charset="0"/>
              </a:rPr>
              <a:t> </a:t>
            </a:r>
            <a:r>
              <a:rPr lang="en-US" sz="3200" dirty="0">
                <a:solidFill>
                  <a:srgbClr val="1F1F1F"/>
                </a:solidFill>
                <a:latin typeface="Arial" panose="020B0604020202020204" pitchFamily="34" charset="0"/>
                <a:cs typeface="Arial" panose="020B0604020202020204" pitchFamily="34" charset="0"/>
              </a:rPr>
              <a:t>Carbon pricing debates reflect the tension between developed and developing countries, with competitiveness and fairness at the heart of international negotiation challenges and dispute resolutions. </a:t>
            </a:r>
          </a:p>
          <a:p>
            <a:pPr algn="just">
              <a:lnSpc>
                <a:spcPct val="100000"/>
              </a:lnSpc>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Technology transfer conflicts:</a:t>
            </a:r>
            <a:r>
              <a:rPr lang="en-US" sz="3600" b="0" i="0" dirty="0">
                <a:solidFill>
                  <a:srgbClr val="0D0D0D"/>
                </a:solidFill>
                <a:effectLst/>
                <a:latin typeface="Söhne"/>
              </a:rPr>
              <a:t> </a:t>
            </a:r>
            <a:r>
              <a:rPr lang="en-US" sz="3300" dirty="0">
                <a:solidFill>
                  <a:srgbClr val="1F1F1F"/>
                </a:solidFill>
                <a:latin typeface="Arial" panose="020B0604020202020204" pitchFamily="34" charset="0"/>
                <a:cs typeface="Arial" panose="020B0604020202020204" pitchFamily="34" charset="0"/>
              </a:rPr>
              <a:t>Clean technology access is key for developing nations' low-carbon shifts, but intellectual property rights and equitable tech distribution can spark disputes, affecting economic progress and climate action.</a:t>
            </a:r>
          </a:p>
        </p:txBody>
      </p:sp>
      <p:pic>
        <p:nvPicPr>
          <p:cNvPr id="6" name="Εικόνα 5">
            <a:extLst>
              <a:ext uri="{FF2B5EF4-FFF2-40B4-BE49-F238E27FC236}">
                <a16:creationId xmlns:a16="http://schemas.microsoft.com/office/drawing/2014/main" id="{61E4B0FC-0CFB-3079-76DC-080D0DAEE15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295AC3B-646B-F356-2EC6-4E06332DDF32}"/>
              </a:ext>
            </a:extLst>
          </p:cNvPr>
          <p:cNvPicPr>
            <a:picLocks noChangeAspect="1"/>
          </p:cNvPicPr>
          <p:nvPr/>
        </p:nvPicPr>
        <p:blipFill>
          <a:blip r:embed="rId4"/>
          <a:stretch>
            <a:fillRect/>
          </a:stretch>
        </p:blipFill>
        <p:spPr>
          <a:xfrm>
            <a:off x="7446952" y="2521974"/>
            <a:ext cx="4273099" cy="2333523"/>
          </a:xfrm>
          <a:prstGeom prst="rect">
            <a:avLst/>
          </a:prstGeom>
        </p:spPr>
      </p:pic>
    </p:spTree>
    <p:extLst>
      <p:ext uri="{BB962C8B-B14F-4D97-AF65-F5344CB8AC3E}">
        <p14:creationId xmlns:p14="http://schemas.microsoft.com/office/powerpoint/2010/main" val="3192576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98A2A51-5F67-B73B-CB93-67F09CD2581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E0BDD42-2EF7-B507-E12A-3B44B77C50F9}"/>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1FF2A96-419D-E3EE-E945-A66C45D6A3B9}"/>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8C42EE4-BABF-4DCD-6150-E8619FECD8E4}"/>
              </a:ext>
            </a:extLst>
          </p:cNvPr>
          <p:cNvSpPr>
            <a:spLocks noGrp="1"/>
          </p:cNvSpPr>
          <p:nvPr>
            <p:ph type="body" idx="1"/>
          </p:nvPr>
        </p:nvSpPr>
        <p:spPr>
          <a:xfrm>
            <a:off x="720725" y="2113659"/>
            <a:ext cx="6148674" cy="33727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p>
          <a:p>
            <a:pPr algn="just"/>
            <a:r>
              <a:rPr lang="en-US" sz="2000" b="1" i="0" dirty="0">
                <a:solidFill>
                  <a:srgbClr val="1F1F1F"/>
                </a:solidFill>
                <a:effectLst/>
                <a:latin typeface="Arial" panose="020B0604020202020204" pitchFamily="34" charset="0"/>
                <a:cs typeface="Arial" panose="020B0604020202020204" pitchFamily="34" charset="0"/>
              </a:rPr>
              <a:t>Loss and damage claims:</a:t>
            </a:r>
            <a:r>
              <a:rPr lang="en-US" sz="2000" b="0" i="0" dirty="0">
                <a:solidFill>
                  <a:srgbClr val="1F1F1F"/>
                </a:solidFill>
                <a:effectLst/>
                <a:latin typeface="Arial" panose="020B0604020202020204" pitchFamily="34" charset="0"/>
                <a:cs typeface="Arial" panose="020B0604020202020204" pitchFamily="34" charset="0"/>
              </a:rPr>
              <a:t> </a:t>
            </a:r>
          </a:p>
          <a:p>
            <a:pPr marL="571500" indent="-342900"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Developing countries and vulnerable communities, already facing significant economic losses due to climate change, may seek compensation from developed nations. </a:t>
            </a:r>
          </a:p>
          <a:p>
            <a:pPr marL="571500" indent="-342900"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However, disputes arise around the extent of liability, financial burden sharing, and the effectiveness of existing mechanisms for addressing loss and damage.</a:t>
            </a:r>
          </a:p>
        </p:txBody>
      </p:sp>
      <p:pic>
        <p:nvPicPr>
          <p:cNvPr id="6" name="Εικόνα 5">
            <a:extLst>
              <a:ext uri="{FF2B5EF4-FFF2-40B4-BE49-F238E27FC236}">
                <a16:creationId xmlns:a16="http://schemas.microsoft.com/office/drawing/2014/main" id="{72716AC2-4BDF-F7E2-81DF-1F66FE1F792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80BCB36-01F8-40F2-7AF2-19B3B43D54E4}"/>
              </a:ext>
            </a:extLst>
          </p:cNvPr>
          <p:cNvPicPr>
            <a:picLocks noChangeAspect="1"/>
          </p:cNvPicPr>
          <p:nvPr/>
        </p:nvPicPr>
        <p:blipFill>
          <a:blip r:embed="rId4"/>
          <a:stretch>
            <a:fillRect/>
          </a:stretch>
        </p:blipFill>
        <p:spPr>
          <a:xfrm>
            <a:off x="7519731" y="2113659"/>
            <a:ext cx="4379247" cy="2914190"/>
          </a:xfrm>
          <a:prstGeom prst="rect">
            <a:avLst/>
          </a:prstGeom>
        </p:spPr>
      </p:pic>
    </p:spTree>
    <p:extLst>
      <p:ext uri="{BB962C8B-B14F-4D97-AF65-F5344CB8AC3E}">
        <p14:creationId xmlns:p14="http://schemas.microsoft.com/office/powerpoint/2010/main" val="143359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5933B80-CD53-A48F-D5B4-0DD6F6CB800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11D2361-C40B-6ACA-3A3A-E31870188836}"/>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1C9108C-E085-1BBB-A5F6-469240130E09}"/>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A30768E-8FC0-D146-1CD1-296E7B78BC5B}"/>
              </a:ext>
            </a:extLst>
          </p:cNvPr>
          <p:cNvSpPr>
            <a:spLocks noGrp="1"/>
          </p:cNvSpPr>
          <p:nvPr>
            <p:ph type="body" idx="1"/>
          </p:nvPr>
        </p:nvSpPr>
        <p:spPr>
          <a:xfrm>
            <a:off x="720725" y="2273434"/>
            <a:ext cx="6148674" cy="308241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Key challenges</a:t>
            </a:r>
          </a:p>
          <a:p>
            <a:pPr marL="228600" indent="0"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Conflicting interpretations:</a:t>
            </a:r>
            <a:r>
              <a:rPr lang="en-US" sz="2000" b="0" i="0" dirty="0">
                <a:solidFill>
                  <a:srgbClr val="1F1F1F"/>
                </a:solidFill>
                <a:effectLst/>
                <a:latin typeface="Arial" panose="020B0604020202020204" pitchFamily="34" charset="0"/>
                <a:cs typeface="Arial" panose="020B0604020202020204" pitchFamily="34" charset="0"/>
              </a:rPr>
              <a:t> </a:t>
            </a:r>
          </a:p>
          <a:p>
            <a:pPr algn="just">
              <a:lnSpc>
                <a:spcPct val="80000"/>
              </a:lnSpc>
              <a:spcBef>
                <a:spcPts val="600"/>
              </a:spcBef>
              <a:spcAft>
                <a:spcPts val="600"/>
              </a:spcAft>
              <a:buFont typeface="Arial" panose="020B0604020202020204" pitchFamily="34" charset="0"/>
              <a:buChar char="•"/>
            </a:pPr>
            <a:r>
              <a:rPr lang="en-US" sz="2000" dirty="0">
                <a:solidFill>
                  <a:srgbClr val="1F1F1F"/>
                </a:solidFill>
                <a:latin typeface="Arial" panose="020B0604020202020204" pitchFamily="34" charset="0"/>
                <a:cs typeface="Arial" panose="020B0604020202020204" pitchFamily="34" charset="0"/>
              </a:rPr>
              <a:t>Experts with diverse viewpoints can interpret scientific data differently, leading to conflicting assessments and undermining the legitimacy of evidence in disputes. </a:t>
            </a:r>
          </a:p>
          <a:p>
            <a:pPr algn="just">
              <a:lnSpc>
                <a:spcPct val="80000"/>
              </a:lnSpc>
              <a:spcBef>
                <a:spcPts val="6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This can create confusion for decision-makers and fuel arguments used by those seeking to deflect responsibility. </a:t>
            </a:r>
          </a:p>
        </p:txBody>
      </p:sp>
      <p:pic>
        <p:nvPicPr>
          <p:cNvPr id="6" name="Εικόνα 5">
            <a:extLst>
              <a:ext uri="{FF2B5EF4-FFF2-40B4-BE49-F238E27FC236}">
                <a16:creationId xmlns:a16="http://schemas.microsoft.com/office/drawing/2014/main" id="{0068637E-561C-8938-08AC-6A91B2B07FA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FA20D8A-E200-7E9F-88D3-AD51284132C3}"/>
              </a:ext>
            </a:extLst>
          </p:cNvPr>
          <p:cNvPicPr>
            <a:picLocks noChangeAspect="1"/>
          </p:cNvPicPr>
          <p:nvPr/>
        </p:nvPicPr>
        <p:blipFill>
          <a:blip r:embed="rId4"/>
          <a:stretch>
            <a:fillRect/>
          </a:stretch>
        </p:blipFill>
        <p:spPr>
          <a:xfrm>
            <a:off x="7411062" y="2230114"/>
            <a:ext cx="4358151" cy="2451460"/>
          </a:xfrm>
          <a:prstGeom prst="rect">
            <a:avLst/>
          </a:prstGeom>
        </p:spPr>
      </p:pic>
    </p:spTree>
    <p:extLst>
      <p:ext uri="{BB962C8B-B14F-4D97-AF65-F5344CB8AC3E}">
        <p14:creationId xmlns:p14="http://schemas.microsoft.com/office/powerpoint/2010/main" val="64084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DC82E5-A2F9-DBC4-37FA-C8396D4ADBC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5A98A34-B716-511B-31C8-73D7D1FB8A1F}"/>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7579202-D2E2-AE85-A969-22B98FD7C93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651B9CA-418E-8666-B49D-CC630DA8B1AF}"/>
              </a:ext>
            </a:extLst>
          </p:cNvPr>
          <p:cNvSpPr>
            <a:spLocks noGrp="1"/>
          </p:cNvSpPr>
          <p:nvPr>
            <p:ph type="body" idx="1"/>
          </p:nvPr>
        </p:nvSpPr>
        <p:spPr>
          <a:xfrm>
            <a:off x="720725" y="2249129"/>
            <a:ext cx="6148674" cy="326676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80000"/>
              </a:lnSpc>
              <a:spcAft>
                <a:spcPts val="600"/>
              </a:spcAft>
            </a:pPr>
            <a:r>
              <a:rPr lang="en-US" sz="2000" b="1" i="0" dirty="0">
                <a:solidFill>
                  <a:srgbClr val="1F1F1F"/>
                </a:solidFill>
                <a:effectLst/>
                <a:latin typeface="Arial" panose="020B0604020202020204" pitchFamily="34" charset="0"/>
                <a:cs typeface="Arial" panose="020B0604020202020204" pitchFamily="34" charset="0"/>
              </a:rPr>
              <a:t>Potential solutions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Just transition strategies:</a:t>
            </a:r>
            <a:r>
              <a:rPr lang="en-US" sz="1800" b="0" i="0" dirty="0">
                <a:solidFill>
                  <a:srgbClr val="1F1F1F"/>
                </a:solidFill>
                <a:effectLst/>
                <a:latin typeface="Arial" panose="020B0604020202020204" pitchFamily="34" charset="0"/>
                <a:cs typeface="Arial" panose="020B0604020202020204" pitchFamily="34" charset="0"/>
              </a:rPr>
              <a:t> Developing and implementing just transition strategies that address potential job losses and ensure workers are not left behind are crucial for gaining broader support for climate action.</a:t>
            </a:r>
          </a:p>
          <a:p>
            <a:pPr algn="just">
              <a:lnSpc>
                <a:spcPct val="80000"/>
              </a:lnSpc>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Equity-based approaches:</a:t>
            </a:r>
            <a:r>
              <a:rPr lang="en-US" sz="1800" b="0" i="0" dirty="0">
                <a:solidFill>
                  <a:srgbClr val="1F1F1F"/>
                </a:solidFill>
                <a:effectLst/>
                <a:latin typeface="Arial" panose="020B0604020202020204" pitchFamily="34" charset="0"/>
                <a:cs typeface="Arial" panose="020B0604020202020204" pitchFamily="34" charset="0"/>
              </a:rPr>
              <a:t> Negotiating agreements that prioritize fairness and address historical responsibility through financial and technological support for developing countries can contribute to more equitable and resilient outcomes.</a:t>
            </a:r>
          </a:p>
        </p:txBody>
      </p:sp>
      <p:pic>
        <p:nvPicPr>
          <p:cNvPr id="6" name="Εικόνα 5">
            <a:extLst>
              <a:ext uri="{FF2B5EF4-FFF2-40B4-BE49-F238E27FC236}">
                <a16:creationId xmlns:a16="http://schemas.microsoft.com/office/drawing/2014/main" id="{EFF9633F-BEA0-5BDC-19E6-A3E0B2951BF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850418A-22C6-E37E-399B-A88A92013342}"/>
              </a:ext>
            </a:extLst>
          </p:cNvPr>
          <p:cNvPicPr>
            <a:picLocks noChangeAspect="1"/>
          </p:cNvPicPr>
          <p:nvPr/>
        </p:nvPicPr>
        <p:blipFill>
          <a:blip r:embed="rId4"/>
          <a:stretch>
            <a:fillRect/>
          </a:stretch>
        </p:blipFill>
        <p:spPr>
          <a:xfrm>
            <a:off x="7540238" y="2249129"/>
            <a:ext cx="4388595" cy="2912474"/>
          </a:xfrm>
          <a:prstGeom prst="rect">
            <a:avLst/>
          </a:prstGeom>
        </p:spPr>
      </p:pic>
    </p:spTree>
    <p:extLst>
      <p:ext uri="{BB962C8B-B14F-4D97-AF65-F5344CB8AC3E}">
        <p14:creationId xmlns:p14="http://schemas.microsoft.com/office/powerpoint/2010/main" val="698370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B9F60E2-E260-5532-99DF-04FFFA4CA91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0279214-AC42-3586-B312-2125C541AD58}"/>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7E8BEF8-7613-109A-BD28-2A24EC271DDF}"/>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3AB2E63-9680-8837-2EE1-AA0222790E1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Potential solutions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Transparency and accountability:</a:t>
            </a:r>
            <a:r>
              <a:rPr lang="en-US" sz="1800" b="0" i="0" dirty="0">
                <a:solidFill>
                  <a:srgbClr val="1F1F1F"/>
                </a:solidFill>
                <a:effectLst/>
                <a:latin typeface="Arial" panose="020B0604020202020204" pitchFamily="34" charset="0"/>
                <a:cs typeface="Arial" panose="020B0604020202020204" pitchFamily="34" charset="0"/>
              </a:rPr>
              <a:t> Ensuring transparency in decision-making processes, holding powerful actors accountable, and prioritizing the needs of vulnerable communities can foster trust and facilitate more inclusive and equitable solutions.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international cooperation:</a:t>
            </a:r>
            <a:r>
              <a:rPr lang="en-US" sz="1800" b="0" i="0" dirty="0">
                <a:solidFill>
                  <a:srgbClr val="1F1F1F"/>
                </a:solidFill>
                <a:effectLst/>
                <a:latin typeface="Arial" panose="020B0604020202020204" pitchFamily="34" charset="0"/>
                <a:cs typeface="Arial" panose="020B0604020202020204" pitchFamily="34" charset="0"/>
              </a:rPr>
              <a:t> Building stronger international partnerships and collaborative initiatives can help overcome power imbalances and foster collective action towards tackling climate change.</a:t>
            </a:r>
          </a:p>
        </p:txBody>
      </p:sp>
      <p:pic>
        <p:nvPicPr>
          <p:cNvPr id="6" name="Εικόνα 5">
            <a:extLst>
              <a:ext uri="{FF2B5EF4-FFF2-40B4-BE49-F238E27FC236}">
                <a16:creationId xmlns:a16="http://schemas.microsoft.com/office/drawing/2014/main" id="{338C48ED-F66B-E351-F2EE-AB08A59367D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7D85DE3-1E87-C7D7-199D-434ED70F6214}"/>
              </a:ext>
            </a:extLst>
          </p:cNvPr>
          <p:cNvPicPr>
            <a:picLocks noChangeAspect="1"/>
          </p:cNvPicPr>
          <p:nvPr/>
        </p:nvPicPr>
        <p:blipFill>
          <a:blip r:embed="rId4"/>
          <a:stretch>
            <a:fillRect/>
          </a:stretch>
        </p:blipFill>
        <p:spPr>
          <a:xfrm>
            <a:off x="7573297" y="2113659"/>
            <a:ext cx="4268890" cy="2795792"/>
          </a:xfrm>
          <a:prstGeom prst="rect">
            <a:avLst/>
          </a:prstGeom>
        </p:spPr>
      </p:pic>
    </p:spTree>
    <p:extLst>
      <p:ext uri="{BB962C8B-B14F-4D97-AF65-F5344CB8AC3E}">
        <p14:creationId xmlns:p14="http://schemas.microsoft.com/office/powerpoint/2010/main" val="1734164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2CB2D8E-5D0E-57BF-6B76-F333EF0637F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3D19362-6055-264F-F763-47656C1B426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39B8CED-9E15-8FAD-87BF-54B694DA2E9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287F2A8-CB0C-948D-ED49-910559DAF73D}"/>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Key takeaways:</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When navigating the complexities of climate change disputes, the interplay of </a:t>
            </a:r>
            <a:r>
              <a:rPr lang="en-US" sz="1800" b="1" i="0" dirty="0">
                <a:solidFill>
                  <a:srgbClr val="1F1F1F"/>
                </a:solidFill>
                <a:effectLst/>
                <a:latin typeface="Arial" panose="020B0604020202020204" pitchFamily="34" charset="0"/>
                <a:cs typeface="Arial" panose="020B0604020202020204" pitchFamily="34" charset="0"/>
              </a:rPr>
              <a:t>economic implications</a:t>
            </a:r>
            <a:r>
              <a:rPr lang="en-US" sz="1800" b="0" i="0" dirty="0">
                <a:solidFill>
                  <a:srgbClr val="1F1F1F"/>
                </a:solidFill>
                <a:effectLst/>
                <a:latin typeface="Arial" panose="020B0604020202020204" pitchFamily="34" charset="0"/>
                <a:cs typeface="Arial" panose="020B0604020202020204" pitchFamily="34" charset="0"/>
              </a:rPr>
              <a:t> and </a:t>
            </a:r>
            <a:r>
              <a:rPr lang="en-US" sz="1800" b="1" i="0" dirty="0">
                <a:solidFill>
                  <a:srgbClr val="1F1F1F"/>
                </a:solidFill>
                <a:effectLst/>
                <a:latin typeface="Arial" panose="020B0604020202020204" pitchFamily="34" charset="0"/>
                <a:cs typeface="Arial" panose="020B0604020202020204" pitchFamily="34" charset="0"/>
              </a:rPr>
              <a:t>power dynamics</a:t>
            </a:r>
            <a:r>
              <a:rPr lang="en-US" sz="1800" b="0" i="0" dirty="0">
                <a:solidFill>
                  <a:srgbClr val="1F1F1F"/>
                </a:solidFill>
                <a:effectLst/>
                <a:latin typeface="Arial" panose="020B0604020202020204" pitchFamily="34" charset="0"/>
                <a:cs typeface="Arial" panose="020B0604020202020204" pitchFamily="34" charset="0"/>
              </a:rPr>
              <a:t> emerges as a substantial challenge.</a:t>
            </a:r>
          </a:p>
          <a:p>
            <a:pPr marL="460375" indent="-231775" algn="jus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Resolving climate change disputes effectively requires navigating the complex interplay of economic implications and power dynamics. </a:t>
            </a:r>
          </a:p>
          <a:p>
            <a:pPr marL="460375" indent="-231775" algn="jus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By acknowledging these challenges, prioritizing fairness, and fostering international cooperation, we can work towards more equitable and sustainable solutions for a collective future.</a:t>
            </a:r>
          </a:p>
        </p:txBody>
      </p:sp>
      <p:pic>
        <p:nvPicPr>
          <p:cNvPr id="6" name="Εικόνα 5">
            <a:extLst>
              <a:ext uri="{FF2B5EF4-FFF2-40B4-BE49-F238E27FC236}">
                <a16:creationId xmlns:a16="http://schemas.microsoft.com/office/drawing/2014/main" id="{97BFBB51-B382-FD7F-42F0-368F7698231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FFCDBEB-EEF9-1BDD-6A54-562AB153B82B}"/>
              </a:ext>
            </a:extLst>
          </p:cNvPr>
          <p:cNvPicPr>
            <a:picLocks noChangeAspect="1"/>
          </p:cNvPicPr>
          <p:nvPr/>
        </p:nvPicPr>
        <p:blipFill>
          <a:blip r:embed="rId4"/>
          <a:stretch>
            <a:fillRect/>
          </a:stretch>
        </p:blipFill>
        <p:spPr>
          <a:xfrm>
            <a:off x="7573297" y="2486488"/>
            <a:ext cx="4278262" cy="2752349"/>
          </a:xfrm>
          <a:prstGeom prst="rect">
            <a:avLst/>
          </a:prstGeom>
        </p:spPr>
      </p:pic>
    </p:spTree>
    <p:extLst>
      <p:ext uri="{BB962C8B-B14F-4D97-AF65-F5344CB8AC3E}">
        <p14:creationId xmlns:p14="http://schemas.microsoft.com/office/powerpoint/2010/main" val="125643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694DFA0-2E17-36C4-6401-0CED28D9CAB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9F8153-E90E-74C3-07AA-4D97FC64684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EF21DE7-4ECE-14DF-899E-7BFF8B4E9D14}"/>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4E26263-8546-BA36-33F3-C4F39987CDD0}"/>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Clashing Priorities and Self-Interest</a:t>
            </a:r>
            <a:endParaRPr lang="en-US" sz="2000" b="0" i="0" dirty="0">
              <a:solidFill>
                <a:srgbClr val="1F1F1F"/>
              </a:solidFill>
              <a:effectLst/>
              <a:latin typeface="Arial" panose="020B0604020202020204" pitchFamily="34" charset="0"/>
              <a:cs typeface="Arial" panose="020B0604020202020204" pitchFamily="34" charset="0"/>
            </a:endParaRPr>
          </a:p>
          <a:p>
            <a:pPr marL="571500" indent="-342900" algn="just">
              <a:buFont typeface="Arial" panose="020B0604020202020204" pitchFamily="34" charset="0"/>
              <a:buChar char="•"/>
            </a:pPr>
            <a:r>
              <a:rPr lang="en-US" sz="1800" b="1" dirty="0">
                <a:solidFill>
                  <a:srgbClr val="1F1F1F"/>
                </a:solidFill>
                <a:latin typeface="Arial" panose="020B0604020202020204" pitchFamily="34" charset="0"/>
                <a:cs typeface="Arial" panose="020B0604020202020204" pitchFamily="34" charset="0"/>
              </a:rPr>
              <a:t>Economic Development vs. Climate Action: </a:t>
            </a:r>
            <a:r>
              <a:rPr lang="en-US" sz="1800" dirty="0">
                <a:solidFill>
                  <a:srgbClr val="1F1F1F"/>
                </a:solidFill>
                <a:latin typeface="Arial" panose="020B0604020202020204" pitchFamily="34" charset="0"/>
                <a:cs typeface="Arial" panose="020B0604020202020204" pitchFamily="34" charset="0"/>
              </a:rPr>
              <a:t>Developing countries may see strict climate measures as hindering economic growth and poverty reduction, while developed countries might endorse bold changes yet hesitate if economic competitiveness is at risk.</a:t>
            </a:r>
          </a:p>
          <a:p>
            <a:pPr marL="571500" indent="-34290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Resource Competition:</a:t>
            </a:r>
            <a:r>
              <a:rPr lang="en-US" sz="1800" dirty="0">
                <a:solidFill>
                  <a:srgbClr val="1F1F1F"/>
                </a:solidFill>
                <a:latin typeface="Arial" panose="020B0604020202020204" pitchFamily="34" charset="0"/>
                <a:cs typeface="Arial" panose="020B0604020202020204" pitchFamily="34" charset="0"/>
              </a:rPr>
              <a:t> Climate change aggravates conflicts over vital resources like water or the right to use carbon-heavy fuels, often leading nations to prioritize self-interest, which can undermine collective efforts.</a:t>
            </a:r>
          </a:p>
        </p:txBody>
      </p:sp>
      <p:pic>
        <p:nvPicPr>
          <p:cNvPr id="6" name="Εικόνα 5">
            <a:extLst>
              <a:ext uri="{FF2B5EF4-FFF2-40B4-BE49-F238E27FC236}">
                <a16:creationId xmlns:a16="http://schemas.microsoft.com/office/drawing/2014/main" id="{F43C7CC1-FB6D-B0DB-129F-6B865C09661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1C45CA7-0D85-92E9-CBEC-3EA75B662FD6}"/>
              </a:ext>
            </a:extLst>
          </p:cNvPr>
          <p:cNvPicPr>
            <a:picLocks noChangeAspect="1"/>
          </p:cNvPicPr>
          <p:nvPr/>
        </p:nvPicPr>
        <p:blipFill>
          <a:blip r:embed="rId4"/>
          <a:stretch>
            <a:fillRect/>
          </a:stretch>
        </p:blipFill>
        <p:spPr>
          <a:xfrm>
            <a:off x="7372350" y="2259115"/>
            <a:ext cx="3932289" cy="2618936"/>
          </a:xfrm>
          <a:prstGeom prst="rect">
            <a:avLst/>
          </a:prstGeom>
        </p:spPr>
      </p:pic>
    </p:spTree>
    <p:extLst>
      <p:ext uri="{BB962C8B-B14F-4D97-AF65-F5344CB8AC3E}">
        <p14:creationId xmlns:p14="http://schemas.microsoft.com/office/powerpoint/2010/main" val="1502630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D20CDC9-2214-1FCA-A5ED-CC5FD90F92C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8ACF420-2FE5-E1F7-4DCB-FB5238C37B42}"/>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02FF4FD-9925-B44C-437E-B6434EA9EEA1}"/>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3893CAB-414E-DFD7-93C8-8B16027A3053}"/>
              </a:ext>
            </a:extLst>
          </p:cNvPr>
          <p:cNvSpPr>
            <a:spLocks noGrp="1"/>
          </p:cNvSpPr>
          <p:nvPr>
            <p:ph type="body" idx="1"/>
          </p:nvPr>
        </p:nvSpPr>
        <p:spPr>
          <a:xfrm>
            <a:off x="720725" y="2113659"/>
            <a:ext cx="6148674" cy="34020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pPr>
            <a:r>
              <a:rPr lang="en-US" sz="1800" b="1" dirty="0">
                <a:solidFill>
                  <a:srgbClr val="1F1F1F"/>
                </a:solidFill>
                <a:latin typeface="Arial" panose="020B0604020202020204" pitchFamily="34" charset="0"/>
                <a:cs typeface="Arial" panose="020B0604020202020204" pitchFamily="34" charset="0"/>
              </a:rPr>
              <a:t>Clashing Priorities and Self-Interest</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Historical Responsibility vs. Current Needs: </a:t>
            </a:r>
            <a:r>
              <a:rPr lang="en-US" sz="1800" b="0" i="0" dirty="0">
                <a:solidFill>
                  <a:srgbClr val="1F1F1F"/>
                </a:solidFill>
                <a:effectLst/>
                <a:latin typeface="Arial" panose="020B0604020202020204" pitchFamily="34" charset="0"/>
                <a:cs typeface="Arial" panose="020B0604020202020204" pitchFamily="34" charset="0"/>
              </a:rPr>
              <a:t>Developed nations bear historical responsibility for the bulk of greenhouse gas emissions. However, rapidly developing nations are now major emitters, leading to arguments about who should shoulder the greater burden of mitigation costs and restrictions.</a:t>
            </a:r>
          </a:p>
          <a:p>
            <a:pPr algn="just">
              <a:lnSpc>
                <a:spcPct val="80000"/>
              </a:lnSpc>
            </a:pPr>
            <a:r>
              <a:rPr lang="en-US" sz="1800" b="1" i="0" dirty="0">
                <a:solidFill>
                  <a:srgbClr val="1F1F1F"/>
                </a:solidFill>
                <a:effectLst/>
                <a:latin typeface="Arial" panose="020B0604020202020204" pitchFamily="34" charset="0"/>
                <a:cs typeface="Arial" panose="020B0604020202020204" pitchFamily="34" charset="0"/>
              </a:rPr>
              <a:t>How Self-Interest Fuels Mistrust</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Fear of Exploitation:</a:t>
            </a:r>
            <a:r>
              <a:rPr lang="en-US" sz="1800" b="0" i="0" dirty="0">
                <a:solidFill>
                  <a:srgbClr val="1F1F1F"/>
                </a:solidFill>
                <a:effectLst/>
                <a:latin typeface="Arial" panose="020B0604020202020204" pitchFamily="34" charset="0"/>
                <a:cs typeface="Arial" panose="020B0604020202020204" pitchFamily="34" charset="0"/>
              </a:rPr>
              <a:t> Nations may fear that agreements will be used to their disadvantage, either economically or politically, hindering commitment and fueling suspicions</a:t>
            </a:r>
          </a:p>
        </p:txBody>
      </p:sp>
      <p:pic>
        <p:nvPicPr>
          <p:cNvPr id="6" name="Εικόνα 5">
            <a:extLst>
              <a:ext uri="{FF2B5EF4-FFF2-40B4-BE49-F238E27FC236}">
                <a16:creationId xmlns:a16="http://schemas.microsoft.com/office/drawing/2014/main" id="{1D81ABD4-0944-5EA0-B23B-1BD24EE5CD2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78E1ABD-695F-4CDF-4B20-E710A74097B3}"/>
              </a:ext>
            </a:extLst>
          </p:cNvPr>
          <p:cNvPicPr>
            <a:picLocks noChangeAspect="1"/>
          </p:cNvPicPr>
          <p:nvPr/>
        </p:nvPicPr>
        <p:blipFill>
          <a:blip r:embed="rId4"/>
          <a:stretch>
            <a:fillRect/>
          </a:stretch>
        </p:blipFill>
        <p:spPr>
          <a:xfrm>
            <a:off x="7429962" y="2113659"/>
            <a:ext cx="4142298" cy="2731186"/>
          </a:xfrm>
          <a:prstGeom prst="rect">
            <a:avLst/>
          </a:prstGeom>
        </p:spPr>
      </p:pic>
    </p:spTree>
    <p:extLst>
      <p:ext uri="{BB962C8B-B14F-4D97-AF65-F5344CB8AC3E}">
        <p14:creationId xmlns:p14="http://schemas.microsoft.com/office/powerpoint/2010/main" val="529885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1315D77-6329-E599-6D56-B77767E992A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C9F730A-174C-4284-82C4-3C9F3246A943}"/>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8B829CC-6A82-A2C7-AC2C-D355751E9FE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834C725-C7DD-9E3B-A61E-6D037A3195A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How Self-Interest Fuels Mistrust</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Inconsistent Actions:</a:t>
            </a:r>
            <a:r>
              <a:rPr lang="en-US" sz="1800" b="0" i="0" dirty="0">
                <a:solidFill>
                  <a:srgbClr val="1F1F1F"/>
                </a:solidFill>
                <a:effectLst/>
                <a:latin typeface="Arial" panose="020B0604020202020204" pitchFamily="34" charset="0"/>
                <a:cs typeface="Arial" panose="020B0604020202020204" pitchFamily="34" charset="0"/>
              </a:rPr>
              <a:t> When countries backtrack on pledges or prioritize national interests over agreed-upon targets, it erodes trust and weakens the foundation for future cooperation and dispute resolution.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The "Free Rider" Problem:</a:t>
            </a:r>
            <a:r>
              <a:rPr lang="en-US" sz="1800" b="0" i="0" dirty="0">
                <a:solidFill>
                  <a:srgbClr val="1F1F1F"/>
                </a:solidFill>
                <a:effectLst/>
                <a:latin typeface="Arial" panose="020B0604020202020204" pitchFamily="34" charset="0"/>
                <a:cs typeface="Arial" panose="020B0604020202020204" pitchFamily="34" charset="0"/>
              </a:rPr>
              <a:t> Nations may be tempted to benefit from collective climate action without taking on proportionate responsibility, expecting others to do the heavy lifting. This breeds resentment and makes agreements less effective.</a:t>
            </a:r>
          </a:p>
        </p:txBody>
      </p:sp>
      <p:pic>
        <p:nvPicPr>
          <p:cNvPr id="6" name="Εικόνα 5">
            <a:extLst>
              <a:ext uri="{FF2B5EF4-FFF2-40B4-BE49-F238E27FC236}">
                <a16:creationId xmlns:a16="http://schemas.microsoft.com/office/drawing/2014/main" id="{84712ED4-A346-2E1A-4B42-35C981D6C40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1F3431F-4355-1E59-1B25-F1407E40B287}"/>
              </a:ext>
            </a:extLst>
          </p:cNvPr>
          <p:cNvPicPr>
            <a:picLocks noChangeAspect="1"/>
          </p:cNvPicPr>
          <p:nvPr/>
        </p:nvPicPr>
        <p:blipFill>
          <a:blip r:embed="rId4"/>
          <a:stretch>
            <a:fillRect/>
          </a:stretch>
        </p:blipFill>
        <p:spPr>
          <a:xfrm>
            <a:off x="7329947" y="2103602"/>
            <a:ext cx="4387646" cy="2980705"/>
          </a:xfrm>
          <a:prstGeom prst="rect">
            <a:avLst/>
          </a:prstGeom>
        </p:spPr>
      </p:pic>
    </p:spTree>
    <p:extLst>
      <p:ext uri="{BB962C8B-B14F-4D97-AF65-F5344CB8AC3E}">
        <p14:creationId xmlns:p14="http://schemas.microsoft.com/office/powerpoint/2010/main" val="2140230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39C98FB-11CA-D1C3-047C-7775A0D994C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28D7B8C-D513-62EE-01B9-18A6D67D620C}"/>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EB7FB8A-F3A4-1A6B-06BA-A453D974D101}"/>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0EDC2A6-5B7E-ECC9-6A09-E6ED4A5D9D2B}"/>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algn="just"/>
            <a:r>
              <a:rPr lang="en-US" sz="2400" b="1" i="0" dirty="0">
                <a:solidFill>
                  <a:srgbClr val="1F1F1F"/>
                </a:solidFill>
                <a:effectLst/>
                <a:latin typeface="Arial" panose="020B0604020202020204" pitchFamily="34" charset="0"/>
                <a:cs typeface="Arial" panose="020B0604020202020204" pitchFamily="34" charset="0"/>
              </a:rPr>
              <a:t>Impacts on Dispute Resolution</a:t>
            </a:r>
            <a:endParaRPr lang="en-US" sz="2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Negotiation Stalemates:</a:t>
            </a:r>
            <a:r>
              <a:rPr lang="en-US" sz="1900" b="0" i="0" dirty="0">
                <a:solidFill>
                  <a:srgbClr val="1F1F1F"/>
                </a:solidFill>
                <a:effectLst/>
                <a:latin typeface="Arial" panose="020B0604020202020204" pitchFamily="34" charset="0"/>
                <a:cs typeface="Arial" panose="020B0604020202020204" pitchFamily="34" charset="0"/>
              </a:rPr>
              <a:t> Mistrust hinders good faith negotiations, leading to watered-down agreements or a lack of progress altogether.</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Impasse on Implementation:</a:t>
            </a:r>
            <a:r>
              <a:rPr lang="en-US" sz="1900" b="0" i="0" dirty="0">
                <a:solidFill>
                  <a:srgbClr val="1F1F1F"/>
                </a:solidFill>
                <a:effectLst/>
                <a:latin typeface="Arial" panose="020B0604020202020204" pitchFamily="34" charset="0"/>
                <a:cs typeface="Arial" panose="020B0604020202020204" pitchFamily="34" charset="0"/>
              </a:rPr>
              <a:t> Even with agreements in place, lack of trust prevents nations from believing others will deliver, hindering coordinated action and making dispute resolution more likely.</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Shifting Blame:</a:t>
            </a:r>
            <a:r>
              <a:rPr lang="en-US" sz="1900" b="0" i="0" dirty="0">
                <a:solidFill>
                  <a:srgbClr val="1F1F1F"/>
                </a:solidFill>
                <a:effectLst/>
                <a:latin typeface="Arial" panose="020B0604020202020204" pitchFamily="34" charset="0"/>
                <a:cs typeface="Arial" panose="020B0604020202020204" pitchFamily="34" charset="0"/>
              </a:rPr>
              <a:t> Nations may use disputes to deflect responsibility and focus on the perceived failings of others, rather than seeking collaborative solutions.</a:t>
            </a:r>
          </a:p>
        </p:txBody>
      </p:sp>
      <p:pic>
        <p:nvPicPr>
          <p:cNvPr id="6" name="Εικόνα 5">
            <a:extLst>
              <a:ext uri="{FF2B5EF4-FFF2-40B4-BE49-F238E27FC236}">
                <a16:creationId xmlns:a16="http://schemas.microsoft.com/office/drawing/2014/main" id="{B0D98E27-BCA2-116E-9CFE-0E805505721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248A066-7DD8-D64B-8254-911D284018A8}"/>
              </a:ext>
            </a:extLst>
          </p:cNvPr>
          <p:cNvPicPr>
            <a:picLocks noChangeAspect="1"/>
          </p:cNvPicPr>
          <p:nvPr/>
        </p:nvPicPr>
        <p:blipFill>
          <a:blip r:embed="rId4"/>
          <a:stretch>
            <a:fillRect/>
          </a:stretch>
        </p:blipFill>
        <p:spPr>
          <a:xfrm>
            <a:off x="7748132" y="1427433"/>
            <a:ext cx="3393722" cy="3616203"/>
          </a:xfrm>
          <a:prstGeom prst="rect">
            <a:avLst/>
          </a:prstGeom>
        </p:spPr>
      </p:pic>
    </p:spTree>
    <p:extLst>
      <p:ext uri="{BB962C8B-B14F-4D97-AF65-F5344CB8AC3E}">
        <p14:creationId xmlns:p14="http://schemas.microsoft.com/office/powerpoint/2010/main" val="4116065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F0E9315-7A57-F12F-F3AF-853E15BEC99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27326D9-577F-FA41-4DF6-A49D9687FB71}"/>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E5315C2-725D-8BF7-A2C2-AABD1B8CBF30}"/>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9A70BF0-4964-2341-4176-881740AD94E9}"/>
              </a:ext>
            </a:extLst>
          </p:cNvPr>
          <p:cNvSpPr>
            <a:spLocks noGrp="1"/>
          </p:cNvSpPr>
          <p:nvPr>
            <p:ph type="body" idx="1"/>
          </p:nvPr>
        </p:nvSpPr>
        <p:spPr>
          <a:xfrm>
            <a:off x="720725" y="2113659"/>
            <a:ext cx="6148674" cy="317363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r>
              <a:rPr lang="en-US" sz="3200" b="1" i="0" dirty="0">
                <a:solidFill>
                  <a:srgbClr val="1F1F1F"/>
                </a:solidFill>
                <a:effectLst/>
                <a:latin typeface="Arial" panose="020B0604020202020204" pitchFamily="34" charset="0"/>
                <a:cs typeface="Arial" panose="020B0604020202020204" pitchFamily="34" charset="0"/>
              </a:rPr>
              <a:t>Examples</a:t>
            </a:r>
            <a:endParaRPr lang="en-US" sz="32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Withdrawal from International Agreements:</a:t>
            </a:r>
            <a:r>
              <a:rPr lang="en-US" sz="2900" b="0" i="0" dirty="0">
                <a:solidFill>
                  <a:srgbClr val="1F1F1F"/>
                </a:solidFill>
                <a:effectLst/>
                <a:latin typeface="Arial" panose="020B0604020202020204" pitchFamily="34" charset="0"/>
                <a:cs typeface="Arial" panose="020B0604020202020204" pitchFamily="34" charset="0"/>
              </a:rPr>
              <a:t> Exits like the US temporarily withdrawing from the Paris Agreement are often a symptom of prioritizing perceived national interests over international cooperation, and deeply erode trust.</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Disputes over Technology Transfer:</a:t>
            </a:r>
            <a:r>
              <a:rPr lang="en-US" sz="2900" b="0" i="0" dirty="0">
                <a:solidFill>
                  <a:srgbClr val="1F1F1F"/>
                </a:solidFill>
                <a:effectLst/>
                <a:latin typeface="Arial" panose="020B0604020202020204" pitchFamily="34" charset="0"/>
                <a:cs typeface="Arial" panose="020B0604020202020204" pitchFamily="34" charset="0"/>
              </a:rPr>
              <a:t> Developed nations may be protective of intellectual property related to clean technology, whereas developing nations demand access for rapid transition. Lack of trust hinders mutually agreeable solutions.</a:t>
            </a:r>
          </a:p>
        </p:txBody>
      </p:sp>
      <p:pic>
        <p:nvPicPr>
          <p:cNvPr id="6" name="Εικόνα 5">
            <a:extLst>
              <a:ext uri="{FF2B5EF4-FFF2-40B4-BE49-F238E27FC236}">
                <a16:creationId xmlns:a16="http://schemas.microsoft.com/office/drawing/2014/main" id="{0161F78E-3816-1A00-5D0E-5458FDBD173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CABAC055-69C6-7F1A-AF18-B6153AFA6382}"/>
              </a:ext>
            </a:extLst>
          </p:cNvPr>
          <p:cNvPicPr>
            <a:picLocks noChangeAspect="1"/>
          </p:cNvPicPr>
          <p:nvPr/>
        </p:nvPicPr>
        <p:blipFill>
          <a:blip r:embed="rId4"/>
          <a:stretch>
            <a:fillRect/>
          </a:stretch>
        </p:blipFill>
        <p:spPr>
          <a:xfrm>
            <a:off x="7580671" y="1890032"/>
            <a:ext cx="4279490" cy="2645097"/>
          </a:xfrm>
          <a:prstGeom prst="rect">
            <a:avLst/>
          </a:prstGeom>
        </p:spPr>
      </p:pic>
    </p:spTree>
    <p:extLst>
      <p:ext uri="{BB962C8B-B14F-4D97-AF65-F5344CB8AC3E}">
        <p14:creationId xmlns:p14="http://schemas.microsoft.com/office/powerpoint/2010/main" val="429884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A30374F-0FF8-E65B-794E-34E97F4755C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42314DF-E494-C3CE-8918-CA707614BBB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DE06FDD-0AEA-554A-0865-F0FE5228449B}"/>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4A1EE09-0787-8CCF-4168-995ACAF9BAA8}"/>
              </a:ext>
            </a:extLst>
          </p:cNvPr>
          <p:cNvSpPr>
            <a:spLocks noGrp="1"/>
          </p:cNvSpPr>
          <p:nvPr>
            <p:ph type="body" idx="1"/>
          </p:nvPr>
        </p:nvSpPr>
        <p:spPr>
          <a:xfrm>
            <a:off x="720724" y="2263877"/>
            <a:ext cx="5982417" cy="28708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Ways to Address the Challenge</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Building Trust through Transparency:</a:t>
            </a:r>
            <a:r>
              <a:rPr lang="en-US" sz="1800" b="0" i="0" dirty="0">
                <a:solidFill>
                  <a:srgbClr val="1F1F1F"/>
                </a:solidFill>
                <a:effectLst/>
                <a:latin typeface="Arial" panose="020B0604020202020204" pitchFamily="34" charset="0"/>
                <a:cs typeface="Arial" panose="020B0604020202020204" pitchFamily="34" charset="0"/>
              </a:rPr>
              <a:t> Clear reporting, open dialogue, and demonstrating commitment through actions are vital to rebuilding trust amongst parties.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Emphasis on Equity and Fairness:</a:t>
            </a:r>
            <a:r>
              <a:rPr lang="en-US" sz="1800" b="0" i="0" dirty="0">
                <a:solidFill>
                  <a:srgbClr val="1F1F1F"/>
                </a:solidFill>
                <a:effectLst/>
                <a:latin typeface="Arial" panose="020B0604020202020204" pitchFamily="34" charset="0"/>
                <a:cs typeface="Arial" panose="020B0604020202020204" pitchFamily="34" charset="0"/>
              </a:rPr>
              <a:t> Agreements must acknowledge historical responsibility and differing capabilities, while finding just ways to distribute the burdens of climate action.</a:t>
            </a:r>
          </a:p>
        </p:txBody>
      </p:sp>
      <p:pic>
        <p:nvPicPr>
          <p:cNvPr id="6" name="Εικόνα 5">
            <a:extLst>
              <a:ext uri="{FF2B5EF4-FFF2-40B4-BE49-F238E27FC236}">
                <a16:creationId xmlns:a16="http://schemas.microsoft.com/office/drawing/2014/main" id="{ED45C88A-0560-3C2F-D39E-6633B72CB12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A1D0D8A-5ABC-3B67-451B-7690B79C1BEA}"/>
              </a:ext>
            </a:extLst>
          </p:cNvPr>
          <p:cNvPicPr>
            <a:picLocks noChangeAspect="1"/>
          </p:cNvPicPr>
          <p:nvPr/>
        </p:nvPicPr>
        <p:blipFill>
          <a:blip r:embed="rId4"/>
          <a:stretch>
            <a:fillRect/>
          </a:stretch>
        </p:blipFill>
        <p:spPr>
          <a:xfrm>
            <a:off x="7321900" y="2201694"/>
            <a:ext cx="4489099" cy="2349295"/>
          </a:xfrm>
          <a:prstGeom prst="rect">
            <a:avLst/>
          </a:prstGeom>
        </p:spPr>
      </p:pic>
    </p:spTree>
    <p:extLst>
      <p:ext uri="{BB962C8B-B14F-4D97-AF65-F5344CB8AC3E}">
        <p14:creationId xmlns:p14="http://schemas.microsoft.com/office/powerpoint/2010/main" val="2520784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3460BD0-33CC-0474-3329-A1FA25DD568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DED32D2-2528-5E58-CDFE-F56CF1E58FD4}"/>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987DEF7-4860-33B4-2096-0109586FD0D4}"/>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FB4265A-C35E-8DA7-263D-C0D8BF3A04AD}"/>
              </a:ext>
            </a:extLst>
          </p:cNvPr>
          <p:cNvSpPr>
            <a:spLocks noGrp="1"/>
          </p:cNvSpPr>
          <p:nvPr>
            <p:ph type="body" idx="1"/>
          </p:nvPr>
        </p:nvSpPr>
        <p:spPr>
          <a:xfrm>
            <a:off x="720725" y="2113659"/>
            <a:ext cx="6148674" cy="31588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Ways to Address the Challenge</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Benefits-Focused Approach:</a:t>
            </a:r>
            <a:r>
              <a:rPr lang="en-US" sz="1800" b="0" i="0" dirty="0">
                <a:solidFill>
                  <a:srgbClr val="1F1F1F"/>
                </a:solidFill>
                <a:effectLst/>
                <a:latin typeface="Arial" panose="020B0604020202020204" pitchFamily="34" charset="0"/>
                <a:cs typeface="Arial" panose="020B0604020202020204" pitchFamily="34" charset="0"/>
              </a:rPr>
              <a:t> Highlighting the economic and social co-benefits of climate action (e.g., green jobs, improved public health) can align national interests with global needs.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International Support Mechanisms:</a:t>
            </a:r>
            <a:r>
              <a:rPr lang="en-US" sz="1800" b="0" i="0" dirty="0">
                <a:solidFill>
                  <a:srgbClr val="1F1F1F"/>
                </a:solidFill>
                <a:effectLst/>
                <a:latin typeface="Arial" panose="020B0604020202020204" pitchFamily="34" charset="0"/>
                <a:cs typeface="Arial" panose="020B0604020202020204" pitchFamily="34" charset="0"/>
              </a:rPr>
              <a:t> Financial aid, technology transfer, and capacity-building initiatives offered in good faith can foster trust and collaboration, especially with vulnerable nations.</a:t>
            </a:r>
          </a:p>
        </p:txBody>
      </p:sp>
      <p:pic>
        <p:nvPicPr>
          <p:cNvPr id="6" name="Εικόνα 5">
            <a:extLst>
              <a:ext uri="{FF2B5EF4-FFF2-40B4-BE49-F238E27FC236}">
                <a16:creationId xmlns:a16="http://schemas.microsoft.com/office/drawing/2014/main" id="{95CD6F45-053D-B9B5-DC60-4BEC7ED77B3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7E162BE-A29B-C113-F16F-A04C3576556A}"/>
              </a:ext>
            </a:extLst>
          </p:cNvPr>
          <p:cNvPicPr>
            <a:picLocks noChangeAspect="1"/>
          </p:cNvPicPr>
          <p:nvPr/>
        </p:nvPicPr>
        <p:blipFill>
          <a:blip r:embed="rId4"/>
          <a:stretch>
            <a:fillRect/>
          </a:stretch>
        </p:blipFill>
        <p:spPr>
          <a:xfrm>
            <a:off x="7259828" y="1862717"/>
            <a:ext cx="4328409" cy="2480464"/>
          </a:xfrm>
          <a:prstGeom prst="rect">
            <a:avLst/>
          </a:prstGeom>
        </p:spPr>
      </p:pic>
    </p:spTree>
    <p:extLst>
      <p:ext uri="{BB962C8B-B14F-4D97-AF65-F5344CB8AC3E}">
        <p14:creationId xmlns:p14="http://schemas.microsoft.com/office/powerpoint/2010/main" val="320008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49FAA04-5F99-A638-4B7C-482F1D0CD54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783864C-5BD0-EB9D-B461-32C44E41B409}"/>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13FD3EE-8583-0601-5AA1-404275D92C45}"/>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B05C54D-FE45-179D-6E57-ED51D7621D86}"/>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00000"/>
              </a:lnSpc>
              <a:spcAft>
                <a:spcPts val="600"/>
              </a:spcAft>
            </a:pPr>
            <a:r>
              <a:rPr lang="en-US" sz="2200" b="1" i="0" dirty="0">
                <a:solidFill>
                  <a:srgbClr val="1F1F1F"/>
                </a:solidFill>
                <a:effectLst/>
                <a:latin typeface="Arial" panose="020B0604020202020204" pitchFamily="34" charset="0"/>
                <a:cs typeface="Arial" panose="020B0604020202020204" pitchFamily="34" charset="0"/>
              </a:rPr>
              <a:t>Key challenges</a:t>
            </a:r>
          </a:p>
          <a:p>
            <a:pPr marL="228600" indent="0" algn="l"/>
            <a:r>
              <a:rPr lang="en-US" sz="2000" b="1" i="0" dirty="0">
                <a:solidFill>
                  <a:srgbClr val="1F1F1F"/>
                </a:solidFill>
                <a:effectLst/>
                <a:latin typeface="Arial" panose="020B0604020202020204" pitchFamily="34" charset="0"/>
                <a:cs typeface="Arial" panose="020B0604020202020204" pitchFamily="34" charset="0"/>
              </a:rPr>
              <a:t>Undermining trust and legitimacy:</a:t>
            </a:r>
            <a:r>
              <a:rPr lang="en-US" sz="2000" b="0" i="0" dirty="0">
                <a:solidFill>
                  <a:srgbClr val="1F1F1F"/>
                </a:solidFill>
                <a:effectLst/>
                <a:latin typeface="Arial" panose="020B0604020202020204" pitchFamily="34" charset="0"/>
                <a:cs typeface="Arial" panose="020B0604020202020204" pitchFamily="34" charset="0"/>
              </a:rPr>
              <a:t>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When uncertainties are misinterpreted or exploited, it can undermine trust in scientific evidence and the legitimacy of dispute resolution processes.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This can hinder productive dialogue and delay necessary action.</a:t>
            </a:r>
          </a:p>
        </p:txBody>
      </p:sp>
      <p:pic>
        <p:nvPicPr>
          <p:cNvPr id="6" name="Εικόνα 5">
            <a:extLst>
              <a:ext uri="{FF2B5EF4-FFF2-40B4-BE49-F238E27FC236}">
                <a16:creationId xmlns:a16="http://schemas.microsoft.com/office/drawing/2014/main" id="{1CE4A3EF-D415-D09C-0D16-4E832143810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004FCB1-B32F-8099-FD30-F02FB48E4DF7}"/>
              </a:ext>
            </a:extLst>
          </p:cNvPr>
          <p:cNvPicPr>
            <a:picLocks noChangeAspect="1"/>
          </p:cNvPicPr>
          <p:nvPr/>
        </p:nvPicPr>
        <p:blipFill>
          <a:blip r:embed="rId4"/>
          <a:stretch>
            <a:fillRect/>
          </a:stretch>
        </p:blipFill>
        <p:spPr>
          <a:xfrm>
            <a:off x="7403690" y="2113659"/>
            <a:ext cx="4529752" cy="2449637"/>
          </a:xfrm>
          <a:prstGeom prst="rect">
            <a:avLst/>
          </a:prstGeom>
        </p:spPr>
      </p:pic>
    </p:spTree>
    <p:extLst>
      <p:ext uri="{BB962C8B-B14F-4D97-AF65-F5344CB8AC3E}">
        <p14:creationId xmlns:p14="http://schemas.microsoft.com/office/powerpoint/2010/main" val="1659380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0FC7BD5-3803-B18A-2C85-3BBF709B02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04820E6-BF06-A509-A276-2668EA1B1FD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7849984-1567-06DA-804F-208A33720765}"/>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35485BF-0262-CB5F-4416-6CD24D131732}"/>
              </a:ext>
            </a:extLst>
          </p:cNvPr>
          <p:cNvSpPr>
            <a:spLocks noGrp="1"/>
          </p:cNvSpPr>
          <p:nvPr>
            <p:ph type="body" idx="1"/>
          </p:nvPr>
        </p:nvSpPr>
        <p:spPr>
          <a:xfrm>
            <a:off x="720725" y="2295459"/>
            <a:ext cx="6148674" cy="32666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Key takeaways:</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Differing national interests and the lack of trust they can foster form a significant barrier when it comes to resolving climate change disputes.</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Climate change is a global problem demanding cooperation, but self-preservation instincts often drive nations apart. </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Building trust is a slow process, but essential. Without it, dispute resolution becomes an adversarial exercise rather than a collaborative path towards solutions.</a:t>
            </a:r>
            <a:endParaRPr lang="en-US" sz="18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607A356-78B6-4A27-3911-5E9687188A7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08C62E6-5751-37AF-40F1-4740EE8F5F5A}"/>
              </a:ext>
            </a:extLst>
          </p:cNvPr>
          <p:cNvPicPr>
            <a:picLocks noChangeAspect="1"/>
          </p:cNvPicPr>
          <p:nvPr/>
        </p:nvPicPr>
        <p:blipFill>
          <a:blip r:embed="rId4"/>
          <a:stretch>
            <a:fillRect/>
          </a:stretch>
        </p:blipFill>
        <p:spPr>
          <a:xfrm>
            <a:off x="7521676" y="2351446"/>
            <a:ext cx="4471219" cy="2611386"/>
          </a:xfrm>
          <a:prstGeom prst="rect">
            <a:avLst/>
          </a:prstGeom>
        </p:spPr>
      </p:pic>
    </p:spTree>
    <p:extLst>
      <p:ext uri="{BB962C8B-B14F-4D97-AF65-F5344CB8AC3E}">
        <p14:creationId xmlns:p14="http://schemas.microsoft.com/office/powerpoint/2010/main" val="263267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25A4E75-E5AF-A03D-436D-A8896FB61D3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12B5CE0-03FB-D54E-4907-DC0EB7895389}"/>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870330B-C539-89F9-F503-2497B96BF94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A450B71-5888-18A1-92C8-2093ECB5AD9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Loss and Damage Claims:</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When seeking compensation for climate-related losses and damages, it's often hard to attribute specific impacts to individual emitters due to uncertainties, posing challenges in determining fair compensation.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Environmental Impact Assessments:</a:t>
            </a:r>
            <a:r>
              <a:rPr lang="en-US" sz="1800" b="0" i="0" dirty="0">
                <a:solidFill>
                  <a:srgbClr val="1F1F1F"/>
                </a:solidFill>
                <a:effectLst/>
                <a:latin typeface="Arial" panose="020B0604020202020204" pitchFamily="34" charset="0"/>
                <a:cs typeface="Arial" panose="020B0604020202020204" pitchFamily="34" charset="0"/>
              </a:rPr>
              <a:t> Uncertainties in future climate projections can hinder the accuracy of environmental impact assessments for projects like infrastructure development, potentially leading to unforeseen consequences and increased disputes.</a:t>
            </a:r>
          </a:p>
        </p:txBody>
      </p:sp>
      <p:pic>
        <p:nvPicPr>
          <p:cNvPr id="6" name="Εικόνα 5">
            <a:extLst>
              <a:ext uri="{FF2B5EF4-FFF2-40B4-BE49-F238E27FC236}">
                <a16:creationId xmlns:a16="http://schemas.microsoft.com/office/drawing/2014/main" id="{2308C45D-5C2D-4692-4D9E-AE52E5C8678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1BA2B44-3F5E-3F3B-73F4-C7053F0A7745}"/>
              </a:ext>
            </a:extLst>
          </p:cNvPr>
          <p:cNvPicPr>
            <a:picLocks noChangeAspect="1"/>
          </p:cNvPicPr>
          <p:nvPr/>
        </p:nvPicPr>
        <p:blipFill>
          <a:blip r:embed="rId4"/>
          <a:stretch>
            <a:fillRect/>
          </a:stretch>
        </p:blipFill>
        <p:spPr>
          <a:xfrm>
            <a:off x="7986251" y="1756287"/>
            <a:ext cx="3345426" cy="3345426"/>
          </a:xfrm>
          <a:prstGeom prst="rect">
            <a:avLst/>
          </a:prstGeom>
        </p:spPr>
      </p:pic>
    </p:spTree>
    <p:extLst>
      <p:ext uri="{BB962C8B-B14F-4D97-AF65-F5344CB8AC3E}">
        <p14:creationId xmlns:p14="http://schemas.microsoft.com/office/powerpoint/2010/main" val="3363550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999A594-F1DC-1385-75FE-951E2AFA4E8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ECACAB9-A331-5B06-B204-0692FB40898F}"/>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CF4A084-E478-9358-F8EE-88E6DABA437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7920F58-1F2B-E0B4-D6DC-D8E7B33EE060}"/>
              </a:ext>
            </a:extLst>
          </p:cNvPr>
          <p:cNvSpPr>
            <a:spLocks noGrp="1"/>
          </p:cNvSpPr>
          <p:nvPr>
            <p:ph type="body" idx="1"/>
          </p:nvPr>
        </p:nvSpPr>
        <p:spPr>
          <a:xfrm>
            <a:off x="720725" y="2113659"/>
            <a:ext cx="6148674" cy="305035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l">
              <a:lnSpc>
                <a:spcPct val="100000"/>
              </a:lnSpc>
              <a:spcAft>
                <a:spcPts val="600"/>
              </a:spcAft>
            </a:pPr>
            <a:r>
              <a:rPr lang="en-US" sz="2900" b="1" i="0" dirty="0">
                <a:solidFill>
                  <a:srgbClr val="1F1F1F"/>
                </a:solidFill>
                <a:effectLst/>
                <a:latin typeface="Arial" panose="020B0604020202020204" pitchFamily="34" charset="0"/>
                <a:cs typeface="Arial" panose="020B0604020202020204" pitchFamily="34" charset="0"/>
              </a:rPr>
              <a:t>Addressing the challenges:</a:t>
            </a:r>
          </a:p>
          <a:p>
            <a:pPr algn="just">
              <a:lnSpc>
                <a:spcPct val="110000"/>
              </a:lnSpc>
              <a:buFont typeface="Arial" panose="020B0604020202020204" pitchFamily="34" charset="0"/>
              <a:buChar char="•"/>
            </a:pPr>
            <a:r>
              <a:rPr lang="en-US" sz="2600" b="1" dirty="0">
                <a:solidFill>
                  <a:srgbClr val="1F1F1F"/>
                </a:solidFill>
                <a:latin typeface="Arial" panose="020B0604020202020204" pitchFamily="34" charset="0"/>
                <a:cs typeface="Arial" panose="020B0604020202020204" pitchFamily="34" charset="0"/>
              </a:rPr>
              <a:t>Transparency and communication: </a:t>
            </a:r>
            <a:r>
              <a:rPr lang="en-US" sz="2600" dirty="0">
                <a:solidFill>
                  <a:srgbClr val="1F1F1F"/>
                </a:solidFill>
                <a:latin typeface="Arial" panose="020B0604020202020204" pitchFamily="34" charset="0"/>
                <a:cs typeface="Arial" panose="020B0604020202020204" pitchFamily="34" charset="0"/>
              </a:rPr>
              <a:t>Transparent communication of science's scope, methods, and analytical assumptions is vital for trust, clarifying evidence certainty.</a:t>
            </a:r>
          </a:p>
          <a:p>
            <a:pPr algn="just">
              <a:lnSpc>
                <a:spcPct val="110000"/>
              </a:lnSpc>
              <a:buFont typeface="Arial" panose="020B0604020202020204" pitchFamily="34" charset="0"/>
              <a:buChar char="•"/>
            </a:pPr>
            <a:r>
              <a:rPr lang="en-US" sz="2600" b="1" dirty="0">
                <a:solidFill>
                  <a:srgbClr val="1F1F1F"/>
                </a:solidFill>
                <a:latin typeface="Arial" panose="020B0604020202020204" pitchFamily="34" charset="0"/>
                <a:cs typeface="Arial" panose="020B0604020202020204" pitchFamily="34" charset="0"/>
              </a:rPr>
              <a:t>Peer review and consensus building: </a:t>
            </a:r>
            <a:r>
              <a:rPr lang="en-US" sz="2600" dirty="0">
                <a:solidFill>
                  <a:srgbClr val="1F1F1F"/>
                </a:solidFill>
                <a:latin typeface="Arial" panose="020B0604020202020204" pitchFamily="34" charset="0"/>
                <a:cs typeface="Arial" panose="020B0604020202020204" pitchFamily="34" charset="0"/>
              </a:rPr>
              <a:t>Established scientific methods, thorough peer review, and consensus from bodies like the IPCC are key for sound, evidence-based decisions</a:t>
            </a:r>
            <a:r>
              <a:rPr lang="en-US" sz="2900" dirty="0">
                <a:solidFill>
                  <a:srgbClr val="1F1F1F"/>
                </a:solidFill>
                <a:latin typeface="Arial" panose="020B0604020202020204" pitchFamily="34" charset="0"/>
                <a:cs typeface="Arial" panose="020B0604020202020204" pitchFamily="34" charset="0"/>
              </a:rPr>
              <a:t>.</a:t>
            </a:r>
          </a:p>
        </p:txBody>
      </p:sp>
      <p:pic>
        <p:nvPicPr>
          <p:cNvPr id="6" name="Εικόνα 5">
            <a:extLst>
              <a:ext uri="{FF2B5EF4-FFF2-40B4-BE49-F238E27FC236}">
                <a16:creationId xmlns:a16="http://schemas.microsoft.com/office/drawing/2014/main" id="{A93C073D-DA69-FB38-1C2D-DBE678D590D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5EC0F18-B70B-E4BA-9A0D-BD6B5F48EF50}"/>
              </a:ext>
            </a:extLst>
          </p:cNvPr>
          <p:cNvPicPr>
            <a:picLocks noChangeAspect="1"/>
          </p:cNvPicPr>
          <p:nvPr/>
        </p:nvPicPr>
        <p:blipFill>
          <a:blip r:embed="rId4"/>
          <a:stretch>
            <a:fillRect/>
          </a:stretch>
        </p:blipFill>
        <p:spPr>
          <a:xfrm>
            <a:off x="7942006" y="2025995"/>
            <a:ext cx="3679416" cy="2957417"/>
          </a:xfrm>
          <a:prstGeom prst="rect">
            <a:avLst/>
          </a:prstGeom>
        </p:spPr>
      </p:pic>
    </p:spTree>
    <p:extLst>
      <p:ext uri="{BB962C8B-B14F-4D97-AF65-F5344CB8AC3E}">
        <p14:creationId xmlns:p14="http://schemas.microsoft.com/office/powerpoint/2010/main" val="87591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FD21862-A694-E2BE-1446-D236E29873F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94A2305-9D11-2218-A15C-6ECAAD5AB02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7FAB525-85E3-212B-A0D7-58F1EE20629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D6C78E3-31EB-2034-E072-A75FE1220938}"/>
              </a:ext>
            </a:extLst>
          </p:cNvPr>
          <p:cNvSpPr>
            <a:spLocks noGrp="1"/>
          </p:cNvSpPr>
          <p:nvPr>
            <p:ph type="body" idx="1"/>
          </p:nvPr>
        </p:nvSpPr>
        <p:spPr>
          <a:xfrm>
            <a:off x="720725" y="2113659"/>
            <a:ext cx="6148674" cy="26884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Addressing the challenges:</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Developing robust methodologies:</a:t>
            </a:r>
            <a:r>
              <a:rPr lang="en-US" sz="1800" dirty="0">
                <a:solidFill>
                  <a:srgbClr val="1F1F1F"/>
                </a:solidFill>
                <a:latin typeface="Arial" panose="020B0604020202020204" pitchFamily="34" charset="0"/>
                <a:cs typeface="Arial" panose="020B0604020202020204" pitchFamily="34" charset="0"/>
              </a:rPr>
              <a:t> Investing in data collection, climate model refinement, and attribution methods helps reduce uncertainties and sharpen assessments.</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frameworks and standards:</a:t>
            </a:r>
            <a:r>
              <a:rPr lang="en-US" sz="2000" b="0" i="0" dirty="0">
                <a:solidFill>
                  <a:srgbClr val="0D0D0D"/>
                </a:solidFill>
                <a:effectLst/>
                <a:latin typeface="Söhne"/>
              </a:rPr>
              <a:t> </a:t>
            </a:r>
            <a:r>
              <a:rPr lang="en-US" sz="1800" dirty="0">
                <a:solidFill>
                  <a:srgbClr val="1F1F1F"/>
                </a:solidFill>
                <a:latin typeface="Arial" panose="020B0604020202020204" pitchFamily="34" charset="0"/>
                <a:cs typeface="Arial" panose="020B0604020202020204" pitchFamily="34" charset="0"/>
              </a:rPr>
              <a:t>Creating legal frameworks that recognize and address uncertainties fairly improves dispute resolution, potentially varying proof standards by case context and gravity.</a:t>
            </a:r>
          </a:p>
        </p:txBody>
      </p:sp>
      <p:pic>
        <p:nvPicPr>
          <p:cNvPr id="6" name="Εικόνα 5">
            <a:extLst>
              <a:ext uri="{FF2B5EF4-FFF2-40B4-BE49-F238E27FC236}">
                <a16:creationId xmlns:a16="http://schemas.microsoft.com/office/drawing/2014/main" id="{39065253-5ADA-D02E-7C95-3A8DB61C819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4E407E6-1306-B1A6-A9EE-FF907AE3887B}"/>
              </a:ext>
            </a:extLst>
          </p:cNvPr>
          <p:cNvPicPr>
            <a:picLocks noChangeAspect="1"/>
          </p:cNvPicPr>
          <p:nvPr/>
        </p:nvPicPr>
        <p:blipFill>
          <a:blip r:embed="rId4"/>
          <a:stretch>
            <a:fillRect/>
          </a:stretch>
        </p:blipFill>
        <p:spPr>
          <a:xfrm>
            <a:off x="7462983" y="2370933"/>
            <a:ext cx="4456172" cy="2279771"/>
          </a:xfrm>
          <a:prstGeom prst="rect">
            <a:avLst/>
          </a:prstGeom>
        </p:spPr>
      </p:pic>
      <p:sp>
        <p:nvSpPr>
          <p:cNvPr id="7" name="Rectangle 3">
            <a:extLst>
              <a:ext uri="{FF2B5EF4-FFF2-40B4-BE49-F238E27FC236}">
                <a16:creationId xmlns:a16="http://schemas.microsoft.com/office/drawing/2014/main" id="{C01DEE68-5DAC-892B-ED98-E86BAA0579BC}"/>
              </a:ext>
            </a:extLst>
          </p:cNvPr>
          <p:cNvSpPr>
            <a:spLocks noChangeArrowheads="1"/>
          </p:cNvSpPr>
          <p:nvPr/>
        </p:nvSpPr>
        <p:spPr bwMode="auto">
          <a:xfrm>
            <a:off x="0" y="0"/>
            <a:ext cx="7720013"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Söhne"/>
              </a:rPr>
              <a:t>Creating legal frameworks that recognize and address uncertainties fairly improves dispute resolution, potentially varying proof standards by case context and gravity.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4">
            <a:extLst>
              <a:ext uri="{FF2B5EF4-FFF2-40B4-BE49-F238E27FC236}">
                <a16:creationId xmlns:a16="http://schemas.microsoft.com/office/drawing/2014/main" id="{25A78749-D20C-1BAF-A773-3AF472D478B3}"/>
              </a:ext>
            </a:extLst>
          </p:cNvPr>
          <p:cNvSpPr>
            <a:spLocks noChangeArrowheads="1"/>
          </p:cNvSpPr>
          <p:nvPr/>
        </p:nvSpPr>
        <p:spPr bwMode="auto">
          <a:xfrm>
            <a:off x="0" y="0"/>
            <a:ext cx="855027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Inter"/>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874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ACEA930-0730-DCFA-AD55-14EE1DF0B50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E976769-3BE1-245B-2145-A1B9C6BED4E8}"/>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F492496-F559-E56F-0D1D-F944902462E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5B1D0A9-41F6-5C2C-7C32-9B8EEC744FDD}"/>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Key takeaways: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Scientific uncertainty, while challenging, shouldn't be an excuse for inaction in addressing climate change.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By employing transparency, building consensus, and developing robust methodologies, we can navigate these uncertainties effectively.</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Moreover, legal frameworks need to adapt and evolve to address these challenges in a fair and just manner.</a:t>
            </a:r>
          </a:p>
        </p:txBody>
      </p:sp>
      <p:pic>
        <p:nvPicPr>
          <p:cNvPr id="6" name="Εικόνα 5">
            <a:extLst>
              <a:ext uri="{FF2B5EF4-FFF2-40B4-BE49-F238E27FC236}">
                <a16:creationId xmlns:a16="http://schemas.microsoft.com/office/drawing/2014/main" id="{0E18AF89-9602-0C6F-D747-D363FD6428E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EA0209C-30DF-803A-27C8-B622E839FA69}"/>
              </a:ext>
            </a:extLst>
          </p:cNvPr>
          <p:cNvPicPr>
            <a:picLocks noChangeAspect="1"/>
          </p:cNvPicPr>
          <p:nvPr/>
        </p:nvPicPr>
        <p:blipFill>
          <a:blip r:embed="rId4"/>
          <a:stretch>
            <a:fillRect/>
          </a:stretch>
        </p:blipFill>
        <p:spPr>
          <a:xfrm>
            <a:off x="7617541" y="2320108"/>
            <a:ext cx="4055499" cy="2501769"/>
          </a:xfrm>
          <a:prstGeom prst="rect">
            <a:avLst/>
          </a:prstGeom>
        </p:spPr>
      </p:pic>
    </p:spTree>
    <p:extLst>
      <p:ext uri="{BB962C8B-B14F-4D97-AF65-F5344CB8AC3E}">
        <p14:creationId xmlns:p14="http://schemas.microsoft.com/office/powerpoint/2010/main" val="427861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CFF23C9-7E05-50AC-A376-A3117F49E6F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A728674-DA1E-3B89-A159-8A407D86E6F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0F78703-860D-7951-D1C1-129624513D08}"/>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274DD37-DDAE-817E-BEA0-68334851193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l">
              <a:spcAft>
                <a:spcPts val="600"/>
              </a:spcAft>
            </a:pPr>
            <a:r>
              <a:rPr lang="en-US" sz="2200" b="1" i="0" dirty="0">
                <a:solidFill>
                  <a:srgbClr val="1F1F1F"/>
                </a:solidFill>
                <a:effectLst/>
                <a:latin typeface="Arial" panose="020B0604020202020204" pitchFamily="34" charset="0"/>
                <a:cs typeface="Arial" panose="020B0604020202020204" pitchFamily="34" charset="0"/>
              </a:rPr>
              <a:t>Roots of Ambiguity and Complexity</a:t>
            </a:r>
            <a:endParaRPr lang="en-US" sz="22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Balancing Diverse Interests:</a:t>
            </a:r>
            <a:r>
              <a:rPr lang="en-US" sz="2300" b="0" i="0" dirty="0">
                <a:solidFill>
                  <a:srgbClr val="1F1F1F"/>
                </a:solidFill>
                <a:effectLst/>
                <a:latin typeface="Arial" panose="020B0604020202020204" pitchFamily="34" charset="0"/>
                <a:cs typeface="Arial" panose="020B0604020202020204" pitchFamily="34" charset="0"/>
              </a:rPr>
              <a:t> </a:t>
            </a:r>
            <a:r>
              <a:rPr lang="en-US" sz="2300" b="0" i="0" dirty="0">
                <a:solidFill>
                  <a:srgbClr val="0D0D0D"/>
                </a:solidFill>
                <a:effectLst/>
                <a:latin typeface="Arial" panose="020B0604020202020204" pitchFamily="34" charset="0"/>
                <a:cs typeface="Arial" panose="020B0604020202020204" pitchFamily="34" charset="0"/>
              </a:rPr>
              <a:t> International climate agreements must accommodate nations' diverse economies, emissions histories, and climate vulnerabilities, balancing these leads to wording that may be ambiguous. </a:t>
            </a: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Scientific and Technical Jargon:</a:t>
            </a:r>
            <a:r>
              <a:rPr lang="en-US" sz="2300" b="0" i="0" dirty="0">
                <a:solidFill>
                  <a:srgbClr val="1F1F1F"/>
                </a:solidFill>
                <a:effectLst/>
                <a:latin typeface="Arial" panose="020B0604020202020204" pitchFamily="34" charset="0"/>
                <a:cs typeface="Arial" panose="020B0604020202020204" pitchFamily="34" charset="0"/>
              </a:rPr>
              <a:t> </a:t>
            </a:r>
            <a:r>
              <a:rPr lang="en-US" sz="2300" b="0" i="0" dirty="0">
                <a:solidFill>
                  <a:srgbClr val="0D0D0D"/>
                </a:solidFill>
                <a:effectLst/>
                <a:latin typeface="Arial" panose="020B0604020202020204" pitchFamily="34" charset="0"/>
                <a:cs typeface="Arial" panose="020B0604020202020204" pitchFamily="34" charset="0"/>
              </a:rPr>
              <a:t> Climate science's complexity and varied concepts make it challenging to encapsulate in universally clear, legally binding language, risking diverse interpretations.</a:t>
            </a:r>
            <a:endParaRPr lang="en-US" sz="23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302D6171-942E-A728-DE07-D37909DFE31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93F1931-A9D7-3D39-3D7B-81DB42740706}"/>
              </a:ext>
            </a:extLst>
          </p:cNvPr>
          <p:cNvPicPr>
            <a:picLocks noChangeAspect="1"/>
          </p:cNvPicPr>
          <p:nvPr/>
        </p:nvPicPr>
        <p:blipFill>
          <a:blip r:embed="rId4"/>
          <a:stretch>
            <a:fillRect/>
          </a:stretch>
        </p:blipFill>
        <p:spPr>
          <a:xfrm>
            <a:off x="7374193" y="2191978"/>
            <a:ext cx="4611329" cy="2593873"/>
          </a:xfrm>
          <a:prstGeom prst="rect">
            <a:avLst/>
          </a:prstGeom>
        </p:spPr>
      </p:pic>
    </p:spTree>
    <p:extLst>
      <p:ext uri="{BB962C8B-B14F-4D97-AF65-F5344CB8AC3E}">
        <p14:creationId xmlns:p14="http://schemas.microsoft.com/office/powerpoint/2010/main" val="325399361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8340</TotalTime>
  <Words>3293</Words>
  <Application>Microsoft Office PowerPoint</Application>
  <PresentationFormat>Widescreen</PresentationFormat>
  <Paragraphs>219</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Century Gothic</vt:lpstr>
      <vt:lpstr>Wingdings</vt:lpstr>
      <vt:lpstr>Arial</vt:lpstr>
      <vt:lpstr>Söhne</vt:lpstr>
      <vt:lpstr>Google Sans</vt:lpstr>
      <vt:lpstr>Inter</vt:lpstr>
      <vt:lpstr>Calibri</vt:lpstr>
      <vt:lpstr>Office Theme</vt:lpstr>
      <vt:lpstr>PowerPoint Presentation</vt:lpstr>
      <vt:lpstr>7.1. Scientific uncertainty and interpretation</vt:lpstr>
      <vt:lpstr>7.1. Scientific uncertainty and interpretation</vt:lpstr>
      <vt:lpstr>7.1. Scientific uncertainty and interpretation</vt:lpstr>
      <vt:lpstr>7.1. Scientific uncertainty and interpretation</vt:lpstr>
      <vt:lpstr>7.1. Scientific uncertainty and interpretation</vt:lpstr>
      <vt:lpstr>7.1. Scientific uncertainty and interpretation</vt:lpstr>
      <vt:lpstr>7.1. Scientific uncertainty and interpretation</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7.3. Enforcement and compliance</vt:lpstr>
      <vt:lpstr>7.3. Enforcement and compliance</vt:lpstr>
      <vt:lpstr>7.3. Enforcement and compliance</vt:lpstr>
      <vt:lpstr>7.3. Enforcement and compliance</vt:lpstr>
      <vt:lpstr>7.3. Enforcement and compliance</vt:lpstr>
      <vt:lpstr>7.3. Enforcement and compliance</vt:lpstr>
      <vt:lpstr>7.3. Enforcement and compliance</vt:lpstr>
      <vt:lpstr>7.4. Economic implications and power dynamics</vt:lpstr>
      <vt:lpstr>7.4. Economic implications and power dynamics</vt:lpstr>
      <vt:lpstr>7.4. Economic implications and power dynamics</vt:lpstr>
      <vt:lpstr>7.4. Economic implications and power dynamics</vt:lpstr>
      <vt:lpstr>7.4. Economic implications and power dynamics</vt:lpstr>
      <vt:lpstr>7.4. Economic implications and power dynamics</vt:lpstr>
      <vt:lpstr>7.4. Economic implications and power dynamics</vt:lpstr>
      <vt:lpstr>7.4. Economic implications and power dynamics</vt:lpstr>
      <vt:lpstr>7.4. Economic implications and power dynamics</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28</cp:revision>
  <dcterms:created xsi:type="dcterms:W3CDTF">2020-01-02T01:56:26Z</dcterms:created>
  <dcterms:modified xsi:type="dcterms:W3CDTF">2024-03-18T08:07:21Z</dcterms:modified>
</cp:coreProperties>
</file>