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7" r:id="rId2"/>
  </p:sldMasterIdLst>
  <p:notesMasterIdLst>
    <p:notesMasterId r:id="rId38"/>
  </p:notesMasterIdLst>
  <p:sldIdLst>
    <p:sldId id="256" r:id="rId3"/>
    <p:sldId id="262" r:id="rId4"/>
    <p:sldId id="257" r:id="rId5"/>
    <p:sldId id="269" r:id="rId6"/>
    <p:sldId id="265" r:id="rId7"/>
    <p:sldId id="258" r:id="rId8"/>
    <p:sldId id="267" r:id="rId9"/>
    <p:sldId id="268" r:id="rId10"/>
    <p:sldId id="264" r:id="rId11"/>
    <p:sldId id="259" r:id="rId12"/>
    <p:sldId id="260" r:id="rId13"/>
    <p:sldId id="282" r:id="rId14"/>
    <p:sldId id="281" r:id="rId15"/>
    <p:sldId id="266" r:id="rId16"/>
    <p:sldId id="279" r:id="rId17"/>
    <p:sldId id="283" r:id="rId18"/>
    <p:sldId id="280" r:id="rId19"/>
    <p:sldId id="284" r:id="rId20"/>
    <p:sldId id="270" r:id="rId21"/>
    <p:sldId id="271" r:id="rId22"/>
    <p:sldId id="261" r:id="rId23"/>
    <p:sldId id="285" r:id="rId24"/>
    <p:sldId id="275" r:id="rId25"/>
    <p:sldId id="291" r:id="rId26"/>
    <p:sldId id="273" r:id="rId27"/>
    <p:sldId id="287" r:id="rId28"/>
    <p:sldId id="277" r:id="rId29"/>
    <p:sldId id="288" r:id="rId30"/>
    <p:sldId id="276" r:id="rId31"/>
    <p:sldId id="290" r:id="rId32"/>
    <p:sldId id="274" r:id="rId33"/>
    <p:sldId id="289" r:id="rId34"/>
    <p:sldId id="272" r:id="rId35"/>
    <p:sldId id="286" r:id="rId36"/>
    <p:sldId id="263" r:id="rId37"/>
  </p:sldIdLst>
  <p:sldSz cx="12192000" cy="6858000"/>
  <p:notesSz cx="6951663" cy="10082213"/>
  <p:embeddedFontLst>
    <p:embeddedFont>
      <p:font typeface="Century Gothic" panose="020B0502020202020204" pitchFamily="34" charset="0"/>
      <p:regular r:id="rId39"/>
      <p:bold r:id="rId40"/>
      <p:italic r:id="rId41"/>
      <p:boldItalic r:id="rId42"/>
    </p:embeddedFont>
    <p:embeddedFont>
      <p:font typeface="Segoe UI" panose="020B0502040204020203" pitchFamily="34" charset="0"/>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7" roundtripDataSignature="AMtx7mg7M6y+/XS8+h8EtkVaUVOdauOeo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1BC"/>
    <a:srgbClr val="FEE8D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A00ED3-4F39-45E5-B855-3537186DFB81}">
  <a:tblStyle styleId="{29A00ED3-4F39-45E5-B855-3537186DFB81}"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3772" autoAdjust="0"/>
  </p:normalViewPr>
  <p:slideViewPr>
    <p:cSldViewPr snapToGrid="0">
      <p:cViewPr varScale="1">
        <p:scale>
          <a:sx n="103" d="100"/>
          <a:sy n="103" d="100"/>
        </p:scale>
        <p:origin x="114" y="10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customschemas.google.com/relationships/presentationmetadata" Target="meta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5.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font" Target="fonts/font8.fntdata"/><Relationship Id="rId20" Type="http://schemas.openxmlformats.org/officeDocument/2006/relationships/slide" Target="slides/slide1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FFC1C34-0ACE-45FF-8CC5-927E55F93AF7}" type="doc">
      <dgm:prSet loTypeId="urn:microsoft.com/office/officeart/2008/layout/PictureLineup" loCatId="picture" qsTypeId="urn:microsoft.com/office/officeart/2005/8/quickstyle/simple3" qsCatId="simple" csTypeId="urn:microsoft.com/office/officeart/2005/8/colors/accent1_2" csCatId="accent1" phldr="1"/>
      <dgm:spPr/>
      <dgm:t>
        <a:bodyPr/>
        <a:lstStyle/>
        <a:p>
          <a:endParaRPr lang="en-GB"/>
        </a:p>
      </dgm:t>
    </dgm:pt>
    <dgm:pt modelId="{D3223BD1-DCEA-4E81-B5DE-B2330181CA74}">
      <dgm:prSet phldrT="[Text]" custT="1"/>
      <dgm:spPr/>
      <dgm:t>
        <a:bodyPr/>
        <a:lstStyle/>
        <a:p>
          <a:endParaRPr lang="en-GB" sz="1100" dirty="0">
            <a:solidFill>
              <a:schemeClr val="tx1"/>
            </a:solidFill>
            <a:latin typeface="Segoe UI" panose="020B0502040204020203" pitchFamily="34" charset="0"/>
            <a:cs typeface="Segoe UI" panose="020B0502040204020203" pitchFamily="34" charset="0"/>
          </a:endParaRPr>
        </a:p>
        <a:p>
          <a:r>
            <a:rPr lang="en-GB" sz="1100" b="1" dirty="0">
              <a:solidFill>
                <a:schemeClr val="tx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Regulatory Instruments</a:t>
          </a:r>
        </a:p>
        <a:p>
          <a:r>
            <a:rPr lang="en-GB" sz="1100" dirty="0">
              <a:solidFill>
                <a:schemeClr val="tx1"/>
              </a:solidFill>
              <a:latin typeface="Segoe UI" panose="020B0502040204020203" pitchFamily="34" charset="0"/>
              <a:cs typeface="Segoe UI" panose="020B0502040204020203" pitchFamily="34" charset="0"/>
            </a:rPr>
            <a:t>Regulatory approaches include non-tradable permits, technology and emissions standards, product bans, and government investment.</a:t>
          </a:r>
        </a:p>
      </dgm:t>
    </dgm:pt>
    <dgm:pt modelId="{B40AA74F-E727-475B-9921-E1C4AABB9A62}" type="parTrans" cxnId="{0D03BDBC-315C-4D21-B160-FFE8384CCFB0}">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6ECA5320-0BA2-427A-99A6-213BA0D6F38B}" type="sibTrans" cxnId="{0D03BDBC-315C-4D21-B160-FFE8384CCFB0}">
      <dgm:prSet custT="1"/>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98D2DA5A-C1AE-4C69-9347-A49A7D7B9296}">
      <dgm:prSet phldrT="[Text]" custT="1"/>
      <dgm:spPr/>
      <dgm:t>
        <a:bodyPr/>
        <a:lstStyle/>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a:p>
          <a:pPr marL="0" lvl="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Voluntary Agreements</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Voluntary agreements are generally made between a government agency and one or more private parties to “achieve environmental objectives or to improve environmental performance beyond compliance.” </a:t>
          </a:r>
        </a:p>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dgm:t>
    </dgm:pt>
    <dgm:pt modelId="{DB02723B-8146-4992-9642-2736962EE404}" type="parTrans" cxnId="{B402F2CD-99DE-4E31-911F-557BBD797E19}">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18278CCA-5FB2-48AE-98AB-40A723A7EE9F}" type="sibTrans" cxnId="{B402F2CD-99DE-4E31-911F-557BBD797E19}">
      <dgm:prSet custT="1"/>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5EEBC9F2-B4B7-4A49-98D4-83FA82EC5B4D}">
      <dgm:prSet phldrT="[Text]" custT="1"/>
      <dgm:spPr/>
      <dgm:t>
        <a:bodyPr/>
        <a:lstStyle/>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The Kyoto Protocol</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The Kyoto Protocol came into force on February 16, 2005, and established mandatory, enforceable targets for GHG emissions. Initial emissions reductions for participating countries ranged from –8% to +10% of 1990 levels, while the overall reduction goal was 5% below the 1990 level by 2012. The Protocol was amended for a second commitment period; the new overall reduction goal is 18% below 1990 levels by 2020.</a:t>
          </a:r>
        </a:p>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dgm:t>
    </dgm:pt>
    <dgm:pt modelId="{FF59B1D5-F30B-4805-A941-64B7627C80C5}" type="parTrans" cxnId="{C44A2F7F-C859-4C6D-932E-D85F61B2EBE3}">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B06FF323-E1F3-4F4E-9D8B-5B6835CA7DE2}" type="sibTrans" cxnId="{C44A2F7F-C859-4C6D-932E-D85F61B2EBE3}">
      <dgm:prSet custT="1"/>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D1B47529-12B4-464B-8BD9-DB1AEFA763E5}">
      <dgm:prSet custT="1"/>
      <dgm:spPr/>
      <dgm:t>
        <a:bodyPr/>
        <a:lstStyle/>
        <a:p>
          <a:pPr marL="0" lvl="0" algn="l" defTabSz="488950">
            <a:lnSpc>
              <a:spcPct val="90000"/>
            </a:lnSpc>
            <a:spcBef>
              <a:spcPct val="0"/>
            </a:spcBef>
            <a:spcAft>
              <a:spcPct val="35000"/>
            </a:spcAft>
            <a:buNone/>
          </a:pPr>
          <a:endParaRPr lang="en-GB" sz="1100" b="1"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The Paris Agreement</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In December of 2015, all Parties of the UNFCCC reached a climate change mitigation and adaptation agreement, called The Paris Agreement, in order to keep the global temperature increase (from pre-industrial levels) below 2°C. The Paris Agreement entered into force on November 4, 2016. As of May 2023, The Paris Agreement had 198 signatories, 195 of which have ratified the agreement.</a:t>
          </a:r>
        </a:p>
      </dgm:t>
    </dgm:pt>
    <dgm:pt modelId="{2ADAD574-63C1-442D-BC6D-8105B7731040}" type="parTrans" cxnId="{F1B303B7-B22B-46B2-BCF2-16E22DF879D6}">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6804D25D-7B5F-4F81-B017-6EFFFD640EC0}" type="sibTrans" cxnId="{F1B303B7-B22B-46B2-BCF2-16E22DF879D6}">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71D5D919-1E19-4C79-A10F-91522CA9202E}">
      <dgm:prSet custT="1"/>
      <dgm:spPr/>
      <dgm:t>
        <a:bodyPr/>
        <a:lstStyle/>
        <a:p>
          <a:pPr marL="0" lvl="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Market-Based Instruments</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Market-based approaches include carbon taxes, subsidies, and cap-and-trade programs.</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In a tradable carbon permit system, permits equal to an allowed level of emissions are distributed or auctioned. Parties with emissions below their allowance may sell their excess permits to other parties that have exceeded their emissions allowance. Market-based instruments are recognized for their potential to reduce emissions by allowing for flexibility and ingenuity in the private sector.</a:t>
          </a:r>
        </a:p>
      </dgm:t>
    </dgm:pt>
    <dgm:pt modelId="{255F5318-02C2-4A37-B5E3-DC75C7A2209A}" type="sibTrans" cxnId="{0BBDCD73-995E-4465-A9E6-7376C9EAF262}">
      <dgm:prSet custT="1"/>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2CC975A9-C975-4D47-93C8-DE58ED7CCB3C}" type="parTrans" cxnId="{0BBDCD73-995E-4465-A9E6-7376C9EAF262}">
      <dgm:prSet/>
      <dgm:spPr/>
      <dgm:t>
        <a:bodyPr/>
        <a:lstStyle/>
        <a:p>
          <a:endParaRPr lang="en-GB" sz="1100">
            <a:solidFill>
              <a:schemeClr val="tx1"/>
            </a:solidFill>
            <a:latin typeface="Segoe UI" panose="020B0502040204020203" pitchFamily="34" charset="0"/>
            <a:cs typeface="Segoe UI" panose="020B0502040204020203" pitchFamily="34" charset="0"/>
          </a:endParaRPr>
        </a:p>
      </dgm:t>
    </dgm:pt>
    <dgm:pt modelId="{A638A088-44F5-4FBA-8D8F-5393E63412BE}" type="pres">
      <dgm:prSet presAssocID="{9FFC1C34-0ACE-45FF-8CC5-927E55F93AF7}" presName="Name0" presStyleCnt="0">
        <dgm:presLayoutVars>
          <dgm:chMax/>
          <dgm:chPref/>
          <dgm:dir/>
          <dgm:animLvl val="lvl"/>
          <dgm:resizeHandles val="exact"/>
        </dgm:presLayoutVars>
      </dgm:prSet>
      <dgm:spPr/>
    </dgm:pt>
    <dgm:pt modelId="{084D0905-B4AE-4C62-845C-C1CCC6DAE2C4}" type="pres">
      <dgm:prSet presAssocID="{D3223BD1-DCEA-4E81-B5DE-B2330181CA74}" presName="composite" presStyleCnt="0"/>
      <dgm:spPr/>
    </dgm:pt>
    <dgm:pt modelId="{B032285B-1F6E-42C1-BFC3-E08623593127}" type="pres">
      <dgm:prSet presAssocID="{D3223BD1-DCEA-4E81-B5DE-B2330181CA74}" presName="Image" presStyleLbl="alignNode1" presStyleIdx="0" presStyleCnt="5" custScaleY="50610"/>
      <dgm:spPr/>
    </dgm:pt>
    <dgm:pt modelId="{80C12BC6-15DE-4C2C-88DC-EAB17CA0F71A}" type="pres">
      <dgm:prSet presAssocID="{D3223BD1-DCEA-4E81-B5DE-B2330181CA74}" presName="Accent" presStyleLbl="parChTrans1D1" presStyleIdx="0" presStyleCnt="5" custLinFactNeighborY="9571"/>
      <dgm:spPr/>
    </dgm:pt>
    <dgm:pt modelId="{83A689BA-4CCE-4ACF-8D93-CC1B9326F919}" type="pres">
      <dgm:prSet presAssocID="{D3223BD1-DCEA-4E81-B5DE-B2330181CA74}" presName="Parent" presStyleLbl="revTx" presStyleIdx="0" presStyleCnt="5" custScaleY="164619">
        <dgm:presLayoutVars>
          <dgm:chMax val="0"/>
          <dgm:chPref val="0"/>
          <dgm:bulletEnabled val="1"/>
        </dgm:presLayoutVars>
      </dgm:prSet>
      <dgm:spPr/>
    </dgm:pt>
    <dgm:pt modelId="{AAC2AF51-7B61-4D34-A43E-FC1A27ED9248}" type="pres">
      <dgm:prSet presAssocID="{6ECA5320-0BA2-427A-99A6-213BA0D6F38B}" presName="sibTrans" presStyleCnt="0"/>
      <dgm:spPr/>
    </dgm:pt>
    <dgm:pt modelId="{43B94DA8-5A7C-4F16-9085-CD06DB9EDE14}" type="pres">
      <dgm:prSet presAssocID="{98D2DA5A-C1AE-4C69-9347-A49A7D7B9296}" presName="composite" presStyleCnt="0"/>
      <dgm:spPr/>
    </dgm:pt>
    <dgm:pt modelId="{F0ACC8D7-A771-458B-B683-B1FCAB3D3037}" type="pres">
      <dgm:prSet presAssocID="{98D2DA5A-C1AE-4C69-9347-A49A7D7B9296}" presName="Image" presStyleLbl="alignNode1" presStyleIdx="1" presStyleCnt="5" custScaleY="50610"/>
      <dgm:spPr/>
    </dgm:pt>
    <dgm:pt modelId="{4EC61A32-FB31-488D-B761-73CFB911AADB}" type="pres">
      <dgm:prSet presAssocID="{98D2DA5A-C1AE-4C69-9347-A49A7D7B9296}" presName="Accent" presStyleLbl="parChTrans1D1" presStyleIdx="1" presStyleCnt="5" custLinFactX="2061533" custLinFactNeighborX="2100000" custLinFactNeighborY="9571"/>
      <dgm:spPr/>
    </dgm:pt>
    <dgm:pt modelId="{C746921C-4019-473B-8160-BE99A235ECFF}" type="pres">
      <dgm:prSet presAssocID="{98D2DA5A-C1AE-4C69-9347-A49A7D7B9296}" presName="Parent" presStyleLbl="revTx" presStyleIdx="1" presStyleCnt="5" custScaleX="99188" custScaleY="165159" custLinFactNeighborX="2459" custLinFactNeighborY="4186">
        <dgm:presLayoutVars>
          <dgm:chMax val="0"/>
          <dgm:chPref val="0"/>
          <dgm:bulletEnabled val="1"/>
        </dgm:presLayoutVars>
      </dgm:prSet>
      <dgm:spPr/>
    </dgm:pt>
    <dgm:pt modelId="{5296E08F-9682-435F-9643-695F63F826CD}" type="pres">
      <dgm:prSet presAssocID="{18278CCA-5FB2-48AE-98AB-40A723A7EE9F}" presName="sibTrans" presStyleCnt="0"/>
      <dgm:spPr/>
    </dgm:pt>
    <dgm:pt modelId="{C028D461-8F03-4A2D-AFAE-05E90D53D5B6}" type="pres">
      <dgm:prSet presAssocID="{71D5D919-1E19-4C79-A10F-91522CA9202E}" presName="composite" presStyleCnt="0"/>
      <dgm:spPr/>
    </dgm:pt>
    <dgm:pt modelId="{35CF2D02-8FCA-49D3-8351-1207463A8DB8}" type="pres">
      <dgm:prSet presAssocID="{71D5D919-1E19-4C79-A10F-91522CA9202E}" presName="Image" presStyleLbl="alignNode1" presStyleIdx="2" presStyleCnt="5" custScaleY="50610" custLinFactNeighborX="-882" custLinFactNeighborY="-6640"/>
      <dgm:spPr/>
    </dgm:pt>
    <dgm:pt modelId="{26A673AB-2429-489A-B891-250F97687C96}" type="pres">
      <dgm:prSet presAssocID="{71D5D919-1E19-4C79-A10F-91522CA9202E}" presName="Accent" presStyleLbl="parChTrans1D1" presStyleIdx="2" presStyleCnt="5" custLinFactX="-6100000" custLinFactNeighborX="-6197637" custLinFactNeighborY="8310"/>
      <dgm:spPr/>
    </dgm:pt>
    <dgm:pt modelId="{33B2987C-A071-449B-AE73-2824154CA8D3}" type="pres">
      <dgm:prSet presAssocID="{71D5D919-1E19-4C79-A10F-91522CA9202E}" presName="Parent" presStyleLbl="revTx" presStyleIdx="2" presStyleCnt="5" custScaleX="94133" custScaleY="136651" custLinFactNeighborX="-416" custLinFactNeighborY="-10820">
        <dgm:presLayoutVars>
          <dgm:chMax val="0"/>
          <dgm:chPref val="0"/>
          <dgm:bulletEnabled val="1"/>
        </dgm:presLayoutVars>
      </dgm:prSet>
      <dgm:spPr/>
    </dgm:pt>
    <dgm:pt modelId="{71D0E79A-9804-4378-803C-F7BFAA975DFC}" type="pres">
      <dgm:prSet presAssocID="{255F5318-02C2-4A37-B5E3-DC75C7A2209A}" presName="sibTrans" presStyleCnt="0"/>
      <dgm:spPr/>
    </dgm:pt>
    <dgm:pt modelId="{E919FD82-5C3B-4E49-8521-C88985965D36}" type="pres">
      <dgm:prSet presAssocID="{5EEBC9F2-B4B7-4A49-98D4-83FA82EC5B4D}" presName="composite" presStyleCnt="0"/>
      <dgm:spPr/>
    </dgm:pt>
    <dgm:pt modelId="{8AEB4B64-D072-4384-9120-95DEC4311C73}" type="pres">
      <dgm:prSet presAssocID="{5EEBC9F2-B4B7-4A49-98D4-83FA82EC5B4D}" presName="Image" presStyleLbl="alignNode1" presStyleIdx="3" presStyleCnt="5" custScaleY="50610"/>
      <dgm:spPr/>
    </dgm:pt>
    <dgm:pt modelId="{C06B3E59-89BC-4AE5-9DC8-5195E0432994}" type="pres">
      <dgm:prSet presAssocID="{5EEBC9F2-B4B7-4A49-98D4-83FA82EC5B4D}" presName="Accent" presStyleLbl="parChTrans1D1" presStyleIdx="3" presStyleCnt="5" custLinFactX="-2800000" custLinFactNeighborX="-2862923" custLinFactNeighborY="9493"/>
      <dgm:spPr/>
    </dgm:pt>
    <dgm:pt modelId="{F0DF06A4-4A91-4AB8-B95A-68CE1C013F5D}" type="pres">
      <dgm:prSet presAssocID="{5EEBC9F2-B4B7-4A49-98D4-83FA82EC5B4D}" presName="Parent" presStyleLbl="revTx" presStyleIdx="3" presStyleCnt="5" custScaleX="85769" custScaleY="163057" custLinFactNeighborX="1249" custLinFactNeighborY="19142">
        <dgm:presLayoutVars>
          <dgm:chMax val="0"/>
          <dgm:chPref val="0"/>
          <dgm:bulletEnabled val="1"/>
        </dgm:presLayoutVars>
      </dgm:prSet>
      <dgm:spPr/>
    </dgm:pt>
    <dgm:pt modelId="{F523EA36-3607-4A42-BF94-84E7A95154A0}" type="pres">
      <dgm:prSet presAssocID="{B06FF323-E1F3-4F4E-9D8B-5B6835CA7DE2}" presName="sibTrans" presStyleCnt="0"/>
      <dgm:spPr/>
    </dgm:pt>
    <dgm:pt modelId="{524DAA46-9A76-4654-970D-57B8F3B8DC21}" type="pres">
      <dgm:prSet presAssocID="{D1B47529-12B4-464B-8BD9-DB1AEFA763E5}" presName="composite" presStyleCnt="0"/>
      <dgm:spPr/>
    </dgm:pt>
    <dgm:pt modelId="{D58DA541-3809-47A5-82D7-7B52501207C3}" type="pres">
      <dgm:prSet presAssocID="{D1B47529-12B4-464B-8BD9-DB1AEFA763E5}" presName="Image" presStyleLbl="alignNode1" presStyleIdx="4" presStyleCnt="5" custScaleY="50610"/>
      <dgm:spPr/>
    </dgm:pt>
    <dgm:pt modelId="{BD22D550-E3BC-4F4D-BD5A-C265798CF80D}" type="pres">
      <dgm:prSet presAssocID="{D1B47529-12B4-464B-8BD9-DB1AEFA763E5}" presName="Accent" presStyleLbl="parChTrans1D1" presStyleIdx="4" presStyleCnt="5" custLinFactX="4098278" custLinFactNeighborX="4100000" custLinFactNeighborY="8813"/>
      <dgm:spPr/>
    </dgm:pt>
    <dgm:pt modelId="{BD624B6A-B32D-4A2F-B46D-96903912EC42}" type="pres">
      <dgm:prSet presAssocID="{D1B47529-12B4-464B-8BD9-DB1AEFA763E5}" presName="Parent" presStyleLbl="revTx" presStyleIdx="4" presStyleCnt="5" custScaleX="93482" custScaleY="162691" custLinFactNeighborX="7871" custLinFactNeighborY="-906">
        <dgm:presLayoutVars>
          <dgm:chMax val="0"/>
          <dgm:chPref val="0"/>
          <dgm:bulletEnabled val="1"/>
        </dgm:presLayoutVars>
      </dgm:prSet>
      <dgm:spPr/>
    </dgm:pt>
  </dgm:ptLst>
  <dgm:cxnLst>
    <dgm:cxn modelId="{89D5BE2D-1BAC-4BE1-8783-8F07CD016117}" type="presOf" srcId="{5EEBC9F2-B4B7-4A49-98D4-83FA82EC5B4D}" destId="{F0DF06A4-4A91-4AB8-B95A-68CE1C013F5D}" srcOrd="0" destOrd="0" presId="urn:microsoft.com/office/officeart/2008/layout/PictureLineup"/>
    <dgm:cxn modelId="{1BCE6032-160D-4A37-99C3-ED6CD6FA3E3F}" type="presOf" srcId="{D3223BD1-DCEA-4E81-B5DE-B2330181CA74}" destId="{83A689BA-4CCE-4ACF-8D93-CC1B9326F919}" srcOrd="0" destOrd="0" presId="urn:microsoft.com/office/officeart/2008/layout/PictureLineup"/>
    <dgm:cxn modelId="{8C9A1451-C9B4-45E4-8CE6-C1DFACD6B38D}" type="presOf" srcId="{98D2DA5A-C1AE-4C69-9347-A49A7D7B9296}" destId="{C746921C-4019-473B-8160-BE99A235ECFF}" srcOrd="0" destOrd="0" presId="urn:microsoft.com/office/officeart/2008/layout/PictureLineup"/>
    <dgm:cxn modelId="{0BBDCD73-995E-4465-A9E6-7376C9EAF262}" srcId="{9FFC1C34-0ACE-45FF-8CC5-927E55F93AF7}" destId="{71D5D919-1E19-4C79-A10F-91522CA9202E}" srcOrd="2" destOrd="0" parTransId="{2CC975A9-C975-4D47-93C8-DE58ED7CCB3C}" sibTransId="{255F5318-02C2-4A37-B5E3-DC75C7A2209A}"/>
    <dgm:cxn modelId="{C44A2F7F-C859-4C6D-932E-D85F61B2EBE3}" srcId="{9FFC1C34-0ACE-45FF-8CC5-927E55F93AF7}" destId="{5EEBC9F2-B4B7-4A49-98D4-83FA82EC5B4D}" srcOrd="3" destOrd="0" parTransId="{FF59B1D5-F30B-4805-A941-64B7627C80C5}" sibTransId="{B06FF323-E1F3-4F4E-9D8B-5B6835CA7DE2}"/>
    <dgm:cxn modelId="{271E988C-20FC-40C5-964F-F572FE720014}" type="presOf" srcId="{D1B47529-12B4-464B-8BD9-DB1AEFA763E5}" destId="{BD624B6A-B32D-4A2F-B46D-96903912EC42}" srcOrd="0" destOrd="0" presId="urn:microsoft.com/office/officeart/2008/layout/PictureLineup"/>
    <dgm:cxn modelId="{F1B303B7-B22B-46B2-BCF2-16E22DF879D6}" srcId="{9FFC1C34-0ACE-45FF-8CC5-927E55F93AF7}" destId="{D1B47529-12B4-464B-8BD9-DB1AEFA763E5}" srcOrd="4" destOrd="0" parTransId="{2ADAD574-63C1-442D-BC6D-8105B7731040}" sibTransId="{6804D25D-7B5F-4F81-B017-6EFFFD640EC0}"/>
    <dgm:cxn modelId="{0D03BDBC-315C-4D21-B160-FFE8384CCFB0}" srcId="{9FFC1C34-0ACE-45FF-8CC5-927E55F93AF7}" destId="{D3223BD1-DCEA-4E81-B5DE-B2330181CA74}" srcOrd="0" destOrd="0" parTransId="{B40AA74F-E727-475B-9921-E1C4AABB9A62}" sibTransId="{6ECA5320-0BA2-427A-99A6-213BA0D6F38B}"/>
    <dgm:cxn modelId="{B402F2CD-99DE-4E31-911F-557BBD797E19}" srcId="{9FFC1C34-0ACE-45FF-8CC5-927E55F93AF7}" destId="{98D2DA5A-C1AE-4C69-9347-A49A7D7B9296}" srcOrd="1" destOrd="0" parTransId="{DB02723B-8146-4992-9642-2736962EE404}" sibTransId="{18278CCA-5FB2-48AE-98AB-40A723A7EE9F}"/>
    <dgm:cxn modelId="{78C9E5D3-85E5-453A-BAF8-F4AF291FDF75}" type="presOf" srcId="{71D5D919-1E19-4C79-A10F-91522CA9202E}" destId="{33B2987C-A071-449B-AE73-2824154CA8D3}" srcOrd="0" destOrd="0" presId="urn:microsoft.com/office/officeart/2008/layout/PictureLineup"/>
    <dgm:cxn modelId="{490933D7-B19A-402E-B370-85EC1D271D57}" type="presOf" srcId="{9FFC1C34-0ACE-45FF-8CC5-927E55F93AF7}" destId="{A638A088-44F5-4FBA-8D8F-5393E63412BE}" srcOrd="0" destOrd="0" presId="urn:microsoft.com/office/officeart/2008/layout/PictureLineup"/>
    <dgm:cxn modelId="{1FB3E3D9-B9F0-4D28-8383-3F7340213750}" type="presParOf" srcId="{A638A088-44F5-4FBA-8D8F-5393E63412BE}" destId="{084D0905-B4AE-4C62-845C-C1CCC6DAE2C4}" srcOrd="0" destOrd="0" presId="urn:microsoft.com/office/officeart/2008/layout/PictureLineup"/>
    <dgm:cxn modelId="{6432AF62-26CA-4F7C-A14D-2E40E3009412}" type="presParOf" srcId="{084D0905-B4AE-4C62-845C-C1CCC6DAE2C4}" destId="{B032285B-1F6E-42C1-BFC3-E08623593127}" srcOrd="0" destOrd="0" presId="urn:microsoft.com/office/officeart/2008/layout/PictureLineup"/>
    <dgm:cxn modelId="{F559DD0A-2AB8-45F2-8C07-D775A5000F43}" type="presParOf" srcId="{084D0905-B4AE-4C62-845C-C1CCC6DAE2C4}" destId="{80C12BC6-15DE-4C2C-88DC-EAB17CA0F71A}" srcOrd="1" destOrd="0" presId="urn:microsoft.com/office/officeart/2008/layout/PictureLineup"/>
    <dgm:cxn modelId="{3D20D555-DA40-4095-B3C6-BF0FA5A4C9AD}" type="presParOf" srcId="{084D0905-B4AE-4C62-845C-C1CCC6DAE2C4}" destId="{83A689BA-4CCE-4ACF-8D93-CC1B9326F919}" srcOrd="2" destOrd="0" presId="urn:microsoft.com/office/officeart/2008/layout/PictureLineup"/>
    <dgm:cxn modelId="{D0DAD0EE-933B-425C-9B4E-4B2CE20FD2F9}" type="presParOf" srcId="{A638A088-44F5-4FBA-8D8F-5393E63412BE}" destId="{AAC2AF51-7B61-4D34-A43E-FC1A27ED9248}" srcOrd="1" destOrd="0" presId="urn:microsoft.com/office/officeart/2008/layout/PictureLineup"/>
    <dgm:cxn modelId="{ABA3075B-2D26-420C-8FF7-B34F7AB73C72}" type="presParOf" srcId="{A638A088-44F5-4FBA-8D8F-5393E63412BE}" destId="{43B94DA8-5A7C-4F16-9085-CD06DB9EDE14}" srcOrd="2" destOrd="0" presId="urn:microsoft.com/office/officeart/2008/layout/PictureLineup"/>
    <dgm:cxn modelId="{F8D5505E-F226-492C-BBFD-68D9158EAB47}" type="presParOf" srcId="{43B94DA8-5A7C-4F16-9085-CD06DB9EDE14}" destId="{F0ACC8D7-A771-458B-B683-B1FCAB3D3037}" srcOrd="0" destOrd="0" presId="urn:microsoft.com/office/officeart/2008/layout/PictureLineup"/>
    <dgm:cxn modelId="{4E90694E-3CF6-4319-9B42-494B8611F38B}" type="presParOf" srcId="{43B94DA8-5A7C-4F16-9085-CD06DB9EDE14}" destId="{4EC61A32-FB31-488D-B761-73CFB911AADB}" srcOrd="1" destOrd="0" presId="urn:microsoft.com/office/officeart/2008/layout/PictureLineup"/>
    <dgm:cxn modelId="{CDF70DF5-E99B-4EBC-AC71-365DB3B6E0AE}" type="presParOf" srcId="{43B94DA8-5A7C-4F16-9085-CD06DB9EDE14}" destId="{C746921C-4019-473B-8160-BE99A235ECFF}" srcOrd="2" destOrd="0" presId="urn:microsoft.com/office/officeart/2008/layout/PictureLineup"/>
    <dgm:cxn modelId="{06DBD5AC-F323-4C1B-82F0-433876136FB5}" type="presParOf" srcId="{A638A088-44F5-4FBA-8D8F-5393E63412BE}" destId="{5296E08F-9682-435F-9643-695F63F826CD}" srcOrd="3" destOrd="0" presId="urn:microsoft.com/office/officeart/2008/layout/PictureLineup"/>
    <dgm:cxn modelId="{DDB9C97B-4C43-422B-A26E-D0C368DE08E5}" type="presParOf" srcId="{A638A088-44F5-4FBA-8D8F-5393E63412BE}" destId="{C028D461-8F03-4A2D-AFAE-05E90D53D5B6}" srcOrd="4" destOrd="0" presId="urn:microsoft.com/office/officeart/2008/layout/PictureLineup"/>
    <dgm:cxn modelId="{016E9CED-F4CE-4AE9-B772-69FFED1ECE56}" type="presParOf" srcId="{C028D461-8F03-4A2D-AFAE-05E90D53D5B6}" destId="{35CF2D02-8FCA-49D3-8351-1207463A8DB8}" srcOrd="0" destOrd="0" presId="urn:microsoft.com/office/officeart/2008/layout/PictureLineup"/>
    <dgm:cxn modelId="{82E89E6F-337C-43BE-BDDB-A5E92C77FBB0}" type="presParOf" srcId="{C028D461-8F03-4A2D-AFAE-05E90D53D5B6}" destId="{26A673AB-2429-489A-B891-250F97687C96}" srcOrd="1" destOrd="0" presId="urn:microsoft.com/office/officeart/2008/layout/PictureLineup"/>
    <dgm:cxn modelId="{C9B9A0EA-6E33-4496-A01E-188FC4A31007}" type="presParOf" srcId="{C028D461-8F03-4A2D-AFAE-05E90D53D5B6}" destId="{33B2987C-A071-449B-AE73-2824154CA8D3}" srcOrd="2" destOrd="0" presId="urn:microsoft.com/office/officeart/2008/layout/PictureLineup"/>
    <dgm:cxn modelId="{36F6D90F-829A-424D-AFE0-A1FC5650208B}" type="presParOf" srcId="{A638A088-44F5-4FBA-8D8F-5393E63412BE}" destId="{71D0E79A-9804-4378-803C-F7BFAA975DFC}" srcOrd="5" destOrd="0" presId="urn:microsoft.com/office/officeart/2008/layout/PictureLineup"/>
    <dgm:cxn modelId="{02D25658-08C4-4F69-90CD-D604FEE2423C}" type="presParOf" srcId="{A638A088-44F5-4FBA-8D8F-5393E63412BE}" destId="{E919FD82-5C3B-4E49-8521-C88985965D36}" srcOrd="6" destOrd="0" presId="urn:microsoft.com/office/officeart/2008/layout/PictureLineup"/>
    <dgm:cxn modelId="{14225292-988F-499F-A0B1-3BC86F9452CA}" type="presParOf" srcId="{E919FD82-5C3B-4E49-8521-C88985965D36}" destId="{8AEB4B64-D072-4384-9120-95DEC4311C73}" srcOrd="0" destOrd="0" presId="urn:microsoft.com/office/officeart/2008/layout/PictureLineup"/>
    <dgm:cxn modelId="{819D99F6-8608-493E-9858-A82318415BD1}" type="presParOf" srcId="{E919FD82-5C3B-4E49-8521-C88985965D36}" destId="{C06B3E59-89BC-4AE5-9DC8-5195E0432994}" srcOrd="1" destOrd="0" presId="urn:microsoft.com/office/officeart/2008/layout/PictureLineup"/>
    <dgm:cxn modelId="{54D6DB03-0F9C-43EA-9BD3-D95B28D7C2DB}" type="presParOf" srcId="{E919FD82-5C3B-4E49-8521-C88985965D36}" destId="{F0DF06A4-4A91-4AB8-B95A-68CE1C013F5D}" srcOrd="2" destOrd="0" presId="urn:microsoft.com/office/officeart/2008/layout/PictureLineup"/>
    <dgm:cxn modelId="{F34D6F9D-DF32-4D88-9EBD-61D5B27F6652}" type="presParOf" srcId="{A638A088-44F5-4FBA-8D8F-5393E63412BE}" destId="{F523EA36-3607-4A42-BF94-84E7A95154A0}" srcOrd="7" destOrd="0" presId="urn:microsoft.com/office/officeart/2008/layout/PictureLineup"/>
    <dgm:cxn modelId="{30CCFC28-C8B7-4855-80E0-486DD8B88F64}" type="presParOf" srcId="{A638A088-44F5-4FBA-8D8F-5393E63412BE}" destId="{524DAA46-9A76-4654-970D-57B8F3B8DC21}" srcOrd="8" destOrd="0" presId="urn:microsoft.com/office/officeart/2008/layout/PictureLineup"/>
    <dgm:cxn modelId="{CD7ED7DB-5AF8-43F1-9D39-7F49720A8D7C}" type="presParOf" srcId="{524DAA46-9A76-4654-970D-57B8F3B8DC21}" destId="{D58DA541-3809-47A5-82D7-7B52501207C3}" srcOrd="0" destOrd="0" presId="urn:microsoft.com/office/officeart/2008/layout/PictureLineup"/>
    <dgm:cxn modelId="{08612F4A-B428-4588-8E8A-874B73DE375E}" type="presParOf" srcId="{524DAA46-9A76-4654-970D-57B8F3B8DC21}" destId="{BD22D550-E3BC-4F4D-BD5A-C265798CF80D}" srcOrd="1" destOrd="0" presId="urn:microsoft.com/office/officeart/2008/layout/PictureLineup"/>
    <dgm:cxn modelId="{DB54AD06-D644-4DF8-9396-E7414EE1F137}" type="presParOf" srcId="{524DAA46-9A76-4654-970D-57B8F3B8DC21}" destId="{BD624B6A-B32D-4A2F-B46D-96903912EC42}" srcOrd="2" destOrd="0" presId="urn:microsoft.com/office/officeart/2008/layout/PictureLineup"/>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764FB91-03E5-477F-97E5-C69BA003C8B3}"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en-GB"/>
        </a:p>
      </dgm:t>
    </dgm:pt>
    <dgm:pt modelId="{AF4F80C7-96BF-4C18-BE8B-7DFA00C54208}">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9525"/>
      </dgm:spPr>
      <dgm:t>
        <a:bodyPr/>
        <a:lstStyle/>
        <a:p>
          <a:r>
            <a:rPr lang="en-GB" sz="1100" b="1" i="0" dirty="0">
              <a:solidFill>
                <a:schemeClr val="accent5">
                  <a:lumMod val="75000"/>
                </a:schemeClr>
              </a:solidFill>
              <a:effectLst/>
              <a:latin typeface="Segoe UI" panose="020B0502040204020203" pitchFamily="34" charset="0"/>
              <a:ea typeface="Quattrocento Sans"/>
              <a:cs typeface="Segoe UI" panose="020B0502040204020203" pitchFamily="34" charset="0"/>
            </a:rPr>
            <a:t>Spanish Constitution 1978</a:t>
          </a:r>
          <a:endParaRPr lang="en-GB" sz="1100" b="1" i="0" dirty="0">
            <a:solidFill>
              <a:schemeClr val="accent5">
                <a:lumMod val="75000"/>
              </a:schemeClr>
            </a:solidFill>
            <a:effectLst/>
          </a:endParaRPr>
        </a:p>
      </dgm:t>
    </dgm:pt>
    <dgm:pt modelId="{CFEBD8AA-C666-4822-94A7-88EDC91FD53C}" type="parTrans" cxnId="{DBAFC93E-63B2-478D-BCA1-0C0A12CD6D13}">
      <dgm:prSet/>
      <dgm:spPr/>
      <dgm:t>
        <a:bodyPr/>
        <a:lstStyle/>
        <a:p>
          <a:endParaRPr lang="en-GB" sz="1100" b="1">
            <a:solidFill>
              <a:schemeClr val="accent5">
                <a:lumMod val="75000"/>
              </a:schemeClr>
            </a:solidFill>
          </a:endParaRPr>
        </a:p>
      </dgm:t>
    </dgm:pt>
    <dgm:pt modelId="{390F1793-1786-4CE6-A11E-E27620EA094F}" type="sibTrans" cxnId="{DBAFC93E-63B2-478D-BCA1-0C0A12CD6D13}">
      <dgm:prSet/>
      <dgm:spPr/>
      <dgm:t>
        <a:bodyPr/>
        <a:lstStyle/>
        <a:p>
          <a:endParaRPr lang="en-GB" sz="1100" b="1">
            <a:solidFill>
              <a:schemeClr val="accent5">
                <a:lumMod val="75000"/>
              </a:schemeClr>
            </a:solidFill>
          </a:endParaRPr>
        </a:p>
      </dgm:t>
    </dgm:pt>
    <dgm:pt modelId="{5B845750-295E-42EE-A18A-A68798AEA648}">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6350"/>
      </dgm:spPr>
      <dgm:t>
        <a:bodyPr spcFirstLastPara="0" vert="horz" wrap="square" lIns="128016" tIns="128016" rIns="128016" bIns="128016" numCol="1" spcCol="1270" anchor="ctr" anchorCtr="0"/>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2020</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dgm:t>
    </dgm:pt>
    <dgm:pt modelId="{B3916B88-FF23-458A-A5F1-26BEBE45BF75}" type="parTrans" cxnId="{7E03706E-39B4-47BA-A793-4BFE11472BA8}">
      <dgm:prSet/>
      <dgm:spPr/>
      <dgm:t>
        <a:bodyPr/>
        <a:lstStyle/>
        <a:p>
          <a:endParaRPr lang="en-GB" sz="1100" b="1">
            <a:solidFill>
              <a:schemeClr val="accent5">
                <a:lumMod val="75000"/>
              </a:schemeClr>
            </a:solidFill>
          </a:endParaRPr>
        </a:p>
      </dgm:t>
    </dgm:pt>
    <dgm:pt modelId="{409F6F36-CD66-4364-B4C0-DF7824F78CE6}" type="sibTrans" cxnId="{7E03706E-39B4-47BA-A793-4BFE11472BA8}">
      <dgm:prSet/>
      <dgm:spPr/>
      <dgm:t>
        <a:bodyPr/>
        <a:lstStyle/>
        <a:p>
          <a:endParaRPr lang="en-GB" sz="1100" b="1">
            <a:solidFill>
              <a:schemeClr val="accent5">
                <a:lumMod val="75000"/>
              </a:schemeClr>
            </a:solidFill>
          </a:endParaRPr>
        </a:p>
      </dgm:t>
    </dgm:pt>
    <dgm:pt modelId="{98B0FDB4-AE22-400E-AAAE-9FD75AF9759A}">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3175"/>
      </dgm:spPr>
      <dgm:t>
        <a:bodyPr/>
        <a:lstStyle/>
        <a:p>
          <a:pPr marL="0" lvl="0" indent="0" algn="ctr" defTabSz="800100">
            <a:lnSpc>
              <a:spcPct val="90000"/>
            </a:lnSpc>
            <a:spcBef>
              <a:spcPct val="0"/>
            </a:spcBef>
            <a:spcAft>
              <a:spcPct val="35000"/>
            </a:spcAft>
          </a:pPr>
          <a:r>
            <a:rPr lang="en-GB" sz="1100" b="1" i="0" kern="1200" dirty="0">
              <a:solidFill>
                <a:srgbClr val="5B9BD5">
                  <a:lumMod val="75000"/>
                </a:srgbClr>
              </a:solidFill>
              <a:effectLst/>
              <a:latin typeface="Segoe UI" panose="020B0502040204020203" pitchFamily="34" charset="0"/>
              <a:ea typeface="Quattrocento Sans"/>
              <a:cs typeface="Segoe UI" panose="020B0502040204020203" pitchFamily="34" charset="0"/>
            </a:rPr>
            <a:t>Climate Change and Energy Transition Law 2021</a:t>
          </a:r>
        </a:p>
      </dgm:t>
    </dgm:pt>
    <dgm:pt modelId="{D6536B8B-32CB-4435-9EC4-329ECEF22F90}" type="parTrans" cxnId="{39945DC6-29D7-46FE-ADC0-BC5E0E60147D}">
      <dgm:prSet/>
      <dgm:spPr/>
      <dgm:t>
        <a:bodyPr/>
        <a:lstStyle/>
        <a:p>
          <a:endParaRPr lang="en-GB" sz="1100" b="1">
            <a:solidFill>
              <a:schemeClr val="accent5">
                <a:lumMod val="75000"/>
              </a:schemeClr>
            </a:solidFill>
          </a:endParaRPr>
        </a:p>
      </dgm:t>
    </dgm:pt>
    <dgm:pt modelId="{0A7AD45C-9391-4184-8448-CA61695C5A35}" type="sibTrans" cxnId="{39945DC6-29D7-46FE-ADC0-BC5E0E60147D}">
      <dgm:prSet/>
      <dgm:spPr/>
      <dgm:t>
        <a:bodyPr/>
        <a:lstStyle/>
        <a:p>
          <a:endParaRPr lang="en-GB" sz="1100" b="1">
            <a:solidFill>
              <a:schemeClr val="accent5">
                <a:lumMod val="75000"/>
              </a:schemeClr>
            </a:solidFill>
          </a:endParaRPr>
        </a:p>
      </dgm:t>
    </dgm:pt>
    <dgm:pt modelId="{A31925EE-CB56-4EFC-9C05-E88616DCC897}" type="pres">
      <dgm:prSet presAssocID="{2764FB91-03E5-477F-97E5-C69BA003C8B3}" presName="Name0" presStyleCnt="0">
        <dgm:presLayoutVars>
          <dgm:dir/>
          <dgm:animLvl val="lvl"/>
          <dgm:resizeHandles val="exact"/>
        </dgm:presLayoutVars>
      </dgm:prSet>
      <dgm:spPr/>
    </dgm:pt>
    <dgm:pt modelId="{F33023C8-BDC6-4A22-8BC8-7048D7FA1421}" type="pres">
      <dgm:prSet presAssocID="{98B0FDB4-AE22-400E-AAAE-9FD75AF9759A}" presName="boxAndChildren" presStyleCnt="0"/>
      <dgm:spPr/>
    </dgm:pt>
    <dgm:pt modelId="{4407E74C-B73A-4B02-B875-221A7AF0E539}" type="pres">
      <dgm:prSet presAssocID="{98B0FDB4-AE22-400E-AAAE-9FD75AF9759A}" presName="parentTextBox" presStyleLbl="node1" presStyleIdx="0" presStyleCnt="3"/>
      <dgm:spPr>
        <a:xfrm>
          <a:off x="0" y="2469532"/>
          <a:ext cx="4998422" cy="540273"/>
        </a:xfrm>
        <a:prstGeom prst="rect">
          <a:avLst/>
        </a:prstGeom>
      </dgm:spPr>
    </dgm:pt>
    <dgm:pt modelId="{7A173CA4-88C8-438F-908F-7492D5B19ED7}" type="pres">
      <dgm:prSet presAssocID="{409F6F36-CD66-4364-B4C0-DF7824F78CE6}" presName="sp" presStyleCnt="0"/>
      <dgm:spPr/>
    </dgm:pt>
    <dgm:pt modelId="{A448F4F6-9C41-4D2E-9804-C59EF42A0266}" type="pres">
      <dgm:prSet presAssocID="{5B845750-295E-42EE-A18A-A68798AEA648}" presName="arrowAndChildren" presStyleCnt="0"/>
      <dgm:spPr/>
    </dgm:pt>
    <dgm:pt modelId="{CE2E3D02-C2E4-4CD7-AC81-16BB1F8AEE95}" type="pres">
      <dgm:prSet presAssocID="{5B845750-295E-42EE-A18A-A68798AEA648}" presName="parentTextArrow" presStyleLbl="node1" presStyleIdx="1" presStyleCnt="3"/>
      <dgm:spPr>
        <a:xfrm rot="10800000">
          <a:off x="0" y="1646695"/>
          <a:ext cx="4998422" cy="830940"/>
        </a:xfrm>
        <a:prstGeom prst="upArrowCallout">
          <a:avLst/>
        </a:prstGeom>
      </dgm:spPr>
    </dgm:pt>
    <dgm:pt modelId="{9FE76B38-CEA6-4B59-A74C-3B23FFA47F23}" type="pres">
      <dgm:prSet presAssocID="{390F1793-1786-4CE6-A11E-E27620EA094F}" presName="sp" presStyleCnt="0"/>
      <dgm:spPr/>
    </dgm:pt>
    <dgm:pt modelId="{68507F10-6E9A-4433-B099-64B2E2280507}" type="pres">
      <dgm:prSet presAssocID="{AF4F80C7-96BF-4C18-BE8B-7DFA00C54208}" presName="arrowAndChildren" presStyleCnt="0"/>
      <dgm:spPr/>
    </dgm:pt>
    <dgm:pt modelId="{C7936B90-1B3D-46F4-96CD-DD5EDAE19B12}" type="pres">
      <dgm:prSet presAssocID="{AF4F80C7-96BF-4C18-BE8B-7DFA00C54208}" presName="parentTextArrow" presStyleLbl="node1" presStyleIdx="2" presStyleCnt="3" custLinFactNeighborY="439"/>
      <dgm:spPr/>
    </dgm:pt>
  </dgm:ptLst>
  <dgm:cxnLst>
    <dgm:cxn modelId="{DBAFC93E-63B2-478D-BCA1-0C0A12CD6D13}" srcId="{2764FB91-03E5-477F-97E5-C69BA003C8B3}" destId="{AF4F80C7-96BF-4C18-BE8B-7DFA00C54208}" srcOrd="0" destOrd="0" parTransId="{CFEBD8AA-C666-4822-94A7-88EDC91FD53C}" sibTransId="{390F1793-1786-4CE6-A11E-E27620EA094F}"/>
    <dgm:cxn modelId="{7E03706E-39B4-47BA-A793-4BFE11472BA8}" srcId="{2764FB91-03E5-477F-97E5-C69BA003C8B3}" destId="{5B845750-295E-42EE-A18A-A68798AEA648}" srcOrd="1" destOrd="0" parTransId="{B3916B88-FF23-458A-A5F1-26BEBE45BF75}" sibTransId="{409F6F36-CD66-4364-B4C0-DF7824F78CE6}"/>
    <dgm:cxn modelId="{C1FC1DAC-C931-4164-AAFC-E09B811D7087}" type="presOf" srcId="{98B0FDB4-AE22-400E-AAAE-9FD75AF9759A}" destId="{4407E74C-B73A-4B02-B875-221A7AF0E539}" srcOrd="0" destOrd="0" presId="urn:microsoft.com/office/officeart/2005/8/layout/process4"/>
    <dgm:cxn modelId="{EA28CAB3-4C80-48DA-BEC8-B2D64B78A9BF}" type="presOf" srcId="{AF4F80C7-96BF-4C18-BE8B-7DFA00C54208}" destId="{C7936B90-1B3D-46F4-96CD-DD5EDAE19B12}" srcOrd="0" destOrd="0" presId="urn:microsoft.com/office/officeart/2005/8/layout/process4"/>
    <dgm:cxn modelId="{39945DC6-29D7-46FE-ADC0-BC5E0E60147D}" srcId="{2764FB91-03E5-477F-97E5-C69BA003C8B3}" destId="{98B0FDB4-AE22-400E-AAAE-9FD75AF9759A}" srcOrd="2" destOrd="0" parTransId="{D6536B8B-32CB-4435-9EC4-329ECEF22F90}" sibTransId="{0A7AD45C-9391-4184-8448-CA61695C5A35}"/>
    <dgm:cxn modelId="{CA49DCDE-A51B-482C-836D-CDF0C1D73F99}" type="presOf" srcId="{2764FB91-03E5-477F-97E5-C69BA003C8B3}" destId="{A31925EE-CB56-4EFC-9C05-E88616DCC897}" srcOrd="0" destOrd="0" presId="urn:microsoft.com/office/officeart/2005/8/layout/process4"/>
    <dgm:cxn modelId="{2F8E25E1-658C-44CC-8E32-0A6E67D6069C}" type="presOf" srcId="{5B845750-295E-42EE-A18A-A68798AEA648}" destId="{CE2E3D02-C2E4-4CD7-AC81-16BB1F8AEE95}" srcOrd="0" destOrd="0" presId="urn:microsoft.com/office/officeart/2005/8/layout/process4"/>
    <dgm:cxn modelId="{5BDB7BA5-AE06-4684-9259-7A5EEF90AE6B}" type="presParOf" srcId="{A31925EE-CB56-4EFC-9C05-E88616DCC897}" destId="{F33023C8-BDC6-4A22-8BC8-7048D7FA1421}" srcOrd="0" destOrd="0" presId="urn:microsoft.com/office/officeart/2005/8/layout/process4"/>
    <dgm:cxn modelId="{3C2E92C4-D501-4AB5-9D36-5B03196B1D55}" type="presParOf" srcId="{F33023C8-BDC6-4A22-8BC8-7048D7FA1421}" destId="{4407E74C-B73A-4B02-B875-221A7AF0E539}" srcOrd="0" destOrd="0" presId="urn:microsoft.com/office/officeart/2005/8/layout/process4"/>
    <dgm:cxn modelId="{876479BF-442E-494D-AE79-5C1831FB6A32}" type="presParOf" srcId="{A31925EE-CB56-4EFC-9C05-E88616DCC897}" destId="{7A173CA4-88C8-438F-908F-7492D5B19ED7}" srcOrd="1" destOrd="0" presId="urn:microsoft.com/office/officeart/2005/8/layout/process4"/>
    <dgm:cxn modelId="{6766BC8A-0165-4EF4-9EEC-084EEE230077}" type="presParOf" srcId="{A31925EE-CB56-4EFC-9C05-E88616DCC897}" destId="{A448F4F6-9C41-4D2E-9804-C59EF42A0266}" srcOrd="2" destOrd="0" presId="urn:microsoft.com/office/officeart/2005/8/layout/process4"/>
    <dgm:cxn modelId="{445CBCD8-4B01-45EE-9393-6FAA23264D1B}" type="presParOf" srcId="{A448F4F6-9C41-4D2E-9804-C59EF42A0266}" destId="{CE2E3D02-C2E4-4CD7-AC81-16BB1F8AEE95}" srcOrd="0" destOrd="0" presId="urn:microsoft.com/office/officeart/2005/8/layout/process4"/>
    <dgm:cxn modelId="{07EDD462-2634-4F5E-A908-F0C39CF291E0}" type="presParOf" srcId="{A31925EE-CB56-4EFC-9C05-E88616DCC897}" destId="{9FE76B38-CEA6-4B59-A74C-3B23FFA47F23}" srcOrd="3" destOrd="0" presId="urn:microsoft.com/office/officeart/2005/8/layout/process4"/>
    <dgm:cxn modelId="{50BE17C1-BF99-44CC-B563-6C0A8E2A989D}" type="presParOf" srcId="{A31925EE-CB56-4EFC-9C05-E88616DCC897}" destId="{68507F10-6E9A-4433-B099-64B2E2280507}" srcOrd="4" destOrd="0" presId="urn:microsoft.com/office/officeart/2005/8/layout/process4"/>
    <dgm:cxn modelId="{EA95CEE3-8795-4F6F-B784-9FF32F7EA449}" type="presParOf" srcId="{68507F10-6E9A-4433-B099-64B2E2280507}" destId="{C7936B90-1B3D-46F4-96CD-DD5EDAE19B12}" srcOrd="0" destOrd="0" presId="urn:microsoft.com/office/officeart/2005/8/layout/process4"/>
  </dgm:cxnLst>
  <dgm:bg>
    <a:solidFill>
      <a:schemeClr val="bg1"/>
    </a:solidFill>
  </dgm:bg>
  <dgm:whole>
    <a:ln w="3175">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2764FB91-03E5-477F-97E5-C69BA003C8B3}" type="doc">
      <dgm:prSet loTypeId="urn:microsoft.com/office/officeart/2005/8/layout/process4" loCatId="process" qsTypeId="urn:microsoft.com/office/officeart/2005/8/quickstyle/simple1" qsCatId="simple" csTypeId="urn:microsoft.com/office/officeart/2005/8/colors/accent2_3" csCatId="accent2" phldr="1"/>
      <dgm:spPr/>
      <dgm:t>
        <a:bodyPr/>
        <a:lstStyle/>
        <a:p>
          <a:endParaRPr lang="en-GB"/>
        </a:p>
      </dgm:t>
    </dgm:pt>
    <dgm:pt modelId="{EEB28753-D146-40FA-83E7-6F9640404692}">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6350"/>
      </dgm:spPr>
      <dgm:t>
        <a:bodyPr spcFirstLastPara="0" vert="horz" wrap="square" lIns="128016" tIns="128016" rIns="128016" bIns="128016" numCol="1" spcCol="1270" anchor="ctr" anchorCtr="0"/>
        <a:lstStyle/>
        <a:p>
          <a:pPr marL="0" lvl="0" indent="0" algn="ctr" defTabSz="800100">
            <a:lnSpc>
              <a:spcPct val="90000"/>
            </a:lnSpc>
            <a:spcBef>
              <a:spcPct val="0"/>
            </a:spcBef>
            <a:spcAft>
              <a:spcPct val="35000"/>
            </a:spcAft>
            <a:buNone/>
          </a:pP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Climate Change Act 2008</a:t>
          </a:r>
        </a:p>
      </dgm:t>
    </dgm:pt>
    <dgm:pt modelId="{2C1BB31E-A47F-49B6-86A7-D8B7BC040B3D}" type="parTrans" cxnId="{6F37963D-03F5-4535-9F15-B054AF9FA6C4}">
      <dgm:prSet/>
      <dgm:spPr/>
      <dgm:t>
        <a:bodyPr/>
        <a:lstStyle/>
        <a:p>
          <a:endParaRPr lang="en-GB" sz="1100" b="1">
            <a:solidFill>
              <a:schemeClr val="accent5">
                <a:lumMod val="75000"/>
              </a:schemeClr>
            </a:solidFill>
          </a:endParaRPr>
        </a:p>
      </dgm:t>
    </dgm:pt>
    <dgm:pt modelId="{15A0A6C9-AF5C-453B-A177-25B759C75025}" type="sibTrans" cxnId="{6F37963D-03F5-4535-9F15-B054AF9FA6C4}">
      <dgm:prSet/>
      <dgm:spPr/>
      <dgm:t>
        <a:bodyPr/>
        <a:lstStyle/>
        <a:p>
          <a:endParaRPr lang="en-GB" sz="1100" b="1">
            <a:solidFill>
              <a:schemeClr val="accent5">
                <a:lumMod val="75000"/>
              </a:schemeClr>
            </a:solidFill>
          </a:endParaRPr>
        </a:p>
      </dgm:t>
    </dgm:pt>
    <dgm:pt modelId="{5B845750-295E-42EE-A18A-A68798AEA648}">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6350"/>
      </dgm:spPr>
      <dgm:t>
        <a:bodyPr/>
        <a:lstStyle/>
        <a:p>
          <a:pPr marL="0" lvl="0" indent="0" algn="ctr" defTabSz="800100">
            <a:lnSpc>
              <a:spcPct val="90000"/>
            </a:lnSpc>
            <a:spcBef>
              <a:spcPct val="0"/>
            </a:spcBef>
            <a:spcAft>
              <a:spcPct val="35000"/>
            </a:spcAft>
          </a:pP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UK Corporate Governance Code 2018 </a:t>
          </a:r>
        </a:p>
      </dgm:t>
    </dgm:pt>
    <dgm:pt modelId="{B3916B88-FF23-458A-A5F1-26BEBE45BF75}" type="parTrans" cxnId="{7E03706E-39B4-47BA-A793-4BFE11472BA8}">
      <dgm:prSet/>
      <dgm:spPr/>
      <dgm:t>
        <a:bodyPr/>
        <a:lstStyle/>
        <a:p>
          <a:endParaRPr lang="en-GB" sz="1100" b="1">
            <a:solidFill>
              <a:schemeClr val="accent5">
                <a:lumMod val="75000"/>
              </a:schemeClr>
            </a:solidFill>
          </a:endParaRPr>
        </a:p>
      </dgm:t>
    </dgm:pt>
    <dgm:pt modelId="{409F6F36-CD66-4364-B4C0-DF7824F78CE6}" type="sibTrans" cxnId="{7E03706E-39B4-47BA-A793-4BFE11472BA8}">
      <dgm:prSet/>
      <dgm:spPr/>
      <dgm:t>
        <a:bodyPr/>
        <a:lstStyle/>
        <a:p>
          <a:endParaRPr lang="en-GB" sz="1100" b="1">
            <a:solidFill>
              <a:schemeClr val="accent5">
                <a:lumMod val="75000"/>
              </a:schemeClr>
            </a:solidFill>
          </a:endParaRPr>
        </a:p>
      </dgm:t>
    </dgm:pt>
    <dgm:pt modelId="{98B0FDB4-AE22-400E-AAAE-9FD75AF9759A}">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3175"/>
      </dgm:spPr>
      <dgm:t>
        <a:bodyPr/>
        <a:lstStyle/>
        <a:p>
          <a:pPr marL="0" lvl="0" indent="0" algn="ctr" defTabSz="800100">
            <a:lnSpc>
              <a:spcPct val="90000"/>
            </a:lnSpc>
            <a:spcBef>
              <a:spcPct val="0"/>
            </a:spcBef>
            <a:spcAft>
              <a:spcPct val="35000"/>
            </a:spcAft>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(updated) 2022</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dgm:t>
    </dgm:pt>
    <dgm:pt modelId="{D6536B8B-32CB-4435-9EC4-329ECEF22F90}" type="parTrans" cxnId="{39945DC6-29D7-46FE-ADC0-BC5E0E60147D}">
      <dgm:prSet/>
      <dgm:spPr/>
      <dgm:t>
        <a:bodyPr/>
        <a:lstStyle/>
        <a:p>
          <a:endParaRPr lang="en-GB" sz="1100" b="1">
            <a:solidFill>
              <a:schemeClr val="accent5">
                <a:lumMod val="75000"/>
              </a:schemeClr>
            </a:solidFill>
          </a:endParaRPr>
        </a:p>
      </dgm:t>
    </dgm:pt>
    <dgm:pt modelId="{0A7AD45C-9391-4184-8448-CA61695C5A35}" type="sibTrans" cxnId="{39945DC6-29D7-46FE-ADC0-BC5E0E60147D}">
      <dgm:prSet/>
      <dgm:spPr/>
      <dgm:t>
        <a:bodyPr/>
        <a:lstStyle/>
        <a:p>
          <a:endParaRPr lang="en-GB" sz="1100" b="1">
            <a:solidFill>
              <a:schemeClr val="accent5">
                <a:lumMod val="75000"/>
              </a:schemeClr>
            </a:solidFill>
          </a:endParaRPr>
        </a:p>
      </dgm:t>
    </dgm:pt>
    <dgm:pt modelId="{AF4F80C7-96BF-4C18-BE8B-7DFA00C54208}">
      <dgm:prSet phldrT="[Text]" custT="1">
        <dgm:style>
          <a:lnRef idx="2">
            <a:schemeClr val="accent2"/>
          </a:lnRef>
          <a:fillRef idx="1">
            <a:schemeClr val="lt1"/>
          </a:fillRef>
          <a:effectRef idx="0">
            <a:schemeClr val="accent2"/>
          </a:effectRef>
          <a:fontRef idx="minor">
            <a:schemeClr val="dk1"/>
          </a:fontRef>
        </dgm:style>
      </dgm:prSet>
      <dgm:spPr>
        <a:solidFill>
          <a:srgbClr val="FEE8D5"/>
        </a:solidFill>
        <a:ln w="9525"/>
      </dgm:spPr>
      <dgm:t>
        <a:bodyPr/>
        <a:lstStyle/>
        <a:p>
          <a:r>
            <a:rPr lang="en-GB" sz="1100" b="1" dirty="0">
              <a:solidFill>
                <a:schemeClr val="accent5">
                  <a:lumMod val="75000"/>
                </a:schemeClr>
              </a:solidFill>
              <a:latin typeface="Segoe UI" panose="020B0502040204020203" pitchFamily="34" charset="0"/>
              <a:ea typeface="Quattrocento Sans"/>
              <a:cs typeface="Segoe UI" panose="020B0502040204020203" pitchFamily="34" charset="0"/>
            </a:rPr>
            <a:t>Companies Act 2006</a:t>
          </a:r>
          <a:endParaRPr lang="en-GB" sz="1100" b="1" i="0" dirty="0">
            <a:solidFill>
              <a:schemeClr val="accent5">
                <a:lumMod val="75000"/>
              </a:schemeClr>
            </a:solidFill>
            <a:effectLst/>
          </a:endParaRPr>
        </a:p>
      </dgm:t>
    </dgm:pt>
    <dgm:pt modelId="{390F1793-1786-4CE6-A11E-E27620EA094F}" type="sibTrans" cxnId="{DBAFC93E-63B2-478D-BCA1-0C0A12CD6D13}">
      <dgm:prSet/>
      <dgm:spPr/>
      <dgm:t>
        <a:bodyPr/>
        <a:lstStyle/>
        <a:p>
          <a:endParaRPr lang="en-GB" sz="1100" b="1">
            <a:solidFill>
              <a:schemeClr val="accent5">
                <a:lumMod val="75000"/>
              </a:schemeClr>
            </a:solidFill>
          </a:endParaRPr>
        </a:p>
      </dgm:t>
    </dgm:pt>
    <dgm:pt modelId="{CFEBD8AA-C666-4822-94A7-88EDC91FD53C}" type="parTrans" cxnId="{DBAFC93E-63B2-478D-BCA1-0C0A12CD6D13}">
      <dgm:prSet/>
      <dgm:spPr/>
      <dgm:t>
        <a:bodyPr/>
        <a:lstStyle/>
        <a:p>
          <a:endParaRPr lang="en-GB" sz="1100" b="1">
            <a:solidFill>
              <a:schemeClr val="accent5">
                <a:lumMod val="75000"/>
              </a:schemeClr>
            </a:solidFill>
          </a:endParaRPr>
        </a:p>
      </dgm:t>
    </dgm:pt>
    <dgm:pt modelId="{A31925EE-CB56-4EFC-9C05-E88616DCC897}" type="pres">
      <dgm:prSet presAssocID="{2764FB91-03E5-477F-97E5-C69BA003C8B3}" presName="Name0" presStyleCnt="0">
        <dgm:presLayoutVars>
          <dgm:dir/>
          <dgm:animLvl val="lvl"/>
          <dgm:resizeHandles val="exact"/>
        </dgm:presLayoutVars>
      </dgm:prSet>
      <dgm:spPr/>
    </dgm:pt>
    <dgm:pt modelId="{F33023C8-BDC6-4A22-8BC8-7048D7FA1421}" type="pres">
      <dgm:prSet presAssocID="{98B0FDB4-AE22-400E-AAAE-9FD75AF9759A}" presName="boxAndChildren" presStyleCnt="0"/>
      <dgm:spPr/>
    </dgm:pt>
    <dgm:pt modelId="{4407E74C-B73A-4B02-B875-221A7AF0E539}" type="pres">
      <dgm:prSet presAssocID="{98B0FDB4-AE22-400E-AAAE-9FD75AF9759A}" presName="parentTextBox" presStyleLbl="node1" presStyleIdx="0" presStyleCnt="4"/>
      <dgm:spPr>
        <a:xfrm>
          <a:off x="0" y="2469532"/>
          <a:ext cx="4998422" cy="540273"/>
        </a:xfrm>
        <a:prstGeom prst="rect">
          <a:avLst/>
        </a:prstGeom>
      </dgm:spPr>
    </dgm:pt>
    <dgm:pt modelId="{7A173CA4-88C8-438F-908F-7492D5B19ED7}" type="pres">
      <dgm:prSet presAssocID="{409F6F36-CD66-4364-B4C0-DF7824F78CE6}" presName="sp" presStyleCnt="0"/>
      <dgm:spPr/>
    </dgm:pt>
    <dgm:pt modelId="{A448F4F6-9C41-4D2E-9804-C59EF42A0266}" type="pres">
      <dgm:prSet presAssocID="{5B845750-295E-42EE-A18A-A68798AEA648}" presName="arrowAndChildren" presStyleCnt="0"/>
      <dgm:spPr/>
    </dgm:pt>
    <dgm:pt modelId="{CE2E3D02-C2E4-4CD7-AC81-16BB1F8AEE95}" type="pres">
      <dgm:prSet presAssocID="{5B845750-295E-42EE-A18A-A68798AEA648}" presName="parentTextArrow" presStyleLbl="node1" presStyleIdx="1" presStyleCnt="4"/>
      <dgm:spPr>
        <a:xfrm rot="10800000">
          <a:off x="0" y="1646695"/>
          <a:ext cx="4998422" cy="830940"/>
        </a:xfrm>
        <a:prstGeom prst="upArrowCallout">
          <a:avLst/>
        </a:prstGeom>
      </dgm:spPr>
    </dgm:pt>
    <dgm:pt modelId="{864019F2-659A-4151-9969-FB2A80A52F3C}" type="pres">
      <dgm:prSet presAssocID="{15A0A6C9-AF5C-453B-A177-25B759C75025}" presName="sp" presStyleCnt="0"/>
      <dgm:spPr/>
    </dgm:pt>
    <dgm:pt modelId="{005F9713-2975-4EEC-8670-36E4968B7D1F}" type="pres">
      <dgm:prSet presAssocID="{EEB28753-D146-40FA-83E7-6F9640404692}" presName="arrowAndChildren" presStyleCnt="0"/>
      <dgm:spPr/>
    </dgm:pt>
    <dgm:pt modelId="{46010686-21DC-4ADC-9FB0-3D400A419C1C}" type="pres">
      <dgm:prSet presAssocID="{EEB28753-D146-40FA-83E7-6F9640404692}" presName="parentTextArrow" presStyleLbl="node1" presStyleIdx="2" presStyleCnt="4"/>
      <dgm:spPr>
        <a:xfrm rot="10800000">
          <a:off x="0" y="823859"/>
          <a:ext cx="4998422" cy="830940"/>
        </a:xfrm>
        <a:prstGeom prst="upArrowCallout">
          <a:avLst/>
        </a:prstGeom>
      </dgm:spPr>
    </dgm:pt>
    <dgm:pt modelId="{9FE76B38-CEA6-4B59-A74C-3B23FFA47F23}" type="pres">
      <dgm:prSet presAssocID="{390F1793-1786-4CE6-A11E-E27620EA094F}" presName="sp" presStyleCnt="0"/>
      <dgm:spPr/>
    </dgm:pt>
    <dgm:pt modelId="{68507F10-6E9A-4433-B099-64B2E2280507}" type="pres">
      <dgm:prSet presAssocID="{AF4F80C7-96BF-4C18-BE8B-7DFA00C54208}" presName="arrowAndChildren" presStyleCnt="0"/>
      <dgm:spPr/>
    </dgm:pt>
    <dgm:pt modelId="{C7936B90-1B3D-46F4-96CD-DD5EDAE19B12}" type="pres">
      <dgm:prSet presAssocID="{AF4F80C7-96BF-4C18-BE8B-7DFA00C54208}" presName="parentTextArrow" presStyleLbl="node1" presStyleIdx="3" presStyleCnt="4" custLinFactNeighborY="2082"/>
      <dgm:spPr/>
    </dgm:pt>
  </dgm:ptLst>
  <dgm:cxnLst>
    <dgm:cxn modelId="{621E813A-AB71-449F-8AC0-43FD5184C027}" type="presOf" srcId="{EEB28753-D146-40FA-83E7-6F9640404692}" destId="{46010686-21DC-4ADC-9FB0-3D400A419C1C}" srcOrd="0" destOrd="0" presId="urn:microsoft.com/office/officeart/2005/8/layout/process4"/>
    <dgm:cxn modelId="{6F37963D-03F5-4535-9F15-B054AF9FA6C4}" srcId="{2764FB91-03E5-477F-97E5-C69BA003C8B3}" destId="{EEB28753-D146-40FA-83E7-6F9640404692}" srcOrd="1" destOrd="0" parTransId="{2C1BB31E-A47F-49B6-86A7-D8B7BC040B3D}" sibTransId="{15A0A6C9-AF5C-453B-A177-25B759C75025}"/>
    <dgm:cxn modelId="{DBAFC93E-63B2-478D-BCA1-0C0A12CD6D13}" srcId="{2764FB91-03E5-477F-97E5-C69BA003C8B3}" destId="{AF4F80C7-96BF-4C18-BE8B-7DFA00C54208}" srcOrd="0" destOrd="0" parTransId="{CFEBD8AA-C666-4822-94A7-88EDC91FD53C}" sibTransId="{390F1793-1786-4CE6-A11E-E27620EA094F}"/>
    <dgm:cxn modelId="{7E03706E-39B4-47BA-A793-4BFE11472BA8}" srcId="{2764FB91-03E5-477F-97E5-C69BA003C8B3}" destId="{5B845750-295E-42EE-A18A-A68798AEA648}" srcOrd="2" destOrd="0" parTransId="{B3916B88-FF23-458A-A5F1-26BEBE45BF75}" sibTransId="{409F6F36-CD66-4364-B4C0-DF7824F78CE6}"/>
    <dgm:cxn modelId="{C1FC1DAC-C931-4164-AAFC-E09B811D7087}" type="presOf" srcId="{98B0FDB4-AE22-400E-AAAE-9FD75AF9759A}" destId="{4407E74C-B73A-4B02-B875-221A7AF0E539}" srcOrd="0" destOrd="0" presId="urn:microsoft.com/office/officeart/2005/8/layout/process4"/>
    <dgm:cxn modelId="{EA28CAB3-4C80-48DA-BEC8-B2D64B78A9BF}" type="presOf" srcId="{AF4F80C7-96BF-4C18-BE8B-7DFA00C54208}" destId="{C7936B90-1B3D-46F4-96CD-DD5EDAE19B12}" srcOrd="0" destOrd="0" presId="urn:microsoft.com/office/officeart/2005/8/layout/process4"/>
    <dgm:cxn modelId="{39945DC6-29D7-46FE-ADC0-BC5E0E60147D}" srcId="{2764FB91-03E5-477F-97E5-C69BA003C8B3}" destId="{98B0FDB4-AE22-400E-AAAE-9FD75AF9759A}" srcOrd="3" destOrd="0" parTransId="{D6536B8B-32CB-4435-9EC4-329ECEF22F90}" sibTransId="{0A7AD45C-9391-4184-8448-CA61695C5A35}"/>
    <dgm:cxn modelId="{CA49DCDE-A51B-482C-836D-CDF0C1D73F99}" type="presOf" srcId="{2764FB91-03E5-477F-97E5-C69BA003C8B3}" destId="{A31925EE-CB56-4EFC-9C05-E88616DCC897}" srcOrd="0" destOrd="0" presId="urn:microsoft.com/office/officeart/2005/8/layout/process4"/>
    <dgm:cxn modelId="{2F8E25E1-658C-44CC-8E32-0A6E67D6069C}" type="presOf" srcId="{5B845750-295E-42EE-A18A-A68798AEA648}" destId="{CE2E3D02-C2E4-4CD7-AC81-16BB1F8AEE95}" srcOrd="0" destOrd="0" presId="urn:microsoft.com/office/officeart/2005/8/layout/process4"/>
    <dgm:cxn modelId="{5BDB7BA5-AE06-4684-9259-7A5EEF90AE6B}" type="presParOf" srcId="{A31925EE-CB56-4EFC-9C05-E88616DCC897}" destId="{F33023C8-BDC6-4A22-8BC8-7048D7FA1421}" srcOrd="0" destOrd="0" presId="urn:microsoft.com/office/officeart/2005/8/layout/process4"/>
    <dgm:cxn modelId="{3C2E92C4-D501-4AB5-9D36-5B03196B1D55}" type="presParOf" srcId="{F33023C8-BDC6-4A22-8BC8-7048D7FA1421}" destId="{4407E74C-B73A-4B02-B875-221A7AF0E539}" srcOrd="0" destOrd="0" presId="urn:microsoft.com/office/officeart/2005/8/layout/process4"/>
    <dgm:cxn modelId="{876479BF-442E-494D-AE79-5C1831FB6A32}" type="presParOf" srcId="{A31925EE-CB56-4EFC-9C05-E88616DCC897}" destId="{7A173CA4-88C8-438F-908F-7492D5B19ED7}" srcOrd="1" destOrd="0" presId="urn:microsoft.com/office/officeart/2005/8/layout/process4"/>
    <dgm:cxn modelId="{6766BC8A-0165-4EF4-9EEC-084EEE230077}" type="presParOf" srcId="{A31925EE-CB56-4EFC-9C05-E88616DCC897}" destId="{A448F4F6-9C41-4D2E-9804-C59EF42A0266}" srcOrd="2" destOrd="0" presId="urn:microsoft.com/office/officeart/2005/8/layout/process4"/>
    <dgm:cxn modelId="{445CBCD8-4B01-45EE-9393-6FAA23264D1B}" type="presParOf" srcId="{A448F4F6-9C41-4D2E-9804-C59EF42A0266}" destId="{CE2E3D02-C2E4-4CD7-AC81-16BB1F8AEE95}" srcOrd="0" destOrd="0" presId="urn:microsoft.com/office/officeart/2005/8/layout/process4"/>
    <dgm:cxn modelId="{CB8D41DB-1DC1-4F08-BF43-8F3FF5DEC21F}" type="presParOf" srcId="{A31925EE-CB56-4EFC-9C05-E88616DCC897}" destId="{864019F2-659A-4151-9969-FB2A80A52F3C}" srcOrd="3" destOrd="0" presId="urn:microsoft.com/office/officeart/2005/8/layout/process4"/>
    <dgm:cxn modelId="{C16DBF43-A4A3-4E39-A115-59AC2832F9C1}" type="presParOf" srcId="{A31925EE-CB56-4EFC-9C05-E88616DCC897}" destId="{005F9713-2975-4EEC-8670-36E4968B7D1F}" srcOrd="4" destOrd="0" presId="urn:microsoft.com/office/officeart/2005/8/layout/process4"/>
    <dgm:cxn modelId="{E78F8576-58C7-494B-B6A8-A0B012D43D0F}" type="presParOf" srcId="{005F9713-2975-4EEC-8670-36E4968B7D1F}" destId="{46010686-21DC-4ADC-9FB0-3D400A419C1C}" srcOrd="0" destOrd="0" presId="urn:microsoft.com/office/officeart/2005/8/layout/process4"/>
    <dgm:cxn modelId="{07EDD462-2634-4F5E-A908-F0C39CF291E0}" type="presParOf" srcId="{A31925EE-CB56-4EFC-9C05-E88616DCC897}" destId="{9FE76B38-CEA6-4B59-A74C-3B23FFA47F23}" srcOrd="5" destOrd="0" presId="urn:microsoft.com/office/officeart/2005/8/layout/process4"/>
    <dgm:cxn modelId="{50BE17C1-BF99-44CC-B563-6C0A8E2A989D}" type="presParOf" srcId="{A31925EE-CB56-4EFC-9C05-E88616DCC897}" destId="{68507F10-6E9A-4433-B099-64B2E2280507}" srcOrd="6" destOrd="0" presId="urn:microsoft.com/office/officeart/2005/8/layout/process4"/>
    <dgm:cxn modelId="{EA95CEE3-8795-4F6F-B784-9FF32F7EA449}" type="presParOf" srcId="{68507F10-6E9A-4433-B099-64B2E2280507}" destId="{C7936B90-1B3D-46F4-96CD-DD5EDAE19B12}" srcOrd="0" destOrd="0" presId="urn:microsoft.com/office/officeart/2005/8/layout/process4"/>
  </dgm:cxnLst>
  <dgm:bg>
    <a:solidFill>
      <a:schemeClr val="bg1"/>
    </a:solidFill>
  </dgm:bg>
  <dgm:whole>
    <a:ln w="3175">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32285B-1F6E-42C1-BFC3-E08623593127}">
      <dsp:nvSpPr>
        <dsp:cNvPr id="0" name=""/>
        <dsp:cNvSpPr/>
      </dsp:nvSpPr>
      <dsp:spPr>
        <a:xfrm>
          <a:off x="3580" y="239736"/>
          <a:ext cx="2276209" cy="11519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80C12BC6-15DE-4C2C-88DC-EAB17CA0F71A}">
      <dsp:nvSpPr>
        <dsp:cNvPr id="0" name=""/>
        <dsp:cNvSpPr/>
      </dsp:nvSpPr>
      <dsp:spPr>
        <a:xfrm>
          <a:off x="3580" y="90685"/>
          <a:ext cx="227" cy="45524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A689BA-4CCE-4ACF-8D93-CC1B9326F919}">
      <dsp:nvSpPr>
        <dsp:cNvPr id="0" name=""/>
        <dsp:cNvSpPr/>
      </dsp:nvSpPr>
      <dsp:spPr>
        <a:xfrm>
          <a:off x="3580" y="1218404"/>
          <a:ext cx="2276209" cy="3747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cs typeface="Segoe UI" panose="020B0502040204020203" pitchFamily="34" charset="0"/>
            </a:rPr>
            <a:t>Regulatory Instruments</a:t>
          </a:r>
        </a:p>
        <a:p>
          <a:pPr marL="0" lvl="0" indent="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Regulatory approaches include non-tradable permits, technology and emissions standards, product bans, and government investment.</a:t>
          </a:r>
        </a:p>
      </dsp:txBody>
      <dsp:txXfrm>
        <a:off x="3580" y="1218404"/>
        <a:ext cx="2276209" cy="3747073"/>
      </dsp:txXfrm>
    </dsp:sp>
    <dsp:sp modelId="{F0ACC8D7-A771-458B-B683-B1FCAB3D3037}">
      <dsp:nvSpPr>
        <dsp:cNvPr id="0" name=""/>
        <dsp:cNvSpPr/>
      </dsp:nvSpPr>
      <dsp:spPr>
        <a:xfrm>
          <a:off x="2280907" y="236663"/>
          <a:ext cx="2276209" cy="11519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4EC61A32-FB31-488D-B761-73CFB911AADB}">
      <dsp:nvSpPr>
        <dsp:cNvPr id="0" name=""/>
        <dsp:cNvSpPr/>
      </dsp:nvSpPr>
      <dsp:spPr>
        <a:xfrm>
          <a:off x="2290379" y="90685"/>
          <a:ext cx="227" cy="45524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46921C-4019-473B-8160-BE99A235ECFF}">
      <dsp:nvSpPr>
        <dsp:cNvPr id="0" name=""/>
        <dsp:cNvSpPr/>
      </dsp:nvSpPr>
      <dsp:spPr>
        <a:xfrm>
          <a:off x="2346120" y="1209185"/>
          <a:ext cx="2257726" cy="37593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Voluntary Agreements</a:t>
          </a:r>
        </a:p>
        <a:p>
          <a:pPr marL="0" lvl="0" indent="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Voluntary agreements are generally made between a government agency and one or more private parties to “achieve environmental objectives or to improve environmental performance beyond compliance.” </a:t>
          </a:r>
        </a:p>
        <a:p>
          <a:pPr marL="0" lvl="0" indent="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dsp:txBody>
      <dsp:txXfrm>
        <a:off x="2346120" y="1209185"/>
        <a:ext cx="2257726" cy="3759365"/>
      </dsp:txXfrm>
    </dsp:sp>
    <dsp:sp modelId="{35CF2D02-8FCA-49D3-8351-1207463A8DB8}">
      <dsp:nvSpPr>
        <dsp:cNvPr id="0" name=""/>
        <dsp:cNvSpPr/>
      </dsp:nvSpPr>
      <dsp:spPr>
        <a:xfrm>
          <a:off x="4538157" y="247749"/>
          <a:ext cx="2276209" cy="11519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26A673AB-2429-489A-B891-250F97687C96}">
      <dsp:nvSpPr>
        <dsp:cNvPr id="0" name=""/>
        <dsp:cNvSpPr/>
      </dsp:nvSpPr>
      <dsp:spPr>
        <a:xfrm>
          <a:off x="4530242" y="90685"/>
          <a:ext cx="227" cy="45524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3B2987C-A071-449B-AE73-2824154CA8D3}">
      <dsp:nvSpPr>
        <dsp:cNvPr id="0" name=""/>
        <dsp:cNvSpPr/>
      </dsp:nvSpPr>
      <dsp:spPr>
        <a:xfrm>
          <a:off x="4615537" y="1449576"/>
          <a:ext cx="2142664" cy="31104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Market-Based Instruments</a:t>
          </a:r>
        </a:p>
        <a:p>
          <a:pPr marL="0" lvl="0" indent="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Market-based approaches include carbon taxes, subsidies, and cap-and-trade programs.</a:t>
          </a:r>
        </a:p>
        <a:p>
          <a:pPr marL="0" lvl="0" indent="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In a tradable carbon permit system, permits equal to an allowed level of emissions are distributed or auctioned. Parties with emissions below their allowance may sell their excess permits to other parties that have exceeded their emissions allowance. Market-based instruments are recognized for their potential to reduce emissions by allowing for flexibility and ingenuity in the private sector.</a:t>
          </a:r>
        </a:p>
      </dsp:txBody>
      <dsp:txXfrm>
        <a:off x="4615537" y="1449576"/>
        <a:ext cx="2142664" cy="3110463"/>
      </dsp:txXfrm>
    </dsp:sp>
    <dsp:sp modelId="{8AEB4B64-D072-4384-9120-95DEC4311C73}">
      <dsp:nvSpPr>
        <dsp:cNvPr id="0" name=""/>
        <dsp:cNvSpPr/>
      </dsp:nvSpPr>
      <dsp:spPr>
        <a:xfrm>
          <a:off x="6835560" y="248625"/>
          <a:ext cx="2276209" cy="11519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C06B3E59-89BC-4AE5-9DC8-5195E0432994}">
      <dsp:nvSpPr>
        <dsp:cNvPr id="0" name=""/>
        <dsp:cNvSpPr/>
      </dsp:nvSpPr>
      <dsp:spPr>
        <a:xfrm>
          <a:off x="6822670" y="90685"/>
          <a:ext cx="227" cy="45524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0DF06A4-4A91-4AB8-B95A-68CE1C013F5D}">
      <dsp:nvSpPr>
        <dsp:cNvPr id="0" name=""/>
        <dsp:cNvSpPr/>
      </dsp:nvSpPr>
      <dsp:spPr>
        <a:xfrm>
          <a:off x="7025954" y="1245070"/>
          <a:ext cx="1952282" cy="37115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The Kyoto Protocol</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The Kyoto Protocol came into force on February 16, 2005, and established mandatory, enforceable targets for GHG emissions. Initial emissions reductions for participating countries ranged from –8% to +10% of 1990 levels, while the overall reduction goal was 5% below the 1990 level by 2012. The Protocol was amended for a second commitment period; the new overall reduction goal is 18% below 1990 levels by 2020.</a:t>
          </a:r>
        </a:p>
        <a:p>
          <a:pPr marL="0" lvl="0" algn="l" defTabSz="488950">
            <a:lnSpc>
              <a:spcPct val="90000"/>
            </a:lnSpc>
            <a:spcBef>
              <a:spcPct val="0"/>
            </a:spcBef>
            <a:spcAft>
              <a:spcPct val="35000"/>
            </a:spcAft>
            <a:buNone/>
          </a:pPr>
          <a:endParaRPr lang="en-GB" sz="1100" kern="1200" dirty="0">
            <a:solidFill>
              <a:schemeClr val="tx1"/>
            </a:solidFill>
            <a:latin typeface="Segoe UI" panose="020B0502040204020203" pitchFamily="34" charset="0"/>
            <a:cs typeface="Segoe UI" panose="020B0502040204020203" pitchFamily="34" charset="0"/>
          </a:endParaRPr>
        </a:p>
      </dsp:txBody>
      <dsp:txXfrm>
        <a:off x="7025954" y="1245070"/>
        <a:ext cx="1952282" cy="3711519"/>
      </dsp:txXfrm>
    </dsp:sp>
    <dsp:sp modelId="{D58DA541-3809-47A5-82D7-7B52501207C3}">
      <dsp:nvSpPr>
        <dsp:cNvPr id="0" name=""/>
        <dsp:cNvSpPr/>
      </dsp:nvSpPr>
      <dsp:spPr>
        <a:xfrm>
          <a:off x="9112887" y="250708"/>
          <a:ext cx="2276209" cy="1151989"/>
        </a:xfrm>
        <a:prstGeom prst="rect">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w="9525"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sp>
    <dsp:sp modelId="{BD22D550-E3BC-4F4D-BD5A-C265798CF80D}">
      <dsp:nvSpPr>
        <dsp:cNvPr id="0" name=""/>
        <dsp:cNvSpPr/>
      </dsp:nvSpPr>
      <dsp:spPr>
        <a:xfrm>
          <a:off x="9131548" y="89802"/>
          <a:ext cx="227" cy="4552419"/>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624B6A-B32D-4A2F-B46D-96903912EC42}">
      <dsp:nvSpPr>
        <dsp:cNvPr id="0" name=""/>
        <dsp:cNvSpPr/>
      </dsp:nvSpPr>
      <dsp:spPr>
        <a:xfrm>
          <a:off x="9264831" y="1230696"/>
          <a:ext cx="2127846" cy="37031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t" anchorCtr="0">
          <a:noAutofit/>
        </a:bodyPr>
        <a:lstStyle/>
        <a:p>
          <a:pPr marL="0" lvl="0" algn="l" defTabSz="488950">
            <a:lnSpc>
              <a:spcPct val="90000"/>
            </a:lnSpc>
            <a:spcBef>
              <a:spcPct val="0"/>
            </a:spcBef>
            <a:spcAft>
              <a:spcPct val="35000"/>
            </a:spcAft>
            <a:buNone/>
          </a:pPr>
          <a:endParaRPr lang="en-GB" sz="1100" b="1" kern="1200" dirty="0">
            <a:solidFill>
              <a:schemeClr val="tx1"/>
            </a:solidFill>
            <a:latin typeface="Segoe UI" panose="020B0502040204020203" pitchFamily="34" charset="0"/>
            <a:cs typeface="Segoe UI" panose="020B0502040204020203" pitchFamily="34" charset="0"/>
          </a:endParaRPr>
        </a:p>
        <a:p>
          <a:pPr marL="0" lvl="0" indent="0" algn="l" defTabSz="488950">
            <a:lnSpc>
              <a:spcPct val="90000"/>
            </a:lnSpc>
            <a:spcBef>
              <a:spcPct val="0"/>
            </a:spcBef>
            <a:spcAft>
              <a:spcPct val="35000"/>
            </a:spcAft>
            <a:buNone/>
          </a:pPr>
          <a:r>
            <a:rPr lang="en-GB" sz="1100" b="1" kern="1200" dirty="0">
              <a:solidFill>
                <a:schemeClr val="tx1"/>
              </a:solidFill>
              <a:effectLst>
                <a:outerShdw blurRad="38100" dist="38100" dir="2700000" algn="tl">
                  <a:srgbClr val="000000">
                    <a:alpha val="43137"/>
                  </a:srgbClr>
                </a:outerShdw>
              </a:effectLst>
              <a:latin typeface="Segoe UI" panose="020B0502040204020203" pitchFamily="34" charset="0"/>
              <a:ea typeface="+mn-ea"/>
              <a:cs typeface="Segoe UI" panose="020B0502040204020203" pitchFamily="34" charset="0"/>
            </a:rPr>
            <a:t>The Paris Agreement</a:t>
          </a:r>
        </a:p>
        <a:p>
          <a:pPr marL="0" lvl="0" algn="l" defTabSz="488950">
            <a:lnSpc>
              <a:spcPct val="90000"/>
            </a:lnSpc>
            <a:spcBef>
              <a:spcPct val="0"/>
            </a:spcBef>
            <a:spcAft>
              <a:spcPct val="35000"/>
            </a:spcAft>
            <a:buNone/>
          </a:pPr>
          <a:r>
            <a:rPr lang="en-GB" sz="1100" kern="1200" dirty="0">
              <a:solidFill>
                <a:schemeClr val="tx1"/>
              </a:solidFill>
              <a:latin typeface="Segoe UI" panose="020B0502040204020203" pitchFamily="34" charset="0"/>
              <a:cs typeface="Segoe UI" panose="020B0502040204020203" pitchFamily="34" charset="0"/>
            </a:rPr>
            <a:t>In December of 2015, all Parties of the UNFCCC reached a climate change mitigation and adaptation agreement, called The Paris Agreement, in order to keep the global temperature increase (from pre-industrial levels) below 2°C. The Paris Agreement entered into force on November 4, 2016. As of May 2023, The Paris Agreement had 198 signatories, 195 of which have ratified the agreement.</a:t>
          </a:r>
        </a:p>
      </dsp:txBody>
      <dsp:txXfrm>
        <a:off x="9264831" y="1230696"/>
        <a:ext cx="2127846" cy="3703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7E74C-B73A-4B02-B875-221A7AF0E539}">
      <dsp:nvSpPr>
        <dsp:cNvPr id="0" name=""/>
        <dsp:cNvSpPr/>
      </dsp:nvSpPr>
      <dsp:spPr>
        <a:xfrm>
          <a:off x="0" y="1408074"/>
          <a:ext cx="3876027" cy="462161"/>
        </a:xfrm>
        <a:prstGeom prst="rect">
          <a:avLst/>
        </a:prstGeom>
        <a:solidFill>
          <a:srgbClr val="FEE8D5"/>
        </a:solidFill>
        <a:ln w="31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rgbClr val="5B9BD5">
                  <a:lumMod val="75000"/>
                </a:srgbClr>
              </a:solidFill>
              <a:effectLst/>
              <a:latin typeface="Segoe UI" panose="020B0502040204020203" pitchFamily="34" charset="0"/>
              <a:ea typeface="Quattrocento Sans"/>
              <a:cs typeface="Segoe UI" panose="020B0502040204020203" pitchFamily="34" charset="0"/>
            </a:rPr>
            <a:t>Climate Change and Energy Transition Law 2021</a:t>
          </a:r>
        </a:p>
      </dsp:txBody>
      <dsp:txXfrm>
        <a:off x="0" y="1408074"/>
        <a:ext cx="3876027" cy="462161"/>
      </dsp:txXfrm>
    </dsp:sp>
    <dsp:sp modelId="{CE2E3D02-C2E4-4CD7-AC81-16BB1F8AEE95}">
      <dsp:nvSpPr>
        <dsp:cNvPr id="0" name=""/>
        <dsp:cNvSpPr/>
      </dsp:nvSpPr>
      <dsp:spPr>
        <a:xfrm rot="10800000">
          <a:off x="0" y="704202"/>
          <a:ext cx="3876027" cy="710804"/>
        </a:xfrm>
        <a:prstGeom prst="upArrowCallout">
          <a:avLst/>
        </a:prstGeom>
        <a:solidFill>
          <a:srgbClr val="FEE8D5"/>
        </a:solidFill>
        <a:ln w="63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2020</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dsp:txBody>
      <dsp:txXfrm rot="10800000">
        <a:off x="0" y="704202"/>
        <a:ext cx="3876027" cy="461859"/>
      </dsp:txXfrm>
    </dsp:sp>
    <dsp:sp modelId="{C7936B90-1B3D-46F4-96CD-DD5EDAE19B12}">
      <dsp:nvSpPr>
        <dsp:cNvPr id="0" name=""/>
        <dsp:cNvSpPr/>
      </dsp:nvSpPr>
      <dsp:spPr>
        <a:xfrm rot="10800000">
          <a:off x="0" y="3451"/>
          <a:ext cx="3876027" cy="710804"/>
        </a:xfrm>
        <a:prstGeom prst="upArrowCallout">
          <a:avLst/>
        </a:prstGeom>
        <a:solidFill>
          <a:srgbClr val="FEE8D5"/>
        </a:solidFill>
        <a:ln w="952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Spanish Constitution 1978</a:t>
          </a:r>
          <a:endParaRPr lang="en-GB" sz="1100" b="1" i="0" kern="1200" dirty="0">
            <a:solidFill>
              <a:schemeClr val="accent5">
                <a:lumMod val="75000"/>
              </a:schemeClr>
            </a:solidFill>
            <a:effectLst/>
          </a:endParaRPr>
        </a:p>
      </dsp:txBody>
      <dsp:txXfrm rot="10800000">
        <a:off x="0" y="3451"/>
        <a:ext cx="3876027" cy="46185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07E74C-B73A-4B02-B875-221A7AF0E539}">
      <dsp:nvSpPr>
        <dsp:cNvPr id="0" name=""/>
        <dsp:cNvSpPr/>
      </dsp:nvSpPr>
      <dsp:spPr>
        <a:xfrm>
          <a:off x="0" y="1257150"/>
          <a:ext cx="3530794" cy="275033"/>
        </a:xfrm>
        <a:prstGeom prst="rect">
          <a:avLst/>
        </a:prstGeom>
        <a:solidFill>
          <a:srgbClr val="FEE8D5"/>
        </a:solidFill>
        <a:ln w="317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(updated) 2022</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dsp:txBody>
      <dsp:txXfrm>
        <a:off x="0" y="1257150"/>
        <a:ext cx="3530794" cy="275033"/>
      </dsp:txXfrm>
    </dsp:sp>
    <dsp:sp modelId="{CE2E3D02-C2E4-4CD7-AC81-16BB1F8AEE95}">
      <dsp:nvSpPr>
        <dsp:cNvPr id="0" name=""/>
        <dsp:cNvSpPr/>
      </dsp:nvSpPr>
      <dsp:spPr>
        <a:xfrm rot="10800000">
          <a:off x="0" y="838273"/>
          <a:ext cx="3530794" cy="423001"/>
        </a:xfrm>
        <a:prstGeom prst="upArrowCallout">
          <a:avLst/>
        </a:prstGeom>
        <a:solidFill>
          <a:srgbClr val="FEE8D5"/>
        </a:solidFill>
        <a:ln w="63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UK Corporate Governance Code 2018 </a:t>
          </a:r>
        </a:p>
      </dsp:txBody>
      <dsp:txXfrm rot="10800000">
        <a:off x="0" y="838273"/>
        <a:ext cx="3530794" cy="274853"/>
      </dsp:txXfrm>
    </dsp:sp>
    <dsp:sp modelId="{46010686-21DC-4ADC-9FB0-3D400A419C1C}">
      <dsp:nvSpPr>
        <dsp:cNvPr id="0" name=""/>
        <dsp:cNvSpPr/>
      </dsp:nvSpPr>
      <dsp:spPr>
        <a:xfrm rot="10800000">
          <a:off x="0" y="419397"/>
          <a:ext cx="3530794" cy="423001"/>
        </a:xfrm>
        <a:prstGeom prst="upArrowCallout">
          <a:avLst/>
        </a:prstGeom>
        <a:solidFill>
          <a:srgbClr val="FEE8D5"/>
        </a:solidFill>
        <a:ln w="6350"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Climate Change Act 2008</a:t>
          </a:r>
        </a:p>
      </dsp:txBody>
      <dsp:txXfrm rot="10800000">
        <a:off x="0" y="419397"/>
        <a:ext cx="3530794" cy="274853"/>
      </dsp:txXfrm>
    </dsp:sp>
    <dsp:sp modelId="{C7936B90-1B3D-46F4-96CD-DD5EDAE19B12}">
      <dsp:nvSpPr>
        <dsp:cNvPr id="0" name=""/>
        <dsp:cNvSpPr/>
      </dsp:nvSpPr>
      <dsp:spPr>
        <a:xfrm rot="10800000">
          <a:off x="0" y="9327"/>
          <a:ext cx="3530794" cy="423001"/>
        </a:xfrm>
        <a:prstGeom prst="upArrowCallout">
          <a:avLst/>
        </a:prstGeom>
        <a:solidFill>
          <a:srgbClr val="FEE8D5"/>
        </a:solidFill>
        <a:ln w="9525" cap="flat" cmpd="sng" algn="ctr">
          <a:solidFill>
            <a:schemeClr val="accent2"/>
          </a:solidFill>
          <a:prstDash val="solid"/>
        </a:ln>
        <a:effectLst/>
      </dsp:spPr>
      <dsp:style>
        <a:lnRef idx="2">
          <a:schemeClr val="accent2"/>
        </a:lnRef>
        <a:fillRef idx="1">
          <a:schemeClr val="lt1"/>
        </a:fillRef>
        <a:effectRef idx="0">
          <a:schemeClr val="accent2"/>
        </a:effectRef>
        <a:fontRef idx="minor">
          <a:schemeClr val="dk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Companies Act 2006</a:t>
          </a:r>
          <a:endParaRPr lang="en-GB" sz="1100" b="1" i="0" kern="1200" dirty="0">
            <a:solidFill>
              <a:schemeClr val="accent5">
                <a:lumMod val="75000"/>
              </a:schemeClr>
            </a:solidFill>
            <a:effectLst/>
          </a:endParaRPr>
        </a:p>
      </dsp:txBody>
      <dsp:txXfrm rot="10800000">
        <a:off x="0" y="9327"/>
        <a:ext cx="3530794" cy="274853"/>
      </dsp:txXfrm>
    </dsp:sp>
  </dsp:spTree>
</dsp:drawing>
</file>

<file path=ppt/diagrams/layout1.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jpe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58825" y="756150"/>
            <a:ext cx="4634650" cy="37808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notes"/>
          <p:cNvSpPr txBox="1">
            <a:spLocks noGrp="1"/>
          </p:cNvSpPr>
          <p:nvPr>
            <p:ph type="body" idx="1"/>
          </p:nvPr>
        </p:nvSpPr>
        <p:spPr>
          <a:xfrm>
            <a:off x="695150" y="4789025"/>
            <a:ext cx="5561300" cy="4536975"/>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1: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61343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3D27ED9-35BD-053F-60D5-A3953DA2BC3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7C9DBE5-897A-24AF-4565-6E64D36324B4}"/>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CF677A6-9AFD-113D-E57F-556184756FC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98598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6154AFA4-C27A-3011-AF5B-D193287CA8E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16B9529-21A3-AE74-7EC8-E3961936078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CD0DDA9-B16B-1FC5-7E4C-0CDAC5B0F84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71961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24F90AF-8991-7366-AC11-F9AF2C207A5B}"/>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460C09E-E3B1-3B33-24C9-F4C55DE73DDF}"/>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5DEFD08-0391-6DFA-B17C-F7575F8D2AEA}"/>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9931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3BF7EAF0-9D7B-455A-D561-E9C9BA8C8D9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6914616-3B75-9495-AE0D-41F59CDBAC6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632943D-6B45-1883-4F0A-5E04259C9AD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864335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2656ADF-B2A6-67E1-5A16-B3EA5C0863B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5FCFC45-F9C4-F74F-ECCD-CFB63365324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157AA16-B3CB-E70F-FBB8-A0B8D65EA91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15638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8219EE1-7E4F-675E-6301-E14805EF7C1E}"/>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4944BDA1-30E8-94E4-6514-A2BBED07CC5B}"/>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E3CADBFE-3845-8F3B-50F4-1C577D856C73}"/>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69492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A3B2258-D110-A8C0-AAF2-DA97A41960E9}"/>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253D8E1-80B9-49B7-3D41-111753CB017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EF808A2-4A25-C647-DAF2-5A7094D7BE2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9850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24AF9F0-9A5A-5B1E-8E09-2EB33E8429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1A8AE69-65D9-300C-5361-6419843C82B6}"/>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A7095E15-7BC1-643E-6764-1CBCFA857E9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321671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85BAE98-3843-6562-8353-4D0D7FB3D463}"/>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AE98ACB0-128F-9ECB-B6E0-CECA477A90A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17DDC8E0-D927-3419-753C-3CABE62934F6}"/>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292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99157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E335F8A-737D-9C34-1CD0-C15FA6F94E9F}"/>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D791C79-8F9F-705B-38E1-C6C34C677991}"/>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41938BDC-B216-3965-BD9D-E22360EDBCB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530540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2BDFF04D-93AD-7BD1-66B9-1ED4C6CC08A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518C0652-22BC-53AD-3C08-FAE8FD40644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B889E36-FB61-A750-8CE2-ED453D34289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99329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37E1E74-107B-F931-5480-90F19A22126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8A005EF-C3BD-CD5E-BD1A-75947E396CE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E70D957-3447-3D22-7CAC-2607A7190B5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638355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9C5B065-A972-E9CB-4081-853A2691FE0A}"/>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B170F13B-C13A-6A51-8477-9B6E2B0F062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D8DFC7BB-2CAF-7B4D-F883-CE5D96559200}"/>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40766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DD65424-54D6-53F3-567F-3614A40A429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6190B5E-DAE9-F03B-A0B6-29D440B1089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20E34A7E-3CB2-C3D5-9AF6-6E0DD022D94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316003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5633A958-40E7-6FEA-7C02-30912A62B43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275A5E3-0F86-CDF6-CA9A-EC34975AA0C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B8BF2C1A-F689-C35E-8B83-C27570A10122}"/>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3651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84E0D8A4-D920-1733-35E6-09B2A8A8DDF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B40CCD5-27C9-F2A6-19F1-DD86B436BE25}"/>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F96EC78-8FD3-8D09-1C6F-B6F45D0E764D}"/>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19316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BB48E1F3-BA47-C688-F03D-8BF4A3429564}"/>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99DCA66-5C75-7C1C-6850-C102B50E270C}"/>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7E081338-9841-5654-D4E2-E54E1C66A1B5}"/>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91097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CB2C251-C6D8-FA7F-443D-73EEF3B3C48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E4826F09-37A4-5C68-B2F6-1EBA75348B4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6F7ACCD5-EBB8-8366-4F06-92C80A121DBE}"/>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2043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4DE0EF9A-2933-5609-BDC3-898CEBF9FAC2}"/>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6AECCA5-B931-3F39-F0B5-A59444B6A81A}"/>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E557A80-1D91-2466-6CAD-8A07FB1943C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814827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D49C86CF-619C-FE94-6D65-A1A51D8662ED}"/>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DEB402C9-470F-1B6A-5643-DF53CEF4E37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912F4107-7087-5F62-CBF7-E4FD1C1ADF5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171125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FFEB46C-BC8C-9121-E2C4-B812AA50FEA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0BCC30E4-D5BC-6189-C82B-51FD23120D0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847AAA2A-B0C7-D7C6-D5DA-0A4AFD61AC88}"/>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34998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18FD070E-8D9E-2820-3F97-A64FD7EB3968}"/>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C261E08C-00D7-E757-5521-C1E0554E41A8}"/>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E056A76-F84F-83C6-24DC-768B95D0FF2F}"/>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682803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F2CF380-A4BE-DF31-1D63-CF3412F5B371}"/>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33CBF51F-EC94-E7B6-C6BC-01D4E098FA97}"/>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03FA6C43-9B26-5A0C-9881-88EA44D3EB7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934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C88DBD1E-495F-95DC-77FE-EB0B0AD6156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616EFAF5-EB6E-6409-FE2D-49AF17CB9FA3}"/>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349E4322-A507-38BD-6AE8-103FCD9CEB54}"/>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014818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479319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EE619821-5681-9FE8-1225-110DFCC2C2C5}"/>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FB817781-1796-F2AE-DF33-EF8CAF577C5E}"/>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C3A9260-E71D-710D-F1F8-4BC3340D9DE9}"/>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94560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F9D15A5F-7BFF-0954-D60F-06AD57834D36}"/>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25C0D624-1264-18C7-230F-9F0F85411430}"/>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5F256343-F0B2-9FFE-6F5B-78E0DFA3750B}"/>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283777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a:extLst>
            <a:ext uri="{FF2B5EF4-FFF2-40B4-BE49-F238E27FC236}">
              <a16:creationId xmlns:a16="http://schemas.microsoft.com/office/drawing/2014/main" id="{AF2377D4-2E5F-2824-90D7-07D190919D0C}"/>
            </a:ext>
          </a:extLst>
        </p:cNvPr>
        <p:cNvGrpSpPr/>
        <p:nvPr/>
      </p:nvGrpSpPr>
      <p:grpSpPr>
        <a:xfrm>
          <a:off x="0" y="0"/>
          <a:ext cx="0" cy="0"/>
          <a:chOff x="0" y="0"/>
          <a:chExt cx="0" cy="0"/>
        </a:xfrm>
      </p:grpSpPr>
      <p:sp>
        <p:nvSpPr>
          <p:cNvPr id="154" name="Google Shape;154;p46:notes">
            <a:extLst>
              <a:ext uri="{FF2B5EF4-FFF2-40B4-BE49-F238E27FC236}">
                <a16:creationId xmlns:a16="http://schemas.microsoft.com/office/drawing/2014/main" id="{10402807-D9E1-BB12-FD54-0EA60B9E2E4D}"/>
              </a:ext>
            </a:extLst>
          </p:cNvPr>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a:extLst>
              <a:ext uri="{FF2B5EF4-FFF2-40B4-BE49-F238E27FC236}">
                <a16:creationId xmlns:a16="http://schemas.microsoft.com/office/drawing/2014/main" id="{CC106C68-1769-046D-29B5-6192C80550C7}"/>
              </a:ext>
            </a:extLst>
          </p:cNvPr>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89647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6:notes"/>
          <p:cNvSpPr txBox="1">
            <a:spLocks noGrp="1"/>
          </p:cNvSpPr>
          <p:nvPr>
            <p:ph type="body" idx="1"/>
          </p:nvPr>
        </p:nvSpPr>
        <p:spPr>
          <a:xfrm>
            <a:off x="695150" y="4789025"/>
            <a:ext cx="5561300" cy="45369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46:notes"/>
          <p:cNvSpPr>
            <a:spLocks noGrp="1" noRot="1" noChangeAspect="1"/>
          </p:cNvSpPr>
          <p:nvPr>
            <p:ph type="sldImg" idx="2"/>
          </p:nvPr>
        </p:nvSpPr>
        <p:spPr>
          <a:xfrm>
            <a:off x="115888" y="755650"/>
            <a:ext cx="6719887" cy="3781425"/>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904598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3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3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
        <p:cNvGrpSpPr/>
        <p:nvPr/>
      </p:nvGrpSpPr>
      <p:grpSpPr>
        <a:xfrm>
          <a:off x="0" y="0"/>
          <a:ext cx="0" cy="0"/>
          <a:chOff x="0" y="0"/>
          <a:chExt cx="0" cy="0"/>
        </a:xfrm>
      </p:grpSpPr>
      <p:sp>
        <p:nvSpPr>
          <p:cNvPr id="18" name="Google Shape;18;p3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
        <p:cNvGrpSpPr/>
        <p:nvPr/>
      </p:nvGrpSpPr>
      <p:grpSpPr>
        <a:xfrm>
          <a:off x="0" y="0"/>
          <a:ext cx="0" cy="0"/>
          <a:chOff x="0" y="0"/>
          <a:chExt cx="0" cy="0"/>
        </a:xfrm>
      </p:grpSpPr>
      <p:sp>
        <p:nvSpPr>
          <p:cNvPr id="25" name="Google Shape;25;p3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7" name="Google Shape;27;p3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3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3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3"/>
        <p:cNvGrpSpPr/>
        <p:nvPr/>
      </p:nvGrpSpPr>
      <p:grpSpPr>
        <a:xfrm>
          <a:off x="0" y="0"/>
          <a:ext cx="0" cy="0"/>
          <a:chOff x="0" y="0"/>
          <a:chExt cx="0" cy="0"/>
        </a:xfrm>
      </p:grpSpPr>
      <p:sp>
        <p:nvSpPr>
          <p:cNvPr id="34" name="Google Shape;34;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4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0" name="Google Shape;40;p4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1" name="Google Shape;41;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44"/>
        <p:cNvGrpSpPr/>
        <p:nvPr/>
      </p:nvGrpSpPr>
      <p:grpSpPr>
        <a:xfrm>
          <a:off x="0" y="0"/>
          <a:ext cx="0" cy="0"/>
          <a:chOff x="0" y="0"/>
          <a:chExt cx="0" cy="0"/>
        </a:xfrm>
      </p:grpSpPr>
      <p:sp>
        <p:nvSpPr>
          <p:cNvPr id="45" name="Google Shape;4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43"/>
          <p:cNvSpPr>
            <a:spLocks noGrp="1"/>
          </p:cNvSpPr>
          <p:nvPr>
            <p:ph type="pic" idx="2"/>
          </p:nvPr>
        </p:nvSpPr>
        <p:spPr>
          <a:xfrm>
            <a:off x="5183188" y="987425"/>
            <a:ext cx="6172200" cy="4873625"/>
          </a:xfrm>
          <a:prstGeom prst="rect">
            <a:avLst/>
          </a:prstGeom>
          <a:noFill/>
          <a:ln>
            <a:noFill/>
          </a:ln>
        </p:spPr>
      </p:sp>
      <p:sp>
        <p:nvSpPr>
          <p:cNvPr id="47" name="Google Shape;47;p4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8" name="Google Shape;4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51"/>
        <p:cNvGrpSpPr/>
        <p:nvPr/>
      </p:nvGrpSpPr>
      <p:grpSpPr>
        <a:xfrm>
          <a:off x="0" y="0"/>
          <a:ext cx="0" cy="0"/>
          <a:chOff x="0" y="0"/>
          <a:chExt cx="0" cy="0"/>
        </a:xfrm>
      </p:grpSpPr>
      <p:sp>
        <p:nvSpPr>
          <p:cNvPr id="52" name="Google Shape;52;p4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4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7"/>
        <p:cNvGrpSpPr/>
        <p:nvPr/>
      </p:nvGrpSpPr>
      <p:grpSpPr>
        <a:xfrm>
          <a:off x="0" y="0"/>
          <a:ext cx="0" cy="0"/>
          <a:chOff x="0" y="0"/>
          <a:chExt cx="0" cy="0"/>
        </a:xfrm>
      </p:grpSpPr>
      <p:sp>
        <p:nvSpPr>
          <p:cNvPr id="58" name="Google Shape;58;p4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4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Κενό" type="blank">
  <p:cSld name="BLANK">
    <p:spTree>
      <p:nvGrpSpPr>
        <p:cNvPr id="1" name="Shape 66"/>
        <p:cNvGrpSpPr/>
        <p:nvPr/>
      </p:nvGrpSpPr>
      <p:grpSpPr>
        <a:xfrm>
          <a:off x="0" y="0"/>
          <a:ext cx="0" cy="0"/>
          <a:chOff x="0" y="0"/>
          <a:chExt cx="0" cy="0"/>
        </a:xfrm>
      </p:grpSpPr>
      <p:sp>
        <p:nvSpPr>
          <p:cNvPr id="67" name="Google Shape;67;p48"/>
          <p:cNvSpPr txBox="1"/>
          <p:nvPr/>
        </p:nvSpPr>
        <p:spPr>
          <a:xfrm>
            <a:off x="1538742" y="6251419"/>
            <a:ext cx="3760845" cy="51422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000" b="0" i="0" u="none" strike="noStrike" cap="none">
              <a:solidFill>
                <a:srgbClr val="595959"/>
              </a:solidFill>
              <a:latin typeface="Century Gothic"/>
              <a:ea typeface="Century Gothic"/>
              <a:cs typeface="Century Gothic"/>
              <a:sym typeface="Century Gothic"/>
            </a:endParaRPr>
          </a:p>
        </p:txBody>
      </p:sp>
      <p:graphicFrame>
        <p:nvGraphicFramePr>
          <p:cNvPr id="68" name="Google Shape;68;p48"/>
          <p:cNvGraphicFramePr/>
          <p:nvPr/>
        </p:nvGraphicFramePr>
        <p:xfrm>
          <a:off x="1189871" y="6101850"/>
          <a:ext cx="4136700" cy="471869"/>
        </p:xfrm>
        <a:graphic>
          <a:graphicData uri="http://schemas.openxmlformats.org/drawingml/2006/table">
            <a:tbl>
              <a:tblPr>
                <a:noFill/>
                <a:tableStyleId>{29A00ED3-4F39-45E5-B855-3537186DFB81}</a:tableStyleId>
              </a:tblPr>
              <a:tblGrid>
                <a:gridCol w="717225">
                  <a:extLst>
                    <a:ext uri="{9D8B030D-6E8A-4147-A177-3AD203B41FA5}">
                      <a16:colId xmlns:a16="http://schemas.microsoft.com/office/drawing/2014/main" val="20000"/>
                    </a:ext>
                  </a:extLst>
                </a:gridCol>
                <a:gridCol w="3419475">
                  <a:extLst>
                    <a:ext uri="{9D8B030D-6E8A-4147-A177-3AD203B41FA5}">
                      <a16:colId xmlns:a16="http://schemas.microsoft.com/office/drawing/2014/main" val="20001"/>
                    </a:ext>
                  </a:extLst>
                </a:gridCol>
              </a:tblGrid>
              <a:tr h="114300">
                <a:tc>
                  <a:txBody>
                    <a:bodyPr/>
                    <a:lstStyle/>
                    <a:p>
                      <a:pPr marL="0" marR="0" lvl="0" indent="0" algn="l" rtl="0">
                        <a:lnSpc>
                          <a:spcPct val="107000"/>
                        </a:lnSpc>
                        <a:spcBef>
                          <a:spcPts val="0"/>
                        </a:spcBef>
                        <a:spcAft>
                          <a:spcPts val="0"/>
                        </a:spcAft>
                        <a:buNone/>
                      </a:pPr>
                      <a:endParaRPr sz="11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tc>
                  <a:txBody>
                    <a:bodyPr/>
                    <a:lstStyle/>
                    <a:p>
                      <a:pPr marL="0" marR="0" lvl="0" indent="0" algn="l" rtl="0">
                        <a:lnSpc>
                          <a:spcPct val="107000"/>
                        </a:lnSpc>
                        <a:spcBef>
                          <a:spcPts val="0"/>
                        </a:spcBef>
                        <a:spcAft>
                          <a:spcPts val="0"/>
                        </a:spcAft>
                        <a:buNone/>
                      </a:pPr>
                      <a:r>
                        <a:rPr lang="en-US" sz="900" b="0" u="none" strike="noStrike" cap="none">
                          <a:solidFill>
                            <a:srgbClr val="003399"/>
                          </a:solidFill>
                          <a:latin typeface="Century Gothic"/>
                          <a:ea typeface="Century Gothic"/>
                          <a:cs typeface="Century Gothic"/>
                          <a:sym typeface="Century Gothic"/>
                        </a:rPr>
                        <a:t>CCP-LAW |</a:t>
                      </a:r>
                      <a:r>
                        <a:rPr lang="en-US" sz="900" b="0" u="none" strike="noStrike" cap="none">
                          <a:solidFill>
                            <a:srgbClr val="2683C6"/>
                          </a:solidFill>
                          <a:latin typeface="Century Gothic"/>
                          <a:ea typeface="Century Gothic"/>
                          <a:cs typeface="Century Gothic"/>
                          <a:sym typeface="Century Gothic"/>
                        </a:rPr>
                        <a:t>Curricula development on Climate Change Policy and Law</a:t>
                      </a:r>
                      <a:endParaRPr sz="900" b="0" u="none" strike="noStrike" cap="none">
                        <a:latin typeface="Calibri"/>
                        <a:ea typeface="Calibri"/>
                        <a:cs typeface="Calibri"/>
                        <a:sym typeface="Calibri"/>
                      </a:endParaRPr>
                    </a:p>
                    <a:p>
                      <a:pPr marL="0" marR="0" lvl="0" indent="0" algn="l" rtl="0">
                        <a:lnSpc>
                          <a:spcPct val="107000"/>
                        </a:lnSpc>
                        <a:spcBef>
                          <a:spcPts val="300"/>
                        </a:spcBef>
                        <a:spcAft>
                          <a:spcPts val="0"/>
                        </a:spcAft>
                        <a:buNone/>
                      </a:pPr>
                      <a:r>
                        <a:rPr lang="en-US" sz="900" u="none" strike="noStrike" cap="none">
                          <a:solidFill>
                            <a:srgbClr val="3B3838"/>
                          </a:solidFill>
                          <a:latin typeface="Calibri"/>
                          <a:ea typeface="Calibri"/>
                          <a:cs typeface="Calibri"/>
                          <a:sym typeface="Calibri"/>
                        </a:rPr>
                        <a:t>Project No of Reference: 618874-EPP-1-2020-1-VN-EPPKA2-CBHE-JP</a:t>
                      </a:r>
                      <a:endParaRPr sz="1100" u="none" strike="noStrike" cap="none">
                        <a:latin typeface="Calibri"/>
                        <a:ea typeface="Calibri"/>
                        <a:cs typeface="Calibri"/>
                        <a:sym typeface="Calibri"/>
                      </a:endParaRPr>
                    </a:p>
                  </a:txBody>
                  <a:tcPr marL="68575" marR="68575" marT="0" marB="0"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000000">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pic>
        <p:nvPicPr>
          <p:cNvPr id="69" name="Google Shape;69;p48"/>
          <p:cNvPicPr preferRelativeResize="0"/>
          <p:nvPr/>
        </p:nvPicPr>
        <p:blipFill rotWithShape="1">
          <a:blip r:embed="rId2">
            <a:alphaModFix/>
          </a:blip>
          <a:srcRect/>
          <a:stretch/>
        </p:blipFill>
        <p:spPr>
          <a:xfrm>
            <a:off x="1189871" y="6000290"/>
            <a:ext cx="697742" cy="674990"/>
          </a:xfrm>
          <a:prstGeom prst="rect">
            <a:avLst/>
          </a:prstGeom>
          <a:noFill/>
          <a:ln>
            <a:noFill/>
          </a:ln>
        </p:spPr>
      </p:pic>
      <p:pic>
        <p:nvPicPr>
          <p:cNvPr id="70" name="Google Shape;70;p48"/>
          <p:cNvPicPr preferRelativeResize="0"/>
          <p:nvPr/>
        </p:nvPicPr>
        <p:blipFill rotWithShape="1">
          <a:blip r:embed="rId3">
            <a:alphaModFix/>
          </a:blip>
          <a:srcRect/>
          <a:stretch/>
        </p:blipFill>
        <p:spPr>
          <a:xfrm>
            <a:off x="9126747" y="6078678"/>
            <a:ext cx="1526511" cy="42985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3"/>
        <p:cNvGrpSpPr/>
        <p:nvPr/>
      </p:nvGrpSpPr>
      <p:grpSpPr>
        <a:xfrm>
          <a:off x="0" y="0"/>
          <a:ext cx="0" cy="0"/>
          <a:chOff x="0" y="0"/>
          <a:chExt cx="0" cy="0"/>
        </a:xfrm>
      </p:grpSpPr>
      <p:sp>
        <p:nvSpPr>
          <p:cNvPr id="64" name="Google Shape;64;p4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5" name="Google Shape;65;p4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GXRuEFqvnSY?feature=oembed" TargetMode="External"/><Relationship Id="rId5" Type="http://schemas.openxmlformats.org/officeDocument/2006/relationships/image" Target="../media/image30.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hyperlink" Target="https://www.tnpscthervupettagam.com/articles-detail/united-nations-framework-convention-on-climate-change-unfccc"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hyperlink" Target="https://unfccc.int/topics/global-stocktake"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hyperlink" Target="https://unfccc.int/kyoto_protocol/mechanisms/items/1673.php" TargetMode="External"/><Relationship Id="rId7"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hyperlink" Target="https://unfccc.int/kyoto_protocol/mechanisms/joint_implementation/items/1674.php" TargetMode="External"/><Relationship Id="rId5" Type="http://schemas.openxmlformats.org/officeDocument/2006/relationships/hyperlink" Target="https://unfccc.int/process-and-meetings/the-kyoto-protocol/mechanisms-under-the-kyoto-protocol/the-clean-development-mechanism" TargetMode="External"/><Relationship Id="rId4" Type="http://schemas.openxmlformats.org/officeDocument/2006/relationships/hyperlink" Target="https://unfccc.int/kyoto_protocol/mechanisms/emissions_trading/items/2731.php" TargetMode="External"/><Relationship Id="rId9" Type="http://schemas.openxmlformats.org/officeDocument/2006/relationships/hyperlink" Target="https://www.tnpscthervupettagam.com/articles-detail/united-nations-framework-convention-on-climate-change-unfccc"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www.myclimate.org/en/information/faq/faq-detail/what-is-the-kyoto-protocol/" TargetMode="External"/><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hyperlink" Target="https://www.myclimate.org/en/information/faq/faq-detail/what-are-greenhouse-gases/"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climdev-africa.org/cop21/" TargetMode="External"/><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openxmlformats.org/officeDocument/2006/relationships/hyperlink" Target="https://unfccc.int/"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hyperlink" Target="https://www.carbonbrief.org/explainer-what-are-intended-nationally-determined-contributions/" TargetMode="External"/><Relationship Id="rId4" Type="http://schemas.microsoft.com/office/2007/relationships/hdphoto" Target="../media/hdphoto5.wdp"/></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9.xml"/><Relationship Id="rId1" Type="http://schemas.openxmlformats.org/officeDocument/2006/relationships/vmlDrawing" Target="../drawings/vmlDrawing1.vml"/><Relationship Id="rId5" Type="http://schemas.openxmlformats.org/officeDocument/2006/relationships/image" Target="../media/image39.png"/><Relationship Id="rId4" Type="http://schemas.openxmlformats.org/officeDocument/2006/relationships/hyperlink" Target="https://climate.ec.europa.eu/eu-action/european-climate-law_e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hyperlink" Target="https://freevectormaps.com/world-maps/asia/WRLD-AS-02-4001?ref=atr" TargetMode="Externa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hyperlink" Target="https://freevectormaps.com/world-maps/asia/WRLD-AS-02-4001?ref=atr"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hyperlink" Target="https://freevectormaps.com/world-maps/asia/WRLD-AS-02-4001?ref=atr"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freevectormaps.com/world-maps/asia/WRLD-AS-02-4001?ref=atr"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openxmlformats.org/officeDocument/2006/relationships/hyperlink" Target="https://freevectormaps.com/world-maps/asia/WRLD-AS-02-4001?ref=atr"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freevectormaps.com/world-maps/asia/WRLD-AS-02-4001?ref=atr" TargetMode="External"/><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9.xml"/><Relationship Id="rId5" Type="http://schemas.openxmlformats.org/officeDocument/2006/relationships/hyperlink" Target="https://freevectormaps.com/world-maps/asia/WRLD-AS-02-4001?ref=atr" TargetMode="External"/><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9.xml"/><Relationship Id="rId4" Type="http://schemas.openxmlformats.org/officeDocument/2006/relationships/image" Target="../media/image46.sv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hyperlink" Target="https://freevectormaps.com/world-maps/asia/WRLD-AS-02-4001?ref=atr" TargetMode="External"/><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hyperlink" Target="https://www.lse.ac.uk/granthaminstitute/explainers/what-is-climate-change-legislation/#:~:text=Climate%20change%20legislation%2C%20often%20abbreviated,by%20setting%20its%20legal%20basis." TargetMode="Externa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hyperlink" Target="https://climate-laws.org/" TargetMode="External"/><Relationship Id="rId7" Type="http://schemas.openxmlformats.org/officeDocument/2006/relationships/image" Target="../media/image19.sv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svg"/><Relationship Id="rId4" Type="http://schemas.openxmlformats.org/officeDocument/2006/relationships/image" Target="../media/image16.png"/><Relationship Id="rId9"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microsoft.com/office/2007/relationships/hdphoto" Target="../media/hdphoto2.wdp"/><Relationship Id="rId5" Type="http://schemas.openxmlformats.org/officeDocument/2006/relationships/image" Target="../media/image23.png"/><Relationship Id="rId4" Type="http://schemas.openxmlformats.org/officeDocument/2006/relationships/hyperlink" Target="https://climate-laws.org/" TargetMode="External"/></Relationships>
</file>

<file path=ppt/slides/_rels/slide7.xml.rels><?xml version="1.0" encoding="UTF-8" standalone="yes"?>
<Relationships xmlns="http://schemas.openxmlformats.org/package/2006/relationships"><Relationship Id="rId3" Type="http://schemas.openxmlformats.org/officeDocument/2006/relationships/hyperlink" Target="https://climate-laws.org/geographies/chile/laws/law-no-20571-on-environmental-taxation-carbon-tax"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hyperlink" Target="https://climate-laws.org/geographies/cambodia/laws/law-on-disaster-management" TargetMode="External"/><Relationship Id="rId5" Type="http://schemas.openxmlformats.org/officeDocument/2006/relationships/hyperlink" Target="https://climate-laws.org/geographies/georgia/laws/law-on-the-protection-of-windbreaks-in-agricultural-fields" TargetMode="External"/><Relationship Id="rId4" Type="http://schemas.openxmlformats.org/officeDocument/2006/relationships/hyperlink" Target="https://climate-laws.org/geographies/european-union/policies/action-plan-on-financing-sustainable-growth"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diagramColors" Target="../diagrams/colors1.xml"/><Relationship Id="rId11" Type="http://schemas.openxmlformats.org/officeDocument/2006/relationships/image" Target="../media/image27.jpg"/><Relationship Id="rId5" Type="http://schemas.openxmlformats.org/officeDocument/2006/relationships/diagramQuickStyle" Target="../diagrams/quickStyle1.xml"/><Relationship Id="rId10" Type="http://schemas.openxmlformats.org/officeDocument/2006/relationships/image" Target="../media/image26.jpg"/><Relationship Id="rId4" Type="http://schemas.openxmlformats.org/officeDocument/2006/relationships/diagramLayout" Target="../diagrams/layout1.xml"/><Relationship Id="rId9" Type="http://schemas.openxmlformats.org/officeDocument/2006/relationships/image" Target="../media/image25.jp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3.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1"/>
          <p:cNvSpPr/>
          <p:nvPr/>
        </p:nvSpPr>
        <p:spPr>
          <a:xfrm>
            <a:off x="0" y="0"/>
            <a:ext cx="12192000" cy="325120"/>
          </a:xfrm>
          <a:prstGeom prst="rect">
            <a:avLst/>
          </a:prstGeom>
          <a:solidFill>
            <a:srgbClr val="0033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pic>
        <p:nvPicPr>
          <p:cNvPr id="137" name="Google Shape;137;p1"/>
          <p:cNvPicPr preferRelativeResize="0"/>
          <p:nvPr/>
        </p:nvPicPr>
        <p:blipFill rotWithShape="1">
          <a:blip r:embed="rId3">
            <a:alphaModFix/>
          </a:blip>
          <a:srcRect/>
          <a:stretch/>
        </p:blipFill>
        <p:spPr>
          <a:xfrm>
            <a:off x="0" y="451804"/>
            <a:ext cx="3495675" cy="951865"/>
          </a:xfrm>
          <a:prstGeom prst="rect">
            <a:avLst/>
          </a:prstGeom>
          <a:noFill/>
          <a:ln>
            <a:noFill/>
          </a:ln>
        </p:spPr>
      </p:pic>
      <p:sp>
        <p:nvSpPr>
          <p:cNvPr id="138" name="Google Shape;138;p1"/>
          <p:cNvSpPr txBox="1"/>
          <p:nvPr/>
        </p:nvSpPr>
        <p:spPr>
          <a:xfrm>
            <a:off x="186689" y="1516385"/>
            <a:ext cx="11150343" cy="1585650"/>
          </a:xfrm>
          <a:prstGeom prst="rect">
            <a:avLst/>
          </a:prstGeom>
          <a:noFill/>
          <a:ln>
            <a:noFill/>
          </a:ln>
        </p:spPr>
        <p:txBody>
          <a:bodyPr spcFirstLastPara="1" wrap="square" lIns="91425" tIns="45700" rIns="91425" bIns="45700" anchor="t" anchorCtr="0">
            <a:spAutoFit/>
          </a:bodyPr>
          <a:lstStyle/>
          <a:p>
            <a:pPr marL="0" marR="0" lvl="0" indent="0" algn="ctr" rtl="0">
              <a:lnSpc>
                <a:spcPct val="107000"/>
              </a:lnSpc>
              <a:spcBef>
                <a:spcPts val="0"/>
              </a:spcBef>
              <a:spcAft>
                <a:spcPts val="0"/>
              </a:spcAft>
              <a:buNone/>
            </a:pPr>
            <a:r>
              <a:rPr lang="en-US" sz="2700" b="1" i="0" u="none" strike="noStrike" cap="none" dirty="0">
                <a:solidFill>
                  <a:srgbClr val="003399"/>
                </a:solidFill>
                <a:latin typeface="Century Gothic"/>
                <a:ea typeface="Century Gothic"/>
                <a:cs typeface="Century Gothic"/>
                <a:sym typeface="Century Gothic"/>
              </a:rPr>
              <a:t>CCP-LAW</a:t>
            </a:r>
            <a:endParaRPr sz="2700" b="0" i="0" u="none" strike="noStrike" cap="none" dirty="0">
              <a:solidFill>
                <a:srgbClr val="000000"/>
              </a:solidFill>
              <a:latin typeface="Century Gothic"/>
              <a:ea typeface="Century Gothic"/>
              <a:cs typeface="Century Gothic"/>
              <a:sym typeface="Century Gothic"/>
            </a:endParaRPr>
          </a:p>
          <a:p>
            <a:pPr marL="0" marR="0" lvl="0" indent="0" algn="ctr" rtl="0">
              <a:lnSpc>
                <a:spcPct val="107000"/>
              </a:lnSpc>
              <a:spcBef>
                <a:spcPts val="800"/>
              </a:spcBef>
              <a:spcAft>
                <a:spcPts val="0"/>
              </a:spcAft>
              <a:buNone/>
            </a:pPr>
            <a:r>
              <a:rPr lang="en-US" sz="2700" b="1" i="0" u="none" strike="noStrike" cap="none" dirty="0">
                <a:solidFill>
                  <a:srgbClr val="2683C6"/>
                </a:solidFill>
                <a:latin typeface="Century Gothic"/>
                <a:ea typeface="Century Gothic"/>
                <a:cs typeface="Century Gothic"/>
                <a:sym typeface="Century Gothic"/>
              </a:rPr>
              <a:t>Curricula development on Climate Change Policy and Law</a:t>
            </a:r>
            <a:endParaRPr sz="2700" b="0" i="0" u="none" strike="noStrike" cap="none" dirty="0">
              <a:solidFill>
                <a:srgbClr val="000000"/>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sz="1800" b="0" i="0" u="none" strike="noStrike" cap="none" dirty="0">
              <a:solidFill>
                <a:srgbClr val="000000"/>
              </a:solidFill>
              <a:latin typeface="Century Gothic"/>
              <a:ea typeface="Century Gothic"/>
              <a:cs typeface="Century Gothic"/>
              <a:sym typeface="Century Gothic"/>
            </a:endParaRPr>
          </a:p>
        </p:txBody>
      </p:sp>
      <p:pic>
        <p:nvPicPr>
          <p:cNvPr id="150" name="Google Shape;150;p1"/>
          <p:cNvPicPr preferRelativeResize="0"/>
          <p:nvPr/>
        </p:nvPicPr>
        <p:blipFill rotWithShape="1">
          <a:blip r:embed="rId4">
            <a:alphaModFix/>
          </a:blip>
          <a:srcRect l="26643" t="10967" r="39273" b="27096"/>
          <a:stretch/>
        </p:blipFill>
        <p:spPr>
          <a:xfrm>
            <a:off x="10737335" y="339087"/>
            <a:ext cx="1305303" cy="1266981"/>
          </a:xfrm>
          <a:prstGeom prst="rect">
            <a:avLst/>
          </a:prstGeom>
          <a:noFill/>
          <a:ln>
            <a:noFill/>
          </a:ln>
        </p:spPr>
      </p:pic>
      <p:sp>
        <p:nvSpPr>
          <p:cNvPr id="151" name="Google Shape;151;p1"/>
          <p:cNvSpPr/>
          <p:nvPr/>
        </p:nvSpPr>
        <p:spPr>
          <a:xfrm>
            <a:off x="0" y="5902960"/>
            <a:ext cx="12192000" cy="955041"/>
          </a:xfrm>
          <a:prstGeom prst="rect">
            <a:avLst/>
          </a:prstGeom>
          <a:solidFill>
            <a:srgbClr val="BBCC94"/>
          </a:solidFill>
          <a:ln>
            <a:noFill/>
          </a:ln>
        </p:spPr>
        <p:txBody>
          <a:bodyPr spcFirstLastPara="1" wrap="square" lIns="91425" tIns="45700" rIns="91425" bIns="45700" anchor="ctr" anchorCtr="0">
            <a:noAutofit/>
          </a:bodyPr>
          <a:lstStyle/>
          <a:p>
            <a:pPr>
              <a:buSzPts val="1800"/>
            </a:pPr>
            <a:endPar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a:buSzPts val="1800"/>
            </a:pPr>
            <a:r>
              <a:rPr lang="en-US" sz="1200" b="1"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Project No of Reference: 618874-EPP-1-2020-1-VN-EPPKA2-CBHE-JP:</a:t>
            </a:r>
            <a:r>
              <a:rPr lang="en-US"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p>
          <a:p>
            <a:pPr algn="just">
              <a:buSzPts val="1800"/>
            </a:pPr>
            <a:r>
              <a:rPr lang="en-GB" sz="1200" b="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lang="en-GB" sz="1200" dirty="0">
              <a:latin typeface="Calibri" panose="020F0502020204030204" pitchFamily="34" charset="0"/>
              <a:ea typeface="Calibri" panose="020F0502020204030204" pitchFamily="34" charset="0"/>
              <a:cs typeface="Calibri" panose="020F0502020204030204" pitchFamily="34" charset="0"/>
            </a:endParaRPr>
          </a:p>
          <a:p>
            <a:pPr marL="0" marR="0" lvl="0" indent="0" rtl="0">
              <a:lnSpc>
                <a:spcPct val="100000"/>
              </a:lnSpc>
              <a:spcBef>
                <a:spcPts val="0"/>
              </a:spcBef>
              <a:spcAft>
                <a:spcPts val="0"/>
              </a:spcAft>
              <a:buClr>
                <a:srgbClr val="000000"/>
              </a:buClr>
              <a:buSzPts val="1800"/>
              <a:buFont typeface="Arial"/>
              <a:buNone/>
            </a:pPr>
            <a:endParaRPr sz="1000" b="0" i="0" u="none" strike="noStrike" cap="none" dirty="0">
              <a:solidFill>
                <a:srgbClr val="FFFFFF"/>
              </a:solidFill>
              <a:latin typeface="Calibri"/>
              <a:ea typeface="Calibri"/>
              <a:cs typeface="Calibri"/>
              <a:sym typeface="Calibri"/>
            </a:endParaRPr>
          </a:p>
        </p:txBody>
      </p:sp>
      <p:sp>
        <p:nvSpPr>
          <p:cNvPr id="2" name="Google Shape;138;p1">
            <a:extLst>
              <a:ext uri="{FF2B5EF4-FFF2-40B4-BE49-F238E27FC236}">
                <a16:creationId xmlns:a16="http://schemas.microsoft.com/office/drawing/2014/main" id="{13B54DC1-B0AF-07BB-AA0D-404F1084EE72}"/>
              </a:ext>
            </a:extLst>
          </p:cNvPr>
          <p:cNvSpPr txBox="1"/>
          <p:nvPr/>
        </p:nvSpPr>
        <p:spPr>
          <a:xfrm>
            <a:off x="854968" y="2908665"/>
            <a:ext cx="10535018" cy="1959342"/>
          </a:xfrm>
          <a:prstGeom prst="rect">
            <a:avLst/>
          </a:prstGeom>
          <a:noFill/>
          <a:ln>
            <a:noFill/>
          </a:ln>
        </p:spPr>
        <p:txBody>
          <a:bodyPr spcFirstLastPara="1" wrap="square" lIns="91425" tIns="45700" rIns="91425" bIns="45700" anchor="t" anchorCtr="0">
            <a:spAutoFit/>
          </a:bodyPr>
          <a:lstStyle/>
          <a:p>
            <a:pPr marL="0" marR="0" lvl="0" indent="0" algn="l" rtl="0">
              <a:lnSpc>
                <a:spcPct val="107000"/>
              </a:lnSpc>
              <a:spcBef>
                <a:spcPts val="800"/>
              </a:spcBef>
              <a:spcAft>
                <a:spcPts val="800"/>
              </a:spcAft>
              <a:buNone/>
            </a:pPr>
            <a:r>
              <a:rPr lang="en-US" sz="2700" b="1" i="0" u="none" strike="noStrike" cap="none" dirty="0">
                <a:solidFill>
                  <a:srgbClr val="003399"/>
                </a:solidFill>
                <a:latin typeface="Century Gothic"/>
                <a:ea typeface="Century Gothic"/>
                <a:cs typeface="Century Gothic"/>
                <a:sym typeface="Century Gothic"/>
              </a:rPr>
              <a:t>Subject title: Topic 3_Climate Change Policy and Regulation </a:t>
            </a:r>
            <a:endParaRPr lang="en-US" sz="2700" b="1" dirty="0">
              <a:solidFill>
                <a:srgbClr val="003399"/>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endParaRPr lang="en-US" sz="2700" b="1" i="0" u="none" strike="noStrike" cap="none" dirty="0">
              <a:solidFill>
                <a:srgbClr val="003399"/>
              </a:solidFill>
              <a:latin typeface="Century Gothic"/>
              <a:ea typeface="Century Gothic"/>
              <a:cs typeface="Century Gothic"/>
              <a:sym typeface="Century Gothic"/>
            </a:endParaRPr>
          </a:p>
          <a:p>
            <a:pPr marL="0" marR="0" lvl="0" indent="0" algn="l" rtl="0">
              <a:lnSpc>
                <a:spcPct val="107000"/>
              </a:lnSpc>
              <a:spcBef>
                <a:spcPts val="800"/>
              </a:spcBef>
              <a:spcAft>
                <a:spcPts val="800"/>
              </a:spcAft>
              <a:buNone/>
            </a:pPr>
            <a:r>
              <a:rPr lang="en-US" sz="2200" b="1" dirty="0">
                <a:solidFill>
                  <a:srgbClr val="003399"/>
                </a:solidFill>
                <a:latin typeface="Century Gothic"/>
                <a:ea typeface="Century Gothic"/>
                <a:cs typeface="Century Gothic"/>
                <a:sym typeface="Century Gothic"/>
              </a:rPr>
              <a:t>Instructor Name: Filio Petridou_ PEDMEDE</a:t>
            </a:r>
            <a:endParaRPr sz="2200" b="0" i="0" u="none" strike="noStrike" cap="none" dirty="0">
              <a:solidFill>
                <a:srgbClr val="000000"/>
              </a:solidFill>
              <a:latin typeface="Century Gothic"/>
              <a:ea typeface="Century Gothic"/>
              <a:cs typeface="Century Gothic"/>
              <a:sym typeface="Century Gothic"/>
            </a:endParaRPr>
          </a:p>
        </p:txBody>
      </p:sp>
      <p:pic>
        <p:nvPicPr>
          <p:cNvPr id="1026" name="Picture 2">
            <a:extLst>
              <a:ext uri="{FF2B5EF4-FFF2-40B4-BE49-F238E27FC236}">
                <a16:creationId xmlns:a16="http://schemas.microsoft.com/office/drawing/2014/main" id="{04133069-CC24-F66C-0BB9-CC939B377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9248" y="5288834"/>
            <a:ext cx="1448292" cy="4044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B684E9C0-EA28-5993-3AB6-2C7D5DDF05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0178"/>
          <a:stretch/>
        </p:blipFill>
        <p:spPr bwMode="auto">
          <a:xfrm>
            <a:off x="10603618" y="5288834"/>
            <a:ext cx="1533649"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04AB17-F541-1E84-88BB-20907CE4E1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60330" y="5245638"/>
            <a:ext cx="485416" cy="49087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46613AA4-509A-1471-9AF4-6C22B05813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733" y="5223940"/>
            <a:ext cx="485417" cy="5093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45F9B09C-6D04-B94E-2E1E-70926FBA16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150" y="5259686"/>
            <a:ext cx="1638414"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751A3915-6AA9-6DEB-8B0C-33AE028B2A7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14914" y="5357692"/>
            <a:ext cx="1489026" cy="36759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a:extLst>
              <a:ext uri="{FF2B5EF4-FFF2-40B4-BE49-F238E27FC236}">
                <a16:creationId xmlns:a16="http://schemas.microsoft.com/office/drawing/2014/main" id="{851F2177-31D0-3986-4DCE-C4E37F285121}"/>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10407" b="8449"/>
          <a:stretch/>
        </p:blipFill>
        <p:spPr bwMode="auto">
          <a:xfrm>
            <a:off x="8705701" y="5233834"/>
            <a:ext cx="1795277"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7D7AFF2E-219B-85F6-88C0-E9143FC68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51188" y="5331800"/>
            <a:ext cx="980435" cy="41937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a:extLst>
              <a:ext uri="{FF2B5EF4-FFF2-40B4-BE49-F238E27FC236}">
                <a16:creationId xmlns:a16="http://schemas.microsoft.com/office/drawing/2014/main" id="{AD22EE0D-0762-BA7F-74B3-A509D480D35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018929" y="5259686"/>
            <a:ext cx="719168" cy="48948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493D8905-1E05-C414-56EA-4A4D644ED0A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774016" y="5265789"/>
            <a:ext cx="1131082" cy="50270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1614196" y="189296"/>
            <a:ext cx="9029424" cy="615513"/>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0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"Reality Check: Lessons from 25 Case Studies Advancing a Low-Carbon Future" </a:t>
            </a:r>
          </a:p>
          <a:p>
            <a:pPr marL="0" marR="0" lvl="0" indent="0" algn="ctr" rtl="0">
              <a:lnSpc>
                <a:spcPct val="100000"/>
              </a:lnSpc>
              <a:spcBef>
                <a:spcPts val="0"/>
              </a:spcBef>
              <a:spcAft>
                <a:spcPts val="0"/>
              </a:spcAft>
              <a:buClr>
                <a:srgbClr val="FFFFFF"/>
              </a:buClr>
              <a:buSzPts val="2800"/>
              <a:buFont typeface="Arial"/>
              <a:buNone/>
            </a:pPr>
            <a:r>
              <a:rPr lang="en-GB"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World Bank Report 2023</a:t>
            </a:r>
            <a:endParaRPr lang="en-US"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pic>
        <p:nvPicPr>
          <p:cNvPr id="8" name="Εικόνα 7">
            <a:extLst>
              <a:ext uri="{FF2B5EF4-FFF2-40B4-BE49-F238E27FC236}">
                <a16:creationId xmlns:a16="http://schemas.microsoft.com/office/drawing/2014/main" id="{0140AD3D-568F-B383-EA6E-269833FF29B1}"/>
              </a:ext>
            </a:extLst>
          </p:cNvPr>
          <p:cNvPicPr>
            <a:picLocks noChangeAspect="1"/>
          </p:cNvPicPr>
          <p:nvPr/>
        </p:nvPicPr>
        <p:blipFill rotWithShape="1">
          <a:blip r:embed="rId4"/>
          <a:srcRect l="31333" t="85035" r="16916" b="5476"/>
          <a:stretch/>
        </p:blipFill>
        <p:spPr>
          <a:xfrm>
            <a:off x="1094084" y="5894900"/>
            <a:ext cx="10003831" cy="963100"/>
          </a:xfrm>
          <a:prstGeom prst="rect">
            <a:avLst/>
          </a:prstGeom>
        </p:spPr>
      </p:pic>
      <p:pic>
        <p:nvPicPr>
          <p:cNvPr id="2" name="Online Media 1" title="Climate Policies for a Low-Carbon Future: Lessons from 25 Case Studies">
            <a:hlinkClick r:id="" action="ppaction://media"/>
            <a:extLst>
              <a:ext uri="{FF2B5EF4-FFF2-40B4-BE49-F238E27FC236}">
                <a16:creationId xmlns:a16="http://schemas.microsoft.com/office/drawing/2014/main" id="{5C43820C-EE3F-C562-49E5-B86CE842F368}"/>
              </a:ext>
            </a:extLst>
          </p:cNvPr>
          <p:cNvPicPr>
            <a:picLocks noRot="1" noChangeAspect="1"/>
          </p:cNvPicPr>
          <p:nvPr>
            <a:videoFile r:link="rId1"/>
          </p:nvPr>
        </p:nvPicPr>
        <p:blipFill>
          <a:blip r:embed="rId5"/>
          <a:stretch>
            <a:fillRect/>
          </a:stretch>
        </p:blipFill>
        <p:spPr>
          <a:xfrm>
            <a:off x="1679510" y="962457"/>
            <a:ext cx="8964109" cy="5064734"/>
          </a:xfrm>
          <a:prstGeom prst="rect">
            <a:avLst/>
          </a:prstGeom>
        </p:spPr>
      </p:pic>
    </p:spTree>
    <p:extLst>
      <p:ext uri="{BB962C8B-B14F-4D97-AF65-F5344CB8AC3E}">
        <p14:creationId xmlns:p14="http://schemas.microsoft.com/office/powerpoint/2010/main" val="184161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9488131" cy="954067"/>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2. </a:t>
            </a:r>
            <a:r>
              <a:rPr lang="en-GB" sz="2800" dirty="0">
                <a:solidFill>
                  <a:srgbClr val="FFFFFF"/>
                </a:solidFill>
                <a:latin typeface="Segoe UI" panose="020B0502040204020203" pitchFamily="34" charset="0"/>
                <a:cs typeface="Segoe UI" panose="020B0502040204020203" pitchFamily="34" charset="0"/>
                <a:sym typeface="Century Gothic"/>
              </a:rPr>
              <a:t>The role of the United Nations Framework Convention on Climate Change (UNFCCC) and the Paris Agreement</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p:cNvSpPr txBox="1"/>
          <p:nvPr/>
        </p:nvSpPr>
        <p:spPr>
          <a:xfrm>
            <a:off x="993059"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gn="just">
              <a:lnSpc>
                <a:spcPct val="150000"/>
              </a:lnSpc>
              <a:buSzPts val="1600"/>
            </a:pPr>
            <a:r>
              <a:rPr lang="en-GB" dirty="0">
                <a:latin typeface="Segoe UI" panose="020B0502040204020203" pitchFamily="34" charset="0"/>
                <a:cs typeface="Segoe UI" panose="020B0502040204020203" pitchFamily="34" charset="0"/>
              </a:rPr>
              <a:t>The ultimate objective of the Convention is to stabilize greenhouse gas concentrations "at a level that would prevent dangerous anthropogenic (human induced) interference with the climate system."</a:t>
            </a:r>
          </a:p>
          <a:p>
            <a:pPr marL="457200" lvl="1" algn="just">
              <a:lnSpc>
                <a:spcPct val="150000"/>
              </a:lnSpc>
              <a:buSzPts val="1600"/>
            </a:pPr>
            <a:endParaRPr lang="en-GB" dirty="0">
              <a:latin typeface="Segoe UI" panose="020B0502040204020203" pitchFamily="34" charset="0"/>
              <a:cs typeface="Segoe UI" panose="020B0502040204020203" pitchFamily="34" charset="0"/>
            </a:endParaRPr>
          </a:p>
          <a:p>
            <a:pPr marL="457200" lvl="1" algn="just">
              <a:lnSpc>
                <a:spcPct val="150000"/>
              </a:lnSpc>
              <a:buSzPts val="1600"/>
            </a:pPr>
            <a:r>
              <a:rPr lang="en-GB" dirty="0">
                <a:latin typeface="Segoe UI" panose="020B0502040204020203" pitchFamily="34" charset="0"/>
                <a:cs typeface="Segoe UI" panose="020B0502040204020203" pitchFamily="34" charset="0"/>
              </a:rPr>
              <a:t>It states that "such a level should be achieved within a time-frame sufficient to allow ecosystems to adapt naturally to climate change, to ensure that food production is not threatened, and to enable economic development to proceed in a sustainable manner.“</a:t>
            </a:r>
          </a:p>
          <a:p>
            <a:pPr marL="457200" lvl="1" algn="just">
              <a:lnSpc>
                <a:spcPct val="150000"/>
              </a:lnSpc>
              <a:buSzPts val="1600"/>
            </a:pPr>
            <a:endParaRPr lang="en-GB" dirty="0">
              <a:latin typeface="Segoe UI" panose="020B0502040204020203" pitchFamily="34" charset="0"/>
              <a:cs typeface="Segoe UI" panose="020B0502040204020203" pitchFamily="34" charset="0"/>
            </a:endParaRPr>
          </a:p>
          <a:p>
            <a:pPr marL="457200" lvl="1" algn="just">
              <a:lnSpc>
                <a:spcPct val="150000"/>
              </a:lnSpc>
              <a:buSzPts val="1600"/>
            </a:pPr>
            <a:r>
              <a:rPr lang="en-GB" dirty="0">
                <a:latin typeface="Segoe UI" panose="020B0502040204020203" pitchFamily="34" charset="0"/>
                <a:cs typeface="Segoe UI" panose="020B0502040204020203" pitchFamily="34" charset="0"/>
                <a:sym typeface="Quattrocento Sans"/>
              </a:rPr>
              <a:t>The UNFCCC entered into force on 21 March 1994. Today, it has near-universal membership. </a:t>
            </a:r>
            <a:endParaRPr dirty="0">
              <a:latin typeface="Segoe UI" panose="020B0502040204020203" pitchFamily="34" charset="0"/>
              <a:cs typeface="Segoe UI" panose="020B0502040204020203" pitchFamily="34" charset="0"/>
              <a:sym typeface="Quattrocento Sans"/>
            </a:endParaRPr>
          </a:p>
        </p:txBody>
      </p:sp>
    </p:spTree>
    <p:extLst>
      <p:ext uri="{BB962C8B-B14F-4D97-AF65-F5344CB8AC3E}">
        <p14:creationId xmlns:p14="http://schemas.microsoft.com/office/powerpoint/2010/main" val="225648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8170AC4-9177-F2CC-AE37-E2502DE3491D}"/>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2E0C1617-F808-5412-7642-1468214947C9}"/>
              </a:ext>
            </a:extLst>
          </p:cNvPr>
          <p:cNvPicPr>
            <a:picLocks noChangeAspect="1"/>
          </p:cNvPicPr>
          <p:nvPr/>
        </p:nvPicPr>
        <p:blipFill>
          <a:blip r:embed="rId3"/>
          <a:stretch>
            <a:fillRect/>
          </a:stretch>
        </p:blipFill>
        <p:spPr>
          <a:xfrm>
            <a:off x="2227975" y="708164"/>
            <a:ext cx="6869372" cy="4951630"/>
          </a:xfrm>
          <a:prstGeom prst="rect">
            <a:avLst/>
          </a:prstGeom>
        </p:spPr>
      </p:pic>
      <p:sp>
        <p:nvSpPr>
          <p:cNvPr id="6" name="Τίτλος 1">
            <a:extLst>
              <a:ext uri="{FF2B5EF4-FFF2-40B4-BE49-F238E27FC236}">
                <a16:creationId xmlns:a16="http://schemas.microsoft.com/office/drawing/2014/main" id="{3630C9D1-3667-AB00-6DDC-C51B9A97093A}"/>
              </a:ext>
            </a:extLst>
          </p:cNvPr>
          <p:cNvSpPr txBox="1">
            <a:spLocks/>
          </p:cNvSpPr>
          <p:nvPr/>
        </p:nvSpPr>
        <p:spPr>
          <a:xfrm>
            <a:off x="8198983" y="5668110"/>
            <a:ext cx="3530084" cy="269739"/>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Source: </a:t>
            </a:r>
            <a:r>
              <a:rPr lang="en-GB" sz="1200" dirty="0">
                <a:latin typeface="Segoe UI" panose="020B0502040204020203" pitchFamily="34" charset="0"/>
                <a:cs typeface="Segoe UI" panose="020B0502040204020203" pitchFamily="34" charset="0"/>
                <a:hlinkClick r:id="rId4"/>
              </a:rPr>
              <a:t>TNPSC</a:t>
            </a:r>
            <a:r>
              <a:rPr lang="en-GB" sz="1200" dirty="0">
                <a:latin typeface="Segoe UI" panose="020B0502040204020203" pitchFamily="34" charset="0"/>
                <a:cs typeface="Segoe UI" panose="020B0502040204020203" pitchFamily="34" charset="0"/>
              </a:rPr>
              <a:t> 2024</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16250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3973AC9-ED7E-B0D9-C68C-A31EE95143A3}"/>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D686904-1D0A-1951-EF99-533670A85FF2}"/>
              </a:ext>
            </a:extLst>
          </p:cNvPr>
          <p:cNvSpPr/>
          <p:nvPr/>
        </p:nvSpPr>
        <p:spPr>
          <a:xfrm>
            <a:off x="647826" y="447252"/>
            <a:ext cx="11136737" cy="523180"/>
          </a:xfrm>
          <a:prstGeom prst="rect">
            <a:avLst/>
          </a:prstGeom>
          <a:solidFill>
            <a:srgbClr val="003399"/>
          </a:solidFill>
          <a:ln>
            <a:noFill/>
          </a:ln>
        </p:spPr>
        <p:txBody>
          <a:bodyPr spcFirstLastPara="1" wrap="square" lIns="91425" tIns="45700" rIns="91425" bIns="45700" anchor="t" anchorCtr="0">
            <a:spAutoFit/>
          </a:bodyPr>
          <a:lstStyle/>
          <a:p>
            <a:pPr algn="l"/>
            <a:r>
              <a:rPr lang="en-GB" sz="2800" b="0" i="0" dirty="0">
                <a:solidFill>
                  <a:srgbClr val="FFFFFF"/>
                </a:solidFill>
                <a:effectLst/>
                <a:latin typeface="ipccsans"/>
              </a:rPr>
              <a:t>Intergovernmental Panel on Climate Change (IPCC)</a:t>
            </a:r>
          </a:p>
        </p:txBody>
      </p:sp>
      <p:sp>
        <p:nvSpPr>
          <p:cNvPr id="5" name="TextBox 4">
            <a:extLst>
              <a:ext uri="{FF2B5EF4-FFF2-40B4-BE49-F238E27FC236}">
                <a16:creationId xmlns:a16="http://schemas.microsoft.com/office/drawing/2014/main" id="{B2B1A18B-7BFE-80D0-D1A5-B6A075926CE5}"/>
              </a:ext>
            </a:extLst>
          </p:cNvPr>
          <p:cNvSpPr txBox="1"/>
          <p:nvPr/>
        </p:nvSpPr>
        <p:spPr>
          <a:xfrm>
            <a:off x="561975" y="1066022"/>
            <a:ext cx="6949168" cy="523220"/>
          </a:xfrm>
          <a:prstGeom prst="rect">
            <a:avLst/>
          </a:prstGeom>
          <a:noFill/>
        </p:spPr>
        <p:txBody>
          <a:bodyPr wrap="square">
            <a:spAutoFit/>
          </a:bodyPr>
          <a:lstStyle/>
          <a:p>
            <a:r>
              <a:rPr lang="en-GB" sz="1400" b="0" i="0" dirty="0">
                <a:solidFill>
                  <a:schemeClr val="tx1"/>
                </a:solidFill>
                <a:effectLst/>
                <a:latin typeface="Segoe UI" panose="020B0502040204020203" pitchFamily="34" charset="0"/>
                <a:cs typeface="Segoe UI" panose="020B0502040204020203" pitchFamily="34" charset="0"/>
              </a:rPr>
              <a:t>IPCC is the United Nations body for assessing the science related to climate change. According to 2023 IPCC Report:</a:t>
            </a:r>
            <a:endParaRPr lang="en-GB" dirty="0">
              <a:solidFill>
                <a:schemeClr val="tx1"/>
              </a:solidFill>
              <a:latin typeface="Segoe UI" panose="020B0502040204020203" pitchFamily="34" charset="0"/>
              <a:cs typeface="Segoe UI" panose="020B0502040204020203" pitchFamily="34" charset="0"/>
            </a:endParaRPr>
          </a:p>
        </p:txBody>
      </p:sp>
      <p:pic>
        <p:nvPicPr>
          <p:cNvPr id="7" name="Picture 6">
            <a:extLst>
              <a:ext uri="{FF2B5EF4-FFF2-40B4-BE49-F238E27FC236}">
                <a16:creationId xmlns:a16="http://schemas.microsoft.com/office/drawing/2014/main" id="{003EA231-F650-631A-93FC-B139843A2E0D}"/>
              </a:ext>
            </a:extLst>
          </p:cNvPr>
          <p:cNvPicPr>
            <a:picLocks noChangeAspect="1"/>
          </p:cNvPicPr>
          <p:nvPr/>
        </p:nvPicPr>
        <p:blipFill>
          <a:blip r:embed="rId3"/>
          <a:stretch>
            <a:fillRect/>
          </a:stretch>
        </p:blipFill>
        <p:spPr>
          <a:xfrm>
            <a:off x="647826" y="1830722"/>
            <a:ext cx="5534025" cy="2400300"/>
          </a:xfrm>
          <a:prstGeom prst="rect">
            <a:avLst/>
          </a:prstGeom>
        </p:spPr>
      </p:pic>
      <p:pic>
        <p:nvPicPr>
          <p:cNvPr id="9" name="Picture 8">
            <a:extLst>
              <a:ext uri="{FF2B5EF4-FFF2-40B4-BE49-F238E27FC236}">
                <a16:creationId xmlns:a16="http://schemas.microsoft.com/office/drawing/2014/main" id="{093B8ED9-ED55-1BEC-08A6-BAC50A4CD165}"/>
              </a:ext>
            </a:extLst>
          </p:cNvPr>
          <p:cNvPicPr>
            <a:picLocks noChangeAspect="1"/>
          </p:cNvPicPr>
          <p:nvPr/>
        </p:nvPicPr>
        <p:blipFill>
          <a:blip r:embed="rId4"/>
          <a:stretch>
            <a:fillRect/>
          </a:stretch>
        </p:blipFill>
        <p:spPr>
          <a:xfrm>
            <a:off x="647826" y="4472502"/>
            <a:ext cx="3810000" cy="1476375"/>
          </a:xfrm>
          <a:prstGeom prst="rect">
            <a:avLst/>
          </a:prstGeom>
        </p:spPr>
      </p:pic>
      <p:pic>
        <p:nvPicPr>
          <p:cNvPr id="11" name="Picture 10">
            <a:extLst>
              <a:ext uri="{FF2B5EF4-FFF2-40B4-BE49-F238E27FC236}">
                <a16:creationId xmlns:a16="http://schemas.microsoft.com/office/drawing/2014/main" id="{0F16C74F-0F2B-3578-C49B-6E1C84B70B55}"/>
              </a:ext>
            </a:extLst>
          </p:cNvPr>
          <p:cNvPicPr>
            <a:picLocks noChangeAspect="1"/>
          </p:cNvPicPr>
          <p:nvPr/>
        </p:nvPicPr>
        <p:blipFill>
          <a:blip r:embed="rId5"/>
          <a:stretch>
            <a:fillRect/>
          </a:stretch>
        </p:blipFill>
        <p:spPr>
          <a:xfrm>
            <a:off x="6216194" y="2568838"/>
            <a:ext cx="5762625" cy="3067050"/>
          </a:xfrm>
          <a:prstGeom prst="rect">
            <a:avLst/>
          </a:prstGeom>
        </p:spPr>
      </p:pic>
    </p:spTree>
    <p:extLst>
      <p:ext uri="{BB962C8B-B14F-4D97-AF65-F5344CB8AC3E}">
        <p14:creationId xmlns:p14="http://schemas.microsoft.com/office/powerpoint/2010/main" val="22272047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4FBDC9D-A572-FC42-5BB3-106F3DB99A3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F2F1652F-2F0F-E2ED-4635-1A764746F4D7}"/>
              </a:ext>
            </a:extLst>
          </p:cNvPr>
          <p:cNvSpPr/>
          <p:nvPr/>
        </p:nvSpPr>
        <p:spPr>
          <a:xfrm>
            <a:off x="993058" y="468080"/>
            <a:ext cx="10287651" cy="52322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Global Stocktake</a:t>
            </a:r>
          </a:p>
        </p:txBody>
      </p:sp>
      <p:sp>
        <p:nvSpPr>
          <p:cNvPr id="158" name="Google Shape;158;p46">
            <a:extLst>
              <a:ext uri="{FF2B5EF4-FFF2-40B4-BE49-F238E27FC236}">
                <a16:creationId xmlns:a16="http://schemas.microsoft.com/office/drawing/2014/main" id="{154C164B-E8D6-042C-623F-5147F2C8DB9B}"/>
              </a:ext>
            </a:extLst>
          </p:cNvPr>
          <p:cNvSpPr txBox="1"/>
          <p:nvPr/>
        </p:nvSpPr>
        <p:spPr>
          <a:xfrm>
            <a:off x="3433665" y="1120151"/>
            <a:ext cx="7765277" cy="485644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92500"/>
          </a:bodyPr>
          <a:lstStyle/>
          <a:p>
            <a:pPr lvl="1" algn="ctr">
              <a:lnSpc>
                <a:spcPct val="150000"/>
              </a:lnSpc>
              <a:buSzPts val="1600"/>
            </a:pPr>
            <a:r>
              <a:rPr lang="en-GB" i="1" dirty="0">
                <a:latin typeface="Segoe UI" panose="020B0502040204020203" pitchFamily="34" charset="0"/>
                <a:cs typeface="Segoe UI" panose="020B0502040204020203" pitchFamily="34" charset="0"/>
              </a:rPr>
              <a:t>“The global stocktake is a critical turning point when it comes to efforts to address climate change – it’s a moment to take a long, hard look at the state of our planet and chart a better course for the future.” </a:t>
            </a:r>
          </a:p>
          <a:p>
            <a:pPr lvl="1" algn="ctr">
              <a:lnSpc>
                <a:spcPct val="150000"/>
              </a:lnSpc>
              <a:buSzPts val="1600"/>
            </a:pPr>
            <a:endParaRPr lang="en-GB" i="1" dirty="0">
              <a:latin typeface="Segoe UI" panose="020B0502040204020203" pitchFamily="34" charset="0"/>
              <a:cs typeface="Segoe UI" panose="020B0502040204020203" pitchFamily="34" charset="0"/>
            </a:endParaRPr>
          </a:p>
          <a:p>
            <a:pPr lvl="1" algn="just">
              <a:lnSpc>
                <a:spcPct val="150000"/>
              </a:lnSpc>
              <a:buSzPts val="1600"/>
            </a:pPr>
            <a:r>
              <a:rPr lang="en-GB" dirty="0">
                <a:latin typeface="Segoe UI" panose="020B0502040204020203" pitchFamily="34" charset="0"/>
                <a:cs typeface="Segoe UI" panose="020B0502040204020203" pitchFamily="34" charset="0"/>
              </a:rPr>
              <a:t>Decision 19/CMA.1 notes that the global stocktake “will be a Party-driven process conducted in a transparent manner and with the participation of non-Party stakeholders” (para. 10), it enables countries and other stakeholders to see where they’re collectively making progress toward meeting the goals of the Paris Agreement – and where they’re not. It’s like taking inventory. It means looking at everything related to where the world stands on climate action and support, identifying the gaps, and working together to agree on solutions pathways (to 2030 and beyond). </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r>
              <a:rPr lang="en-GB" dirty="0">
                <a:latin typeface="Segoe UI" panose="020B0502040204020203" pitchFamily="34" charset="0"/>
                <a:cs typeface="Segoe UI" panose="020B0502040204020203" pitchFamily="34" charset="0"/>
              </a:rPr>
              <a:t>The first-ever global stocktake is set to conclude at the UN Climate Change Conference (COP28) at the end of this year. The global stocktake is a process for countries and stakeholders to see where they’re collectively making progress towards meeting the goals of the Paris Climate Change Agreement – and where they’re not. Governments will take a decision on the global stocktake at COP28, which can be leveraged to accelerate ambition in their next round of climate action plans due in 2025 (</a:t>
            </a:r>
            <a:r>
              <a:rPr lang="en-GB" dirty="0">
                <a:latin typeface="Segoe UI" panose="020B0502040204020203" pitchFamily="34" charset="0"/>
                <a:cs typeface="Segoe UI" panose="020B0502040204020203" pitchFamily="34" charset="0"/>
                <a:hlinkClick r:id="rId3"/>
              </a:rPr>
              <a:t>United Nations Framework Convention on Climate Change</a:t>
            </a:r>
            <a:r>
              <a:rPr lang="en-GB" dirty="0">
                <a:latin typeface="Segoe UI" panose="020B0502040204020203" pitchFamily="34" charset="0"/>
                <a:cs typeface="Segoe UI" panose="020B0502040204020203" pitchFamily="34" charset="0"/>
              </a:rPr>
              <a:t>, 2024).</a:t>
            </a:r>
            <a:endParaRPr lang="en-US" sz="1600" dirty="0">
              <a:effectLst>
                <a:outerShdw blurRad="38100" dist="38100" dir="2700000" algn="tl">
                  <a:srgbClr val="000000">
                    <a:alpha val="43137"/>
                  </a:srgbClr>
                </a:outerShdw>
              </a:effectLst>
              <a:latin typeface="Segoe UI" panose="020B0502040204020203" pitchFamily="34" charset="0"/>
              <a:ea typeface="Quattrocento Sans"/>
              <a:cs typeface="Segoe UI" panose="020B0502040204020203" pitchFamily="34" charset="0"/>
              <a:sym typeface="Quattrocento Sans"/>
            </a:endParaRPr>
          </a:p>
        </p:txBody>
      </p:sp>
      <p:grpSp>
        <p:nvGrpSpPr>
          <p:cNvPr id="13" name="Group 12">
            <a:extLst>
              <a:ext uri="{FF2B5EF4-FFF2-40B4-BE49-F238E27FC236}">
                <a16:creationId xmlns:a16="http://schemas.microsoft.com/office/drawing/2014/main" id="{D43B3C07-80E4-A818-9701-04CE12ADF836}"/>
              </a:ext>
            </a:extLst>
          </p:cNvPr>
          <p:cNvGrpSpPr/>
          <p:nvPr/>
        </p:nvGrpSpPr>
        <p:grpSpPr>
          <a:xfrm>
            <a:off x="993057" y="1299696"/>
            <a:ext cx="2290013" cy="2726705"/>
            <a:chOff x="993057" y="1299696"/>
            <a:chExt cx="2290013" cy="2726705"/>
          </a:xfrm>
        </p:grpSpPr>
        <p:sp>
          <p:nvSpPr>
            <p:cNvPr id="12" name="Flowchart: Collate 11">
              <a:extLst>
                <a:ext uri="{FF2B5EF4-FFF2-40B4-BE49-F238E27FC236}">
                  <a16:creationId xmlns:a16="http://schemas.microsoft.com/office/drawing/2014/main" id="{04EE4606-7D4A-5840-EADD-FEE80C1F7C2A}"/>
                </a:ext>
              </a:extLst>
            </p:cNvPr>
            <p:cNvSpPr/>
            <p:nvPr/>
          </p:nvSpPr>
          <p:spPr>
            <a:xfrm>
              <a:off x="1644538" y="3280440"/>
              <a:ext cx="987050" cy="745961"/>
            </a:xfrm>
            <a:prstGeom prst="flowChartCollate">
              <a:avLst/>
            </a:prstGeom>
            <a:gradFill flip="none" rotWithShape="1">
              <a:gsLst>
                <a:gs pos="0">
                  <a:schemeClr val="accent6">
                    <a:lumMod val="0"/>
                    <a:lumOff val="100000"/>
                  </a:schemeClr>
                </a:gs>
                <a:gs pos="35000">
                  <a:schemeClr val="accent6">
                    <a:lumMod val="0"/>
                    <a:lumOff val="100000"/>
                  </a:schemeClr>
                </a:gs>
                <a:gs pos="100000">
                  <a:schemeClr val="accent6">
                    <a:lumMod val="100000"/>
                  </a:schemeClr>
                </a:gs>
              </a:gsLst>
              <a:path path="rect">
                <a:fillToRect l="100000" t="100000"/>
              </a:path>
              <a:tileRect r="-100000" b="-100000"/>
            </a:gradFill>
            <a:ln w="12700">
              <a:solidFill>
                <a:schemeClr val="accent6">
                  <a:lumMod val="75000"/>
                </a:schemeClr>
              </a:solidFill>
            </a:ln>
            <a:scene3d>
              <a:camera prst="orthographicFront"/>
              <a:lightRig rig="threePt" dir="t"/>
            </a:scene3d>
            <a:sp3d>
              <a:bevelT w="139700" prst="cross"/>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Oval 6">
              <a:extLst>
                <a:ext uri="{FF2B5EF4-FFF2-40B4-BE49-F238E27FC236}">
                  <a16:creationId xmlns:a16="http://schemas.microsoft.com/office/drawing/2014/main" id="{8B8F87B3-575C-0F3D-487A-8E46A81E4793}"/>
                </a:ext>
              </a:extLst>
            </p:cNvPr>
            <p:cNvSpPr/>
            <p:nvPr/>
          </p:nvSpPr>
          <p:spPr>
            <a:xfrm>
              <a:off x="993057" y="1299696"/>
              <a:ext cx="2290013" cy="2129304"/>
            </a:xfrm>
            <a:prstGeom prst="ellipse">
              <a:avLst/>
            </a:prstGeom>
            <a:blipFill>
              <a:blip r:embed="rId4"/>
              <a:stretch>
                <a:fillRect t="-16000" b="-16000"/>
              </a:stretch>
            </a:blipFill>
            <a:ln>
              <a:solidFill>
                <a:srgbClr val="92D050"/>
              </a:solidFill>
            </a:ln>
            <a:scene3d>
              <a:camera prst="orthographicFront"/>
              <a:lightRig rig="threePt" dir="t"/>
            </a:scene3d>
            <a:sp3d>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grpSp>
    </p:spTree>
    <p:extLst>
      <p:ext uri="{BB962C8B-B14F-4D97-AF65-F5344CB8AC3E}">
        <p14:creationId xmlns:p14="http://schemas.microsoft.com/office/powerpoint/2010/main" val="1379357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B8EABFE-F735-FE72-BED5-FDAE03F2A5F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27C004A-7972-8B6A-9BBB-F879B6E0077E}"/>
              </a:ext>
            </a:extLst>
          </p:cNvPr>
          <p:cNvSpPr/>
          <p:nvPr/>
        </p:nvSpPr>
        <p:spPr>
          <a:xfrm>
            <a:off x="970934" y="382052"/>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The Kyoto Protocol</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7" name="TextBox 6">
            <a:extLst>
              <a:ext uri="{FF2B5EF4-FFF2-40B4-BE49-F238E27FC236}">
                <a16:creationId xmlns:a16="http://schemas.microsoft.com/office/drawing/2014/main" id="{4E9E4983-2599-22B4-0059-9FD275C993CB}"/>
              </a:ext>
            </a:extLst>
          </p:cNvPr>
          <p:cNvSpPr txBox="1"/>
          <p:nvPr/>
        </p:nvSpPr>
        <p:spPr>
          <a:xfrm>
            <a:off x="970934" y="1353101"/>
            <a:ext cx="9694506" cy="3539430"/>
          </a:xfrm>
          <a:prstGeom prst="rect">
            <a:avLst/>
          </a:prstGeom>
          <a:noFill/>
        </p:spPr>
        <p:txBody>
          <a:bodyPr wrap="square">
            <a:spAutoFit/>
          </a:bodyPr>
          <a:lstStyle/>
          <a:p>
            <a:r>
              <a:rPr lang="en-GB" dirty="0">
                <a:latin typeface="Segoe UI" panose="020B0502040204020203" pitchFamily="34" charset="0"/>
                <a:cs typeface="Segoe UI" panose="020B0502040204020203" pitchFamily="34" charset="0"/>
              </a:rPr>
              <a:t>The Kyoto Protocol was adopted on 11 December 1997. Owing to a complex ratification process, it entered into force on 16 February 2005. Currently, there are 192 Parties to the Kyoto Protocol.</a:t>
            </a: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rPr>
              <a:t>In short, the Kyoto Protocol operationalizes the United Nations Framework Convention on Climate Change by committing industrialized countries and economies in transition to limit and reduce greenhouse gases (GHG) emissions in accordance with agreed individual targets. The Convention itself only asks those countries to adopt policies and measures on mitigation and to report periodically.</a:t>
            </a: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rPr>
              <a:t>The Kyoto Protocol is based on the principles and provisions of the Convention and follows its annex-based structure. It only binds developed countries, and places a heavier burden on them under the principle of “common but differentiated responsibility and respective capabilities”, because it recognizes that they are largely responsible for the current high levels of GHG emissions in the atmosphere.</a:t>
            </a: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rPr>
              <a:t>In its Annex B, the Kyoto Protocol sets binding emission reduction targets for 37 industrialized countries and economies in transition and the European Union. Overall, these targets add up to an average 5 per cent emission reduction compared to 1990 levels over the five year period 2008–2012 (the first commitment period).</a:t>
            </a:r>
          </a:p>
        </p:txBody>
      </p:sp>
    </p:spTree>
    <p:extLst>
      <p:ext uri="{BB962C8B-B14F-4D97-AF65-F5344CB8AC3E}">
        <p14:creationId xmlns:p14="http://schemas.microsoft.com/office/powerpoint/2010/main" val="38916204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BE47677-EB7D-9453-A9BF-6C36C3237ECA}"/>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A2DEBC63-0B85-C2D4-4534-6EBEFC67F539}"/>
              </a:ext>
            </a:extLst>
          </p:cNvPr>
          <p:cNvSpPr txBox="1"/>
          <p:nvPr/>
        </p:nvSpPr>
        <p:spPr>
          <a:xfrm>
            <a:off x="393853" y="454022"/>
            <a:ext cx="6499422" cy="543359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r>
              <a:rPr lang="en-GB" dirty="0">
                <a:latin typeface="Segoe UI" panose="020B0502040204020203" pitchFamily="34" charset="0"/>
                <a:cs typeface="Segoe UI" panose="020B0502040204020203" pitchFamily="34" charset="0"/>
              </a:rPr>
              <a:t>One important element of the Kyoto Protocol was the establishment of flexible market mechanisms, which are based on the trade of emissions permits. Under the Protocol, countries must meet their targets primarily through national measures. However, the Protocol also offers them an additional means to meet their targets by way of three </a:t>
            </a:r>
            <a:r>
              <a:rPr lang="en-GB" dirty="0">
                <a:latin typeface="Segoe UI" panose="020B0502040204020203" pitchFamily="34" charset="0"/>
                <a:cs typeface="Segoe UI" panose="020B0502040204020203" pitchFamily="34" charset="0"/>
                <a:hlinkClick r:id="rId3"/>
              </a:rPr>
              <a:t>market-based mechanisms</a:t>
            </a:r>
            <a:r>
              <a:rPr lang="en-GB" dirty="0">
                <a:latin typeface="Segoe UI" panose="020B0502040204020203" pitchFamily="34" charset="0"/>
                <a:cs typeface="Segoe UI" panose="020B0502040204020203" pitchFamily="34" charset="0"/>
              </a:rPr>
              <a:t>:</a:t>
            </a: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hlinkClick r:id="rId4"/>
              </a:rPr>
              <a:t>International Emissions Trading</a:t>
            </a:r>
            <a:r>
              <a:rPr lang="en-GB" dirty="0">
                <a:latin typeface="Segoe UI" panose="020B0502040204020203" pitchFamily="34" charset="0"/>
                <a:cs typeface="Segoe UI" panose="020B0502040204020203" pitchFamily="34" charset="0"/>
              </a:rPr>
              <a:t> is a system where parties that have exceeded their emission reduction commitments under the Kyoto Protocol may sell excess “assigned amount units” (AAUs).</a:t>
            </a: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hlinkClick r:id="rId5"/>
              </a:rPr>
              <a:t>Clean Development Mechanism (CDM)</a:t>
            </a:r>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rPr>
              <a:t>The CFM allows emission-reduction projects in developing countries to earn certified reduction (CER) credits, each equivalent to one tonne of CO2. These CERs can be traded and sold and used by </a:t>
            </a:r>
            <a:r>
              <a:rPr lang="en-GB" dirty="0" err="1">
                <a:latin typeface="Segoe UI" panose="020B0502040204020203" pitchFamily="34" charset="0"/>
                <a:cs typeface="Segoe UI" panose="020B0502040204020203" pitchFamily="34" charset="0"/>
              </a:rPr>
              <a:t>idnustrializes</a:t>
            </a:r>
            <a:r>
              <a:rPr lang="en-GB" dirty="0">
                <a:latin typeface="Segoe UI" panose="020B0502040204020203" pitchFamily="34" charset="0"/>
                <a:cs typeface="Segoe UI" panose="020B0502040204020203" pitchFamily="34" charset="0"/>
              </a:rPr>
              <a:t> countries to meet a part of their emission reduction </a:t>
            </a:r>
            <a:r>
              <a:rPr lang="en-GB" dirty="0" err="1">
                <a:latin typeface="Segoe UI" panose="020B0502040204020203" pitchFamily="34" charset="0"/>
                <a:cs typeface="Segoe UI" panose="020B0502040204020203" pitchFamily="34" charset="0"/>
              </a:rPr>
              <a:t>tarets</a:t>
            </a:r>
            <a:r>
              <a:rPr lang="en-GB" dirty="0">
                <a:latin typeface="Segoe UI" panose="020B0502040204020203" pitchFamily="34" charset="0"/>
                <a:cs typeface="Segoe UI" panose="020B0502040204020203" pitchFamily="34" charset="0"/>
              </a:rPr>
              <a:t> under the Kyoto </a:t>
            </a:r>
            <a:r>
              <a:rPr lang="en-GB" dirty="0" err="1">
                <a:latin typeface="Segoe UI" panose="020B0502040204020203" pitchFamily="34" charset="0"/>
                <a:cs typeface="Segoe UI" panose="020B0502040204020203" pitchFamily="34" charset="0"/>
              </a:rPr>
              <a:t>Protokol</a:t>
            </a:r>
            <a:endParaRPr lang="en-GB" dirty="0">
              <a:latin typeface="Segoe UI" panose="020B0502040204020203" pitchFamily="34" charset="0"/>
              <a:cs typeface="Segoe UI" panose="020B0502040204020203" pitchFamily="34" charset="0"/>
            </a:endParaRPr>
          </a:p>
          <a:p>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hlinkClick r:id="rId6"/>
              </a:rPr>
              <a:t>Joint implementation (JI)</a:t>
            </a:r>
            <a:endParaRPr lang="en-GB" dirty="0">
              <a:latin typeface="Segoe UI" panose="020B0502040204020203" pitchFamily="34" charset="0"/>
              <a:cs typeface="Segoe UI" panose="020B0502040204020203" pitchFamily="34" charset="0"/>
            </a:endParaRPr>
          </a:p>
          <a:p>
            <a:r>
              <a:rPr lang="en-GB" dirty="0">
                <a:latin typeface="Segoe UI" panose="020B0502040204020203" pitchFamily="34" charset="0"/>
                <a:cs typeface="Segoe UI" panose="020B0502040204020203" pitchFamily="34" charset="0"/>
              </a:rPr>
              <a:t>Allows a country with an emission reduction or limitation commitment under the Kyoto Protocol to earn emission reduction units (ERUs) from an emission-reduction or emission removal project in another Party, each equivalent to one tonne of CO2, which can be counted towards meeting its Kyoto target.</a:t>
            </a:r>
          </a:p>
          <a:p>
            <a:r>
              <a:rPr lang="en-GB" dirty="0">
                <a:latin typeface="Segoe UI" panose="020B0502040204020203" pitchFamily="34" charset="0"/>
                <a:cs typeface="Segoe UI" panose="020B0502040204020203" pitchFamily="34" charset="0"/>
              </a:rPr>
              <a:t>Joint implementation offers Parties a flexible and cost-efficient means of fulfilling a part of their Kyoto commitments, while the host Party benefits from foreign investment and technology transfer.</a:t>
            </a:r>
          </a:p>
          <a:p>
            <a:endParaRPr lang="en-GB" dirty="0">
              <a:latin typeface="Segoe UI" panose="020B0502040204020203" pitchFamily="34" charset="0"/>
              <a:cs typeface="Segoe UI" panose="020B0502040204020203" pitchFamily="34" charset="0"/>
            </a:endParaRPr>
          </a:p>
        </p:txBody>
      </p:sp>
      <p:pic>
        <p:nvPicPr>
          <p:cNvPr id="1028" name="Picture 4">
            <a:extLst>
              <a:ext uri="{FF2B5EF4-FFF2-40B4-BE49-F238E27FC236}">
                <a16:creationId xmlns:a16="http://schemas.microsoft.com/office/drawing/2014/main" id="{EC7048AF-0BF8-DBEC-0B7D-79E0EA35F36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93275" y="793101"/>
            <a:ext cx="4990426" cy="4398704"/>
          </a:xfrm>
          <a:prstGeom prst="rect">
            <a:avLst/>
          </a:prstGeom>
          <a:noFill/>
          <a:extLst>
            <a:ext uri="{909E8E84-426E-40DD-AFC4-6F175D3DCCD1}">
              <a14:hiddenFill xmlns:a14="http://schemas.microsoft.com/office/drawing/2010/main">
                <a:solidFill>
                  <a:srgbClr val="FFFFFF"/>
                </a:solidFill>
              </a14:hiddenFill>
            </a:ext>
          </a:extLst>
        </p:spPr>
      </p:pic>
      <p:sp>
        <p:nvSpPr>
          <p:cNvPr id="9" name="Τίτλος 1">
            <a:extLst>
              <a:ext uri="{FF2B5EF4-FFF2-40B4-BE49-F238E27FC236}">
                <a16:creationId xmlns:a16="http://schemas.microsoft.com/office/drawing/2014/main" id="{4A9FC0DA-E946-3802-9E65-4B3AD5C8FC83}"/>
              </a:ext>
            </a:extLst>
          </p:cNvPr>
          <p:cNvSpPr txBox="1">
            <a:spLocks/>
          </p:cNvSpPr>
          <p:nvPr/>
        </p:nvSpPr>
        <p:spPr>
          <a:xfrm>
            <a:off x="7695130" y="5269971"/>
            <a:ext cx="3530084" cy="269739"/>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Source: </a:t>
            </a:r>
            <a:r>
              <a:rPr lang="en-GB" sz="1200" dirty="0">
                <a:latin typeface="Segoe UI" panose="020B0502040204020203" pitchFamily="34" charset="0"/>
                <a:cs typeface="Segoe UI" panose="020B0502040204020203" pitchFamily="34" charset="0"/>
                <a:hlinkClick r:id="rId9"/>
              </a:rPr>
              <a:t>TNPSC</a:t>
            </a:r>
            <a:r>
              <a:rPr lang="en-GB" sz="1200" dirty="0">
                <a:latin typeface="Segoe UI" panose="020B0502040204020203" pitchFamily="34" charset="0"/>
                <a:cs typeface="Segoe UI" panose="020B0502040204020203" pitchFamily="34" charset="0"/>
              </a:rPr>
              <a:t> 2024</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5366297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5792950-080F-2A52-3443-A19E8B0AFB4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C808E2C-4F1A-4510-87B9-87F59C6293CB}"/>
              </a:ext>
            </a:extLst>
          </p:cNvPr>
          <p:cNvSpPr/>
          <p:nvPr/>
        </p:nvSpPr>
        <p:spPr>
          <a:xfrm>
            <a:off x="993058" y="46808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The Paris Agreement</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a:extLst>
              <a:ext uri="{FF2B5EF4-FFF2-40B4-BE49-F238E27FC236}">
                <a16:creationId xmlns:a16="http://schemas.microsoft.com/office/drawing/2014/main" id="{261CA1F0-BCBD-3B60-7886-B3082688DA0F}"/>
              </a:ext>
            </a:extLst>
          </p:cNvPr>
          <p:cNvSpPr txBox="1"/>
          <p:nvPr/>
        </p:nvSpPr>
        <p:spPr>
          <a:xfrm>
            <a:off x="993058"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gn="just">
              <a:lnSpc>
                <a:spcPct val="150000"/>
              </a:lnSpc>
              <a:buSzPts val="1600"/>
            </a:pPr>
            <a:r>
              <a:rPr lang="en-GB" dirty="0">
                <a:latin typeface="Segoe UI" panose="020B0502040204020203" pitchFamily="34" charset="0"/>
                <a:cs typeface="Segoe UI" panose="020B0502040204020203" pitchFamily="34" charset="0"/>
              </a:rPr>
              <a:t>At the UN Climate Conference in Paris, the Paris Agreement (</a:t>
            </a:r>
            <a:r>
              <a:rPr lang="en-GB" dirty="0" err="1">
                <a:latin typeface="Segoe UI" panose="020B0502040204020203" pitchFamily="34" charset="0"/>
                <a:cs typeface="Segoe UI" panose="020B0502040204020203" pitchFamily="34" charset="0"/>
              </a:rPr>
              <a:t>L’Accord</a:t>
            </a:r>
            <a:r>
              <a:rPr lang="en-GB" dirty="0">
                <a:latin typeface="Segoe UI" panose="020B0502040204020203" pitchFamily="34" charset="0"/>
                <a:cs typeface="Segoe UI" panose="020B0502040204020203" pitchFamily="34" charset="0"/>
              </a:rPr>
              <a:t> de Paris) was adopted as the successor to the </a:t>
            </a:r>
            <a:r>
              <a:rPr lang="en-GB" dirty="0">
                <a:latin typeface="Segoe UI" panose="020B0502040204020203" pitchFamily="34" charset="0"/>
                <a:cs typeface="Segoe UI" panose="020B0502040204020203" pitchFamily="34" charset="0"/>
                <a:hlinkClick r:id="rId3"/>
              </a:rPr>
              <a:t>Kyoto Protocol</a:t>
            </a:r>
            <a:r>
              <a:rPr lang="en-GB" dirty="0">
                <a:latin typeface="Segoe UI" panose="020B0502040204020203" pitchFamily="34" charset="0"/>
                <a:cs typeface="Segoe UI" panose="020B0502040204020203" pitchFamily="34" charset="0"/>
              </a:rPr>
              <a:t>, which was in force until 2020. Unlike the Kyoto framework, the agreement does not differentiate between industrial countries and developing countries, so for the first time there are common principles that apply to all signatories. </a:t>
            </a:r>
          </a:p>
          <a:p>
            <a:pPr marL="457200" lvl="1" algn="just">
              <a:lnSpc>
                <a:spcPct val="150000"/>
              </a:lnSpc>
              <a:buSzPts val="1600"/>
            </a:pPr>
            <a:endParaRPr lang="en-GB" dirty="0">
              <a:latin typeface="Segoe UI" panose="020B0502040204020203" pitchFamily="34" charset="0"/>
              <a:cs typeface="Segoe UI" panose="020B0502040204020203" pitchFamily="34" charset="0"/>
            </a:endParaRPr>
          </a:p>
          <a:p>
            <a:pPr marL="457200" lvl="1" algn="just">
              <a:lnSpc>
                <a:spcPct val="150000"/>
              </a:lnSpc>
              <a:buSzPts val="1600"/>
            </a:pPr>
            <a:r>
              <a:rPr lang="en-GB" dirty="0">
                <a:latin typeface="Segoe UI" panose="020B0502040204020203" pitchFamily="34" charset="0"/>
                <a:cs typeface="Segoe UI" panose="020B0502040204020203" pitchFamily="34" charset="0"/>
              </a:rPr>
              <a:t>The agreement for the reduction of greenhouse gas emissions is legally binding and came into existence as part of the United Nations Framework Convention on Climate Change (UNFCCC). In October 2016, a key threshold was met: a minimum of 55 states, collectively responsible for at least 55 per cent of global </a:t>
            </a:r>
            <a:r>
              <a:rPr lang="en-GB" dirty="0">
                <a:latin typeface="Segoe UI" panose="020B0502040204020203" pitchFamily="34" charset="0"/>
                <a:cs typeface="Segoe UI" panose="020B0502040204020203" pitchFamily="34" charset="0"/>
                <a:hlinkClick r:id="rId4"/>
              </a:rPr>
              <a:t>greenhouse gas emissions</a:t>
            </a:r>
            <a:r>
              <a:rPr lang="en-GB" dirty="0">
                <a:latin typeface="Segoe UI" panose="020B0502040204020203" pitchFamily="34" charset="0"/>
                <a:cs typeface="Segoe UI" panose="020B0502040204020203" pitchFamily="34" charset="0"/>
              </a:rPr>
              <a:t>, ratified the treaty. This meant the agreement could come into force.</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1864120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6C9DEA2-8C14-A990-F983-2416C437899F}"/>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EEF627AD-FDDE-836F-D78C-0439988DF028}"/>
              </a:ext>
            </a:extLst>
          </p:cNvPr>
          <p:cNvSpPr/>
          <p:nvPr/>
        </p:nvSpPr>
        <p:spPr>
          <a:xfrm>
            <a:off x="993058" y="46808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The Paris Agreement</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a:extLst>
              <a:ext uri="{FF2B5EF4-FFF2-40B4-BE49-F238E27FC236}">
                <a16:creationId xmlns:a16="http://schemas.microsoft.com/office/drawing/2014/main" id="{A882DD66-10CD-B44D-48FC-9C0136F5982F}"/>
              </a:ext>
            </a:extLst>
          </p:cNvPr>
          <p:cNvSpPr txBox="1"/>
          <p:nvPr/>
        </p:nvSpPr>
        <p:spPr>
          <a:xfrm>
            <a:off x="993058" y="1592356"/>
            <a:ext cx="9488130"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85000" lnSpcReduction="10000"/>
          </a:bodyPr>
          <a:lstStyle/>
          <a:p>
            <a:pPr marL="457200" lvl="1" algn="just">
              <a:lnSpc>
                <a:spcPct val="150000"/>
              </a:lnSpc>
              <a:buSzPts val="1600"/>
            </a:pPr>
            <a:r>
              <a:rPr lang="en-GB" dirty="0">
                <a:latin typeface="Segoe UI" panose="020B0502040204020203" pitchFamily="34" charset="0"/>
                <a:cs typeface="Segoe UI" panose="020B0502040204020203" pitchFamily="34" charset="0"/>
              </a:rPr>
              <a:t>The Paris Agreement coined the term “net zero”. The agreement stipulates that the global net greenhouse gas emissions should fall to zero in the second half of the century. For the first time, the signatories agreed a specific target to limit global warming, preferably to 1.5°C and significantly below 2°C, compared to the pre-industrial age.  </a:t>
            </a:r>
          </a:p>
          <a:p>
            <a:pPr marL="457200" lvl="1" algn="just">
              <a:lnSpc>
                <a:spcPct val="150000"/>
              </a:lnSpc>
              <a:buSzPts val="1600"/>
            </a:pPr>
            <a:endParaRPr lang="en-GB" dirty="0">
              <a:latin typeface="Segoe UI" panose="020B0502040204020203" pitchFamily="34" charset="0"/>
              <a:cs typeface="Segoe UI" panose="020B0502040204020203" pitchFamily="34" charset="0"/>
            </a:endParaRPr>
          </a:p>
          <a:p>
            <a:pPr marL="457200" lvl="1" algn="just">
              <a:lnSpc>
                <a:spcPct val="150000"/>
              </a:lnSpc>
              <a:buSzPts val="1600"/>
            </a:pPr>
            <a:r>
              <a:rPr lang="en-GB" dirty="0">
                <a:latin typeface="Segoe UI" panose="020B0502040204020203" pitchFamily="34" charset="0"/>
                <a:cs typeface="Segoe UI" panose="020B0502040204020203" pitchFamily="34" charset="0"/>
              </a:rPr>
              <a:t>To achieve this, all countries that have ratified the agreement set their own reduction targets (Nationally Determined Contributions, NDCs). The climate protection efforts are to be revised and strengthened every five years, whereby the goals must reflect the highest possible ambition of each country. The reduction target for each nation should correspond with its changing climate responsibility and capacity for action. In addition to the reduction of greenhouse gas emissions, the Paris Agreement also deals with improving capabilities for adapting to a changing climate. The treaty also emphasises that private and government funding should be directed towards development that produces minimal greenhouse gas emissions.  </a:t>
            </a:r>
          </a:p>
          <a:p>
            <a:pPr marL="457200" lvl="1" algn="just">
              <a:lnSpc>
                <a:spcPct val="150000"/>
              </a:lnSpc>
              <a:buSzPts val="1600"/>
            </a:pPr>
            <a:endParaRPr lang="en-GB" dirty="0">
              <a:latin typeface="Segoe UI" panose="020B0502040204020203" pitchFamily="34" charset="0"/>
              <a:cs typeface="Segoe UI" panose="020B0502040204020203" pitchFamily="34" charset="0"/>
            </a:endParaRPr>
          </a:p>
          <a:p>
            <a:pPr marL="457200" lvl="1" algn="just">
              <a:lnSpc>
                <a:spcPct val="150000"/>
              </a:lnSpc>
              <a:buSzPts val="1600"/>
            </a:pPr>
            <a:r>
              <a:rPr lang="en-GB" dirty="0">
                <a:latin typeface="Segoe UI" panose="020B0502040204020203" pitchFamily="34" charset="0"/>
                <a:cs typeface="Segoe UI" panose="020B0502040204020203" pitchFamily="34" charset="0"/>
              </a:rPr>
              <a:t>In Paris it was also established that signatories, states and other stakeholders may collaborate with one another in order to achieve their climate targets. Mechanisms for collaboration under Article 6 form the legal basis for market-based climate protection, but specific implementation regulations were not adopted until the Climate Change Conference in Glasgow in 2021.</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spTree>
    <p:extLst>
      <p:ext uri="{BB962C8B-B14F-4D97-AF65-F5344CB8AC3E}">
        <p14:creationId xmlns:p14="http://schemas.microsoft.com/office/powerpoint/2010/main" val="202625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F80F0A1-F9B1-EA80-0346-A9E27F7268F7}"/>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C3CD58B6-1150-040D-E230-F42614C1A3DD}"/>
              </a:ext>
            </a:extLst>
          </p:cNvPr>
          <p:cNvSpPr/>
          <p:nvPr/>
        </p:nvSpPr>
        <p:spPr>
          <a:xfrm>
            <a:off x="993058" y="468080"/>
            <a:ext cx="10520917"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Nationally Determined Contributions</a:t>
            </a:r>
          </a:p>
        </p:txBody>
      </p:sp>
      <p:sp>
        <p:nvSpPr>
          <p:cNvPr id="158" name="Google Shape;158;p46">
            <a:extLst>
              <a:ext uri="{FF2B5EF4-FFF2-40B4-BE49-F238E27FC236}">
                <a16:creationId xmlns:a16="http://schemas.microsoft.com/office/drawing/2014/main" id="{C5DAEBFC-A0BC-BD24-FB76-0FB749210E83}"/>
              </a:ext>
            </a:extLst>
          </p:cNvPr>
          <p:cNvSpPr txBox="1"/>
          <p:nvPr/>
        </p:nvSpPr>
        <p:spPr>
          <a:xfrm>
            <a:off x="993058" y="1231641"/>
            <a:ext cx="10520916" cy="405881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algn="just">
              <a:lnSpc>
                <a:spcPct val="150000"/>
              </a:lnSpc>
              <a:buSzPts val="1600"/>
            </a:pPr>
            <a:r>
              <a:rPr lang="en-GB" sz="1600" dirty="0">
                <a:latin typeface="Segoe UI" panose="020B0502040204020203" pitchFamily="34" charset="0"/>
                <a:cs typeface="Segoe UI" panose="020B0502040204020203" pitchFamily="34" charset="0"/>
              </a:rPr>
              <a:t>In the run-up to the </a:t>
            </a:r>
            <a:r>
              <a:rPr lang="en-GB" sz="1600" dirty="0">
                <a:latin typeface="Segoe UI" panose="020B0502040204020203" pitchFamily="34" charset="0"/>
                <a:cs typeface="Segoe UI" panose="020B0502040204020203" pitchFamily="34" charset="0"/>
                <a:hlinkClick r:id="rId3" tooltip="http://climdev-africa.org/cop21/"/>
              </a:rPr>
              <a:t>COP21</a:t>
            </a:r>
            <a:r>
              <a:rPr lang="en-GB" sz="1600" dirty="0">
                <a:latin typeface="Segoe UI" panose="020B0502040204020203" pitchFamily="34" charset="0"/>
                <a:cs typeface="Segoe UI" panose="020B0502040204020203" pitchFamily="34" charset="0"/>
              </a:rPr>
              <a:t>, parties to the </a:t>
            </a:r>
            <a:r>
              <a:rPr lang="en-GB" sz="1600" dirty="0">
                <a:latin typeface="Segoe UI" panose="020B0502040204020203" pitchFamily="34" charset="0"/>
                <a:cs typeface="Segoe UI" panose="020B0502040204020203" pitchFamily="34" charset="0"/>
                <a:hlinkClick r:id="rId4" tooltip="https://unfccc.int/"/>
              </a:rPr>
              <a:t>UNFCCC</a:t>
            </a:r>
            <a:r>
              <a:rPr lang="en-GB" sz="1600" dirty="0">
                <a:latin typeface="Segoe UI" panose="020B0502040204020203" pitchFamily="34" charset="0"/>
                <a:cs typeface="Segoe UI" panose="020B0502040204020203" pitchFamily="34" charset="0"/>
              </a:rPr>
              <a:t> conceived Intended Nationally Determined Contributions (INDCs) as a means for countries to communicate the steps they will take to address climate change. NDCs reflected the level of ambition by each country in reducing emissions, taking into account its national circumstances and capabilities. NDCs summarise how governments plan to meet their commitments made under the UNFCCC. </a:t>
            </a:r>
          </a:p>
          <a:p>
            <a:pPr algn="just">
              <a:lnSpc>
                <a:spcPct val="150000"/>
              </a:lnSpc>
              <a:buSzPts val="1600"/>
            </a:pPr>
            <a:endParaRPr lang="en-GB" sz="1600" dirty="0">
              <a:latin typeface="Segoe UI" panose="020B0502040204020203" pitchFamily="34" charset="0"/>
              <a:cs typeface="Segoe UI" panose="020B0502040204020203" pitchFamily="34" charset="0"/>
            </a:endParaRPr>
          </a:p>
          <a:p>
            <a:pPr algn="just">
              <a:lnSpc>
                <a:spcPct val="150000"/>
              </a:lnSpc>
              <a:buSzPts val="1600"/>
            </a:pPr>
            <a:r>
              <a:rPr lang="en-GB" sz="1600" dirty="0">
                <a:latin typeface="Segoe UI" panose="020B0502040204020203" pitchFamily="34" charset="0"/>
                <a:cs typeface="Segoe UI" panose="020B0502040204020203" pitchFamily="34" charset="0"/>
              </a:rPr>
              <a:t>However, alone they are not enough to ensure that domestic action will take place: in most cases NDCs are not legally binding, so countries failing to abide by their pledges cannot be obliged to change tack. Further, they usually offer an overview of intended actions, but they are not granular enough to provide details on how efforts to meet targets will be implemented in practice. Furthermore, they do not necessarily represent the intentions of key stakeholders such as citizens, the private sector and non-governmental political bodies, who are frequently not consulted on their content.</a:t>
            </a:r>
          </a:p>
        </p:txBody>
      </p:sp>
    </p:spTree>
    <p:extLst>
      <p:ext uri="{BB962C8B-B14F-4D97-AF65-F5344CB8AC3E}">
        <p14:creationId xmlns:p14="http://schemas.microsoft.com/office/powerpoint/2010/main" val="865805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7;p46">
            <a:extLst>
              <a:ext uri="{FF2B5EF4-FFF2-40B4-BE49-F238E27FC236}">
                <a16:creationId xmlns:a16="http://schemas.microsoft.com/office/drawing/2014/main" id="{BF4339D5-FF9A-D0C1-C69C-0617976613D5}"/>
              </a:ext>
            </a:extLst>
          </p:cNvPr>
          <p:cNvSpPr/>
          <p:nvPr/>
        </p:nvSpPr>
        <p:spPr>
          <a:xfrm>
            <a:off x="993058" y="468080"/>
            <a:ext cx="9488131"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Contents</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2" name="TextBox 1">
            <a:extLst>
              <a:ext uri="{FF2B5EF4-FFF2-40B4-BE49-F238E27FC236}">
                <a16:creationId xmlns:a16="http://schemas.microsoft.com/office/drawing/2014/main" id="{D3B47A98-A9EC-E8B5-6436-A68708741E8D}"/>
              </a:ext>
            </a:extLst>
          </p:cNvPr>
          <p:cNvSpPr txBox="1"/>
          <p:nvPr/>
        </p:nvSpPr>
        <p:spPr>
          <a:xfrm>
            <a:off x="993058" y="1455456"/>
            <a:ext cx="9751142" cy="2646878"/>
          </a:xfrm>
          <a:prstGeom prst="rect">
            <a:avLst/>
          </a:prstGeom>
          <a:noFill/>
        </p:spPr>
        <p:txBody>
          <a:bodyPr wrap="square">
            <a:spAutoFit/>
          </a:bodyPr>
          <a:lstStyle/>
          <a:p>
            <a:pPr marR="0" lvl="0" algn="l" rtl="0">
              <a:lnSpc>
                <a:spcPct val="100000"/>
              </a:lnSpc>
              <a:spcBef>
                <a:spcPts val="0"/>
              </a:spcBef>
              <a:spcAft>
                <a:spcPts val="0"/>
              </a:spcAft>
              <a:buClr>
                <a:srgbClr val="FFFFFF"/>
              </a:buClr>
              <a:buSzPts val="2800"/>
            </a:pPr>
            <a:r>
              <a:rPr lang="en-GB" sz="1800" b="1" dirty="0">
                <a:solidFill>
                  <a:srgbClr val="003399"/>
                </a:solidFill>
                <a:latin typeface="Century Gothic"/>
                <a:sym typeface="Century Gothic"/>
              </a:rPr>
              <a:t>1. Overview of climate change policy and regulation……….………………………….</a:t>
            </a:r>
          </a:p>
          <a:p>
            <a:pPr marR="0" lvl="0" algn="l" rtl="0">
              <a:lnSpc>
                <a:spcPct val="100000"/>
              </a:lnSpc>
              <a:spcBef>
                <a:spcPts val="0"/>
              </a:spcBef>
              <a:spcAft>
                <a:spcPts val="0"/>
              </a:spcAft>
              <a:buClr>
                <a:srgbClr val="FFFFFF"/>
              </a:buClr>
              <a:buSzPts val="2800"/>
            </a:pPr>
            <a:endParaRPr lang="en-GB" sz="1800" b="1" dirty="0">
              <a:solidFill>
                <a:srgbClr val="003399"/>
              </a:solidFill>
              <a:latin typeface="Century Gothic"/>
              <a:sym typeface="Century Gothic"/>
            </a:endParaRPr>
          </a:p>
          <a:p>
            <a:pPr marR="0" lvl="0" algn="l" rtl="0">
              <a:lnSpc>
                <a:spcPct val="100000"/>
              </a:lnSpc>
              <a:spcBef>
                <a:spcPts val="0"/>
              </a:spcBef>
              <a:spcAft>
                <a:spcPts val="0"/>
              </a:spcAft>
              <a:buClr>
                <a:srgbClr val="FFFFFF"/>
              </a:buClr>
              <a:buSzPts val="2800"/>
            </a:pPr>
            <a:r>
              <a:rPr lang="en-GB" sz="1800" b="1" dirty="0">
                <a:solidFill>
                  <a:srgbClr val="003399"/>
                </a:solidFill>
                <a:latin typeface="Century Gothic"/>
                <a:sym typeface="Century Gothic"/>
              </a:rPr>
              <a:t>2. The role of the United Nations Framework Convention on Climate Change (UNFCCC) and the Paris Agreement…………………………</a:t>
            </a:r>
            <a:r>
              <a:rPr lang="el-GR" sz="1800" b="1" dirty="0">
                <a:solidFill>
                  <a:srgbClr val="003399"/>
                </a:solidFill>
                <a:latin typeface="Century Gothic"/>
                <a:sym typeface="Century Gothic"/>
              </a:rPr>
              <a:t>………………………………</a:t>
            </a:r>
            <a:r>
              <a:rPr lang="en-GB" sz="1800" b="1" dirty="0">
                <a:solidFill>
                  <a:srgbClr val="003399"/>
                </a:solidFill>
                <a:latin typeface="Century Gothic"/>
                <a:sym typeface="Century Gothic"/>
              </a:rPr>
              <a:t>…………….</a:t>
            </a:r>
          </a:p>
          <a:p>
            <a:pPr marR="0" lvl="0" algn="l" rtl="0">
              <a:lnSpc>
                <a:spcPct val="100000"/>
              </a:lnSpc>
              <a:spcBef>
                <a:spcPts val="0"/>
              </a:spcBef>
              <a:spcAft>
                <a:spcPts val="0"/>
              </a:spcAft>
              <a:buClr>
                <a:srgbClr val="FFFFFF"/>
              </a:buClr>
              <a:buSzPts val="2800"/>
            </a:pPr>
            <a:endParaRPr lang="en-GB" sz="1800" b="1" dirty="0">
              <a:solidFill>
                <a:srgbClr val="003399"/>
              </a:solidFill>
              <a:latin typeface="Century Gothic"/>
              <a:sym typeface="Century Gothic"/>
            </a:endParaRPr>
          </a:p>
          <a:p>
            <a:pPr marR="0" lvl="0" algn="l" rtl="0">
              <a:lnSpc>
                <a:spcPct val="100000"/>
              </a:lnSpc>
              <a:spcBef>
                <a:spcPts val="0"/>
              </a:spcBef>
              <a:spcAft>
                <a:spcPts val="0"/>
              </a:spcAft>
              <a:buClr>
                <a:srgbClr val="FFFFFF"/>
              </a:buClr>
              <a:buSzPts val="2800"/>
            </a:pPr>
            <a:r>
              <a:rPr lang="en-GB" sz="1800" b="1" dirty="0">
                <a:solidFill>
                  <a:srgbClr val="003399"/>
                </a:solidFill>
                <a:latin typeface="Century Gothic"/>
                <a:sym typeface="Century Gothic"/>
              </a:rPr>
              <a:t>3. National policies and regulations governing climate change………………..……..</a:t>
            </a:r>
          </a:p>
          <a:p>
            <a:pPr marR="0" lvl="0" algn="l" rtl="0">
              <a:lnSpc>
                <a:spcPct val="100000"/>
              </a:lnSpc>
              <a:spcBef>
                <a:spcPts val="0"/>
              </a:spcBef>
              <a:spcAft>
                <a:spcPts val="0"/>
              </a:spcAft>
              <a:buClr>
                <a:srgbClr val="FFFFFF"/>
              </a:buClr>
              <a:buSzPts val="2800"/>
            </a:pPr>
            <a:endParaRPr lang="en-GB" sz="1800" b="1" dirty="0">
              <a:solidFill>
                <a:srgbClr val="003399"/>
              </a:solidFill>
              <a:latin typeface="Century Gothic"/>
              <a:sym typeface="Century Gothic"/>
            </a:endParaRPr>
          </a:p>
          <a:p>
            <a:pPr>
              <a:buClr>
                <a:srgbClr val="FFFFFF"/>
              </a:buClr>
              <a:buSzPts val="2800"/>
            </a:pPr>
            <a:r>
              <a:rPr lang="en-GB" sz="1800" b="1" dirty="0">
                <a:solidFill>
                  <a:srgbClr val="003399"/>
                </a:solidFill>
                <a:latin typeface="Century Gothic"/>
                <a:sym typeface="Century Gothic"/>
              </a:rPr>
              <a:t>Reference List………………………………………………………………………………………</a:t>
            </a:r>
          </a:p>
          <a:p>
            <a:pPr marL="457200" marR="0" lvl="0" indent="-457200" algn="l" rtl="0">
              <a:lnSpc>
                <a:spcPct val="100000"/>
              </a:lnSpc>
              <a:spcBef>
                <a:spcPts val="0"/>
              </a:spcBef>
              <a:spcAft>
                <a:spcPts val="0"/>
              </a:spcAft>
              <a:buClr>
                <a:srgbClr val="FFFFFF"/>
              </a:buClr>
              <a:buSzPts val="2800"/>
              <a:buFont typeface="+mj-lt"/>
              <a:buAutoNum type="arabicPeriod"/>
            </a:pPr>
            <a:endParaRPr lang="en-GB" sz="2200" b="1" dirty="0">
              <a:solidFill>
                <a:schemeClr val="tx1"/>
              </a:solidFill>
              <a:latin typeface="Century Gothic"/>
              <a:sym typeface="Century Gothic"/>
            </a:endParaRPr>
          </a:p>
        </p:txBody>
      </p:sp>
    </p:spTree>
    <p:extLst>
      <p:ext uri="{BB962C8B-B14F-4D97-AF65-F5344CB8AC3E}">
        <p14:creationId xmlns:p14="http://schemas.microsoft.com/office/powerpoint/2010/main" val="1534821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AF72E10-4A95-16C8-60BC-AF6BC64F29F3}"/>
            </a:ext>
          </a:extLst>
        </p:cNvPr>
        <p:cNvGrpSpPr/>
        <p:nvPr/>
      </p:nvGrpSpPr>
      <p:grpSpPr>
        <a:xfrm>
          <a:off x="0" y="0"/>
          <a:ext cx="0" cy="0"/>
          <a:chOff x="0" y="0"/>
          <a:chExt cx="0" cy="0"/>
        </a:xfrm>
      </p:grpSpPr>
      <p:pic>
        <p:nvPicPr>
          <p:cNvPr id="5122" name="Picture 2" descr="Paris climate pledge tracker">
            <a:extLst>
              <a:ext uri="{FF2B5EF4-FFF2-40B4-BE49-F238E27FC236}">
                <a16:creationId xmlns:a16="http://schemas.microsoft.com/office/drawing/2014/main" id="{AF0462B7-FEE3-2540-E22A-F662C3BA3B5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602406" y="1104217"/>
            <a:ext cx="5836925" cy="434574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a:extLst>
              <a:ext uri="{FF2B5EF4-FFF2-40B4-BE49-F238E27FC236}">
                <a16:creationId xmlns:a16="http://schemas.microsoft.com/office/drawing/2014/main" id="{745D9FBC-CC5D-7991-7035-8C253C57F6BC}"/>
              </a:ext>
            </a:extLst>
          </p:cNvPr>
          <p:cNvSpPr>
            <a:spLocks noGrp="1"/>
          </p:cNvSpPr>
          <p:nvPr>
            <p:ph type="title"/>
          </p:nvPr>
        </p:nvSpPr>
        <p:spPr>
          <a:xfrm>
            <a:off x="664546" y="443668"/>
            <a:ext cx="5943567" cy="503853"/>
          </a:xfrm>
        </p:spPr>
        <p:txBody>
          <a:bodyPr>
            <a:normAutofit/>
          </a:bodyPr>
          <a:lstStyle/>
          <a:p>
            <a:r>
              <a:rPr lang="en-GB" sz="2000" b="1" dirty="0">
                <a:latin typeface="Segoe UI" panose="020B0502040204020203" pitchFamily="34" charset="0"/>
                <a:cs typeface="Segoe UI" panose="020B0502040204020203" pitchFamily="34" charset="0"/>
              </a:rPr>
              <a:t>NDC</a:t>
            </a:r>
            <a:r>
              <a:rPr lang="en-GB" sz="2000" dirty="0">
                <a:latin typeface="Segoe UI" panose="020B0502040204020203" pitchFamily="34" charset="0"/>
                <a:cs typeface="Segoe UI" panose="020B0502040204020203" pitchFamily="34" charset="0"/>
              </a:rPr>
              <a:t>’s use standardized information that includes:</a:t>
            </a:r>
            <a:endParaRPr lang="en-GB" sz="2000" dirty="0"/>
          </a:p>
        </p:txBody>
      </p:sp>
      <p:sp>
        <p:nvSpPr>
          <p:cNvPr id="4" name="Text Placeholder 3">
            <a:extLst>
              <a:ext uri="{FF2B5EF4-FFF2-40B4-BE49-F238E27FC236}">
                <a16:creationId xmlns:a16="http://schemas.microsoft.com/office/drawing/2014/main" id="{683176D9-B518-9152-892E-3C18F2620F4F}"/>
              </a:ext>
            </a:extLst>
          </p:cNvPr>
          <p:cNvSpPr>
            <a:spLocks noGrp="1"/>
          </p:cNvSpPr>
          <p:nvPr>
            <p:ph type="body" idx="1"/>
          </p:nvPr>
        </p:nvSpPr>
        <p:spPr>
          <a:xfrm>
            <a:off x="664546" y="1106533"/>
            <a:ext cx="4937860" cy="5620838"/>
          </a:xfrm>
        </p:spPr>
        <p:txBody>
          <a:bodyPr>
            <a:noAutofit/>
          </a:bodyPr>
          <a:lstStyle/>
          <a:p>
            <a:pPr marL="285750" lvl="1" indent="-285750">
              <a:spcBef>
                <a:spcPts val="0"/>
              </a:spcBef>
              <a:buFont typeface="Courier New" panose="02070309020205020404" pitchFamily="49" charset="0"/>
              <a:buChar char="o"/>
            </a:pPr>
            <a:r>
              <a:rPr lang="en-GB" sz="1600" dirty="0">
                <a:latin typeface="Segoe UI" panose="020B0502040204020203" pitchFamily="34" charset="0"/>
                <a:cs typeface="Segoe UI" panose="020B0502040204020203" pitchFamily="34" charset="0"/>
              </a:rPr>
              <a:t>A </a:t>
            </a:r>
            <a:r>
              <a:rPr lang="en-GB" sz="1600" i="1" dirty="0">
                <a:latin typeface="Segoe UI" panose="020B0502040204020203" pitchFamily="34" charset="0"/>
                <a:cs typeface="Segoe UI" panose="020B0502040204020203" pitchFamily="34" charset="0"/>
              </a:rPr>
              <a:t>reference point </a:t>
            </a:r>
            <a:r>
              <a:rPr lang="en-GB" sz="1600" dirty="0">
                <a:latin typeface="Segoe UI" panose="020B0502040204020203" pitchFamily="34" charset="0"/>
                <a:cs typeface="Segoe UI" panose="020B0502040204020203" pitchFamily="34" charset="0"/>
              </a:rPr>
              <a:t>(</a:t>
            </a:r>
            <a:r>
              <a:rPr lang="en-GB" sz="1600" dirty="0" err="1">
                <a:latin typeface="Segoe UI" panose="020B0502040204020203" pitchFamily="34" charset="0"/>
                <a:cs typeface="Segoe UI" panose="020B0502040204020203" pitchFamily="34" charset="0"/>
              </a:rPr>
              <a:t>i.e</a:t>
            </a:r>
            <a:r>
              <a:rPr lang="en-GB" sz="1600" dirty="0">
                <a:latin typeface="Segoe UI" panose="020B0502040204020203" pitchFamily="34" charset="0"/>
                <a:cs typeface="Segoe UI" panose="020B0502040204020203" pitchFamily="34" charset="0"/>
              </a:rPr>
              <a:t>, the base year from which emissions will be reduced)</a:t>
            </a:r>
          </a:p>
          <a:p>
            <a:pPr marL="0" lvl="1" indent="0">
              <a:spcBef>
                <a:spcPts val="0"/>
              </a:spcBef>
            </a:pPr>
            <a:endParaRPr lang="en-GB" sz="1600" dirty="0">
              <a:latin typeface="Segoe UI" panose="020B0502040204020203" pitchFamily="34" charset="0"/>
              <a:cs typeface="Segoe UI" panose="020B0502040204020203" pitchFamily="34" charset="0"/>
            </a:endParaRPr>
          </a:p>
          <a:p>
            <a:pPr marL="285750" lvl="1" indent="-285750">
              <a:spcBef>
                <a:spcPts val="0"/>
              </a:spcBef>
              <a:buFont typeface="Courier New" panose="02070309020205020404" pitchFamily="49" charset="0"/>
              <a:buChar char="o"/>
            </a:pPr>
            <a:r>
              <a:rPr lang="en-GB" sz="1600" i="1" dirty="0">
                <a:latin typeface="Segoe UI" panose="020B0502040204020203" pitchFamily="34" charset="0"/>
                <a:cs typeface="Segoe UI" panose="020B0502040204020203" pitchFamily="34" charset="0"/>
              </a:rPr>
              <a:t>Time frame</a:t>
            </a:r>
          </a:p>
          <a:p>
            <a:pPr marL="0" lvl="1" indent="0">
              <a:spcBef>
                <a:spcPts val="0"/>
              </a:spcBef>
            </a:pPr>
            <a:endParaRPr lang="en-GB" sz="1600" dirty="0">
              <a:latin typeface="Segoe UI" panose="020B0502040204020203" pitchFamily="34" charset="0"/>
              <a:cs typeface="Segoe UI" panose="020B0502040204020203" pitchFamily="34" charset="0"/>
            </a:endParaRPr>
          </a:p>
          <a:p>
            <a:pPr marL="285750" lvl="1" indent="-285750">
              <a:spcBef>
                <a:spcPts val="0"/>
              </a:spcBef>
              <a:buFont typeface="Courier New" panose="02070309020205020404" pitchFamily="49" charset="0"/>
              <a:buChar char="o"/>
            </a:pPr>
            <a:r>
              <a:rPr lang="en-GB" sz="1600" i="1" dirty="0">
                <a:latin typeface="Segoe UI" panose="020B0502040204020203" pitchFamily="34" charset="0"/>
                <a:cs typeface="Segoe UI" panose="020B0502040204020203" pitchFamily="34" charset="0"/>
              </a:rPr>
              <a:t>Scope and coverage</a:t>
            </a:r>
          </a:p>
          <a:p>
            <a:pPr marL="0" lvl="1" indent="0">
              <a:spcBef>
                <a:spcPts val="0"/>
              </a:spcBef>
            </a:pPr>
            <a:endParaRPr lang="en-GB" sz="1600" dirty="0">
              <a:latin typeface="Segoe UI" panose="020B0502040204020203" pitchFamily="34" charset="0"/>
              <a:cs typeface="Segoe UI" panose="020B0502040204020203" pitchFamily="34" charset="0"/>
            </a:endParaRPr>
          </a:p>
          <a:p>
            <a:pPr marL="285750" lvl="1" indent="-285750">
              <a:spcBef>
                <a:spcPts val="0"/>
              </a:spcBef>
              <a:buFont typeface="Courier New" panose="02070309020205020404" pitchFamily="49" charset="0"/>
              <a:buChar char="o"/>
            </a:pPr>
            <a:r>
              <a:rPr lang="en-GB" sz="1600" i="1" dirty="0">
                <a:latin typeface="Segoe UI" panose="020B0502040204020203" pitchFamily="34" charset="0"/>
                <a:cs typeface="Segoe UI" panose="020B0502040204020203" pitchFamily="34" charset="0"/>
              </a:rPr>
              <a:t>Methodological approach </a:t>
            </a:r>
            <a:r>
              <a:rPr lang="en-GB" sz="1600" dirty="0">
                <a:latin typeface="Segoe UI" panose="020B0502040204020203" pitchFamily="34" charset="0"/>
                <a:cs typeface="Segoe UI" panose="020B0502040204020203" pitchFamily="34" charset="0"/>
              </a:rPr>
              <a:t>towards calculating emissions</a:t>
            </a:r>
          </a:p>
          <a:p>
            <a:pPr marL="0" lvl="1" indent="0">
              <a:spcBef>
                <a:spcPts val="0"/>
              </a:spcBef>
            </a:pPr>
            <a:endParaRPr lang="en-GB" sz="1600" dirty="0">
              <a:latin typeface="Segoe UI" panose="020B0502040204020203" pitchFamily="34" charset="0"/>
              <a:cs typeface="Segoe UI" panose="020B0502040204020203" pitchFamily="34" charset="0"/>
            </a:endParaRPr>
          </a:p>
          <a:p>
            <a:pPr marL="285750" lvl="1" indent="-285750">
              <a:spcBef>
                <a:spcPts val="0"/>
              </a:spcBef>
              <a:buFont typeface="Courier New" panose="02070309020205020404" pitchFamily="49" charset="0"/>
              <a:buChar char="o"/>
            </a:pPr>
            <a:r>
              <a:rPr lang="en-GB" sz="1600" dirty="0">
                <a:latin typeface="Segoe UI" panose="020B0502040204020203" pitchFamily="34" charset="0"/>
                <a:cs typeface="Segoe UI" panose="020B0502040204020203" pitchFamily="34" charset="0"/>
              </a:rPr>
              <a:t>How the contribution is </a:t>
            </a:r>
            <a:r>
              <a:rPr lang="en-GB" sz="1600" i="1" dirty="0">
                <a:latin typeface="Segoe UI" panose="020B0502040204020203" pitchFamily="34" charset="0"/>
                <a:cs typeface="Segoe UI" panose="020B0502040204020203" pitchFamily="34" charset="0"/>
              </a:rPr>
              <a:t>fair and ambitious</a:t>
            </a:r>
          </a:p>
          <a:p>
            <a:pPr marL="0" lvl="1" indent="0">
              <a:spcBef>
                <a:spcPts val="0"/>
              </a:spcBef>
            </a:pPr>
            <a:endParaRPr lang="en-GB" sz="1600" dirty="0">
              <a:latin typeface="Segoe UI" panose="020B0502040204020203" pitchFamily="34" charset="0"/>
              <a:cs typeface="Segoe UI" panose="020B0502040204020203" pitchFamily="34" charset="0"/>
            </a:endParaRPr>
          </a:p>
          <a:p>
            <a:pPr marL="285750" lvl="1" indent="-285750">
              <a:spcBef>
                <a:spcPts val="0"/>
              </a:spcBef>
              <a:buFont typeface="Courier New" panose="02070309020205020404" pitchFamily="49" charset="0"/>
              <a:buChar char="o"/>
            </a:pPr>
            <a:r>
              <a:rPr lang="en-GB" sz="1600" dirty="0">
                <a:latin typeface="Segoe UI" panose="020B0502040204020203" pitchFamily="34" charset="0"/>
                <a:cs typeface="Segoe UI" panose="020B0502040204020203" pitchFamily="34" charset="0"/>
              </a:rPr>
              <a:t>How it contributes towards </a:t>
            </a:r>
            <a:r>
              <a:rPr lang="en-GB" sz="1600" i="1" dirty="0">
                <a:latin typeface="Segoe UI" panose="020B0502040204020203" pitchFamily="34" charset="0"/>
                <a:cs typeface="Segoe UI" panose="020B0502040204020203" pitchFamily="34" charset="0"/>
              </a:rPr>
              <a:t>achieving the objective of the </a:t>
            </a:r>
            <a:r>
              <a:rPr lang="en-GB" sz="1600" dirty="0">
                <a:latin typeface="Segoe UI" panose="020B0502040204020203" pitchFamily="34" charset="0"/>
                <a:cs typeface="Segoe UI" panose="020B0502040204020203" pitchFamily="34" charset="0"/>
              </a:rPr>
              <a:t>UN’s climate convention</a:t>
            </a:r>
          </a:p>
          <a:p>
            <a:endParaRPr lang="en-GB" dirty="0">
              <a:latin typeface="Segoe UI" panose="020B0502040204020203" pitchFamily="34" charset="0"/>
              <a:cs typeface="Segoe UI" panose="020B0502040204020203" pitchFamily="34" charset="0"/>
            </a:endParaRPr>
          </a:p>
          <a:p>
            <a:pPr marL="0" indent="0"/>
            <a:r>
              <a:rPr lang="en-GB" dirty="0">
                <a:latin typeface="Segoe UI" panose="020B0502040204020203" pitchFamily="34" charset="0"/>
                <a:cs typeface="Segoe UI" panose="020B0502040204020203" pitchFamily="34" charset="0"/>
              </a:rPr>
              <a:t>The binding nature of national legislation, coupled with the political accountability that tends to underscore decisions made by executive branches of government, make climate laws and policies well-placed to fill these gaps in countries’ NDCs.</a:t>
            </a:r>
          </a:p>
          <a:p>
            <a:endParaRPr lang="en-GB" dirty="0"/>
          </a:p>
        </p:txBody>
      </p:sp>
      <p:sp>
        <p:nvSpPr>
          <p:cNvPr id="8" name="Τίτλος 1">
            <a:extLst>
              <a:ext uri="{FF2B5EF4-FFF2-40B4-BE49-F238E27FC236}">
                <a16:creationId xmlns:a16="http://schemas.microsoft.com/office/drawing/2014/main" id="{F26F8885-BB53-CFC3-3370-D9989E2BB9AF}"/>
              </a:ext>
            </a:extLst>
          </p:cNvPr>
          <p:cNvSpPr txBox="1">
            <a:spLocks/>
          </p:cNvSpPr>
          <p:nvPr/>
        </p:nvSpPr>
        <p:spPr>
          <a:xfrm>
            <a:off x="5807679" y="5956096"/>
            <a:ext cx="5836925" cy="458236"/>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Data source: </a:t>
            </a:r>
            <a:r>
              <a:rPr lang="en-GB" sz="1200" dirty="0">
                <a:latin typeface="Segoe UI" panose="020B0502040204020203" pitchFamily="34" charset="0"/>
                <a:cs typeface="Segoe UI" panose="020B0502040204020203" pitchFamily="34" charset="0"/>
                <a:hlinkClick r:id="rId5"/>
              </a:rPr>
              <a:t>https://www.carbonbrief.org/explainer-what-are-intended-nationally-determined-contributions/</a:t>
            </a:r>
            <a:r>
              <a:rPr lang="en-GB" sz="1200" dirty="0">
                <a:latin typeface="Segoe UI" panose="020B0502040204020203" pitchFamily="34" charset="0"/>
                <a:cs typeface="Segoe UI" panose="020B0502040204020203" pitchFamily="34" charset="0"/>
              </a:rPr>
              <a:t>, Access 03.2023</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6942903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9933089"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3. National policies and regulations governing climate change</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p:cNvSpPr txBox="1"/>
          <p:nvPr/>
        </p:nvSpPr>
        <p:spPr>
          <a:xfrm>
            <a:off x="993058" y="1303107"/>
            <a:ext cx="7908346" cy="467781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gn="just">
              <a:lnSpc>
                <a:spcPct val="150000"/>
              </a:lnSpc>
              <a:buSzPts val="1600"/>
            </a:pPr>
            <a:r>
              <a:rPr lang="en-GB" sz="1600" dirty="0">
                <a:effectLst>
                  <a:outerShdw blurRad="38100" dist="38100" dir="2700000" algn="tl">
                    <a:srgbClr val="000000">
                      <a:alpha val="43137"/>
                    </a:srgbClr>
                  </a:outerShdw>
                </a:effectLst>
                <a:latin typeface="Segoe UI" panose="020B0502040204020203" pitchFamily="34" charset="0"/>
                <a:ea typeface="Quattrocento Sans"/>
                <a:cs typeface="Segoe UI" panose="020B0502040204020203" pitchFamily="34" charset="0"/>
                <a:sym typeface="Quattrocento Sans"/>
              </a:rPr>
              <a:t>Europe</a:t>
            </a:r>
            <a:r>
              <a:rPr lang="en-GB" sz="1600" dirty="0">
                <a:latin typeface="Segoe UI" panose="020B0502040204020203" pitchFamily="34" charset="0"/>
                <a:ea typeface="Quattrocento Sans"/>
                <a:cs typeface="Segoe UI" panose="020B0502040204020203" pitchFamily="34" charset="0"/>
                <a:sym typeface="Quattrocento Sans"/>
              </a:rPr>
              <a:t> </a:t>
            </a:r>
            <a:endParaRPr lang="en-GB" sz="1600" dirty="0">
              <a:latin typeface="Segoe UI" panose="020B0502040204020203" pitchFamily="34" charset="0"/>
              <a:ea typeface="Quattrocento Sans"/>
              <a:cs typeface="Segoe UI" panose="020B0502040204020203" pitchFamily="34" charset="0"/>
              <a:sym typeface="Quattrocento Sans"/>
              <a:hlinkClick r:id="rId4">
                <a:extLst>
                  <a:ext uri="{A12FA001-AC4F-418D-AE19-62706E023703}">
                    <ahyp:hlinkClr xmlns:ahyp="http://schemas.microsoft.com/office/drawing/2018/hyperlinkcolor" val="tx"/>
                  </a:ext>
                </a:extLst>
              </a:hlinkClick>
            </a:endParaRPr>
          </a:p>
          <a:p>
            <a:pPr marL="457200" lvl="1"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The European Climate Law writes into law the goal set out in the European Green Deal for Europe’s economy and society to become climate-neutral by 2050. The law also sets the intermediate target of reducing net greenhouse gas emissions by at least 55% by 2030, compared to 1990 levels.</a:t>
            </a:r>
          </a:p>
          <a:p>
            <a:pPr marL="457200" lvl="1"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marL="457200" lvl="1"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Climate neutrality by 2050 means achieving net zero greenhouse gas emissions for EU countries as a whole, mainly by cutting emissions, investing in green technologies and protecting the natural environment.</a:t>
            </a:r>
          </a:p>
          <a:p>
            <a:pPr marL="457200" lvl="1"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marL="457200" lvl="1"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The law aims to ensure that all EU policies contribute to this goal and that all sectors of the economy and society play their part.</a:t>
            </a:r>
          </a:p>
          <a:p>
            <a:pPr marL="457200" lvl="1" algn="just">
              <a:lnSpc>
                <a:spcPct val="150000"/>
              </a:lnSpc>
              <a:buSzPts val="1600"/>
            </a:pP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pic>
        <p:nvPicPr>
          <p:cNvPr id="5" name="Picture 5" descr="Blue map of the European Union with the EU flag yellow stars">
            <a:extLst>
              <a:ext uri="{FF2B5EF4-FFF2-40B4-BE49-F238E27FC236}">
                <a16:creationId xmlns:a16="http://schemas.microsoft.com/office/drawing/2014/main" id="{9F9D4925-CFE7-1B28-E8FF-08837B935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51362" y="1578580"/>
            <a:ext cx="2227997" cy="22593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70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DDD2512-53AB-368C-0256-E45D04C9FFBB}"/>
            </a:ext>
          </a:extLst>
        </p:cNvPr>
        <p:cNvGrpSpPr/>
        <p:nvPr/>
      </p:nvGrpSpPr>
      <p:grpSpPr>
        <a:xfrm>
          <a:off x="0" y="0"/>
          <a:ext cx="0" cy="0"/>
          <a:chOff x="0" y="0"/>
          <a:chExt cx="0" cy="0"/>
        </a:xfrm>
      </p:grpSpPr>
      <p:pic>
        <p:nvPicPr>
          <p:cNvPr id="3" name="Picture 2" descr="A map of asia with different shades of blue&#10;&#10;Description automatically generated">
            <a:extLst>
              <a:ext uri="{FF2B5EF4-FFF2-40B4-BE49-F238E27FC236}">
                <a16:creationId xmlns:a16="http://schemas.microsoft.com/office/drawing/2014/main" id="{1A25D5C8-70AA-64C6-5F61-4C2755594026}"/>
              </a:ext>
            </a:extLst>
          </p:cNvPr>
          <p:cNvPicPr>
            <a:picLocks noChangeAspect="1"/>
          </p:cNvPicPr>
          <p:nvPr/>
        </p:nvPicPr>
        <p:blipFill>
          <a:blip r:embed="rId3">
            <a:clrChange>
              <a:clrFrom>
                <a:srgbClr val="FDFDFD"/>
              </a:clrFrom>
              <a:clrTo>
                <a:srgbClr val="FDFDFD">
                  <a:alpha val="0"/>
                </a:srgbClr>
              </a:clrTo>
            </a:clrChange>
            <a:alphaModFix/>
            <a:extLst>
              <a:ext uri="{BEBA8EAE-BF5A-486C-A8C5-ECC9F3942E4B}">
                <a14:imgProps xmlns:a14="http://schemas.microsoft.com/office/drawing/2010/main">
                  <a14:imgLayer r:embed="rId4">
                    <a14:imgEffect>
                      <a14:artisticGlowDiffused/>
                    </a14:imgEffect>
                    <a14:imgEffect>
                      <a14:saturation sat="200000"/>
                    </a14:imgEffect>
                  </a14:imgLayer>
                </a14:imgProps>
              </a:ext>
            </a:extLst>
          </a:blip>
          <a:stretch>
            <a:fillRect/>
          </a:stretch>
        </p:blipFill>
        <p:spPr>
          <a:xfrm>
            <a:off x="8472194" y="1066368"/>
            <a:ext cx="3564001" cy="2673297"/>
          </a:xfrm>
          <a:prstGeom prst="rect">
            <a:avLst/>
          </a:prstGeom>
        </p:spPr>
      </p:pic>
      <p:sp>
        <p:nvSpPr>
          <p:cNvPr id="158" name="Google Shape;158;p46">
            <a:extLst>
              <a:ext uri="{FF2B5EF4-FFF2-40B4-BE49-F238E27FC236}">
                <a16:creationId xmlns:a16="http://schemas.microsoft.com/office/drawing/2014/main" id="{98F74093-71EE-CA2D-822D-FEFC607EF790}"/>
              </a:ext>
            </a:extLst>
          </p:cNvPr>
          <p:cNvSpPr txBox="1"/>
          <p:nvPr/>
        </p:nvSpPr>
        <p:spPr>
          <a:xfrm>
            <a:off x="993056" y="513185"/>
            <a:ext cx="7945671" cy="554238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1" algn="just">
              <a:lnSpc>
                <a:spcPct val="150000"/>
              </a:lnSpc>
              <a:buSzPts val="1600"/>
            </a:pPr>
            <a:r>
              <a:rPr lang="en-GB" sz="1600" dirty="0">
                <a:effectLst>
                  <a:outerShdw blurRad="38100" dist="38100" dir="2700000" algn="tl">
                    <a:srgbClr val="000000">
                      <a:alpha val="43137"/>
                    </a:srgbClr>
                  </a:outerShdw>
                </a:effectLst>
                <a:latin typeface="Segoe UI" panose="020B0502040204020203" pitchFamily="34" charset="0"/>
                <a:ea typeface="Quattrocento Sans"/>
                <a:cs typeface="Segoe UI" panose="020B0502040204020203" pitchFamily="34" charset="0"/>
                <a:sym typeface="Quattrocento Sans"/>
              </a:rPr>
              <a:t>ASIA </a:t>
            </a:r>
          </a:p>
          <a:p>
            <a:pPr marL="285750" lvl="1" indent="-285750" algn="just">
              <a:lnSpc>
                <a:spcPct val="150000"/>
              </a:lnSpc>
              <a:buSzPts val="1600"/>
              <a:buFont typeface="Arial" panose="020B0604020202020204" pitchFamily="34" charset="0"/>
              <a:buChar char="•"/>
            </a:pPr>
            <a:r>
              <a:rPr lang="en-GB" sz="1600" dirty="0">
                <a:latin typeface="Segoe UI" panose="020B0502040204020203" pitchFamily="34" charset="0"/>
                <a:cs typeface="Segoe UI" panose="020B0502040204020203" pitchFamily="34" charset="0"/>
              </a:rPr>
              <a:t>Gaps in laws and policies on adaptation persist in Asia and the Pacific, an undesirable state for a climate-vulnerable region. Five of the 10 countries most affected by climate change globally in 2018 were in Asia and the Pacific.</a:t>
            </a:r>
          </a:p>
          <a:p>
            <a:pPr marL="285750" lvl="1" indent="-285750" algn="just">
              <a:lnSpc>
                <a:spcPct val="150000"/>
              </a:lnSpc>
              <a:buSzPts val="1600"/>
              <a:buFont typeface="Arial" panose="020B0604020202020204" pitchFamily="34" charset="0"/>
              <a:buChar char="•"/>
            </a:pPr>
            <a:endParaRPr lang="en-GB" sz="800" dirty="0">
              <a:latin typeface="Segoe UI" panose="020B0502040204020203" pitchFamily="34" charset="0"/>
              <a:cs typeface="Segoe UI" panose="020B0502040204020203" pitchFamily="34" charset="0"/>
            </a:endParaRPr>
          </a:p>
          <a:p>
            <a:pPr marL="285750" lvl="1" indent="-285750" algn="just">
              <a:lnSpc>
                <a:spcPct val="150000"/>
              </a:lnSpc>
              <a:buSzPts val="1600"/>
              <a:buFont typeface="Arial" panose="020B0604020202020204" pitchFamily="34" charset="0"/>
              <a:buChar char="•"/>
            </a:pPr>
            <a:r>
              <a:rPr lang="en-GB" sz="1600" dirty="0">
                <a:latin typeface="Segoe UI" panose="020B0502040204020203" pitchFamily="34" charset="0"/>
                <a:cs typeface="Segoe UI" panose="020B0502040204020203" pitchFamily="34" charset="0"/>
              </a:rPr>
              <a:t>Domestic law and policy frameworks in Asia and the Pacific tend to focus on early warning systems for disasters. However, few laws and policies work to enhance or require the construction of resilient infrastructure, which mitigates the loss of life and property during disasters. </a:t>
            </a:r>
          </a:p>
          <a:p>
            <a:pPr marL="285750" lvl="1" indent="-285750" algn="just">
              <a:lnSpc>
                <a:spcPct val="150000"/>
              </a:lnSpc>
              <a:buSzPts val="1600"/>
              <a:buFont typeface="Arial" panose="020B0604020202020204" pitchFamily="34" charset="0"/>
              <a:buChar char="•"/>
            </a:pPr>
            <a:endParaRPr lang="en-GB" sz="800" dirty="0">
              <a:latin typeface="Segoe UI" panose="020B0502040204020203" pitchFamily="34" charset="0"/>
              <a:cs typeface="Segoe UI" panose="020B0502040204020203" pitchFamily="34" charset="0"/>
            </a:endParaRPr>
          </a:p>
          <a:p>
            <a:pPr marL="285750" lvl="1" indent="-285750" algn="just">
              <a:lnSpc>
                <a:spcPct val="150000"/>
              </a:lnSpc>
              <a:buSzPts val="1600"/>
              <a:buFont typeface="Arial" panose="020B0604020202020204" pitchFamily="34" charset="0"/>
              <a:buChar char="•"/>
            </a:pPr>
            <a:r>
              <a:rPr lang="en-GB" sz="1600" dirty="0">
                <a:latin typeface="Segoe UI" panose="020B0502040204020203" pitchFamily="34" charset="0"/>
                <a:cs typeface="Segoe UI" panose="020B0502040204020203" pitchFamily="34" charset="0"/>
              </a:rPr>
              <a:t>Policies and laws regulating energy infrastructure also lack adaptation components. These gaps in adaptation law and policy reflect international trend. Globally, legal frameworks still lack incentives for investment in the physical and social infrastructure needed for climate change adaptation.</a:t>
            </a:r>
            <a:endParaRPr lang="en-GB" sz="1600" dirty="0">
              <a:latin typeface="Segoe UI" panose="020B0502040204020203" pitchFamily="34" charset="0"/>
              <a:ea typeface="Quattrocento Sans"/>
              <a:cs typeface="Segoe UI" panose="020B0502040204020203" pitchFamily="34" charset="0"/>
              <a:sym typeface="Quattrocento Sans"/>
            </a:endParaRPr>
          </a:p>
        </p:txBody>
      </p:sp>
      <p:sp>
        <p:nvSpPr>
          <p:cNvPr id="4" name="Τίτλος 1">
            <a:extLst>
              <a:ext uri="{FF2B5EF4-FFF2-40B4-BE49-F238E27FC236}">
                <a16:creationId xmlns:a16="http://schemas.microsoft.com/office/drawing/2014/main" id="{02BB31D0-5C0C-25A3-2EB1-A3ABB53B802D}"/>
              </a:ext>
            </a:extLst>
          </p:cNvPr>
          <p:cNvSpPr txBox="1">
            <a:spLocks/>
          </p:cNvSpPr>
          <p:nvPr/>
        </p:nvSpPr>
        <p:spPr>
          <a:xfrm>
            <a:off x="9164532" y="3941626"/>
            <a:ext cx="2515227"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Image source</a:t>
            </a:r>
            <a:r>
              <a:rPr lang="en-GB" sz="1200" u="sng" dirty="0">
                <a:latin typeface="Segoe UI" panose="020B0502040204020203" pitchFamily="34" charset="0"/>
                <a:cs typeface="Segoe UI" panose="020B0502040204020203" pitchFamily="34" charset="0"/>
                <a:hlinkClick r:id="rId5"/>
              </a:rPr>
              <a:t>: </a:t>
            </a:r>
            <a:r>
              <a:rPr lang="en-GB" sz="1200" dirty="0">
                <a:latin typeface="Segoe UI" panose="020B0502040204020203" pitchFamily="34" charset="0"/>
                <a:cs typeface="Segoe UI" panose="020B0502040204020203" pitchFamily="34" charset="0"/>
                <a:hlinkClick r:id="rId5"/>
              </a:rPr>
              <a:t>Free Vectors Maps </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44501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ABC4BBC-FC04-DA7C-013B-05AEE4643A5A}"/>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A6CC4AF-0594-CD86-D31D-006500DCE021}"/>
              </a:ext>
            </a:extLst>
          </p:cNvPr>
          <p:cNvSpPr/>
          <p:nvPr/>
        </p:nvSpPr>
        <p:spPr>
          <a:xfrm>
            <a:off x="993058" y="468080"/>
            <a:ext cx="10372796"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GREECE</a:t>
            </a:r>
          </a:p>
        </p:txBody>
      </p:sp>
      <p:sp>
        <p:nvSpPr>
          <p:cNvPr id="158" name="Google Shape;158;p46">
            <a:extLst>
              <a:ext uri="{FF2B5EF4-FFF2-40B4-BE49-F238E27FC236}">
                <a16:creationId xmlns:a16="http://schemas.microsoft.com/office/drawing/2014/main" id="{01D9B2F9-3391-512F-6CB1-6A51D2FAF780}"/>
              </a:ext>
            </a:extLst>
          </p:cNvPr>
          <p:cNvSpPr txBox="1"/>
          <p:nvPr/>
        </p:nvSpPr>
        <p:spPr>
          <a:xfrm>
            <a:off x="993058" y="1247124"/>
            <a:ext cx="6956624" cy="4145491"/>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92500"/>
          </a:bodyPr>
          <a:lstStyle/>
          <a:p>
            <a:pPr lvl="1"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The National Climate Law, adopted in 2022 (Law 4936/2022/17.5.2022), stipulates, inter alia, a reduction in greenhouse gas emissions by 55% by 2030 and by 80% by 2040, compared to 1990, with the ultimate goal of climate neutrality by 2050.</a:t>
            </a:r>
          </a:p>
          <a:p>
            <a:pPr lvl="1"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lvl="1"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The National Energy and Climate Plan (NECP) provides a detailed roadmap for achieving specific Energy and Climate Targets by the year 2030. The NECP presents and </a:t>
            </a:r>
            <a:r>
              <a:rPr lang="en-GB" sz="1600" dirty="0" err="1">
                <a:latin typeface="Segoe UI" panose="020B0502040204020203" pitchFamily="34" charset="0"/>
                <a:ea typeface="Quattrocento Sans"/>
                <a:cs typeface="Segoe UI" panose="020B0502040204020203" pitchFamily="34" charset="0"/>
                <a:sym typeface="Quattrocento Sans"/>
              </a:rPr>
              <a:t>analyzes</a:t>
            </a:r>
            <a:r>
              <a:rPr lang="en-GB" sz="1600" dirty="0">
                <a:latin typeface="Segoe UI" panose="020B0502040204020203" pitchFamily="34" charset="0"/>
                <a:ea typeface="Quattrocento Sans"/>
                <a:cs typeface="Segoe UI" panose="020B0502040204020203" pitchFamily="34" charset="0"/>
                <a:sym typeface="Quattrocento Sans"/>
              </a:rPr>
              <a:t> Policy Priorities and Measures across a wide range of developmental and economic activities for the benefit of Greek society. The revised National Plan for Energy and Climate (NECP), aligned with the new national and European climate targets, is expected to be ratified within 2023.</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pic>
        <p:nvPicPr>
          <p:cNvPr id="11266" name="Picture 2" descr="Map of Greece - Blue">
            <a:extLst>
              <a:ext uri="{FF2B5EF4-FFF2-40B4-BE49-F238E27FC236}">
                <a16:creationId xmlns:a16="http://schemas.microsoft.com/office/drawing/2014/main" id="{A0C71E0D-7CC8-EBD0-FA1F-E99995BFFF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3854" y="1968759"/>
            <a:ext cx="3242000" cy="2431500"/>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F3102A1D-F25E-450B-F6C2-CAD592C5D8A1}"/>
              </a:ext>
            </a:extLst>
          </p:cNvPr>
          <p:cNvSpPr txBox="1">
            <a:spLocks/>
          </p:cNvSpPr>
          <p:nvPr/>
        </p:nvSpPr>
        <p:spPr>
          <a:xfrm>
            <a:off x="8564479" y="4492133"/>
            <a:ext cx="2515227"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Image source</a:t>
            </a:r>
            <a:r>
              <a:rPr lang="en-GB" sz="1200" u="sng" dirty="0">
                <a:latin typeface="Segoe UI" panose="020B0502040204020203" pitchFamily="34" charset="0"/>
                <a:cs typeface="Segoe UI" panose="020B0502040204020203" pitchFamily="34" charset="0"/>
                <a:hlinkClick r:id="rId4"/>
              </a:rPr>
              <a:t>: </a:t>
            </a:r>
            <a:r>
              <a:rPr lang="en-GB" sz="1200" dirty="0">
                <a:latin typeface="Segoe UI" panose="020B0502040204020203" pitchFamily="34" charset="0"/>
                <a:cs typeface="Segoe UI" panose="020B0502040204020203" pitchFamily="34" charset="0"/>
                <a:hlinkClick r:id="rId4"/>
              </a:rPr>
              <a:t>Free Vectors Maps </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84264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16F51C7-BC94-72DE-45B5-6391761BFF5B}"/>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393031B6-F042-43F4-57E5-D6395BE5800B}"/>
              </a:ext>
            </a:extLst>
          </p:cNvPr>
          <p:cNvSpPr txBox="1"/>
          <p:nvPr/>
        </p:nvSpPr>
        <p:spPr>
          <a:xfrm>
            <a:off x="993057" y="522515"/>
            <a:ext cx="10054387" cy="218336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gn="just">
              <a:lnSpc>
                <a:spcPct val="150000"/>
              </a:lnSpc>
              <a:buSzPts val="1600"/>
            </a:pPr>
            <a:r>
              <a:rPr lang="en-GB" sz="1600">
                <a:latin typeface="Segoe UI" panose="020B0502040204020203" pitchFamily="34" charset="0"/>
                <a:ea typeface="Quattrocento Sans"/>
                <a:cs typeface="Segoe UI" panose="020B0502040204020203" pitchFamily="34" charset="0"/>
                <a:sym typeface="Quattrocento Sans"/>
              </a:rPr>
              <a:t>The National Climate Law, adopted in May 2022, sets a clear direction for Greece's energy transition. It aims to cut greenhouse gas emissions by 55% by 2030 and achieve net zero emissions by 2050. Greece has already achieved a very significant reduction in the share of electricity generation based on lignite, or brown coal, from 60% in 2005 to 10% in 2021. The Climate Law requires to a complete phase-out of lignite-fired generation by 2028.</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grpSp>
        <p:nvGrpSpPr>
          <p:cNvPr id="3" name="Group 2">
            <a:extLst>
              <a:ext uri="{FF2B5EF4-FFF2-40B4-BE49-F238E27FC236}">
                <a16:creationId xmlns:a16="http://schemas.microsoft.com/office/drawing/2014/main" id="{9AF628DF-E0EC-AD33-A21D-4C02BD39EB8E}"/>
              </a:ext>
            </a:extLst>
          </p:cNvPr>
          <p:cNvGrpSpPr/>
          <p:nvPr/>
        </p:nvGrpSpPr>
        <p:grpSpPr>
          <a:xfrm>
            <a:off x="4330602" y="3400700"/>
            <a:ext cx="3530796" cy="2183363"/>
            <a:chOff x="4218634" y="4064883"/>
            <a:chExt cx="3530796" cy="1537842"/>
          </a:xfrm>
        </p:grpSpPr>
        <p:grpSp>
          <p:nvGrpSpPr>
            <p:cNvPr id="4" name="Group 3">
              <a:extLst>
                <a:ext uri="{FF2B5EF4-FFF2-40B4-BE49-F238E27FC236}">
                  <a16:creationId xmlns:a16="http://schemas.microsoft.com/office/drawing/2014/main" id="{CDB57108-266B-88D2-73A6-DF39501927AE}"/>
                </a:ext>
              </a:extLst>
            </p:cNvPr>
            <p:cNvGrpSpPr/>
            <p:nvPr/>
          </p:nvGrpSpPr>
          <p:grpSpPr>
            <a:xfrm>
              <a:off x="4218636" y="5224040"/>
              <a:ext cx="3530794" cy="378685"/>
              <a:chOff x="0" y="1153748"/>
              <a:chExt cx="3530794" cy="378685"/>
            </a:xfrm>
          </p:grpSpPr>
          <p:sp>
            <p:nvSpPr>
              <p:cNvPr id="11" name="Rectangle 10">
                <a:extLst>
                  <a:ext uri="{FF2B5EF4-FFF2-40B4-BE49-F238E27FC236}">
                    <a16:creationId xmlns:a16="http://schemas.microsoft.com/office/drawing/2014/main" id="{0584340A-1D6A-3CFA-744A-0DF52E6DE0B4}"/>
                  </a:ext>
                </a:extLst>
              </p:cNvPr>
              <p:cNvSpPr/>
              <p:nvPr/>
            </p:nvSpPr>
            <p:spPr>
              <a:xfrm>
                <a:off x="0" y="1153748"/>
                <a:ext cx="3530794" cy="378685"/>
              </a:xfrm>
              <a:prstGeom prst="rect">
                <a:avLst/>
              </a:prstGeom>
              <a:solidFill>
                <a:srgbClr val="FEE8D5"/>
              </a:solidFill>
              <a:ln w="317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2" name="TextBox 11">
                <a:extLst>
                  <a:ext uri="{FF2B5EF4-FFF2-40B4-BE49-F238E27FC236}">
                    <a16:creationId xmlns:a16="http://schemas.microsoft.com/office/drawing/2014/main" id="{7F9C6F47-2235-3D6E-4A29-3B7768F51F46}"/>
                  </a:ext>
                </a:extLst>
              </p:cNvPr>
              <p:cNvSpPr txBox="1"/>
              <p:nvPr/>
            </p:nvSpPr>
            <p:spPr>
              <a:xfrm>
                <a:off x="0" y="1153748"/>
                <a:ext cx="3530794" cy="37868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National Climate Law 2022</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5" name="Group 4">
              <a:extLst>
                <a:ext uri="{FF2B5EF4-FFF2-40B4-BE49-F238E27FC236}">
                  <a16:creationId xmlns:a16="http://schemas.microsoft.com/office/drawing/2014/main" id="{1C33F16A-A302-25EA-B864-47E11F26085F}"/>
                </a:ext>
              </a:extLst>
            </p:cNvPr>
            <p:cNvGrpSpPr/>
            <p:nvPr/>
          </p:nvGrpSpPr>
          <p:grpSpPr>
            <a:xfrm>
              <a:off x="4218636" y="4647301"/>
              <a:ext cx="3530794" cy="582418"/>
              <a:chOff x="0" y="577009"/>
              <a:chExt cx="3530794" cy="582418"/>
            </a:xfrm>
          </p:grpSpPr>
          <p:sp>
            <p:nvSpPr>
              <p:cNvPr id="9" name="Call-out: Up Arrow 8">
                <a:extLst>
                  <a:ext uri="{FF2B5EF4-FFF2-40B4-BE49-F238E27FC236}">
                    <a16:creationId xmlns:a16="http://schemas.microsoft.com/office/drawing/2014/main" id="{2C421032-28B7-FD89-0C82-3D5AD786280D}"/>
                  </a:ext>
                </a:extLst>
              </p:cNvPr>
              <p:cNvSpPr/>
              <p:nvPr/>
            </p:nvSpPr>
            <p:spPr>
              <a:xfrm rot="10800000">
                <a:off x="0" y="577009"/>
                <a:ext cx="3530794" cy="582418"/>
              </a:xfrm>
              <a:prstGeom prst="upArrowCallout">
                <a:avLst/>
              </a:prstGeom>
              <a:solidFill>
                <a:srgbClr val="FEE8D5"/>
              </a:solidFill>
              <a:ln w="6350"/>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0" name="Call-out: Up Arrow 6">
                <a:extLst>
                  <a:ext uri="{FF2B5EF4-FFF2-40B4-BE49-F238E27FC236}">
                    <a16:creationId xmlns:a16="http://schemas.microsoft.com/office/drawing/2014/main" id="{D20B8D99-254C-6E0B-A33E-777CC50420DF}"/>
                  </a:ext>
                </a:extLst>
              </p:cNvPr>
              <p:cNvSpPr txBox="1"/>
              <p:nvPr/>
            </p:nvSpPr>
            <p:spPr>
              <a:xfrm rot="21600000">
                <a:off x="0" y="577009"/>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2020</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6" name="Group 5">
              <a:extLst>
                <a:ext uri="{FF2B5EF4-FFF2-40B4-BE49-F238E27FC236}">
                  <a16:creationId xmlns:a16="http://schemas.microsoft.com/office/drawing/2014/main" id="{2DE73F61-216F-BB42-67EE-3B99C0A3AE7C}"/>
                </a:ext>
              </a:extLst>
            </p:cNvPr>
            <p:cNvGrpSpPr/>
            <p:nvPr/>
          </p:nvGrpSpPr>
          <p:grpSpPr>
            <a:xfrm>
              <a:off x="4218634" y="4064883"/>
              <a:ext cx="3530794" cy="582418"/>
              <a:chOff x="0" y="2827"/>
              <a:chExt cx="3530794" cy="582418"/>
            </a:xfrm>
          </p:grpSpPr>
          <p:sp>
            <p:nvSpPr>
              <p:cNvPr id="7" name="Call-out: Up Arrow 6">
                <a:extLst>
                  <a:ext uri="{FF2B5EF4-FFF2-40B4-BE49-F238E27FC236}">
                    <a16:creationId xmlns:a16="http://schemas.microsoft.com/office/drawing/2014/main" id="{D178A69D-45DC-2F8A-1A36-74325F63FF2C}"/>
                  </a:ext>
                </a:extLst>
              </p:cNvPr>
              <p:cNvSpPr/>
              <p:nvPr/>
            </p:nvSpPr>
            <p:spPr>
              <a:xfrm rot="10800000">
                <a:off x="0" y="2827"/>
                <a:ext cx="3530794" cy="582418"/>
              </a:xfrm>
              <a:prstGeom prst="upArrowCallout">
                <a:avLst/>
              </a:prstGeom>
              <a:solidFill>
                <a:srgbClr val="FEE8D5"/>
              </a:solidFill>
              <a:ln w="952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8" name="Call-out: Up Arrow 8">
                <a:extLst>
                  <a:ext uri="{FF2B5EF4-FFF2-40B4-BE49-F238E27FC236}">
                    <a16:creationId xmlns:a16="http://schemas.microsoft.com/office/drawing/2014/main" id="{459DEE02-0A74-2D92-D25E-B83F5FD4C17E}"/>
                  </a:ext>
                </a:extLst>
              </p:cNvPr>
              <p:cNvSpPr txBox="1"/>
              <p:nvPr/>
            </p:nvSpPr>
            <p:spPr>
              <a:xfrm rot="21600000">
                <a:off x="0" y="2827"/>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Greek National Adaptation Strategy, 2016</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spTree>
    <p:extLst>
      <p:ext uri="{BB962C8B-B14F-4D97-AF65-F5344CB8AC3E}">
        <p14:creationId xmlns:p14="http://schemas.microsoft.com/office/powerpoint/2010/main" val="3524473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9B94339E-3CB3-BBB4-59F0-5551870E356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2A4C3006-443B-EC34-53B1-810A5AA0C967}"/>
              </a:ext>
            </a:extLst>
          </p:cNvPr>
          <p:cNvSpPr/>
          <p:nvPr/>
        </p:nvSpPr>
        <p:spPr>
          <a:xfrm>
            <a:off x="993058" y="468080"/>
            <a:ext cx="10336512"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INDIA</a:t>
            </a:r>
          </a:p>
        </p:txBody>
      </p:sp>
      <p:sp>
        <p:nvSpPr>
          <p:cNvPr id="158" name="Google Shape;158;p46">
            <a:extLst>
              <a:ext uri="{FF2B5EF4-FFF2-40B4-BE49-F238E27FC236}">
                <a16:creationId xmlns:a16="http://schemas.microsoft.com/office/drawing/2014/main" id="{D4B34652-DE8B-32CD-95E8-579EB81A6B51}"/>
              </a:ext>
            </a:extLst>
          </p:cNvPr>
          <p:cNvSpPr txBox="1"/>
          <p:nvPr/>
        </p:nvSpPr>
        <p:spPr>
          <a:xfrm>
            <a:off x="993059" y="1155592"/>
            <a:ext cx="7190928" cy="448942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r>
              <a:rPr lang="en-GB" sz="1600" dirty="0">
                <a:latin typeface="Segoe UI" panose="020B0502040204020203" pitchFamily="34" charset="0"/>
                <a:cs typeface="Segoe UI" panose="020B0502040204020203" pitchFamily="34" charset="0"/>
              </a:rPr>
              <a:t>India has shown strong support for climate action, adopting climate adaptation and awareness strategies early.</a:t>
            </a:r>
          </a:p>
          <a:p>
            <a:r>
              <a:rPr lang="en-GB" sz="1600" dirty="0">
                <a:latin typeface="Segoe UI" panose="020B0502040204020203" pitchFamily="34" charset="0"/>
                <a:cs typeface="Segoe UI" panose="020B0502040204020203" pitchFamily="34" charset="0"/>
              </a:rPr>
              <a:t> </a:t>
            </a:r>
          </a:p>
          <a:p>
            <a:r>
              <a:rPr lang="en-GB" sz="1600" dirty="0">
                <a:latin typeface="Segoe UI" panose="020B0502040204020203" pitchFamily="34" charset="0"/>
                <a:ea typeface="Quattrocento Sans"/>
                <a:cs typeface="Segoe UI" panose="020B0502040204020203" pitchFamily="34" charset="0"/>
                <a:sym typeface="Quattrocento Sans"/>
              </a:rPr>
              <a:t>Instead of developing binding climate legislation, India has taken a policy‑based approach to tackle climate change. In 2006, India released its National Environment Policy, which guides action on sustainability. </a:t>
            </a:r>
          </a:p>
          <a:p>
            <a:endParaRPr lang="en-GB" sz="1600" dirty="0">
              <a:latin typeface="Segoe UI" panose="020B0502040204020203" pitchFamily="34" charset="0"/>
              <a:ea typeface="Quattrocento Sans"/>
              <a:cs typeface="Segoe UI" panose="020B0502040204020203" pitchFamily="34" charset="0"/>
              <a:sym typeface="Quattrocento Sans"/>
            </a:endParaRPr>
          </a:p>
          <a:p>
            <a:r>
              <a:rPr lang="en-GB" sz="1600" dirty="0">
                <a:latin typeface="Segoe UI" panose="020B0502040204020203" pitchFamily="34" charset="0"/>
                <a:ea typeface="Quattrocento Sans"/>
                <a:cs typeface="Segoe UI" panose="020B0502040204020203" pitchFamily="34" charset="0"/>
                <a:sym typeface="Quattrocento Sans"/>
              </a:rPr>
              <a:t>The policy articulates key elements of India’s climate response. For example, it notes the principle of common but differentiated responsibilities; recognizes the need for climate change adaptation; and identifies India’s vulnerabilities to climate change and the impact on agriculture, health, the coasts, forests, and water resources. </a:t>
            </a:r>
          </a:p>
          <a:p>
            <a:endParaRPr lang="en-GB" sz="1600" dirty="0">
              <a:latin typeface="Segoe UI" panose="020B0502040204020203" pitchFamily="34" charset="0"/>
              <a:ea typeface="Quattrocento Sans"/>
              <a:cs typeface="Segoe UI" panose="020B0502040204020203" pitchFamily="34" charset="0"/>
              <a:sym typeface="Quattrocento Sans"/>
            </a:endParaRPr>
          </a:p>
          <a:p>
            <a:r>
              <a:rPr lang="en-GB" sz="1600" dirty="0">
                <a:latin typeface="Segoe UI" panose="020B0502040204020203" pitchFamily="34" charset="0"/>
                <a:ea typeface="Quattrocento Sans"/>
                <a:cs typeface="Segoe UI" panose="020B0502040204020203" pitchFamily="34" charset="0"/>
                <a:sym typeface="Quattrocento Sans"/>
              </a:rPr>
              <a:t>Critically, the policy encourages Indian industries to take part in the CDM of the Kyoto Protocol, to which India had no binding emissions targets as a non-Annex I country.</a:t>
            </a:r>
          </a:p>
          <a:p>
            <a:endParaRPr lang="en-GB" sz="1600" dirty="0">
              <a:latin typeface="Segoe UI" panose="020B0502040204020203" pitchFamily="34" charset="0"/>
              <a:ea typeface="Quattrocento Sans"/>
              <a:cs typeface="Segoe UI" panose="020B0502040204020203" pitchFamily="34" charset="0"/>
              <a:sym typeface="Quattrocento Sans"/>
            </a:endParaRPr>
          </a:p>
        </p:txBody>
      </p:sp>
      <p:pic>
        <p:nvPicPr>
          <p:cNvPr id="10242" name="Picture 2" descr="Map of India - Blue">
            <a:extLst>
              <a:ext uri="{FF2B5EF4-FFF2-40B4-BE49-F238E27FC236}">
                <a16:creationId xmlns:a16="http://schemas.microsoft.com/office/drawing/2014/main" id="{2DC8DBA8-55D9-A707-3E84-3BC0BC4808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4616" y="1942162"/>
            <a:ext cx="3014954" cy="2261216"/>
          </a:xfrm>
          <a:prstGeom prst="rect">
            <a:avLst/>
          </a:prstGeom>
          <a:noFill/>
          <a:extLst>
            <a:ext uri="{909E8E84-426E-40DD-AFC4-6F175D3DCCD1}">
              <a14:hiddenFill xmlns:a14="http://schemas.microsoft.com/office/drawing/2010/main">
                <a:solidFill>
                  <a:srgbClr val="FFFFFF"/>
                </a:solidFill>
              </a14:hiddenFill>
            </a:ext>
          </a:extLst>
        </p:spPr>
      </p:pic>
      <p:sp>
        <p:nvSpPr>
          <p:cNvPr id="4" name="Τίτλος 1">
            <a:extLst>
              <a:ext uri="{FF2B5EF4-FFF2-40B4-BE49-F238E27FC236}">
                <a16:creationId xmlns:a16="http://schemas.microsoft.com/office/drawing/2014/main" id="{B263A8D6-B2CB-43EB-31CD-992355FFBEAD}"/>
              </a:ext>
            </a:extLst>
          </p:cNvPr>
          <p:cNvSpPr txBox="1">
            <a:spLocks/>
          </p:cNvSpPr>
          <p:nvPr/>
        </p:nvSpPr>
        <p:spPr>
          <a:xfrm>
            <a:off x="8564479" y="4492133"/>
            <a:ext cx="2515227"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Image source</a:t>
            </a:r>
            <a:r>
              <a:rPr lang="en-GB" sz="1200" u="sng" dirty="0">
                <a:latin typeface="Segoe UI" panose="020B0502040204020203" pitchFamily="34" charset="0"/>
                <a:cs typeface="Segoe UI" panose="020B0502040204020203" pitchFamily="34" charset="0"/>
                <a:hlinkClick r:id="rId4"/>
              </a:rPr>
              <a:t>: </a:t>
            </a:r>
            <a:r>
              <a:rPr lang="en-GB" sz="1200" dirty="0">
                <a:latin typeface="Segoe UI" panose="020B0502040204020203" pitchFamily="34" charset="0"/>
                <a:cs typeface="Segoe UI" panose="020B0502040204020203" pitchFamily="34" charset="0"/>
                <a:hlinkClick r:id="rId4"/>
              </a:rPr>
              <a:t>Free Vectors Maps </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91755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Effect transition="in" filter="fade">
                                      <p:cBhvr>
                                        <p:cTn id="12" dur="1000"/>
                                        <p:tgtEl>
                                          <p:spTgt spid="1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Effect transition="in" filter="fade">
                                      <p:cBhvr>
                                        <p:cTn id="17" dur="1000"/>
                                        <p:tgtEl>
                                          <p:spTgt spid="1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4" end="4"/>
                                            </p:txEl>
                                          </p:spTgt>
                                        </p:tgtEl>
                                        <p:attrNameLst>
                                          <p:attrName>style.visibility</p:attrName>
                                        </p:attrNameLst>
                                      </p:cBhvr>
                                      <p:to>
                                        <p:strVal val="visible"/>
                                      </p:to>
                                    </p:set>
                                    <p:animEffect transition="in" filter="fade">
                                      <p:cBhvr>
                                        <p:cTn id="22" dur="1000"/>
                                        <p:tgtEl>
                                          <p:spTgt spid="15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
                                            <p:txEl>
                                              <p:pRg st="6" end="6"/>
                                            </p:txEl>
                                          </p:spTgt>
                                        </p:tgtEl>
                                        <p:attrNameLst>
                                          <p:attrName>style.visibility</p:attrName>
                                        </p:attrNameLst>
                                      </p:cBhvr>
                                      <p:to>
                                        <p:strVal val="visible"/>
                                      </p:to>
                                    </p:set>
                                    <p:animEffect transition="in" filter="fade">
                                      <p:cBhvr>
                                        <p:cTn id="27" dur="1000"/>
                                        <p:tgtEl>
                                          <p:spTgt spid="1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4E7768D-6256-8C77-DB20-6B4C2989977E}"/>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65CE73CC-60B1-3E2C-FEF1-40BD42C6D39D}"/>
              </a:ext>
            </a:extLst>
          </p:cNvPr>
          <p:cNvSpPr txBox="1"/>
          <p:nvPr/>
        </p:nvSpPr>
        <p:spPr>
          <a:xfrm>
            <a:off x="966883" y="606491"/>
            <a:ext cx="10576901" cy="328657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endParaRPr lang="en-GB" sz="1600" dirty="0">
              <a:latin typeface="Segoe UI" panose="020B0502040204020203" pitchFamily="34" charset="0"/>
              <a:ea typeface="Quattrocento Sans"/>
              <a:cs typeface="Segoe UI" panose="020B0502040204020203" pitchFamily="34" charset="0"/>
              <a:sym typeface="Quattrocento Sans"/>
            </a:endParaRPr>
          </a:p>
          <a:p>
            <a:r>
              <a:rPr lang="en-GB" sz="1600" dirty="0">
                <a:latin typeface="Segoe UI" panose="020B0502040204020203" pitchFamily="34" charset="0"/>
                <a:ea typeface="Quattrocento Sans"/>
                <a:cs typeface="Segoe UI" panose="020B0502040204020203" pitchFamily="34" charset="0"/>
                <a:sym typeface="Quattrocento Sans"/>
              </a:rPr>
              <a:t>In 2008, India issued its most crucial executive policy on climate change: the National Action Plan on Climate Change (NAPCC). The NAPCC provides a framework and guiding principles for sectors creating low-carbon growth strategies. It focused on improving climate change understanding and initiating action on mitigation, energy efficiency, adaptation, and conservation of natural resources while simultaneously promoting economic growth. </a:t>
            </a:r>
          </a:p>
          <a:p>
            <a:endParaRPr lang="en-GB" sz="1600" dirty="0">
              <a:latin typeface="Segoe UI" panose="020B0502040204020203" pitchFamily="34" charset="0"/>
              <a:ea typeface="Quattrocento Sans"/>
              <a:cs typeface="Segoe UI" panose="020B0502040204020203" pitchFamily="34" charset="0"/>
              <a:sym typeface="Quattrocento Sans"/>
            </a:endParaRPr>
          </a:p>
          <a:p>
            <a:r>
              <a:rPr lang="en-GB" sz="1600" dirty="0">
                <a:latin typeface="Segoe UI" panose="020B0502040204020203" pitchFamily="34" charset="0"/>
                <a:ea typeface="Quattrocento Sans"/>
                <a:cs typeface="Segoe UI" panose="020B0502040204020203" pitchFamily="34" charset="0"/>
                <a:sym typeface="Quattrocento Sans"/>
              </a:rPr>
              <a:t>It set a target of 5% renewable energy in the national grid by 2010 and aimed to increase the share of renewable energy by 1% annually to reach a 15% share of the grid by 2020.</a:t>
            </a:r>
          </a:p>
          <a:p>
            <a:endParaRPr lang="en-GB" sz="1600" dirty="0">
              <a:latin typeface="Segoe UI" panose="020B0502040204020203" pitchFamily="34" charset="0"/>
              <a:ea typeface="Quattrocento Sans"/>
              <a:cs typeface="Segoe UI" panose="020B0502040204020203" pitchFamily="34" charset="0"/>
              <a:sym typeface="Quattrocento Sans"/>
            </a:endParaRPr>
          </a:p>
          <a:p>
            <a:r>
              <a:rPr lang="en-GB" sz="1600" dirty="0">
                <a:latin typeface="Segoe UI" panose="020B0502040204020203" pitchFamily="34" charset="0"/>
                <a:ea typeface="Quattrocento Sans"/>
                <a:cs typeface="Segoe UI" panose="020B0502040204020203" pitchFamily="34" charset="0"/>
                <a:sym typeface="Quattrocento Sans"/>
              </a:rPr>
              <a:t>The NAPCC’s eight strategic missions concern solar, enhanced energy efficiency, sustainable habitat, water, sustaining Himalayan ecosystems, Green India, sustainable agriculture, and strategic knowledge. After the NAPCC was released, states were asked to prepare action plans. All Indian states have completed or are preparing their own State Action Plans on Climate Change.</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sp>
        <p:nvSpPr>
          <p:cNvPr id="2" name="Τίτλος 1">
            <a:extLst>
              <a:ext uri="{FF2B5EF4-FFF2-40B4-BE49-F238E27FC236}">
                <a16:creationId xmlns:a16="http://schemas.microsoft.com/office/drawing/2014/main" id="{8047FB31-E881-BEC3-0759-604074558BFE}"/>
              </a:ext>
            </a:extLst>
          </p:cNvPr>
          <p:cNvSpPr txBox="1">
            <a:spLocks/>
          </p:cNvSpPr>
          <p:nvPr/>
        </p:nvSpPr>
        <p:spPr>
          <a:xfrm>
            <a:off x="4532800" y="5688538"/>
            <a:ext cx="3126396"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Source</a:t>
            </a:r>
            <a:r>
              <a:rPr lang="en-GB" sz="1200" u="sng" dirty="0">
                <a:latin typeface="Segoe UI" panose="020B0502040204020203" pitchFamily="34" charset="0"/>
                <a:cs typeface="Segoe UI" panose="020B0502040204020203" pitchFamily="34" charset="0"/>
                <a:hlinkClick r:id="rId3"/>
              </a:rPr>
              <a:t>: </a:t>
            </a:r>
            <a:r>
              <a:rPr lang="en-GB" sz="1200" u="sng" dirty="0">
                <a:latin typeface="Segoe UI" panose="020B0502040204020203" pitchFamily="34" charset="0"/>
                <a:cs typeface="Segoe UI" panose="020B0502040204020203" pitchFamily="34" charset="0"/>
              </a:rPr>
              <a:t>Asian Development Bank 2020</a:t>
            </a:r>
            <a:endParaRPr lang="LID4096" sz="1200" dirty="0">
              <a:latin typeface="Segoe UI" panose="020B0502040204020203" pitchFamily="34" charset="0"/>
              <a:cs typeface="Segoe UI" panose="020B0502040204020203" pitchFamily="34" charset="0"/>
            </a:endParaRPr>
          </a:p>
        </p:txBody>
      </p:sp>
      <p:grpSp>
        <p:nvGrpSpPr>
          <p:cNvPr id="4" name="Group 3">
            <a:extLst>
              <a:ext uri="{FF2B5EF4-FFF2-40B4-BE49-F238E27FC236}">
                <a16:creationId xmlns:a16="http://schemas.microsoft.com/office/drawing/2014/main" id="{646D1807-C01D-B714-4508-C1AC68939CB0}"/>
              </a:ext>
            </a:extLst>
          </p:cNvPr>
          <p:cNvGrpSpPr/>
          <p:nvPr/>
        </p:nvGrpSpPr>
        <p:grpSpPr>
          <a:xfrm>
            <a:off x="4330602" y="4046221"/>
            <a:ext cx="3530796" cy="1537842"/>
            <a:chOff x="4218634" y="4064883"/>
            <a:chExt cx="3530796" cy="1537842"/>
          </a:xfrm>
        </p:grpSpPr>
        <p:grpSp>
          <p:nvGrpSpPr>
            <p:cNvPr id="5" name="Group 4">
              <a:extLst>
                <a:ext uri="{FF2B5EF4-FFF2-40B4-BE49-F238E27FC236}">
                  <a16:creationId xmlns:a16="http://schemas.microsoft.com/office/drawing/2014/main" id="{4AB6CE62-003A-E5A5-6A8D-4A67725062CC}"/>
                </a:ext>
              </a:extLst>
            </p:cNvPr>
            <p:cNvGrpSpPr/>
            <p:nvPr/>
          </p:nvGrpSpPr>
          <p:grpSpPr>
            <a:xfrm>
              <a:off x="4218636" y="5224040"/>
              <a:ext cx="3530794" cy="378685"/>
              <a:chOff x="0" y="1153748"/>
              <a:chExt cx="3530794" cy="378685"/>
            </a:xfrm>
          </p:grpSpPr>
          <p:sp>
            <p:nvSpPr>
              <p:cNvPr id="12" name="Rectangle 11">
                <a:extLst>
                  <a:ext uri="{FF2B5EF4-FFF2-40B4-BE49-F238E27FC236}">
                    <a16:creationId xmlns:a16="http://schemas.microsoft.com/office/drawing/2014/main" id="{C2ECDFE9-463D-6B6F-DE7D-1B835AFF302E}"/>
                  </a:ext>
                </a:extLst>
              </p:cNvPr>
              <p:cNvSpPr/>
              <p:nvPr/>
            </p:nvSpPr>
            <p:spPr>
              <a:xfrm>
                <a:off x="0" y="1153748"/>
                <a:ext cx="3530794" cy="378685"/>
              </a:xfrm>
              <a:prstGeom prst="rect">
                <a:avLst/>
              </a:prstGeom>
              <a:solidFill>
                <a:srgbClr val="FEE8D5"/>
              </a:solidFill>
              <a:ln w="317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3" name="TextBox 12">
                <a:extLst>
                  <a:ext uri="{FF2B5EF4-FFF2-40B4-BE49-F238E27FC236}">
                    <a16:creationId xmlns:a16="http://schemas.microsoft.com/office/drawing/2014/main" id="{8712A62A-F885-4D93-81C8-7085B02FC2DE}"/>
                  </a:ext>
                </a:extLst>
              </p:cNvPr>
              <p:cNvSpPr txBox="1"/>
              <p:nvPr/>
            </p:nvSpPr>
            <p:spPr>
              <a:xfrm>
                <a:off x="0" y="1153748"/>
                <a:ext cx="3530794" cy="37868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2016</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6" name="Group 5">
              <a:extLst>
                <a:ext uri="{FF2B5EF4-FFF2-40B4-BE49-F238E27FC236}">
                  <a16:creationId xmlns:a16="http://schemas.microsoft.com/office/drawing/2014/main" id="{CE9F784C-2E39-1085-2162-B81E9A7E3D39}"/>
                </a:ext>
              </a:extLst>
            </p:cNvPr>
            <p:cNvGrpSpPr/>
            <p:nvPr/>
          </p:nvGrpSpPr>
          <p:grpSpPr>
            <a:xfrm>
              <a:off x="4218636" y="4647301"/>
              <a:ext cx="3530794" cy="582418"/>
              <a:chOff x="0" y="577009"/>
              <a:chExt cx="3530794" cy="582418"/>
            </a:xfrm>
          </p:grpSpPr>
          <p:sp>
            <p:nvSpPr>
              <p:cNvPr id="10" name="Call-out: Up Arrow 9">
                <a:extLst>
                  <a:ext uri="{FF2B5EF4-FFF2-40B4-BE49-F238E27FC236}">
                    <a16:creationId xmlns:a16="http://schemas.microsoft.com/office/drawing/2014/main" id="{56374CEE-973D-8B32-7312-9895895D16F6}"/>
                  </a:ext>
                </a:extLst>
              </p:cNvPr>
              <p:cNvSpPr/>
              <p:nvPr/>
            </p:nvSpPr>
            <p:spPr>
              <a:xfrm rot="10800000">
                <a:off x="0" y="577009"/>
                <a:ext cx="3530794" cy="582418"/>
              </a:xfrm>
              <a:prstGeom prst="upArrowCallout">
                <a:avLst/>
              </a:prstGeom>
              <a:solidFill>
                <a:srgbClr val="FEE8D5"/>
              </a:solidFill>
              <a:ln w="6350"/>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1" name="Call-out: Up Arrow 6">
                <a:extLst>
                  <a:ext uri="{FF2B5EF4-FFF2-40B4-BE49-F238E27FC236}">
                    <a16:creationId xmlns:a16="http://schemas.microsoft.com/office/drawing/2014/main" id="{3127E30E-1871-2944-9F6C-CF6216FD3485}"/>
                  </a:ext>
                </a:extLst>
              </p:cNvPr>
              <p:cNvSpPr txBox="1"/>
              <p:nvPr/>
            </p:nvSpPr>
            <p:spPr>
              <a:xfrm rot="21600000">
                <a:off x="0" y="577009"/>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Twelfth 5year Plan (2012-2017), 2013</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7" name="Group 6">
              <a:extLst>
                <a:ext uri="{FF2B5EF4-FFF2-40B4-BE49-F238E27FC236}">
                  <a16:creationId xmlns:a16="http://schemas.microsoft.com/office/drawing/2014/main" id="{13B557F6-7C5E-9609-B719-E1405EFA1C20}"/>
                </a:ext>
              </a:extLst>
            </p:cNvPr>
            <p:cNvGrpSpPr/>
            <p:nvPr/>
          </p:nvGrpSpPr>
          <p:grpSpPr>
            <a:xfrm>
              <a:off x="4218634" y="4064883"/>
              <a:ext cx="3530794" cy="582418"/>
              <a:chOff x="0" y="2827"/>
              <a:chExt cx="3530794" cy="582418"/>
            </a:xfrm>
          </p:grpSpPr>
          <p:sp>
            <p:nvSpPr>
              <p:cNvPr id="8" name="Call-out: Up Arrow 7">
                <a:extLst>
                  <a:ext uri="{FF2B5EF4-FFF2-40B4-BE49-F238E27FC236}">
                    <a16:creationId xmlns:a16="http://schemas.microsoft.com/office/drawing/2014/main" id="{F6211FBB-BDD9-B081-297F-FCA8B7C42A3F}"/>
                  </a:ext>
                </a:extLst>
              </p:cNvPr>
              <p:cNvSpPr/>
              <p:nvPr/>
            </p:nvSpPr>
            <p:spPr>
              <a:xfrm rot="10800000">
                <a:off x="0" y="2827"/>
                <a:ext cx="3530794" cy="582418"/>
              </a:xfrm>
              <a:prstGeom prst="upArrowCallout">
                <a:avLst/>
              </a:prstGeom>
              <a:solidFill>
                <a:srgbClr val="FEE8D5"/>
              </a:solidFill>
              <a:ln w="952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9" name="Call-out: Up Arrow 8">
                <a:extLst>
                  <a:ext uri="{FF2B5EF4-FFF2-40B4-BE49-F238E27FC236}">
                    <a16:creationId xmlns:a16="http://schemas.microsoft.com/office/drawing/2014/main" id="{9F6C9158-8299-1943-19F1-AC50CE98466F}"/>
                  </a:ext>
                </a:extLst>
              </p:cNvPr>
              <p:cNvSpPr txBox="1"/>
              <p:nvPr/>
            </p:nvSpPr>
            <p:spPr>
              <a:xfrm rot="21600000">
                <a:off x="0" y="2827"/>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The Constitution of 19</a:t>
                </a:r>
                <a:r>
                  <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49</a:t>
                </a:r>
                <a:endParaRPr lang="en-GB" sz="1100" b="1" i="0" kern="1200" dirty="0">
                  <a:solidFill>
                    <a:schemeClr val="accent5">
                      <a:lumMod val="75000"/>
                    </a:schemeClr>
                  </a:solidFill>
                  <a:effectLst/>
                </a:endParaRPr>
              </a:p>
            </p:txBody>
          </p:sp>
        </p:grpSp>
      </p:grpSp>
    </p:spTree>
    <p:extLst>
      <p:ext uri="{BB962C8B-B14F-4D97-AF65-F5344CB8AC3E}">
        <p14:creationId xmlns:p14="http://schemas.microsoft.com/office/powerpoint/2010/main" val="403311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1" end="1"/>
                                            </p:txEl>
                                          </p:spTgt>
                                        </p:tgtEl>
                                        <p:attrNameLst>
                                          <p:attrName>style.visibility</p:attrName>
                                        </p:attrNameLst>
                                      </p:cBhvr>
                                      <p:to>
                                        <p:strVal val="visible"/>
                                      </p:to>
                                    </p:set>
                                    <p:animEffect transition="in" filter="fade">
                                      <p:cBhvr>
                                        <p:cTn id="7" dur="1000"/>
                                        <p:tgtEl>
                                          <p:spTgt spid="158">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3" end="3"/>
                                            </p:txEl>
                                          </p:spTgt>
                                        </p:tgtEl>
                                        <p:attrNameLst>
                                          <p:attrName>style.visibility</p:attrName>
                                        </p:attrNameLst>
                                      </p:cBhvr>
                                      <p:to>
                                        <p:strVal val="visible"/>
                                      </p:to>
                                    </p:set>
                                    <p:animEffect transition="in" filter="fade">
                                      <p:cBhvr>
                                        <p:cTn id="12" dur="1000"/>
                                        <p:tgtEl>
                                          <p:spTgt spid="15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5" end="5"/>
                                            </p:txEl>
                                          </p:spTgt>
                                        </p:tgtEl>
                                        <p:attrNameLst>
                                          <p:attrName>style.visibility</p:attrName>
                                        </p:attrNameLst>
                                      </p:cBhvr>
                                      <p:to>
                                        <p:strVal val="visible"/>
                                      </p:to>
                                    </p:set>
                                    <p:animEffect transition="in" filter="fade">
                                      <p:cBhvr>
                                        <p:cTn id="17" dur="1000"/>
                                        <p:tgtEl>
                                          <p:spTgt spid="1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6A19DA89-FCC1-6450-C705-8198F3EF0B8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AC524565-3F54-9873-795D-F67251413882}"/>
              </a:ext>
            </a:extLst>
          </p:cNvPr>
          <p:cNvSpPr/>
          <p:nvPr/>
        </p:nvSpPr>
        <p:spPr>
          <a:xfrm>
            <a:off x="993058" y="468080"/>
            <a:ext cx="10819497"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MALAYSIA</a:t>
            </a:r>
          </a:p>
        </p:txBody>
      </p:sp>
      <p:sp>
        <p:nvSpPr>
          <p:cNvPr id="158" name="Google Shape;158;p46">
            <a:extLst>
              <a:ext uri="{FF2B5EF4-FFF2-40B4-BE49-F238E27FC236}">
                <a16:creationId xmlns:a16="http://schemas.microsoft.com/office/drawing/2014/main" id="{0FDCFE23-5A62-F552-E694-0996AAF767A1}"/>
              </a:ext>
            </a:extLst>
          </p:cNvPr>
          <p:cNvSpPr txBox="1"/>
          <p:nvPr/>
        </p:nvSpPr>
        <p:spPr>
          <a:xfrm>
            <a:off x="993059" y="1212980"/>
            <a:ext cx="7665750" cy="452486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92500" lnSpcReduction="20000"/>
          </a:bodyPr>
          <a:lstStyle/>
          <a:p>
            <a:pPr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Malaysia has undertaken mitigation measures for Climate change mitigation and adaptation that remain a priority, alongside poverty eradication and development.</a:t>
            </a:r>
          </a:p>
          <a:p>
            <a:pPr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As part of the Paris Agreement, Malaysia’s NDC set a target for reducing GHG  emissions by 45% by 2030, compared with 2005 emissions intensity of the gross  domestic product (GDP). </a:t>
            </a:r>
          </a:p>
          <a:p>
            <a:pPr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Although this includes an unconditional reduction by 35%, the remaining 10% in emissions reduction is conditional upon receiving financing, technology, and capacity building assistance from developed countries. </a:t>
            </a:r>
          </a:p>
          <a:p>
            <a:pPr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a:p>
            <a:pPr algn="just">
              <a:lnSpc>
                <a:spcPct val="150000"/>
              </a:lnSpc>
              <a:buSzPts val="1600"/>
            </a:pPr>
            <a:r>
              <a:rPr lang="en-GB" sz="1600" dirty="0">
                <a:latin typeface="Segoe UI" panose="020B0502040204020203" pitchFamily="34" charset="0"/>
                <a:ea typeface="Quattrocento Sans"/>
                <a:cs typeface="Segoe UI" panose="020B0502040204020203" pitchFamily="34" charset="0"/>
                <a:sym typeface="Quattrocento Sans"/>
              </a:rPr>
              <a:t>Malaysia also intends to reduce flood risks, prioritize water and food security, protect coastlines, and address climate-related public health issues like increased vector-borne diseases. </a:t>
            </a: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pic>
        <p:nvPicPr>
          <p:cNvPr id="9218" name="Picture 2" descr="Map of Malaysia - Blue">
            <a:extLst>
              <a:ext uri="{FF2B5EF4-FFF2-40B4-BE49-F238E27FC236}">
                <a16:creationId xmlns:a16="http://schemas.microsoft.com/office/drawing/2014/main" id="{32AB0FFC-C225-5485-36EE-F97CEC1AB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2116" y="2061399"/>
            <a:ext cx="3060439" cy="2422168"/>
          </a:xfrm>
          <a:prstGeom prst="rect">
            <a:avLst/>
          </a:prstGeom>
          <a:solidFill>
            <a:schemeClr val="bg1"/>
          </a:solidFill>
        </p:spPr>
      </p:pic>
      <p:sp>
        <p:nvSpPr>
          <p:cNvPr id="2" name="Τίτλος 1">
            <a:extLst>
              <a:ext uri="{FF2B5EF4-FFF2-40B4-BE49-F238E27FC236}">
                <a16:creationId xmlns:a16="http://schemas.microsoft.com/office/drawing/2014/main" id="{E3102ACB-F1C7-B7B5-0613-3ACBFA350CA8}"/>
              </a:ext>
            </a:extLst>
          </p:cNvPr>
          <p:cNvSpPr txBox="1">
            <a:spLocks/>
          </p:cNvSpPr>
          <p:nvPr/>
        </p:nvSpPr>
        <p:spPr>
          <a:xfrm>
            <a:off x="9109280" y="4688076"/>
            <a:ext cx="2515227"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Image source</a:t>
            </a:r>
            <a:r>
              <a:rPr lang="en-GB" sz="1200" u="sng" dirty="0">
                <a:latin typeface="Segoe UI" panose="020B0502040204020203" pitchFamily="34" charset="0"/>
                <a:cs typeface="Segoe UI" panose="020B0502040204020203" pitchFamily="34" charset="0"/>
                <a:hlinkClick r:id="rId4"/>
              </a:rPr>
              <a:t>: </a:t>
            </a:r>
            <a:r>
              <a:rPr lang="en-GB" sz="1200" dirty="0">
                <a:latin typeface="Segoe UI" panose="020B0502040204020203" pitchFamily="34" charset="0"/>
                <a:cs typeface="Segoe UI" panose="020B0502040204020203" pitchFamily="34" charset="0"/>
                <a:hlinkClick r:id="rId4"/>
              </a:rPr>
              <a:t>Free Vectors Maps </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9856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6" end="6"/>
                                            </p:txEl>
                                          </p:spTgt>
                                        </p:tgtEl>
                                        <p:attrNameLst>
                                          <p:attrName>style.visibility</p:attrName>
                                        </p:attrNameLst>
                                      </p:cBhvr>
                                      <p:to>
                                        <p:strVal val="visible"/>
                                      </p:to>
                                    </p:set>
                                    <p:animEffect transition="in" filter="fade">
                                      <p:cBhvr>
                                        <p:cTn id="22" dur="1000"/>
                                        <p:tgtEl>
                                          <p:spTgt spid="15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D49375A-1035-A1FE-B2B8-A21EE204DF9C}"/>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F52A333F-FE4E-8458-A98A-9AEAF7457CC8}"/>
              </a:ext>
            </a:extLst>
          </p:cNvPr>
          <p:cNvSpPr txBox="1"/>
          <p:nvPr/>
        </p:nvSpPr>
        <p:spPr>
          <a:xfrm>
            <a:off x="993058" y="503854"/>
            <a:ext cx="10157023" cy="250060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marL="457200" lvl="1" algn="just">
              <a:lnSpc>
                <a:spcPct val="150000"/>
              </a:lnSpc>
              <a:buSzPts val="1600"/>
            </a:pPr>
            <a:r>
              <a:rPr lang="en-GB" dirty="0">
                <a:latin typeface="Segoe UI" panose="020B0502040204020203" pitchFamily="34" charset="0"/>
                <a:cs typeface="Segoe UI" panose="020B0502040204020203" pitchFamily="34" charset="0"/>
              </a:rPr>
              <a:t>Malaysia launched the National Policy on Climate Change to mainstream and organize its various activities on climate change. </a:t>
            </a:r>
          </a:p>
          <a:p>
            <a:pPr marL="457200" lvl="1" algn="just">
              <a:lnSpc>
                <a:spcPct val="150000"/>
              </a:lnSpc>
              <a:buSzPts val="1600"/>
            </a:pPr>
            <a:r>
              <a:rPr lang="en-GB" dirty="0">
                <a:latin typeface="Segoe UI" panose="020B0502040204020203" pitchFamily="34" charset="0"/>
                <a:cs typeface="Segoe UI" panose="020B0502040204020203" pitchFamily="34" charset="0"/>
              </a:rPr>
              <a:t>This policy articulates 5 principles, 10 strategic thrusts or policy goals, and 43 key actions, all </a:t>
            </a:r>
            <a:r>
              <a:rPr lang="en-GB" dirty="0" err="1">
                <a:latin typeface="Segoe UI" panose="020B0502040204020203" pitchFamily="34" charset="0"/>
                <a:cs typeface="Segoe UI" panose="020B0502040204020203" pitchFamily="34" charset="0"/>
              </a:rPr>
              <a:t>centered</a:t>
            </a:r>
            <a:r>
              <a:rPr lang="en-GB" dirty="0">
                <a:latin typeface="Segoe UI" panose="020B0502040204020203" pitchFamily="34" charset="0"/>
                <a:cs typeface="Segoe UI" panose="020B0502040204020203" pitchFamily="34" charset="0"/>
              </a:rPr>
              <a:t> on climate change mitigation, adaptation, and capacity building. </a:t>
            </a:r>
          </a:p>
          <a:p>
            <a:pPr marL="457200" lvl="1" algn="just">
              <a:lnSpc>
                <a:spcPct val="150000"/>
              </a:lnSpc>
              <a:buSzPts val="1600"/>
            </a:pPr>
            <a:r>
              <a:rPr lang="en-GB" dirty="0">
                <a:latin typeface="Segoe UI" panose="020B0502040204020203" pitchFamily="34" charset="0"/>
                <a:cs typeface="Segoe UI" panose="020B0502040204020203" pitchFamily="34" charset="0"/>
              </a:rPr>
              <a:t>The National Green Technology and Climate Change Council and Malaysian Green Technology Corporation (</a:t>
            </a:r>
            <a:r>
              <a:rPr lang="en-GB" dirty="0" err="1">
                <a:latin typeface="Segoe UI" panose="020B0502040204020203" pitchFamily="34" charset="0"/>
                <a:cs typeface="Segoe UI" panose="020B0502040204020203" pitchFamily="34" charset="0"/>
              </a:rPr>
              <a:t>GreenTech</a:t>
            </a:r>
            <a:r>
              <a:rPr lang="en-GB" dirty="0">
                <a:latin typeface="Segoe UI" panose="020B0502040204020203" pitchFamily="34" charset="0"/>
                <a:cs typeface="Segoe UI" panose="020B0502040204020203" pitchFamily="34" charset="0"/>
              </a:rPr>
              <a:t> Malaysia) provide institutional support for the policy. </a:t>
            </a:r>
          </a:p>
          <a:p>
            <a:pPr marL="457200" lvl="1" algn="just">
              <a:lnSpc>
                <a:spcPct val="150000"/>
              </a:lnSpc>
              <a:buSzPts val="1600"/>
            </a:pPr>
            <a:r>
              <a:rPr lang="en-GB" dirty="0" err="1">
                <a:latin typeface="Segoe UI" panose="020B0502040204020203" pitchFamily="34" charset="0"/>
                <a:cs typeface="Segoe UI" panose="020B0502040204020203" pitchFamily="34" charset="0"/>
              </a:rPr>
              <a:t>GreenTech</a:t>
            </a:r>
            <a:r>
              <a:rPr lang="en-GB" dirty="0">
                <a:latin typeface="Segoe UI" panose="020B0502040204020203" pitchFamily="34" charset="0"/>
                <a:cs typeface="Segoe UI" panose="020B0502040204020203" pitchFamily="34" charset="0"/>
              </a:rPr>
              <a:t> Malaysia promotes and coordinates programs that help realize the country’s potential for green technology.</a:t>
            </a:r>
          </a:p>
          <a:p>
            <a:pPr marL="457200" lvl="1" algn="just">
              <a:lnSpc>
                <a:spcPct val="150000"/>
              </a:lnSpc>
              <a:buSzPts val="1600"/>
            </a:pPr>
            <a:endParaRPr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grpSp>
        <p:nvGrpSpPr>
          <p:cNvPr id="23" name="Group 22">
            <a:extLst>
              <a:ext uri="{FF2B5EF4-FFF2-40B4-BE49-F238E27FC236}">
                <a16:creationId xmlns:a16="http://schemas.microsoft.com/office/drawing/2014/main" id="{5BCB0149-992E-9BFA-C723-E5F98D46DD23}"/>
              </a:ext>
            </a:extLst>
          </p:cNvPr>
          <p:cNvGrpSpPr/>
          <p:nvPr/>
        </p:nvGrpSpPr>
        <p:grpSpPr>
          <a:xfrm>
            <a:off x="4077477" y="3429000"/>
            <a:ext cx="3811912" cy="1982447"/>
            <a:chOff x="4218634" y="4064883"/>
            <a:chExt cx="3530796" cy="1537842"/>
          </a:xfrm>
        </p:grpSpPr>
        <p:grpSp>
          <p:nvGrpSpPr>
            <p:cNvPr id="13" name="Group 12">
              <a:extLst>
                <a:ext uri="{FF2B5EF4-FFF2-40B4-BE49-F238E27FC236}">
                  <a16:creationId xmlns:a16="http://schemas.microsoft.com/office/drawing/2014/main" id="{7D12D012-8E7D-AF3F-380B-07B0A273A223}"/>
                </a:ext>
              </a:extLst>
            </p:cNvPr>
            <p:cNvGrpSpPr/>
            <p:nvPr/>
          </p:nvGrpSpPr>
          <p:grpSpPr>
            <a:xfrm>
              <a:off x="4218636" y="5224040"/>
              <a:ext cx="3530794" cy="378685"/>
              <a:chOff x="0" y="1153748"/>
              <a:chExt cx="3530794" cy="378685"/>
            </a:xfrm>
          </p:grpSpPr>
          <p:sp>
            <p:nvSpPr>
              <p:cNvPr id="20" name="Rectangle 19">
                <a:extLst>
                  <a:ext uri="{FF2B5EF4-FFF2-40B4-BE49-F238E27FC236}">
                    <a16:creationId xmlns:a16="http://schemas.microsoft.com/office/drawing/2014/main" id="{809528EE-F604-01BF-4C7C-2DCA9FF8B87A}"/>
                  </a:ext>
                </a:extLst>
              </p:cNvPr>
              <p:cNvSpPr/>
              <p:nvPr/>
            </p:nvSpPr>
            <p:spPr>
              <a:xfrm>
                <a:off x="0" y="1153748"/>
                <a:ext cx="3530794" cy="378685"/>
              </a:xfrm>
              <a:prstGeom prst="rect">
                <a:avLst/>
              </a:prstGeom>
              <a:solidFill>
                <a:srgbClr val="FEE8D5"/>
              </a:solidFill>
              <a:ln w="317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21" name="TextBox 20">
                <a:extLst>
                  <a:ext uri="{FF2B5EF4-FFF2-40B4-BE49-F238E27FC236}">
                    <a16:creationId xmlns:a16="http://schemas.microsoft.com/office/drawing/2014/main" id="{A9C97584-4E04-9761-A0B0-D8F057436118}"/>
                  </a:ext>
                </a:extLst>
              </p:cNvPr>
              <p:cNvSpPr txBox="1"/>
              <p:nvPr/>
            </p:nvSpPr>
            <p:spPr>
              <a:xfrm>
                <a:off x="0" y="1153748"/>
                <a:ext cx="3530794" cy="37868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NDC 2020</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14" name="Group 13">
              <a:extLst>
                <a:ext uri="{FF2B5EF4-FFF2-40B4-BE49-F238E27FC236}">
                  <a16:creationId xmlns:a16="http://schemas.microsoft.com/office/drawing/2014/main" id="{4B0B45A3-44BD-F7BB-C686-6F9894283308}"/>
                </a:ext>
              </a:extLst>
            </p:cNvPr>
            <p:cNvGrpSpPr/>
            <p:nvPr/>
          </p:nvGrpSpPr>
          <p:grpSpPr>
            <a:xfrm>
              <a:off x="4218636" y="4647301"/>
              <a:ext cx="3530794" cy="582418"/>
              <a:chOff x="0" y="577009"/>
              <a:chExt cx="3530794" cy="582418"/>
            </a:xfrm>
          </p:grpSpPr>
          <p:sp>
            <p:nvSpPr>
              <p:cNvPr id="18" name="Call-out: Up Arrow 17">
                <a:extLst>
                  <a:ext uri="{FF2B5EF4-FFF2-40B4-BE49-F238E27FC236}">
                    <a16:creationId xmlns:a16="http://schemas.microsoft.com/office/drawing/2014/main" id="{0E867168-F765-7234-7928-73758878B519}"/>
                  </a:ext>
                </a:extLst>
              </p:cNvPr>
              <p:cNvSpPr/>
              <p:nvPr/>
            </p:nvSpPr>
            <p:spPr>
              <a:xfrm rot="10800000">
                <a:off x="0" y="577009"/>
                <a:ext cx="3530794" cy="582418"/>
              </a:xfrm>
              <a:prstGeom prst="upArrowCallout">
                <a:avLst/>
              </a:prstGeom>
              <a:solidFill>
                <a:srgbClr val="FEE8D5"/>
              </a:solidFill>
              <a:ln w="6350"/>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9" name="Call-out: Up Arrow 6">
                <a:extLst>
                  <a:ext uri="{FF2B5EF4-FFF2-40B4-BE49-F238E27FC236}">
                    <a16:creationId xmlns:a16="http://schemas.microsoft.com/office/drawing/2014/main" id="{A4144F87-A8FA-9C80-DF37-7B464B95DC58}"/>
                  </a:ext>
                </a:extLst>
              </p:cNvPr>
              <p:cNvSpPr txBox="1"/>
              <p:nvPr/>
            </p:nvSpPr>
            <p:spPr>
              <a:xfrm rot="21600000">
                <a:off x="0" y="577009"/>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Eleventh Malaysia Plan (2016-2020), 2016</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15" name="Group 14">
              <a:extLst>
                <a:ext uri="{FF2B5EF4-FFF2-40B4-BE49-F238E27FC236}">
                  <a16:creationId xmlns:a16="http://schemas.microsoft.com/office/drawing/2014/main" id="{E71E1F9B-40C0-CDB6-3102-66A944D88037}"/>
                </a:ext>
              </a:extLst>
            </p:cNvPr>
            <p:cNvGrpSpPr/>
            <p:nvPr/>
          </p:nvGrpSpPr>
          <p:grpSpPr>
            <a:xfrm>
              <a:off x="4218634" y="4064883"/>
              <a:ext cx="3530794" cy="582418"/>
              <a:chOff x="0" y="2827"/>
              <a:chExt cx="3530794" cy="582418"/>
            </a:xfrm>
          </p:grpSpPr>
          <p:sp>
            <p:nvSpPr>
              <p:cNvPr id="16" name="Call-out: Up Arrow 15">
                <a:extLst>
                  <a:ext uri="{FF2B5EF4-FFF2-40B4-BE49-F238E27FC236}">
                    <a16:creationId xmlns:a16="http://schemas.microsoft.com/office/drawing/2014/main" id="{82A1074E-42EE-2726-41FA-5B83732C147F}"/>
                  </a:ext>
                </a:extLst>
              </p:cNvPr>
              <p:cNvSpPr/>
              <p:nvPr/>
            </p:nvSpPr>
            <p:spPr>
              <a:xfrm rot="10800000">
                <a:off x="0" y="2827"/>
                <a:ext cx="3530794" cy="582418"/>
              </a:xfrm>
              <a:prstGeom prst="upArrowCallout">
                <a:avLst/>
              </a:prstGeom>
              <a:solidFill>
                <a:srgbClr val="FEE8D5"/>
              </a:solidFill>
              <a:ln w="952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7" name="Call-out: Up Arrow 8">
                <a:extLst>
                  <a:ext uri="{FF2B5EF4-FFF2-40B4-BE49-F238E27FC236}">
                    <a16:creationId xmlns:a16="http://schemas.microsoft.com/office/drawing/2014/main" id="{7DC1FE88-0AF7-6AB9-8AEE-3E7AB5724EBA}"/>
                  </a:ext>
                </a:extLst>
              </p:cNvPr>
              <p:cNvSpPr txBox="1"/>
              <p:nvPr/>
            </p:nvSpPr>
            <p:spPr>
              <a:xfrm rot="21600000">
                <a:off x="0" y="2827"/>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The Federal Constitution of Malaysia and Constitution (Amendment) Act 1963</a:t>
                </a:r>
                <a:endParaRPr lang="en-GB" sz="1100" b="1" i="0" kern="1200" dirty="0">
                  <a:solidFill>
                    <a:schemeClr val="accent5">
                      <a:lumMod val="75000"/>
                    </a:schemeClr>
                  </a:solidFill>
                  <a:effectLst/>
                </a:endParaRPr>
              </a:p>
            </p:txBody>
          </p:sp>
        </p:grpSp>
      </p:grpSp>
      <p:sp>
        <p:nvSpPr>
          <p:cNvPr id="24" name="Τίτλος 1">
            <a:extLst>
              <a:ext uri="{FF2B5EF4-FFF2-40B4-BE49-F238E27FC236}">
                <a16:creationId xmlns:a16="http://schemas.microsoft.com/office/drawing/2014/main" id="{1DC2C8A4-C283-D1EE-0D8E-82821A70076D}"/>
              </a:ext>
            </a:extLst>
          </p:cNvPr>
          <p:cNvSpPr txBox="1">
            <a:spLocks/>
          </p:cNvSpPr>
          <p:nvPr/>
        </p:nvSpPr>
        <p:spPr>
          <a:xfrm>
            <a:off x="4532800" y="5688538"/>
            <a:ext cx="3126396"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Source</a:t>
            </a:r>
            <a:r>
              <a:rPr lang="en-GB" sz="1200" u="sng" dirty="0">
                <a:latin typeface="Segoe UI" panose="020B0502040204020203" pitchFamily="34" charset="0"/>
                <a:cs typeface="Segoe UI" panose="020B0502040204020203" pitchFamily="34" charset="0"/>
                <a:hlinkClick r:id="rId3"/>
              </a:rPr>
              <a:t>: </a:t>
            </a:r>
            <a:r>
              <a:rPr lang="en-GB" sz="1200" u="sng" dirty="0">
                <a:latin typeface="Segoe UI" panose="020B0502040204020203" pitchFamily="34" charset="0"/>
                <a:cs typeface="Segoe UI" panose="020B0502040204020203" pitchFamily="34" charset="0"/>
              </a:rPr>
              <a:t>Asian Development Bank 2020</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4077666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1" end="1"/>
                                            </p:txEl>
                                          </p:spTgt>
                                        </p:tgtEl>
                                        <p:attrNameLst>
                                          <p:attrName>style.visibility</p:attrName>
                                        </p:attrNameLst>
                                      </p:cBhvr>
                                      <p:to>
                                        <p:strVal val="visible"/>
                                      </p:to>
                                    </p:set>
                                    <p:animEffect transition="in" filter="fade">
                                      <p:cBhvr>
                                        <p:cTn id="12" dur="1000"/>
                                        <p:tgtEl>
                                          <p:spTgt spid="15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2" end="2"/>
                                            </p:txEl>
                                          </p:spTgt>
                                        </p:tgtEl>
                                        <p:attrNameLst>
                                          <p:attrName>style.visibility</p:attrName>
                                        </p:attrNameLst>
                                      </p:cBhvr>
                                      <p:to>
                                        <p:strVal val="visible"/>
                                      </p:to>
                                    </p:set>
                                    <p:animEffect transition="in" filter="fade">
                                      <p:cBhvr>
                                        <p:cTn id="17" dur="1000"/>
                                        <p:tgtEl>
                                          <p:spTgt spid="15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3" end="3"/>
                                            </p:txEl>
                                          </p:spTgt>
                                        </p:tgtEl>
                                        <p:attrNameLst>
                                          <p:attrName>style.visibility</p:attrName>
                                        </p:attrNameLst>
                                      </p:cBhvr>
                                      <p:to>
                                        <p:strVal val="visible"/>
                                      </p:to>
                                    </p:set>
                                    <p:animEffect transition="in" filter="fade">
                                      <p:cBhvr>
                                        <p:cTn id="22" dur="1000"/>
                                        <p:tgtEl>
                                          <p:spTgt spid="15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2740CC4C-BA7D-C759-84CC-CB93441E388B}"/>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0E5AF0F-0668-EF9C-BB45-F6D93B9D1B82}"/>
              </a:ext>
            </a:extLst>
          </p:cNvPr>
          <p:cNvSpPr/>
          <p:nvPr/>
        </p:nvSpPr>
        <p:spPr>
          <a:xfrm>
            <a:off x="993058" y="468080"/>
            <a:ext cx="10455603"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SPAIN</a:t>
            </a:r>
          </a:p>
        </p:txBody>
      </p:sp>
      <p:sp>
        <p:nvSpPr>
          <p:cNvPr id="158" name="Google Shape;158;p46">
            <a:extLst>
              <a:ext uri="{FF2B5EF4-FFF2-40B4-BE49-F238E27FC236}">
                <a16:creationId xmlns:a16="http://schemas.microsoft.com/office/drawing/2014/main" id="{CF05B4C3-2671-DE28-1CAB-4A2CCA5DF075}"/>
              </a:ext>
            </a:extLst>
          </p:cNvPr>
          <p:cNvSpPr txBox="1"/>
          <p:nvPr/>
        </p:nvSpPr>
        <p:spPr>
          <a:xfrm>
            <a:off x="993058" y="1231641"/>
            <a:ext cx="6779341" cy="449687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lnSpcReduction="10000"/>
          </a:bodyPr>
          <a:lstStyle/>
          <a:p>
            <a:pPr fontAlgn="base"/>
            <a:r>
              <a:rPr lang="en-GB" dirty="0">
                <a:latin typeface="Segoe UI" panose="020B0502040204020203" pitchFamily="34" charset="0"/>
                <a:cs typeface="Segoe UI" panose="020B0502040204020203" pitchFamily="34" charset="0"/>
              </a:rPr>
              <a:t>The Climate Change and Energy Transition Law entered into force on May 20th 2021. This law enshrines into Spanish normative the target of reaching climate neutrality by 2050 at the latest.    </a:t>
            </a:r>
          </a:p>
          <a:p>
            <a:pPr fontAlgn="base"/>
            <a:endParaRPr lang="en-GB" dirty="0">
              <a:latin typeface="Segoe UI" panose="020B0502040204020203" pitchFamily="34" charset="0"/>
              <a:cs typeface="Segoe UI" panose="020B0502040204020203" pitchFamily="34" charset="0"/>
            </a:endParaRPr>
          </a:p>
          <a:p>
            <a:pPr fontAlgn="base"/>
            <a:r>
              <a:rPr lang="en-GB" dirty="0">
                <a:latin typeface="Segoe UI" panose="020B0502040204020203" pitchFamily="34" charset="0"/>
                <a:cs typeface="Segoe UI" panose="020B0502040204020203" pitchFamily="34" charset="0"/>
              </a:rPr>
              <a:t>The long-term objective is the decarbonization of the economy by 2050 with a 100% renewable electricity system.  It sets goals by 2030 of reducing greenhouse gas emissions by at least 23% with respect to 1990, achieve 42% renewables in final energy consumption and 74% renewable electricity generation, and improving energy efficiency by reducing primary energy consumption by at least 39.5%. These goals will be reviewed upward periodically starting in 2023.    </a:t>
            </a:r>
          </a:p>
          <a:p>
            <a:pPr fontAlgn="base"/>
            <a:r>
              <a:rPr lang="en-GB" dirty="0">
                <a:latin typeface="Segoe UI" panose="020B0502040204020203" pitchFamily="34" charset="0"/>
                <a:cs typeface="Segoe UI" panose="020B0502040204020203" pitchFamily="34" charset="0"/>
              </a:rPr>
              <a:t> </a:t>
            </a:r>
          </a:p>
          <a:p>
            <a:pPr fontAlgn="base"/>
            <a:r>
              <a:rPr lang="en-GB" dirty="0">
                <a:latin typeface="Segoe UI" panose="020B0502040204020203" pitchFamily="34" charset="0"/>
                <a:cs typeface="Segoe UI" panose="020B0502040204020203" pitchFamily="34" charset="0"/>
              </a:rPr>
              <a:t>No new exploration authorisations will be allocated for hydrocarbon research permits or exploitation concessions. Renewable gases, including biogas, biomethane, hydrogen and other renewable fuels will be encouraged. By 2040, new passengers cars and light commercial vehicles must be emissions free.  </a:t>
            </a:r>
          </a:p>
          <a:p>
            <a:pPr fontAlgn="base"/>
            <a:endParaRPr lang="en-GB" dirty="0">
              <a:latin typeface="Segoe UI" panose="020B0502040204020203" pitchFamily="34" charset="0"/>
              <a:cs typeface="Segoe UI" panose="020B0502040204020203" pitchFamily="34" charset="0"/>
            </a:endParaRPr>
          </a:p>
          <a:p>
            <a:pPr fontAlgn="base"/>
            <a:r>
              <a:rPr lang="en-GB" dirty="0">
                <a:latin typeface="Segoe UI" panose="020B0502040204020203" pitchFamily="34" charset="0"/>
                <a:cs typeface="Segoe UI" panose="020B0502040204020203" pitchFamily="34" charset="0"/>
              </a:rPr>
              <a:t>Municipalities with more than 50,000 inhabitants and island territories will have to implement a sustainable urban mobility plan by 2023, and introduce mitigation measures. </a:t>
            </a:r>
          </a:p>
          <a:p>
            <a:pPr fontAlgn="base"/>
            <a:r>
              <a:rPr lang="en-GB" dirty="0">
                <a:latin typeface="Segoe UI" panose="020B0502040204020203" pitchFamily="34" charset="0"/>
                <a:cs typeface="Segoe UI" panose="020B0502040204020203" pitchFamily="34" charset="0"/>
              </a:rPr>
              <a:t> </a:t>
            </a:r>
          </a:p>
          <a:p>
            <a:pPr fontAlgn="base"/>
            <a:r>
              <a:rPr lang="en-GB" dirty="0">
                <a:latin typeface="Segoe UI" panose="020B0502040204020203" pitchFamily="34" charset="0"/>
                <a:cs typeface="Segoe UI" panose="020B0502040204020203" pitchFamily="34" charset="0"/>
              </a:rPr>
              <a:t> </a:t>
            </a:r>
          </a:p>
          <a:p>
            <a:pPr marL="457200" marR="0" lvl="1" indent="0" algn="just" rtl="0">
              <a:lnSpc>
                <a:spcPct val="150000"/>
              </a:lnSpc>
              <a:spcBef>
                <a:spcPts val="0"/>
              </a:spcBef>
              <a:spcAft>
                <a:spcPts val="0"/>
              </a:spcAft>
              <a:buClr>
                <a:srgbClr val="000000"/>
              </a:buClr>
              <a:buSzPts val="1600"/>
              <a:buFont typeface="Arial"/>
              <a:buNone/>
            </a:pPr>
            <a:endParaRPr sz="1600"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pic>
        <p:nvPicPr>
          <p:cNvPr id="7" name="Picture 6" descr="A blue outline of a country&#10;&#10;Description automatically generated">
            <a:extLst>
              <a:ext uri="{FF2B5EF4-FFF2-40B4-BE49-F238E27FC236}">
                <a16:creationId xmlns:a16="http://schemas.microsoft.com/office/drawing/2014/main" id="{ED76DA0F-0CE9-94AE-0947-C12FE1EA52A6}"/>
              </a:ext>
            </a:extLst>
          </p:cNvPr>
          <p:cNvPicPr>
            <a:picLocks noChangeAspect="1"/>
          </p:cNvPicPr>
          <p:nvPr/>
        </p:nvPicPr>
        <p:blipFill>
          <a:blip r:embed="rId3">
            <a:clrChange>
              <a:clrFrom>
                <a:srgbClr val="F7F7F7"/>
              </a:clrFrom>
              <a:clrTo>
                <a:srgbClr val="F7F7F7">
                  <a:alpha val="0"/>
                </a:srgbClr>
              </a:clrTo>
            </a:clrChange>
            <a:extLst>
              <a:ext uri="{BEBA8EAE-BF5A-486C-A8C5-ECC9F3942E4B}">
                <a14:imgProps xmlns:a14="http://schemas.microsoft.com/office/drawing/2010/main">
                  <a14:imgLayer r:embed="rId4">
                    <a14:imgEffect>
                      <a14:artisticCutout/>
                    </a14:imgEffect>
                  </a14:imgLayer>
                </a14:imgProps>
              </a:ext>
            </a:extLst>
          </a:blip>
          <a:stretch>
            <a:fillRect/>
          </a:stretch>
        </p:blipFill>
        <p:spPr>
          <a:xfrm>
            <a:off x="7903027" y="1887534"/>
            <a:ext cx="3545634" cy="2920651"/>
          </a:xfrm>
          <a:prstGeom prst="rect">
            <a:avLst/>
          </a:prstGeom>
        </p:spPr>
      </p:pic>
      <p:sp>
        <p:nvSpPr>
          <p:cNvPr id="8" name="Τίτλος 1">
            <a:extLst>
              <a:ext uri="{FF2B5EF4-FFF2-40B4-BE49-F238E27FC236}">
                <a16:creationId xmlns:a16="http://schemas.microsoft.com/office/drawing/2014/main" id="{5B807F0F-213C-E99D-EBEF-F835EA13FA1A}"/>
              </a:ext>
            </a:extLst>
          </p:cNvPr>
          <p:cNvSpPr txBox="1">
            <a:spLocks/>
          </p:cNvSpPr>
          <p:nvPr/>
        </p:nvSpPr>
        <p:spPr>
          <a:xfrm>
            <a:off x="8268793" y="5182598"/>
            <a:ext cx="2515227"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Image source</a:t>
            </a:r>
            <a:r>
              <a:rPr lang="en-GB" sz="1200" u="sng" dirty="0">
                <a:latin typeface="Segoe UI" panose="020B0502040204020203" pitchFamily="34" charset="0"/>
                <a:cs typeface="Segoe UI" panose="020B0502040204020203" pitchFamily="34" charset="0"/>
                <a:hlinkClick r:id="rId5"/>
              </a:rPr>
              <a:t>: </a:t>
            </a:r>
            <a:r>
              <a:rPr lang="en-GB" sz="1200" dirty="0">
                <a:latin typeface="Segoe UI" panose="020B0502040204020203" pitchFamily="34" charset="0"/>
                <a:cs typeface="Segoe UI" panose="020B0502040204020203" pitchFamily="34" charset="0"/>
                <a:hlinkClick r:id="rId5"/>
              </a:rPr>
              <a:t>Free Vectors Maps </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5687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3" end="3"/>
                                            </p:txEl>
                                          </p:spTgt>
                                        </p:tgtEl>
                                        <p:attrNameLst>
                                          <p:attrName>style.visibility</p:attrName>
                                        </p:attrNameLst>
                                      </p:cBhvr>
                                      <p:to>
                                        <p:strVal val="visible"/>
                                      </p:to>
                                    </p:set>
                                    <p:animEffect transition="in" filter="fade">
                                      <p:cBhvr>
                                        <p:cTn id="17" dur="1000"/>
                                        <p:tgtEl>
                                          <p:spTgt spid="158">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4" end="4"/>
                                            </p:txEl>
                                          </p:spTgt>
                                        </p:tgtEl>
                                        <p:attrNameLst>
                                          <p:attrName>style.visibility</p:attrName>
                                        </p:attrNameLst>
                                      </p:cBhvr>
                                      <p:to>
                                        <p:strVal val="visible"/>
                                      </p:to>
                                    </p:set>
                                    <p:animEffect transition="in" filter="fade">
                                      <p:cBhvr>
                                        <p:cTn id="22" dur="1000"/>
                                        <p:tgtEl>
                                          <p:spTgt spid="158">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
                                            <p:txEl>
                                              <p:pRg st="6" end="6"/>
                                            </p:txEl>
                                          </p:spTgt>
                                        </p:tgtEl>
                                        <p:attrNameLst>
                                          <p:attrName>style.visibility</p:attrName>
                                        </p:attrNameLst>
                                      </p:cBhvr>
                                      <p:to>
                                        <p:strVal val="visible"/>
                                      </p:to>
                                    </p:set>
                                    <p:animEffect transition="in" filter="fade">
                                      <p:cBhvr>
                                        <p:cTn id="27" dur="1000"/>
                                        <p:tgtEl>
                                          <p:spTgt spid="158">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8">
                                            <p:txEl>
                                              <p:pRg st="7" end="7"/>
                                            </p:txEl>
                                          </p:spTgt>
                                        </p:tgtEl>
                                        <p:attrNameLst>
                                          <p:attrName>style.visibility</p:attrName>
                                        </p:attrNameLst>
                                      </p:cBhvr>
                                      <p:to>
                                        <p:strVal val="visible"/>
                                      </p:to>
                                    </p:set>
                                    <p:animEffect transition="in" filter="fade">
                                      <p:cBhvr>
                                        <p:cTn id="32" dur="1000"/>
                                        <p:tgtEl>
                                          <p:spTgt spid="158">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8">
                                            <p:txEl>
                                              <p:pRg st="8" end="8"/>
                                            </p:txEl>
                                          </p:spTgt>
                                        </p:tgtEl>
                                        <p:attrNameLst>
                                          <p:attrName>style.visibility</p:attrName>
                                        </p:attrNameLst>
                                      </p:cBhvr>
                                      <p:to>
                                        <p:strVal val="visible"/>
                                      </p:to>
                                    </p:set>
                                    <p:animEffect transition="in" filter="fade">
                                      <p:cBhvr>
                                        <p:cTn id="37" dur="1000"/>
                                        <p:tgtEl>
                                          <p:spTgt spid="1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058" y="468080"/>
            <a:ext cx="10520917" cy="52322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1. Overview of climate change policy and regulation</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p:cNvSpPr txBox="1"/>
          <p:nvPr/>
        </p:nvSpPr>
        <p:spPr>
          <a:xfrm>
            <a:off x="993058" y="1231641"/>
            <a:ext cx="10520917" cy="482392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algn="just">
              <a:lnSpc>
                <a:spcPct val="150000"/>
              </a:lnSpc>
              <a:buSzPts val="1600"/>
            </a:pPr>
            <a:r>
              <a:rPr lang="en-GB" dirty="0"/>
              <a:t>The term climate ‘framework legislation’ describes an important subset of climate laws that link national and international agendas. </a:t>
            </a:r>
          </a:p>
          <a:p>
            <a:pPr algn="just">
              <a:lnSpc>
                <a:spcPct val="150000"/>
              </a:lnSpc>
              <a:buSzPts val="1600"/>
            </a:pPr>
            <a:endParaRPr lang="en-GB" dirty="0"/>
          </a:p>
          <a:p>
            <a:pPr algn="just">
              <a:lnSpc>
                <a:spcPct val="150000"/>
              </a:lnSpc>
              <a:buSzPts val="1600"/>
            </a:pPr>
            <a:r>
              <a:rPr lang="en-GB" dirty="0"/>
              <a:t>World leaders first expressly recognised that climate change needed to be tackled with institutions, rules and procedures at the </a:t>
            </a:r>
            <a:r>
              <a:rPr lang="en-GB" b="1" dirty="0"/>
              <a:t>Rio Earth Summit in 1992</a:t>
            </a:r>
            <a:r>
              <a:rPr lang="en-GB" dirty="0"/>
              <a:t>. The United Nations Framework Convention on Climate Change (UNFCCC) was subsequently established, with the primary goal of promoting international action to stabilise greenhouse gas emissions. The convening of the UNFCCC parties has led to several milestones, most notably the </a:t>
            </a:r>
            <a:r>
              <a:rPr lang="en-GB" b="1" dirty="0"/>
              <a:t>2015 Paris Agreement﻿</a:t>
            </a:r>
            <a:r>
              <a:rPr lang="en-GB" dirty="0"/>
              <a:t>. </a:t>
            </a:r>
          </a:p>
          <a:p>
            <a:pPr algn="just">
              <a:lnSpc>
                <a:spcPct val="150000"/>
              </a:lnSpc>
              <a:buSzPts val="1600"/>
            </a:pPr>
            <a:endParaRPr lang="en-GB" dirty="0"/>
          </a:p>
          <a:p>
            <a:pPr algn="just">
              <a:lnSpc>
                <a:spcPct val="150000"/>
              </a:lnSpc>
              <a:buSzPts val="1600"/>
            </a:pPr>
            <a:r>
              <a:rPr lang="en-GB" dirty="0"/>
              <a:t>The Agreement covers mitigation, adaptation and financial burden-sharing, and relies on pledges (the so-called Nationally Determined Contributions – NDCs) made by each UNFCCC party to achieve its goal of limiting global warming to well </a:t>
            </a:r>
            <a:r>
              <a:rPr lang="en-GB" dirty="0">
                <a:effectLst>
                  <a:outerShdw blurRad="38100" dist="38100" dir="2700000" algn="tl">
                    <a:srgbClr val="000000">
                      <a:alpha val="43137"/>
                    </a:srgbClr>
                  </a:outerShdw>
                </a:effectLst>
              </a:rPr>
              <a:t>below 2°C</a:t>
            </a:r>
            <a:r>
              <a:rPr lang="en-GB" dirty="0"/>
              <a:t>, preferably 1.5°C, above pre-industrial levels.</a:t>
            </a:r>
          </a:p>
          <a:p>
            <a:pPr algn="just">
              <a:lnSpc>
                <a:spcPct val="150000"/>
              </a:lnSpc>
              <a:buSzPts val="1600"/>
            </a:pPr>
            <a:endParaRPr lang="en-GB" dirty="0"/>
          </a:p>
          <a:p>
            <a:pPr algn="just">
              <a:lnSpc>
                <a:spcPct val="150000"/>
              </a:lnSpc>
              <a:buSzPts val="1600"/>
            </a:pPr>
            <a:endParaRPr lang="en-GB" dirty="0"/>
          </a:p>
        </p:txBody>
      </p:sp>
      <p:pic>
        <p:nvPicPr>
          <p:cNvPr id="3074" name="Picture 2" descr="cop21 logo">
            <a:extLst>
              <a:ext uri="{FF2B5EF4-FFF2-40B4-BE49-F238E27FC236}">
                <a16:creationId xmlns:a16="http://schemas.microsoft.com/office/drawing/2014/main" id="{8DFB164E-897E-6E57-C32D-EDEEEEFFE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4942" y="4245816"/>
            <a:ext cx="1524000" cy="18097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C382549-B261-9952-A4A1-9EAA47A9EBD2}"/>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2DCD009F-C690-906B-2F7D-68D9DD996617}"/>
              </a:ext>
            </a:extLst>
          </p:cNvPr>
          <p:cNvSpPr txBox="1"/>
          <p:nvPr/>
        </p:nvSpPr>
        <p:spPr>
          <a:xfrm>
            <a:off x="1021050" y="1138574"/>
            <a:ext cx="10530248" cy="248170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1" algn="just">
              <a:lnSpc>
                <a:spcPct val="150000"/>
              </a:lnSpc>
              <a:buSzPts val="1600"/>
            </a:pPr>
            <a:r>
              <a:rPr lang="en-GB" dirty="0">
                <a:latin typeface="Segoe UI" panose="020B0502040204020203" pitchFamily="34" charset="0"/>
                <a:cs typeface="Segoe UI" panose="020B0502040204020203" pitchFamily="34" charset="0"/>
              </a:rPr>
              <a:t>In December 2020, Spain adopted its National Integrated Energy and Climate Plan (ENCP) 2021 – 2030. The long-term goal of the plan is to make Spain carbon neutral by 2050, to achieve a 90% reduction in GHG emissions from 1990 levels by 2050, and to base the electricity system exclusively on renewable sources of generation.</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r>
              <a:rPr lang="en-GB" dirty="0">
                <a:latin typeface="Segoe UI" panose="020B0502040204020203" pitchFamily="34" charset="0"/>
                <a:cs typeface="Segoe UI" panose="020B0502040204020203" pitchFamily="34" charset="0"/>
              </a:rPr>
              <a:t>The ambitious National Plan for Adaptation to Climate Change for the period 2021 – 2030 was also approved in 2020. This plan establishes strategic objectives and defines an assessment system as well as indicators for impact and adaptation to climate change.</a:t>
            </a:r>
          </a:p>
          <a:p>
            <a:pPr lvl="1" algn="just">
              <a:lnSpc>
                <a:spcPct val="150000"/>
              </a:lnSpc>
              <a:buSzPts val="1600"/>
            </a:pPr>
            <a:endParaRPr lang="en-GB" dirty="0">
              <a:latin typeface="Segoe UI" panose="020B0502040204020203" pitchFamily="34" charset="0"/>
              <a:cs typeface="Segoe UI" panose="020B0502040204020203" pitchFamily="34" charset="0"/>
            </a:endParaRPr>
          </a:p>
        </p:txBody>
      </p:sp>
      <p:graphicFrame>
        <p:nvGraphicFramePr>
          <p:cNvPr id="10" name="Diagram 9">
            <a:extLst>
              <a:ext uri="{FF2B5EF4-FFF2-40B4-BE49-F238E27FC236}">
                <a16:creationId xmlns:a16="http://schemas.microsoft.com/office/drawing/2014/main" id="{4BD88DBB-A6A2-005A-43DA-239293EF60AE}"/>
              </a:ext>
            </a:extLst>
          </p:cNvPr>
          <p:cNvGraphicFramePr/>
          <p:nvPr>
            <p:extLst>
              <p:ext uri="{D42A27DB-BD31-4B8C-83A1-F6EECF244321}">
                <p14:modId xmlns:p14="http://schemas.microsoft.com/office/powerpoint/2010/main" val="4214386665"/>
              </p:ext>
            </p:extLst>
          </p:nvPr>
        </p:nvGraphicFramePr>
        <p:xfrm>
          <a:off x="4245429" y="3774453"/>
          <a:ext cx="3876027" cy="18705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09592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DA036AD-461F-5977-5E80-C9805E9BE7D1}"/>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C58E923-1983-94A1-8E9B-60481BC2249F}"/>
              </a:ext>
            </a:extLst>
          </p:cNvPr>
          <p:cNvSpPr/>
          <p:nvPr/>
        </p:nvSpPr>
        <p:spPr>
          <a:xfrm>
            <a:off x="993058" y="468080"/>
            <a:ext cx="10324975"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UK</a:t>
            </a:r>
          </a:p>
        </p:txBody>
      </p:sp>
      <p:sp>
        <p:nvSpPr>
          <p:cNvPr id="158" name="Google Shape;158;p46">
            <a:extLst>
              <a:ext uri="{FF2B5EF4-FFF2-40B4-BE49-F238E27FC236}">
                <a16:creationId xmlns:a16="http://schemas.microsoft.com/office/drawing/2014/main" id="{8633066E-D928-C4DA-F35D-EE4A5FFBD25F}"/>
              </a:ext>
            </a:extLst>
          </p:cNvPr>
          <p:cNvSpPr txBox="1"/>
          <p:nvPr/>
        </p:nvSpPr>
        <p:spPr>
          <a:xfrm>
            <a:off x="993059" y="1189893"/>
            <a:ext cx="8608141" cy="473504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1" algn="just">
              <a:lnSpc>
                <a:spcPct val="150000"/>
              </a:lnSpc>
              <a:buSzPts val="1600"/>
            </a:pPr>
            <a:r>
              <a:rPr lang="en-GB" dirty="0">
                <a:latin typeface="Segoe UI" panose="020B0502040204020203" pitchFamily="34" charset="0"/>
                <a:ea typeface="Quattrocento Sans"/>
                <a:cs typeface="Segoe UI" panose="020B0502040204020203" pitchFamily="34" charset="0"/>
                <a:sym typeface="Quattrocento Sans"/>
              </a:rPr>
              <a:t>The 2008 Climate Change Act, which was the first law of its kind in the world, formed the policy base for cutting emissions and preparing for the impact of climate change. It set a long-term goal to reach net zero emissions by 2050, and obliged government to achieve interim 5-year carbon budgets. </a:t>
            </a:r>
          </a:p>
          <a:p>
            <a:pPr lvl="1" algn="just">
              <a:lnSpc>
                <a:spcPct val="150000"/>
              </a:lnSpc>
              <a:buSzPts val="1600"/>
            </a:pPr>
            <a:endParaRPr lang="en-GB" sz="800" dirty="0">
              <a:latin typeface="Segoe UI" panose="020B0502040204020203" pitchFamily="34" charset="0"/>
              <a:ea typeface="Quattrocento Sans"/>
              <a:cs typeface="Segoe UI" panose="020B0502040204020203" pitchFamily="34" charset="0"/>
              <a:sym typeface="Quattrocento Sans"/>
            </a:endParaRPr>
          </a:p>
          <a:p>
            <a:pPr lvl="1" algn="just">
              <a:lnSpc>
                <a:spcPct val="150000"/>
              </a:lnSpc>
              <a:buSzPts val="1600"/>
            </a:pPr>
            <a:endParaRPr lang="en-GB" sz="800" dirty="0">
              <a:latin typeface="Segoe UI" panose="020B0502040204020203" pitchFamily="34" charset="0"/>
              <a:ea typeface="Quattrocento Sans"/>
              <a:cs typeface="Segoe UI" panose="020B0502040204020203" pitchFamily="34" charset="0"/>
              <a:sym typeface="Quattrocento Sans"/>
            </a:endParaRPr>
          </a:p>
          <a:p>
            <a:pPr lvl="1" algn="just">
              <a:lnSpc>
                <a:spcPct val="150000"/>
              </a:lnSpc>
              <a:buSzPts val="1600"/>
            </a:pPr>
            <a:r>
              <a:rPr lang="en-GB" dirty="0">
                <a:latin typeface="Segoe UI" panose="020B0502040204020203" pitchFamily="34" charset="0"/>
                <a:ea typeface="Quattrocento Sans"/>
                <a:cs typeface="Segoe UI" panose="020B0502040204020203" pitchFamily="34" charset="0"/>
                <a:sym typeface="Quattrocento Sans"/>
              </a:rPr>
              <a:t>In its NDC, updated in September 2022, the </a:t>
            </a:r>
            <a:r>
              <a:rPr lang="en-GB" b="1" dirty="0">
                <a:latin typeface="Segoe UI" panose="020B0502040204020203" pitchFamily="34" charset="0"/>
                <a:ea typeface="Quattrocento Sans"/>
                <a:cs typeface="Segoe UI" panose="020B0502040204020203" pitchFamily="34" charset="0"/>
                <a:sym typeface="Quattrocento Sans"/>
              </a:rPr>
              <a:t>UK</a:t>
            </a:r>
            <a:r>
              <a:rPr lang="en-GB" dirty="0">
                <a:latin typeface="Segoe UI" panose="020B0502040204020203" pitchFamily="34" charset="0"/>
                <a:ea typeface="Quattrocento Sans"/>
                <a:cs typeface="Segoe UI" panose="020B0502040204020203" pitchFamily="34" charset="0"/>
                <a:sym typeface="Quattrocento Sans"/>
              </a:rPr>
              <a:t> commits to reducing economy-wide GHG emissions by at least 68 % by 2030, using a mix of sectoral as well as cross-cutting actions. It will implement a range of targeted strategies, such as reforming the energy system and decarbonising industry, transport, and housing and heating. </a:t>
            </a:r>
          </a:p>
          <a:p>
            <a:pPr lvl="1" algn="just">
              <a:lnSpc>
                <a:spcPct val="150000"/>
              </a:lnSpc>
              <a:buSzPts val="1600"/>
            </a:pPr>
            <a:endParaRPr lang="en-GB" sz="800" dirty="0">
              <a:latin typeface="Segoe UI" panose="020B0502040204020203" pitchFamily="34" charset="0"/>
              <a:ea typeface="Quattrocento Sans"/>
              <a:cs typeface="Segoe UI" panose="020B0502040204020203" pitchFamily="34" charset="0"/>
              <a:sym typeface="Quattrocento Sans"/>
            </a:endParaRPr>
          </a:p>
          <a:p>
            <a:pPr lvl="1" algn="just">
              <a:lnSpc>
                <a:spcPct val="150000"/>
              </a:lnSpc>
              <a:buSzPts val="1600"/>
            </a:pPr>
            <a:r>
              <a:rPr lang="en-GB" dirty="0">
                <a:latin typeface="Segoe UI" panose="020B0502040204020203" pitchFamily="34" charset="0"/>
                <a:ea typeface="Quattrocento Sans"/>
                <a:cs typeface="Segoe UI" panose="020B0502040204020203" pitchFamily="34" charset="0"/>
                <a:sym typeface="Quattrocento Sans"/>
              </a:rPr>
              <a:t>In April 2018, the UK submitted to the UNFCCC its first long-term strategy, the clean growth strategy, followed in October 2021 by the UK net zero strategy with decarbonisation pathways to net zero emissions by 2050. In July 2022, the English High Court ruled that the net zero strategy fails to comply with the obligations of the Climate Change Act because it lacks detail on emissions savings for individual measures. </a:t>
            </a:r>
            <a:endParaRPr b="0" i="0" u="none" strike="noStrike" cap="none" dirty="0">
              <a:solidFill>
                <a:srgbClr val="000000"/>
              </a:solidFill>
              <a:latin typeface="Segoe UI" panose="020B0502040204020203" pitchFamily="34" charset="0"/>
              <a:ea typeface="Quattrocento Sans"/>
              <a:cs typeface="Segoe UI" panose="020B0502040204020203" pitchFamily="34" charset="0"/>
              <a:sym typeface="Quattrocento Sans"/>
            </a:endParaRPr>
          </a:p>
        </p:txBody>
      </p:sp>
      <p:pic>
        <p:nvPicPr>
          <p:cNvPr id="3" name="Graphic 2">
            <a:extLst>
              <a:ext uri="{FF2B5EF4-FFF2-40B4-BE49-F238E27FC236}">
                <a16:creationId xmlns:a16="http://schemas.microsoft.com/office/drawing/2014/main" id="{0A61EFE6-C2CC-C399-90CF-A5CBC32696E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71790" y="1716735"/>
            <a:ext cx="1771650" cy="2752725"/>
          </a:xfrm>
          <a:prstGeom prst="rect">
            <a:avLst/>
          </a:prstGeom>
        </p:spPr>
      </p:pic>
    </p:spTree>
    <p:extLst>
      <p:ext uri="{BB962C8B-B14F-4D97-AF65-F5344CB8AC3E}">
        <p14:creationId xmlns:p14="http://schemas.microsoft.com/office/powerpoint/2010/main" val="1266154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3" end="3"/>
                                            </p:txEl>
                                          </p:spTgt>
                                        </p:tgtEl>
                                        <p:attrNameLst>
                                          <p:attrName>style.visibility</p:attrName>
                                        </p:attrNameLst>
                                      </p:cBhvr>
                                      <p:to>
                                        <p:strVal val="visible"/>
                                      </p:to>
                                    </p:set>
                                    <p:animEffect transition="in" filter="fade">
                                      <p:cBhvr>
                                        <p:cTn id="12" dur="1000"/>
                                        <p:tgtEl>
                                          <p:spTgt spid="158">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5" end="5"/>
                                            </p:txEl>
                                          </p:spTgt>
                                        </p:tgtEl>
                                        <p:attrNameLst>
                                          <p:attrName>style.visibility</p:attrName>
                                        </p:attrNameLst>
                                      </p:cBhvr>
                                      <p:to>
                                        <p:strVal val="visible"/>
                                      </p:to>
                                    </p:set>
                                    <p:animEffect transition="in" filter="fade">
                                      <p:cBhvr>
                                        <p:cTn id="17" dur="1000"/>
                                        <p:tgtEl>
                                          <p:spTgt spid="15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09F87178-2949-FC9F-2381-B49FD87C5D8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6BD51627-FD40-5CAF-4221-EAD1CF62BF6C}"/>
              </a:ext>
            </a:extLst>
          </p:cNvPr>
          <p:cNvSpPr/>
          <p:nvPr/>
        </p:nvSpPr>
        <p:spPr>
          <a:xfrm>
            <a:off x="993058" y="468080"/>
            <a:ext cx="9989072"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UK</a:t>
            </a:r>
          </a:p>
        </p:txBody>
      </p:sp>
      <p:sp>
        <p:nvSpPr>
          <p:cNvPr id="158" name="Google Shape;158;p46">
            <a:extLst>
              <a:ext uri="{FF2B5EF4-FFF2-40B4-BE49-F238E27FC236}">
                <a16:creationId xmlns:a16="http://schemas.microsoft.com/office/drawing/2014/main" id="{492D3BE6-5A44-448E-67BA-4A4AD950DD24}"/>
              </a:ext>
            </a:extLst>
          </p:cNvPr>
          <p:cNvSpPr txBox="1"/>
          <p:nvPr/>
        </p:nvSpPr>
        <p:spPr>
          <a:xfrm>
            <a:off x="993058" y="1259634"/>
            <a:ext cx="9989072" cy="3125754"/>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lvl="1" algn="just">
              <a:lnSpc>
                <a:spcPct val="150000"/>
              </a:lnSpc>
              <a:buSzPts val="1600"/>
            </a:pPr>
            <a:r>
              <a:rPr lang="en-GB" dirty="0">
                <a:latin typeface="Segoe UI" panose="020B0502040204020203" pitchFamily="34" charset="0"/>
                <a:ea typeface="Quattrocento Sans"/>
                <a:cs typeface="Segoe UI" panose="020B0502040204020203" pitchFamily="34" charset="0"/>
                <a:sym typeface="Quattrocento Sans"/>
              </a:rPr>
              <a:t>The Climate Action Tracker rates </a:t>
            </a:r>
            <a:r>
              <a:rPr lang="en-GB" b="1" dirty="0">
                <a:latin typeface="Segoe UI" panose="020B0502040204020203" pitchFamily="34" charset="0"/>
                <a:ea typeface="Quattrocento Sans"/>
                <a:cs typeface="Segoe UI" panose="020B0502040204020203" pitchFamily="34" charset="0"/>
                <a:sym typeface="Quattrocento Sans"/>
              </a:rPr>
              <a:t>UK</a:t>
            </a:r>
            <a:r>
              <a:rPr lang="en-GB" dirty="0">
                <a:latin typeface="Segoe UI" panose="020B0502040204020203" pitchFamily="34" charset="0"/>
                <a:ea typeface="Quattrocento Sans"/>
                <a:cs typeface="Segoe UI" panose="020B0502040204020203" pitchFamily="34" charset="0"/>
                <a:sym typeface="Quattrocento Sans"/>
              </a:rPr>
              <a:t> climate policy as 'almost sufficient', praising some elements, such as the domestic emissions reduction targets, to be world-leading, while deeming its contributions to global climate finance inadequate. </a:t>
            </a:r>
          </a:p>
          <a:p>
            <a:pPr lvl="1" algn="just">
              <a:lnSpc>
                <a:spcPct val="150000"/>
              </a:lnSpc>
              <a:buSzPts val="1600"/>
            </a:pPr>
            <a:endParaRPr lang="en-GB" dirty="0">
              <a:latin typeface="Segoe UI" panose="020B0502040204020203" pitchFamily="34" charset="0"/>
              <a:ea typeface="Quattrocento Sans"/>
              <a:cs typeface="Segoe UI" panose="020B0502040204020203" pitchFamily="34" charset="0"/>
              <a:sym typeface="Quattrocento Sans"/>
            </a:endParaRPr>
          </a:p>
          <a:p>
            <a:pPr lvl="1" algn="just">
              <a:lnSpc>
                <a:spcPct val="150000"/>
              </a:lnSpc>
              <a:buSzPts val="1600"/>
            </a:pPr>
            <a:r>
              <a:rPr lang="en-GB" dirty="0">
                <a:latin typeface="Segoe UI" panose="020B0502040204020203" pitchFamily="34" charset="0"/>
                <a:ea typeface="Quattrocento Sans"/>
                <a:cs typeface="Segoe UI" panose="020B0502040204020203" pitchFamily="34" charset="0"/>
                <a:sym typeface="Quattrocento Sans"/>
              </a:rPr>
              <a:t>The Climate Change Performance Index ranked the UK seventh in the world, with high ratings in GHG emissions, energy use, and climate policy. At the same time, it underlined the country's lack of energy efficiency policy and high environmental footprint in the heating sector. </a:t>
            </a:r>
          </a:p>
          <a:p>
            <a:pPr lvl="1" algn="just">
              <a:lnSpc>
                <a:spcPct val="150000"/>
              </a:lnSpc>
              <a:buSzPts val="1600"/>
            </a:pPr>
            <a:endParaRPr lang="en-GB" dirty="0">
              <a:latin typeface="Segoe UI" panose="020B0502040204020203" pitchFamily="34" charset="0"/>
              <a:ea typeface="Quattrocento Sans"/>
              <a:cs typeface="Segoe UI" panose="020B0502040204020203" pitchFamily="34" charset="0"/>
              <a:sym typeface="Quattrocento Sans"/>
            </a:endParaRPr>
          </a:p>
          <a:p>
            <a:pPr>
              <a:lnSpc>
                <a:spcPct val="150000"/>
              </a:lnSpc>
            </a:pPr>
            <a:r>
              <a:rPr lang="en-GB" dirty="0">
                <a:latin typeface="Segoe UI" panose="020B0502040204020203" pitchFamily="34" charset="0"/>
                <a:ea typeface="Quattrocento Sans"/>
                <a:cs typeface="Segoe UI" panose="020B0502040204020203" pitchFamily="34" charset="0"/>
              </a:rPr>
              <a:t>Climate-focused corporate governance continues to be a key focus for businesses. There is no single piece of legislation or regulation in the UK that addresses environment, social and governance (ESG). The main sources include:</a:t>
            </a:r>
          </a:p>
          <a:p>
            <a:pPr lvl="1" algn="just">
              <a:lnSpc>
                <a:spcPct val="150000"/>
              </a:lnSpc>
              <a:buSzPts val="1600"/>
            </a:pPr>
            <a:endParaRPr lang="en-GB" sz="1600" dirty="0">
              <a:latin typeface="Segoe UI" panose="020B0502040204020203" pitchFamily="34" charset="0"/>
              <a:ea typeface="Quattrocento Sans"/>
              <a:cs typeface="Segoe UI" panose="020B0502040204020203" pitchFamily="34" charset="0"/>
              <a:sym typeface="Quattrocento Sans"/>
            </a:endParaRPr>
          </a:p>
        </p:txBody>
      </p:sp>
      <p:graphicFrame>
        <p:nvGraphicFramePr>
          <p:cNvPr id="2" name="Diagram 1">
            <a:extLst>
              <a:ext uri="{FF2B5EF4-FFF2-40B4-BE49-F238E27FC236}">
                <a16:creationId xmlns:a16="http://schemas.microsoft.com/office/drawing/2014/main" id="{0D3C7D1E-E785-A50B-10EF-C92083103510}"/>
              </a:ext>
            </a:extLst>
          </p:cNvPr>
          <p:cNvGraphicFramePr/>
          <p:nvPr>
            <p:extLst>
              <p:ext uri="{D42A27DB-BD31-4B8C-83A1-F6EECF244321}">
                <p14:modId xmlns:p14="http://schemas.microsoft.com/office/powerpoint/2010/main" val="4261776358"/>
              </p:ext>
            </p:extLst>
          </p:nvPr>
        </p:nvGraphicFramePr>
        <p:xfrm>
          <a:off x="4385483" y="4488025"/>
          <a:ext cx="3530794" cy="15327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9160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94E66CB-A0B7-588B-A125-9DD3C0CAA96E}"/>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B23E592F-0460-EB81-2DB9-C4D57EFFB4AC}"/>
              </a:ext>
            </a:extLst>
          </p:cNvPr>
          <p:cNvSpPr/>
          <p:nvPr/>
        </p:nvSpPr>
        <p:spPr>
          <a:xfrm>
            <a:off x="993058" y="440088"/>
            <a:ext cx="10306313"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sym typeface="Century Gothic"/>
              </a:rPr>
              <a:t>VIETNAM</a:t>
            </a:r>
          </a:p>
        </p:txBody>
      </p:sp>
      <p:sp>
        <p:nvSpPr>
          <p:cNvPr id="158" name="Google Shape;158;p46">
            <a:extLst>
              <a:ext uri="{FF2B5EF4-FFF2-40B4-BE49-F238E27FC236}">
                <a16:creationId xmlns:a16="http://schemas.microsoft.com/office/drawing/2014/main" id="{474FE7AA-C666-394A-467B-EBC9ECEC4462}"/>
              </a:ext>
            </a:extLst>
          </p:cNvPr>
          <p:cNvSpPr txBox="1"/>
          <p:nvPr/>
        </p:nvSpPr>
        <p:spPr>
          <a:xfrm>
            <a:off x="993058" y="1166566"/>
            <a:ext cx="8729440" cy="3592046"/>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1" algn="just">
              <a:lnSpc>
                <a:spcPct val="150000"/>
              </a:lnSpc>
              <a:buSzPts val="1600"/>
            </a:pPr>
            <a:r>
              <a:rPr lang="en-GB" b="1" dirty="0">
                <a:latin typeface="Segoe UI" panose="020B0502040204020203" pitchFamily="34" charset="0"/>
                <a:cs typeface="Segoe UI" panose="020B0502040204020203" pitchFamily="34" charset="0"/>
              </a:rPr>
              <a:t>Viet Nam </a:t>
            </a:r>
            <a:r>
              <a:rPr lang="en-GB" dirty="0">
                <a:latin typeface="Segoe UI" panose="020B0502040204020203" pitchFamily="34" charset="0"/>
                <a:cs typeface="Segoe UI" panose="020B0502040204020203" pitchFamily="34" charset="0"/>
              </a:rPr>
              <a:t>has issued more climate change policies than most other countries in Asia and the Pacific. Most of these policies were formally launched through a prime ministerial decision. </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r>
              <a:rPr lang="en-GB" dirty="0">
                <a:latin typeface="Segoe UI" panose="020B0502040204020203" pitchFamily="34" charset="0"/>
                <a:cs typeface="Segoe UI" panose="020B0502040204020203" pitchFamily="34" charset="0"/>
              </a:rPr>
              <a:t>The government’s climate change efforts focus on developing a low-carbon economy; mitigating emissions in the energy, industry, transport, agriculture, and waste sectors; and adapting the most vulnerable areas, namely agriculture, natural ecosystems, biodiversity, water resources, public health, and infrastructure. </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r>
              <a:rPr lang="en-GB" dirty="0">
                <a:latin typeface="Segoe UI" panose="020B0502040204020203" pitchFamily="34" charset="0"/>
                <a:cs typeface="Segoe UI" panose="020B0502040204020203" pitchFamily="34" charset="0"/>
              </a:rPr>
              <a:t>Viet Nam’s first nationally determined contribution (NDC) pledges an unconditional 8% reduction in GHG emissions by 2030. However, the government aims to reduce GHG emissions by 25% by 2030 subject to receiving international support.</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endParaRPr lang="en-GB" dirty="0">
              <a:latin typeface="Segoe UI" panose="020B0502040204020203" pitchFamily="34" charset="0"/>
              <a:cs typeface="Segoe UI" panose="020B0502040204020203" pitchFamily="34" charset="0"/>
            </a:endParaRPr>
          </a:p>
          <a:p>
            <a:pPr lvl="1" algn="just">
              <a:lnSpc>
                <a:spcPct val="150000"/>
              </a:lnSpc>
              <a:buSzPts val="1600"/>
            </a:pPr>
            <a:endParaRPr lang="en-GB" dirty="0">
              <a:latin typeface="Segoe UI" panose="020B0502040204020203" pitchFamily="34" charset="0"/>
              <a:cs typeface="Segoe UI" panose="020B0502040204020203" pitchFamily="34" charset="0"/>
            </a:endParaRPr>
          </a:p>
          <a:p>
            <a:pPr>
              <a:lnSpc>
                <a:spcPct val="150000"/>
              </a:lnSpc>
            </a:pPr>
            <a:r>
              <a:rPr lang="en-GB" dirty="0"/>
              <a:t>                                                             </a:t>
            </a:r>
          </a:p>
        </p:txBody>
      </p:sp>
      <p:pic>
        <p:nvPicPr>
          <p:cNvPr id="19" name="Picture 18" descr="A map of vietnam with blue and green colors&#10;&#10;Description automatically generated">
            <a:extLst>
              <a:ext uri="{FF2B5EF4-FFF2-40B4-BE49-F238E27FC236}">
                <a16:creationId xmlns:a16="http://schemas.microsoft.com/office/drawing/2014/main" id="{D2B13D59-A9DB-7044-8A7E-65E603AE595B}"/>
              </a:ext>
            </a:extLst>
          </p:cNvPr>
          <p:cNvPicPr>
            <a:picLocks noChangeAspect="1"/>
          </p:cNvPicPr>
          <p:nvPr/>
        </p:nvPicPr>
        <p:blipFill>
          <a:blip r:embed="rId3">
            <a:duotone>
              <a:prstClr val="black"/>
              <a:srgbClr val="0070C0">
                <a:tint val="45000"/>
                <a:satMod val="400000"/>
              </a:srgbClr>
            </a:duotone>
          </a:blip>
          <a:stretch>
            <a:fillRect/>
          </a:stretch>
        </p:blipFill>
        <p:spPr>
          <a:xfrm>
            <a:off x="9966763" y="1632079"/>
            <a:ext cx="1825459" cy="2408853"/>
          </a:xfrm>
          <a:prstGeom prst="rect">
            <a:avLst/>
          </a:prstGeom>
        </p:spPr>
      </p:pic>
    </p:spTree>
    <p:extLst>
      <p:ext uri="{BB962C8B-B14F-4D97-AF65-F5344CB8AC3E}">
        <p14:creationId xmlns:p14="http://schemas.microsoft.com/office/powerpoint/2010/main" val="340313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8" end="8"/>
                                            </p:txEl>
                                          </p:spTgt>
                                        </p:tgtEl>
                                        <p:attrNameLst>
                                          <p:attrName>style.visibility</p:attrName>
                                        </p:attrNameLst>
                                      </p:cBhvr>
                                      <p:to>
                                        <p:strVal val="visible"/>
                                      </p:to>
                                    </p:set>
                                    <p:animEffect transition="in" filter="fade">
                                      <p:cBhvr>
                                        <p:cTn id="22" dur="1000"/>
                                        <p:tgtEl>
                                          <p:spTgt spid="15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46DE96BF-F151-89E7-612D-58BE4826BC07}"/>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7E89A1A1-C6DA-C45E-7257-AAD89038EE77}"/>
              </a:ext>
            </a:extLst>
          </p:cNvPr>
          <p:cNvSpPr txBox="1"/>
          <p:nvPr/>
        </p:nvSpPr>
        <p:spPr>
          <a:xfrm>
            <a:off x="993058" y="727789"/>
            <a:ext cx="10306312" cy="286449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Autofit/>
          </a:bodyPr>
          <a:lstStyle/>
          <a:p>
            <a:pPr lvl="1" algn="just">
              <a:lnSpc>
                <a:spcPct val="150000"/>
              </a:lnSpc>
              <a:buSzPts val="1600"/>
            </a:pPr>
            <a:r>
              <a:rPr lang="en-GB" dirty="0">
                <a:latin typeface="Segoe UI" panose="020B0502040204020203" pitchFamily="34" charset="0"/>
                <a:cs typeface="Segoe UI" panose="020B0502040204020203" pitchFamily="34" charset="0"/>
              </a:rPr>
              <a:t>Reductions in emission intensity per unit of GDP also have unconditional and conditional targets—20% by 2030 compared with 2010 levels (unconditional) and 30% compared with 2010 levels, conditional upon receiving financial support. </a:t>
            </a:r>
            <a:r>
              <a:rPr lang="en-GB" b="1" dirty="0">
                <a:latin typeface="Segoe UI" panose="020B0502040204020203" pitchFamily="34" charset="0"/>
                <a:cs typeface="Segoe UI" panose="020B0502040204020203" pitchFamily="34" charset="0"/>
              </a:rPr>
              <a:t>Viet Nam </a:t>
            </a:r>
            <a:r>
              <a:rPr lang="en-GB" dirty="0">
                <a:latin typeface="Segoe UI" panose="020B0502040204020203" pitchFamily="34" charset="0"/>
                <a:cs typeface="Segoe UI" panose="020B0502040204020203" pitchFamily="34" charset="0"/>
              </a:rPr>
              <a:t>also intends to increase forest cover to 45%. The NDC aims to integrate disaster risk management and climate change adaptation into 90% of socioeconomic development plans by 2030.</a:t>
            </a:r>
          </a:p>
          <a:p>
            <a:pPr lvl="1" algn="just">
              <a:lnSpc>
                <a:spcPct val="150000"/>
              </a:lnSpc>
              <a:buSzPts val="1600"/>
            </a:pPr>
            <a:endParaRPr lang="en-GB" dirty="0">
              <a:latin typeface="Segoe UI" panose="020B0502040204020203" pitchFamily="34" charset="0"/>
              <a:cs typeface="Segoe UI" panose="020B0502040204020203" pitchFamily="34" charset="0"/>
            </a:endParaRPr>
          </a:p>
          <a:p>
            <a:pPr>
              <a:lnSpc>
                <a:spcPct val="150000"/>
              </a:lnSpc>
            </a:pPr>
            <a:r>
              <a:rPr lang="en-GB" dirty="0">
                <a:latin typeface="Segoe UI" panose="020B0502040204020203" pitchFamily="34" charset="0"/>
                <a:cs typeface="Segoe UI" panose="020B0502040204020203" pitchFamily="34" charset="0"/>
              </a:rPr>
              <a:t>The NDC includes a range of targets related to social development: (</a:t>
            </a:r>
            <a:r>
              <a:rPr lang="en-GB" dirty="0" err="1">
                <a:latin typeface="Segoe UI" panose="020B0502040204020203" pitchFamily="34" charset="0"/>
                <a:cs typeface="Segoe UI" panose="020B0502040204020203" pitchFamily="34" charset="0"/>
              </a:rPr>
              <a:t>i</a:t>
            </a:r>
            <a:r>
              <a:rPr lang="en-GB" dirty="0">
                <a:latin typeface="Segoe UI" panose="020B0502040204020203" pitchFamily="34" charset="0"/>
                <a:cs typeface="Segoe UI" panose="020B0502040204020203" pitchFamily="34" charset="0"/>
              </a:rPr>
              <a:t>) reduce the national poverty rate by 2% each year, (ii) provide 100% of the population with access to health care, and (iii) ensure that 90% of city dwellers and 80% of rural inhabitants have access to clean water by 2030.</a:t>
            </a:r>
            <a:endParaRPr lang="en-GB" dirty="0">
              <a:latin typeface="Segoe UI" panose="020B0502040204020203" pitchFamily="34" charset="0"/>
              <a:cs typeface="Segoe UI" panose="020B0502040204020203" pitchFamily="34" charset="0"/>
              <a:sym typeface="Quattrocento Sans"/>
            </a:endParaRPr>
          </a:p>
          <a:p>
            <a:pPr>
              <a:lnSpc>
                <a:spcPct val="150000"/>
              </a:lnSpc>
            </a:pPr>
            <a:endParaRPr lang="en-GB" dirty="0">
              <a:latin typeface="Segoe UI" panose="020B0502040204020203" pitchFamily="34" charset="0"/>
              <a:cs typeface="Segoe UI" panose="020B0502040204020203" pitchFamily="34" charset="0"/>
            </a:endParaRPr>
          </a:p>
        </p:txBody>
      </p:sp>
      <p:grpSp>
        <p:nvGrpSpPr>
          <p:cNvPr id="2" name="Group 1">
            <a:extLst>
              <a:ext uri="{FF2B5EF4-FFF2-40B4-BE49-F238E27FC236}">
                <a16:creationId xmlns:a16="http://schemas.microsoft.com/office/drawing/2014/main" id="{1CD29DB7-C85C-7AFF-2653-37DDB8A95FD7}"/>
              </a:ext>
            </a:extLst>
          </p:cNvPr>
          <p:cNvGrpSpPr/>
          <p:nvPr/>
        </p:nvGrpSpPr>
        <p:grpSpPr>
          <a:xfrm>
            <a:off x="4330602" y="3862843"/>
            <a:ext cx="3982974" cy="1537842"/>
            <a:chOff x="4218634" y="4064883"/>
            <a:chExt cx="3530796" cy="1537842"/>
          </a:xfrm>
        </p:grpSpPr>
        <p:grpSp>
          <p:nvGrpSpPr>
            <p:cNvPr id="4" name="Group 3">
              <a:extLst>
                <a:ext uri="{FF2B5EF4-FFF2-40B4-BE49-F238E27FC236}">
                  <a16:creationId xmlns:a16="http://schemas.microsoft.com/office/drawing/2014/main" id="{27A539E9-C3B2-1040-07DB-308B9FA4FA2C}"/>
                </a:ext>
              </a:extLst>
            </p:cNvPr>
            <p:cNvGrpSpPr/>
            <p:nvPr/>
          </p:nvGrpSpPr>
          <p:grpSpPr>
            <a:xfrm>
              <a:off x="4218636" y="5224040"/>
              <a:ext cx="3530794" cy="378685"/>
              <a:chOff x="0" y="1153748"/>
              <a:chExt cx="3530794" cy="378685"/>
            </a:xfrm>
          </p:grpSpPr>
          <p:sp>
            <p:nvSpPr>
              <p:cNvPr id="11" name="Rectangle 10">
                <a:extLst>
                  <a:ext uri="{FF2B5EF4-FFF2-40B4-BE49-F238E27FC236}">
                    <a16:creationId xmlns:a16="http://schemas.microsoft.com/office/drawing/2014/main" id="{3777FF50-A4EB-CF80-CBAB-ADAF20F62D5A}"/>
                  </a:ext>
                </a:extLst>
              </p:cNvPr>
              <p:cNvSpPr/>
              <p:nvPr/>
            </p:nvSpPr>
            <p:spPr>
              <a:xfrm>
                <a:off x="0" y="1153748"/>
                <a:ext cx="3530794" cy="378685"/>
              </a:xfrm>
              <a:prstGeom prst="rect">
                <a:avLst/>
              </a:prstGeom>
              <a:solidFill>
                <a:srgbClr val="FEE8D5"/>
              </a:solidFill>
              <a:ln w="317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2" name="TextBox 11">
                <a:extLst>
                  <a:ext uri="{FF2B5EF4-FFF2-40B4-BE49-F238E27FC236}">
                    <a16:creationId xmlns:a16="http://schemas.microsoft.com/office/drawing/2014/main" id="{4631824A-357B-24E8-EC85-036DD68948C4}"/>
                  </a:ext>
                </a:extLst>
              </p:cNvPr>
              <p:cNvSpPr txBox="1"/>
              <p:nvPr/>
            </p:nvSpPr>
            <p:spPr>
              <a:xfrm>
                <a:off x="0" y="1153748"/>
                <a:ext cx="3530794" cy="378685"/>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80010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Paris Agreement First NDC 2016 (updated in 2020)</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5" name="Group 4">
              <a:extLst>
                <a:ext uri="{FF2B5EF4-FFF2-40B4-BE49-F238E27FC236}">
                  <a16:creationId xmlns:a16="http://schemas.microsoft.com/office/drawing/2014/main" id="{7E65FE42-AD4B-9820-D8B7-EBC8687D1F6D}"/>
                </a:ext>
              </a:extLst>
            </p:cNvPr>
            <p:cNvGrpSpPr/>
            <p:nvPr/>
          </p:nvGrpSpPr>
          <p:grpSpPr>
            <a:xfrm>
              <a:off x="4218636" y="4647301"/>
              <a:ext cx="3530794" cy="582418"/>
              <a:chOff x="0" y="577009"/>
              <a:chExt cx="3530794" cy="582418"/>
            </a:xfrm>
          </p:grpSpPr>
          <p:sp>
            <p:nvSpPr>
              <p:cNvPr id="9" name="Call-out: Up Arrow 8">
                <a:extLst>
                  <a:ext uri="{FF2B5EF4-FFF2-40B4-BE49-F238E27FC236}">
                    <a16:creationId xmlns:a16="http://schemas.microsoft.com/office/drawing/2014/main" id="{E9B3412A-0F62-2E2A-A43D-40F1E9A5BBE0}"/>
                  </a:ext>
                </a:extLst>
              </p:cNvPr>
              <p:cNvSpPr/>
              <p:nvPr/>
            </p:nvSpPr>
            <p:spPr>
              <a:xfrm rot="10800000">
                <a:off x="0" y="577009"/>
                <a:ext cx="3530794" cy="582418"/>
              </a:xfrm>
              <a:prstGeom prst="upArrowCallout">
                <a:avLst/>
              </a:prstGeom>
              <a:solidFill>
                <a:srgbClr val="FEE8D5"/>
              </a:solidFill>
              <a:ln w="6350"/>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10" name="Call-out: Up Arrow 6">
                <a:extLst>
                  <a:ext uri="{FF2B5EF4-FFF2-40B4-BE49-F238E27FC236}">
                    <a16:creationId xmlns:a16="http://schemas.microsoft.com/office/drawing/2014/main" id="{453D6FCA-AA8C-94AC-9C8C-FAD106C32E2A}"/>
                  </a:ext>
                </a:extLst>
              </p:cNvPr>
              <p:cNvSpPr txBox="1"/>
              <p:nvPr/>
            </p:nvSpPr>
            <p:spPr>
              <a:xfrm rot="21600000">
                <a:off x="0" y="577009"/>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128016" tIns="128016" rIns="128016" bIns="128016" numCol="1" spcCol="1270" anchor="ctr" anchorCtr="0">
                <a:noAutofit/>
              </a:bodyPr>
              <a:lstStyle/>
              <a:p>
                <a:pPr marL="0" lvl="0" indent="0" algn="ctr" defTabSz="800100">
                  <a:lnSpc>
                    <a:spcPct val="90000"/>
                  </a:lnSpc>
                  <a:spcBef>
                    <a:spcPct val="0"/>
                  </a:spcBef>
                  <a:spcAft>
                    <a:spcPct val="35000"/>
                  </a:spcAft>
                  <a:buNone/>
                </a:pPr>
                <a:r>
                  <a:rPr lang="en-US" sz="1100" b="1" kern="1200" dirty="0">
                    <a:solidFill>
                      <a:schemeClr val="accent5">
                        <a:lumMod val="75000"/>
                      </a:schemeClr>
                    </a:solidFill>
                    <a:latin typeface="Segoe UI" panose="020B0502040204020203" pitchFamily="34" charset="0"/>
                    <a:ea typeface="Quattrocento Sans"/>
                    <a:cs typeface="Segoe UI" panose="020B0502040204020203" pitchFamily="34" charset="0"/>
                  </a:rPr>
                  <a:t>The 5year Socio-economic Development Plan 2013</a:t>
                </a:r>
                <a:endParaRPr lang="en-GB" sz="1100" b="1" kern="1200" dirty="0">
                  <a:solidFill>
                    <a:schemeClr val="accent5">
                      <a:lumMod val="75000"/>
                    </a:schemeClr>
                  </a:solidFill>
                  <a:latin typeface="Segoe UI" panose="020B0502040204020203" pitchFamily="34" charset="0"/>
                  <a:ea typeface="Quattrocento Sans"/>
                  <a:cs typeface="Segoe UI" panose="020B0502040204020203" pitchFamily="34" charset="0"/>
                </a:endParaRPr>
              </a:p>
            </p:txBody>
          </p:sp>
        </p:grpSp>
        <p:grpSp>
          <p:nvGrpSpPr>
            <p:cNvPr id="6" name="Group 5">
              <a:extLst>
                <a:ext uri="{FF2B5EF4-FFF2-40B4-BE49-F238E27FC236}">
                  <a16:creationId xmlns:a16="http://schemas.microsoft.com/office/drawing/2014/main" id="{2645CE89-AB3F-9213-B891-E138D3C810D3}"/>
                </a:ext>
              </a:extLst>
            </p:cNvPr>
            <p:cNvGrpSpPr/>
            <p:nvPr/>
          </p:nvGrpSpPr>
          <p:grpSpPr>
            <a:xfrm>
              <a:off x="4218634" y="4064883"/>
              <a:ext cx="3530794" cy="582418"/>
              <a:chOff x="0" y="2827"/>
              <a:chExt cx="3530794" cy="582418"/>
            </a:xfrm>
          </p:grpSpPr>
          <p:sp>
            <p:nvSpPr>
              <p:cNvPr id="7" name="Call-out: Up Arrow 6">
                <a:extLst>
                  <a:ext uri="{FF2B5EF4-FFF2-40B4-BE49-F238E27FC236}">
                    <a16:creationId xmlns:a16="http://schemas.microsoft.com/office/drawing/2014/main" id="{E0DAFAE2-0EEB-F909-9E18-2059E63A2F34}"/>
                  </a:ext>
                </a:extLst>
              </p:cNvPr>
              <p:cNvSpPr/>
              <p:nvPr/>
            </p:nvSpPr>
            <p:spPr>
              <a:xfrm rot="10800000">
                <a:off x="0" y="2827"/>
                <a:ext cx="3530794" cy="582418"/>
              </a:xfrm>
              <a:prstGeom prst="upArrowCallout">
                <a:avLst/>
              </a:prstGeom>
              <a:solidFill>
                <a:srgbClr val="FEE8D5"/>
              </a:solidFill>
              <a:ln w="9525"/>
            </p:spPr>
            <p:style>
              <a:lnRef idx="2">
                <a:schemeClr val="accent2"/>
              </a:lnRef>
              <a:fillRef idx="1">
                <a:schemeClr val="lt1"/>
              </a:fillRef>
              <a:effectRef idx="0">
                <a:schemeClr val="accent2"/>
              </a:effectRef>
              <a:fontRef idx="minor">
                <a:schemeClr val="dk1"/>
              </a:fontRef>
            </p:style>
            <p:txBody>
              <a:bodyPr/>
              <a:lstStyle/>
              <a:p>
                <a:endParaRPr lang="en-GB"/>
              </a:p>
            </p:txBody>
          </p:sp>
          <p:sp>
            <p:nvSpPr>
              <p:cNvPr id="8" name="Call-out: Up Arrow 8">
                <a:extLst>
                  <a:ext uri="{FF2B5EF4-FFF2-40B4-BE49-F238E27FC236}">
                    <a16:creationId xmlns:a16="http://schemas.microsoft.com/office/drawing/2014/main" id="{313C7F1C-7EE0-25FB-7E15-B7086C547A64}"/>
                  </a:ext>
                </a:extLst>
              </p:cNvPr>
              <p:cNvSpPr txBox="1"/>
              <p:nvPr/>
            </p:nvSpPr>
            <p:spPr>
              <a:xfrm rot="21600000">
                <a:off x="0" y="2827"/>
                <a:ext cx="3530794" cy="378438"/>
              </a:xfrm>
              <a:prstGeom prst="rect">
                <a:avLst/>
              </a:prstGeom>
            </p:spPr>
            <p:style>
              <a:lnRef idx="0">
                <a:scrgbClr r="0" g="0" b="0"/>
              </a:lnRef>
              <a:fillRef idx="0">
                <a:scrgbClr r="0" g="0" b="0"/>
              </a:fillRef>
              <a:effectRef idx="0">
                <a:scrgbClr r="0" g="0" b="0"/>
              </a:effectRef>
              <a:fontRef idx="minor">
                <a:schemeClr val="dk1"/>
              </a:fontRef>
            </p:style>
            <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b="1" i="0" kern="1200" dirty="0">
                    <a:solidFill>
                      <a:schemeClr val="accent5">
                        <a:lumMod val="75000"/>
                      </a:schemeClr>
                    </a:solidFill>
                    <a:effectLst/>
                    <a:latin typeface="Segoe UI" panose="020B0502040204020203" pitchFamily="34" charset="0"/>
                    <a:ea typeface="Quattrocento Sans"/>
                    <a:cs typeface="Segoe UI" panose="020B0502040204020203" pitchFamily="34" charset="0"/>
                  </a:rPr>
                  <a:t>The Constitution of the Socialist Republic of Viet Nam, 2013</a:t>
                </a:r>
                <a:endParaRPr lang="en-GB" sz="1100" b="1" i="0" kern="1200" dirty="0">
                  <a:solidFill>
                    <a:schemeClr val="accent5">
                      <a:lumMod val="75000"/>
                    </a:schemeClr>
                  </a:solidFill>
                  <a:effectLst/>
                </a:endParaRPr>
              </a:p>
            </p:txBody>
          </p:sp>
        </p:grpSp>
      </p:grpSp>
      <p:sp>
        <p:nvSpPr>
          <p:cNvPr id="13" name="Τίτλος 1">
            <a:extLst>
              <a:ext uri="{FF2B5EF4-FFF2-40B4-BE49-F238E27FC236}">
                <a16:creationId xmlns:a16="http://schemas.microsoft.com/office/drawing/2014/main" id="{299445E5-719C-722A-B2AE-E2495AA149F2}"/>
              </a:ext>
            </a:extLst>
          </p:cNvPr>
          <p:cNvSpPr txBox="1">
            <a:spLocks/>
          </p:cNvSpPr>
          <p:nvPr/>
        </p:nvSpPr>
        <p:spPr>
          <a:xfrm>
            <a:off x="4758889" y="5547628"/>
            <a:ext cx="3126396" cy="258092"/>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Source</a:t>
            </a:r>
            <a:r>
              <a:rPr lang="en-GB" sz="1200" u="sng" dirty="0">
                <a:latin typeface="Segoe UI" panose="020B0502040204020203" pitchFamily="34" charset="0"/>
                <a:cs typeface="Segoe UI" panose="020B0502040204020203" pitchFamily="34" charset="0"/>
                <a:hlinkClick r:id="rId3"/>
              </a:rPr>
              <a:t>: </a:t>
            </a:r>
            <a:r>
              <a:rPr lang="en-GB" sz="1200" u="sng" dirty="0">
                <a:latin typeface="Segoe UI" panose="020B0502040204020203" pitchFamily="34" charset="0"/>
                <a:cs typeface="Segoe UI" panose="020B0502040204020203" pitchFamily="34" charset="0"/>
              </a:rPr>
              <a:t>Asian Development Bank 2020</a:t>
            </a:r>
            <a:endParaRPr lang="LID4096" sz="12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95328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57;p46">
            <a:extLst>
              <a:ext uri="{FF2B5EF4-FFF2-40B4-BE49-F238E27FC236}">
                <a16:creationId xmlns:a16="http://schemas.microsoft.com/office/drawing/2014/main" id="{BF4339D5-FF9A-D0C1-C69C-0617976613D5}"/>
              </a:ext>
            </a:extLst>
          </p:cNvPr>
          <p:cNvSpPr/>
          <p:nvPr/>
        </p:nvSpPr>
        <p:spPr>
          <a:xfrm>
            <a:off x="993058" y="468080"/>
            <a:ext cx="10380958"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Reference List</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3" name="TextBox 2">
            <a:extLst>
              <a:ext uri="{FF2B5EF4-FFF2-40B4-BE49-F238E27FC236}">
                <a16:creationId xmlns:a16="http://schemas.microsoft.com/office/drawing/2014/main" id="{B33FB7BA-E32D-DA30-9852-B0D807E86A0B}"/>
              </a:ext>
            </a:extLst>
          </p:cNvPr>
          <p:cNvSpPr txBox="1"/>
          <p:nvPr/>
        </p:nvSpPr>
        <p:spPr>
          <a:xfrm>
            <a:off x="993058" y="1264531"/>
            <a:ext cx="10380958" cy="5262979"/>
          </a:xfrm>
          <a:prstGeom prst="rect">
            <a:avLst/>
          </a:prstGeom>
          <a:noFill/>
        </p:spPr>
        <p:txBody>
          <a:bodyPr wrap="square">
            <a:spAutoFit/>
          </a:bodyPr>
          <a:lstStyle/>
          <a:p>
            <a:r>
              <a:rPr lang="es-ES" sz="1400" dirty="0" err="1">
                <a:solidFill>
                  <a:srgbClr val="000000"/>
                </a:solidFill>
                <a:effectLst/>
                <a:latin typeface="Calibri" panose="020F0502020204030204" pitchFamily="34" charset="0"/>
                <a:ea typeface="Calibri" panose="020F0502020204030204" pitchFamily="34" charset="0"/>
              </a:rPr>
              <a:t>Barsalou</a:t>
            </a:r>
            <a:r>
              <a:rPr lang="es-ES" dirty="0">
                <a:latin typeface="Calibri" panose="020F0502020204030204" pitchFamily="34" charset="0"/>
                <a:ea typeface="Calibri" panose="020F0502020204030204" pitchFamily="34" charset="0"/>
              </a:rPr>
              <a:t> O, and</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Picard</a:t>
            </a:r>
            <a:r>
              <a:rPr lang="es-ES" sz="1400" dirty="0">
                <a:solidFill>
                  <a:srgbClr val="000000"/>
                </a:solidFill>
                <a:effectLst/>
                <a:latin typeface="Calibri" panose="020F0502020204030204" pitchFamily="34" charset="0"/>
                <a:ea typeface="Calibri" panose="020F0502020204030204" pitchFamily="34" charset="0"/>
              </a:rPr>
              <a:t> M, International </a:t>
            </a:r>
            <a:r>
              <a:rPr lang="es-ES" sz="1400" dirty="0" err="1">
                <a:solidFill>
                  <a:srgbClr val="000000"/>
                </a:solidFill>
                <a:effectLst/>
                <a:latin typeface="Calibri" panose="020F0502020204030204" pitchFamily="34" charset="0"/>
                <a:ea typeface="Calibri" panose="020F0502020204030204" pitchFamily="34" charset="0"/>
              </a:rPr>
              <a:t>Environmental</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Law</a:t>
            </a:r>
            <a:r>
              <a:rPr lang="es-ES" sz="1400" dirty="0">
                <a:solidFill>
                  <a:srgbClr val="000000"/>
                </a:solidFill>
                <a:effectLst/>
                <a:latin typeface="Calibri" panose="020F0502020204030204" pitchFamily="34" charset="0"/>
                <a:ea typeface="Calibri" panose="020F0502020204030204" pitchFamily="34" charset="0"/>
              </a:rPr>
              <a:t> in </a:t>
            </a:r>
            <a:r>
              <a:rPr lang="es-ES" sz="1400" dirty="0" err="1">
                <a:solidFill>
                  <a:srgbClr val="000000"/>
                </a:solidFill>
                <a:effectLst/>
                <a:latin typeface="Calibri" panose="020F0502020204030204" pitchFamily="34" charset="0"/>
                <a:ea typeface="Calibri" panose="020F0502020204030204" pitchFamily="34" charset="0"/>
              </a:rPr>
              <a:t>an</a:t>
            </a:r>
            <a:r>
              <a:rPr lang="es-ES" sz="1400" dirty="0">
                <a:solidFill>
                  <a:srgbClr val="000000"/>
                </a:solidFill>
                <a:effectLst/>
                <a:latin typeface="Calibri" panose="020F0502020204030204" pitchFamily="34" charset="0"/>
                <a:ea typeface="Calibri" panose="020F0502020204030204" pitchFamily="34" charset="0"/>
              </a:rPr>
              <a:t> Era </a:t>
            </a:r>
            <a:r>
              <a:rPr lang="es-ES" sz="1400" dirty="0" err="1">
                <a:solidFill>
                  <a:srgbClr val="000000"/>
                </a:solidFill>
                <a:effectLst/>
                <a:latin typeface="Calibri" panose="020F0502020204030204" pitchFamily="34" charset="0"/>
                <a:ea typeface="Calibri" panose="020F0502020204030204" pitchFamily="34" charset="0"/>
              </a:rPr>
              <a:t>of</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Globalized</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Waste</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Chinese</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Journal</a:t>
            </a:r>
            <a:r>
              <a:rPr lang="es-ES" sz="1400" dirty="0">
                <a:solidFill>
                  <a:srgbClr val="000000"/>
                </a:solidFill>
                <a:effectLst/>
                <a:latin typeface="Calibri" panose="020F0502020204030204" pitchFamily="34" charset="0"/>
                <a:ea typeface="Calibri" panose="020F0502020204030204" pitchFamily="34" charset="0"/>
              </a:rPr>
              <a:t> </a:t>
            </a:r>
            <a:r>
              <a:rPr lang="es-ES" sz="1400" dirty="0" err="1">
                <a:solidFill>
                  <a:srgbClr val="000000"/>
                </a:solidFill>
                <a:effectLst/>
                <a:latin typeface="Calibri" panose="020F0502020204030204" pitchFamily="34" charset="0"/>
                <a:ea typeface="Calibri" panose="020F0502020204030204" pitchFamily="34" charset="0"/>
              </a:rPr>
              <a:t>of</a:t>
            </a:r>
            <a:r>
              <a:rPr lang="es-ES" sz="1400" dirty="0">
                <a:solidFill>
                  <a:srgbClr val="000000"/>
                </a:solidFill>
                <a:effectLst/>
                <a:latin typeface="Calibri" panose="020F0502020204030204" pitchFamily="34" charset="0"/>
                <a:ea typeface="Calibri" panose="020F0502020204030204" pitchFamily="34" charset="0"/>
              </a:rPr>
              <a:t> International </a:t>
            </a:r>
            <a:r>
              <a:rPr lang="es-ES" sz="1400" dirty="0" err="1">
                <a:solidFill>
                  <a:srgbClr val="000000"/>
                </a:solidFill>
                <a:effectLst/>
                <a:latin typeface="Calibri" panose="020F0502020204030204" pitchFamily="34" charset="0"/>
                <a:ea typeface="Calibri" panose="020F0502020204030204" pitchFamily="34" charset="0"/>
              </a:rPr>
              <a:t>Law</a:t>
            </a:r>
            <a:r>
              <a:rPr lang="es-ES" sz="1400" dirty="0">
                <a:solidFill>
                  <a:srgbClr val="000000"/>
                </a:solidFill>
                <a:effectLst/>
                <a:latin typeface="Calibri" panose="020F0502020204030204" pitchFamily="34" charset="0"/>
                <a:ea typeface="Calibri" panose="020F0502020204030204" pitchFamily="34" charset="0"/>
              </a:rPr>
              <a:t>, 17(3), 887-906, 2018.</a:t>
            </a:r>
          </a:p>
          <a:p>
            <a:endParaRPr lang="es-ES" sz="1400" dirty="0">
              <a:solidFill>
                <a:srgbClr val="000000"/>
              </a:solidFill>
              <a:effectLst/>
              <a:latin typeface="Calibri" panose="020F0502020204030204" pitchFamily="34" charset="0"/>
              <a:ea typeface="Calibri" panose="020F0502020204030204" pitchFamily="34" charset="0"/>
            </a:endParaRPr>
          </a:p>
          <a:p>
            <a:r>
              <a:rPr lang="en-GB" sz="1400" dirty="0" err="1">
                <a:solidFill>
                  <a:srgbClr val="000000"/>
                </a:solidFill>
                <a:effectLst/>
                <a:latin typeface="Calibri" panose="020F0502020204030204" pitchFamily="34" charset="0"/>
                <a:ea typeface="Calibri" panose="020F0502020204030204" pitchFamily="34" charset="0"/>
              </a:rPr>
              <a:t>Center</a:t>
            </a:r>
            <a:r>
              <a:rPr lang="en-GB" sz="1400" dirty="0">
                <a:solidFill>
                  <a:srgbClr val="000000"/>
                </a:solidFill>
                <a:effectLst/>
                <a:latin typeface="Calibri" panose="020F0502020204030204" pitchFamily="34" charset="0"/>
                <a:ea typeface="Calibri" panose="020F0502020204030204" pitchFamily="34" charset="0"/>
              </a:rPr>
              <a:t> for Sustainable Systems, Climate Change: Policy and Mitigation Factsheet, University of Michigan, Pub. No. CSS05-20, 2023.</a:t>
            </a:r>
            <a:endParaRPr lang="es-ES" sz="1400" dirty="0">
              <a:solidFill>
                <a:srgbClr val="000000"/>
              </a:solidFill>
              <a:effectLst/>
              <a:latin typeface="Calibri" panose="020F0502020204030204" pitchFamily="34" charset="0"/>
              <a:ea typeface="Calibri" panose="020F0502020204030204" pitchFamily="34" charset="0"/>
            </a:endParaRPr>
          </a:p>
          <a:p>
            <a:endParaRPr lang="en-GB" sz="1400" dirty="0">
              <a:solidFill>
                <a:srgbClr val="000000"/>
              </a:solidFill>
              <a:effectLst/>
              <a:latin typeface="Calibri" panose="020F0502020204030204" pitchFamily="34" charset="0"/>
              <a:ea typeface="Calibri" panose="020F0502020204030204" pitchFamily="34" charset="0"/>
            </a:endParaRPr>
          </a:p>
          <a:p>
            <a:r>
              <a:rPr lang="en-GB" sz="1400" dirty="0">
                <a:solidFill>
                  <a:srgbClr val="000000"/>
                </a:solidFill>
                <a:effectLst/>
                <a:latin typeface="Calibri" panose="020F0502020204030204" pitchFamily="34" charset="0"/>
                <a:ea typeface="Calibri" panose="020F0502020204030204" pitchFamily="34" charset="0"/>
              </a:rPr>
              <a:t>Chaudhary K, and </a:t>
            </a:r>
            <a:r>
              <a:rPr lang="en-GB" sz="1400" dirty="0" err="1">
                <a:solidFill>
                  <a:srgbClr val="000000"/>
                </a:solidFill>
                <a:effectLst/>
                <a:latin typeface="Calibri" panose="020F0502020204030204" pitchFamily="34" charset="0"/>
                <a:ea typeface="Calibri" panose="020F0502020204030204" pitchFamily="34" charset="0"/>
              </a:rPr>
              <a:t>Vrat</a:t>
            </a:r>
            <a:r>
              <a:rPr lang="en-GB" sz="1400" dirty="0">
                <a:solidFill>
                  <a:srgbClr val="000000"/>
                </a:solidFill>
                <a:effectLst/>
                <a:latin typeface="Calibri" panose="020F0502020204030204" pitchFamily="34" charset="0"/>
                <a:ea typeface="Calibri" panose="020F0502020204030204" pitchFamily="34" charset="0"/>
              </a:rPr>
              <a:t> P, Overview and Critical Analysis of National Law on Electronic Waste Management, Environmental Policy and Law, 47(5-6), 181-188, 2017</a:t>
            </a:r>
            <a:r>
              <a:rPr lang="el-GR" sz="1400" dirty="0">
                <a:solidFill>
                  <a:srgbClr val="000000"/>
                </a:solidFill>
                <a:effectLst/>
                <a:latin typeface="Calibri" panose="020F0502020204030204" pitchFamily="34" charset="0"/>
                <a:ea typeface="Calibri" panose="020F0502020204030204" pitchFamily="34" charset="0"/>
              </a:rPr>
              <a:t>.</a:t>
            </a:r>
            <a:endParaRPr lang="en-US" sz="1400" dirty="0">
              <a:solidFill>
                <a:srgbClr val="000000"/>
              </a:solidFill>
              <a:effectLst/>
              <a:latin typeface="Calibri" panose="020F0502020204030204" pitchFamily="34" charset="0"/>
              <a:ea typeface="Calibri" panose="020F0502020204030204" pitchFamily="34" charset="0"/>
            </a:endParaRPr>
          </a:p>
          <a:p>
            <a:endParaRPr lang="en-US" sz="1400" dirty="0">
              <a:solidFill>
                <a:srgbClr val="000000"/>
              </a:solidFill>
              <a:effectLst/>
              <a:latin typeface="Calibri" panose="020F0502020204030204" pitchFamily="34" charset="0"/>
              <a:ea typeface="Calibri" panose="020F0502020204030204" pitchFamily="34" charset="0"/>
            </a:endParaRPr>
          </a:p>
          <a:p>
            <a:r>
              <a:rPr lang="en-GB" sz="1400" dirty="0">
                <a:solidFill>
                  <a:srgbClr val="000000"/>
                </a:solidFill>
                <a:effectLst/>
                <a:latin typeface="Calibri" panose="020F0502020204030204" pitchFamily="34" charset="0"/>
                <a:ea typeface="Calibri" panose="020F0502020204030204" pitchFamily="34" charset="0"/>
              </a:rPr>
              <a:t>Higham C, </a:t>
            </a:r>
            <a:r>
              <a:rPr lang="en-GB" sz="1400" dirty="0" err="1">
                <a:solidFill>
                  <a:srgbClr val="000000"/>
                </a:solidFill>
                <a:effectLst/>
                <a:latin typeface="Calibri" panose="020F0502020204030204" pitchFamily="34" charset="0"/>
                <a:ea typeface="Calibri" panose="020F0502020204030204" pitchFamily="34" charset="0"/>
              </a:rPr>
              <a:t>Averchenkova</a:t>
            </a:r>
            <a:r>
              <a:rPr lang="en-GB" sz="1400" dirty="0">
                <a:solidFill>
                  <a:srgbClr val="000000"/>
                </a:solidFill>
                <a:effectLst/>
                <a:latin typeface="Calibri" panose="020F0502020204030204" pitchFamily="34" charset="0"/>
                <a:ea typeface="Calibri" panose="020F0502020204030204" pitchFamily="34" charset="0"/>
              </a:rPr>
              <a:t> A, Setzer J and Koehl A, Accountability Mechanisms in Climate Change Framework Laws. London: Grantham Research Institute on Climate Change and the Environment and Centre for Climate Change Economics and Policy, London School of Economics and Political Science, 2021.</a:t>
            </a:r>
          </a:p>
          <a:p>
            <a:endParaRPr lang="en-US" sz="1400" dirty="0">
              <a:solidFill>
                <a:srgbClr val="000000"/>
              </a:solidFill>
              <a:effectLst/>
              <a:latin typeface="Calibri" panose="020F0502020204030204" pitchFamily="34" charset="0"/>
              <a:ea typeface="Calibri" panose="020F0502020204030204" pitchFamily="34" charset="0"/>
            </a:endParaRPr>
          </a:p>
          <a:p>
            <a:r>
              <a:rPr lang="en-GB" sz="1400" dirty="0">
                <a:solidFill>
                  <a:srgbClr val="000000"/>
                </a:solidFill>
                <a:effectLst/>
                <a:latin typeface="Calibri" panose="020F0502020204030204" pitchFamily="34" charset="0"/>
                <a:ea typeface="Calibri" panose="020F0502020204030204" pitchFamily="34" charset="0"/>
              </a:rPr>
              <a:t>Koehl A, </a:t>
            </a:r>
            <a:r>
              <a:rPr lang="en-GB" sz="1400" dirty="0">
                <a:solidFill>
                  <a:srgbClr val="000000"/>
                </a:solidFill>
                <a:effectLst/>
                <a:latin typeface="Calibri" panose="020F0502020204030204" pitchFamily="34" charset="0"/>
                <a:ea typeface="Calibri" panose="020F0502020204030204" pitchFamily="34" charset="0"/>
                <a:hlinkClick r:id="rId2"/>
              </a:rPr>
              <a:t>What is climate change legislation? </a:t>
            </a:r>
            <a:r>
              <a:rPr lang="en-GB" sz="1400" dirty="0">
                <a:solidFill>
                  <a:srgbClr val="000000"/>
                </a:solidFill>
                <a:effectLst/>
                <a:latin typeface="Calibri" panose="020F0502020204030204" pitchFamily="34" charset="0"/>
                <a:ea typeface="Calibri" panose="020F0502020204030204" pitchFamily="34" charset="0"/>
              </a:rPr>
              <a:t>Grantham Research Institute on Climate Change and the Environment and Centre for Climate Change Economics and Policy, London School of Economics and Political Science, 2022, Access March 2024.</a:t>
            </a:r>
          </a:p>
          <a:p>
            <a:endParaRPr lang="en-GB" sz="1400" dirty="0">
              <a:solidFill>
                <a:srgbClr val="000000"/>
              </a:solidFill>
              <a:effectLst/>
              <a:latin typeface="Calibri" panose="020F0502020204030204" pitchFamily="34" charset="0"/>
              <a:ea typeface="Calibri" panose="020F0502020204030204" pitchFamily="34" charset="0"/>
            </a:endParaRPr>
          </a:p>
          <a:p>
            <a:r>
              <a:rPr lang="en-GB" sz="1400" dirty="0">
                <a:solidFill>
                  <a:srgbClr val="000000"/>
                </a:solidFill>
                <a:effectLst/>
                <a:latin typeface="Calibri" panose="020F0502020204030204" pitchFamily="34" charset="0"/>
                <a:ea typeface="Calibri" panose="020F0502020204030204" pitchFamily="34" charset="0"/>
              </a:rPr>
              <a:t>IPCC, Summary for Policymakers. In: Climate Change 2023: Synthesis Report. Contribution of Working Groups I, II and III to the Sixth Assessment Report of the Intergovernmental Panel on Climate Change [Core Writing Team, H. Lee and J. Romero (eds.)]. IPCC, Geneva, Switzerland, pp. 1-34, </a:t>
            </a:r>
            <a:r>
              <a:rPr lang="en-GB" dirty="0">
                <a:latin typeface="Calibri" panose="020F0502020204030204" pitchFamily="34" charset="0"/>
                <a:ea typeface="Calibri" panose="020F0502020204030204" pitchFamily="34" charset="0"/>
              </a:rPr>
              <a:t>2023.</a:t>
            </a:r>
          </a:p>
          <a:p>
            <a:endParaRPr lang="en-GB" dirty="0">
              <a:latin typeface="Calibri" panose="020F0502020204030204" pitchFamily="34" charset="0"/>
              <a:ea typeface="Calibri" panose="020F0502020204030204" pitchFamily="34" charset="0"/>
            </a:endParaRPr>
          </a:p>
          <a:p>
            <a:r>
              <a:rPr lang="en-GB" dirty="0" err="1">
                <a:latin typeface="Calibri" panose="020F0502020204030204" pitchFamily="34" charset="0"/>
              </a:rPr>
              <a:t>Aidun</a:t>
            </a:r>
            <a:r>
              <a:rPr lang="en-GB" dirty="0">
                <a:latin typeface="Calibri" panose="020F0502020204030204" pitchFamily="34" charset="0"/>
              </a:rPr>
              <a:t> H, Adler D, Eales B. et al. Climate change, coming soon to a court near you: National climate change legal frameworks in Asia and the Pacific, Asian Development Bank Report 3, 2020.</a:t>
            </a:r>
          </a:p>
          <a:p>
            <a:endParaRPr lang="en-US" sz="1400" dirty="0">
              <a:solidFill>
                <a:srgbClr val="000000"/>
              </a:solidFill>
              <a:effectLst/>
              <a:latin typeface="Calibri" panose="020F0502020204030204" pitchFamily="34" charset="0"/>
              <a:ea typeface="Calibri" panose="020F0502020204030204" pitchFamily="34" charset="0"/>
            </a:endParaRPr>
          </a:p>
          <a:p>
            <a:endParaRPr lang="es-ES" sz="1400" dirty="0">
              <a:solidFill>
                <a:srgbClr val="000000"/>
              </a:solidFill>
              <a:effectLst/>
              <a:latin typeface="Calibri" panose="020F0502020204030204" pitchFamily="34" charset="0"/>
              <a:ea typeface="Calibri" panose="020F0502020204030204" pitchFamily="34" charset="0"/>
            </a:endParaRPr>
          </a:p>
          <a:p>
            <a:endParaRPr lang="en-GB" dirty="0"/>
          </a:p>
        </p:txBody>
      </p:sp>
    </p:spTree>
    <p:extLst>
      <p:ext uri="{BB962C8B-B14F-4D97-AF65-F5344CB8AC3E}">
        <p14:creationId xmlns:p14="http://schemas.microsoft.com/office/powerpoint/2010/main" val="3541289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0E5383B-892F-71E0-B194-D2E1B961FAB6}"/>
            </a:ext>
          </a:extLst>
        </p:cNvPr>
        <p:cNvGrpSpPr/>
        <p:nvPr/>
      </p:nvGrpSpPr>
      <p:grpSpPr>
        <a:xfrm>
          <a:off x="0" y="0"/>
          <a:ext cx="0" cy="0"/>
          <a:chOff x="0" y="0"/>
          <a:chExt cx="0" cy="0"/>
        </a:xfrm>
      </p:grpSpPr>
      <p:sp>
        <p:nvSpPr>
          <p:cNvPr id="158" name="Google Shape;158;p46">
            <a:extLst>
              <a:ext uri="{FF2B5EF4-FFF2-40B4-BE49-F238E27FC236}">
                <a16:creationId xmlns:a16="http://schemas.microsoft.com/office/drawing/2014/main" id="{8EEAF5AC-7E11-9E85-E4E6-D74D189C7754}"/>
              </a:ext>
            </a:extLst>
          </p:cNvPr>
          <p:cNvSpPr txBox="1"/>
          <p:nvPr/>
        </p:nvSpPr>
        <p:spPr>
          <a:xfrm>
            <a:off x="6257077" y="715144"/>
            <a:ext cx="5053179" cy="5010667"/>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fontScale="92500" lnSpcReduction="10000"/>
          </a:bodyPr>
          <a:lstStyle/>
          <a:p>
            <a:pPr algn="l"/>
            <a:r>
              <a:rPr lang="en-GB" sz="1600" dirty="0">
                <a:latin typeface="Segoe UI" panose="020B0502040204020203" pitchFamily="34" charset="0"/>
                <a:cs typeface="Segoe UI" panose="020B0502040204020203" pitchFamily="34" charset="0"/>
                <a:sym typeface="Calibri"/>
              </a:rPr>
              <a:t>All countries have promised to reduce their greenhouse gas emissions to stop climate change.</a:t>
            </a:r>
          </a:p>
          <a:p>
            <a:pPr algn="l"/>
            <a:endParaRPr lang="en-GB" sz="1600" dirty="0">
              <a:latin typeface="Segoe UI" panose="020B0502040204020203" pitchFamily="34" charset="0"/>
              <a:cs typeface="Segoe UI" panose="020B0502040204020203" pitchFamily="34" charset="0"/>
              <a:sym typeface="Calibri"/>
            </a:endParaRPr>
          </a:p>
          <a:p>
            <a:pPr algn="l"/>
            <a:r>
              <a:rPr lang="en-GB" sz="1600" dirty="0">
                <a:latin typeface="Segoe UI" panose="020B0502040204020203" pitchFamily="34" charset="0"/>
                <a:cs typeface="Segoe UI" panose="020B0502040204020203" pitchFamily="34" charset="0"/>
                <a:sym typeface="Calibri"/>
              </a:rPr>
              <a:t>Eight years after the 2015 Paris Agreement set ambitious, achievable goals to curb emissions and adapt to global climatic shifts, the world is still on track for unprecedented climate change -- and bureaucratic, political, and financial hurdles have stymied thousands of climate-friendly policies around the world.</a:t>
            </a:r>
          </a:p>
          <a:p>
            <a:pPr algn="l"/>
            <a:endParaRPr lang="en-GB" sz="1600" dirty="0">
              <a:latin typeface="Segoe UI" panose="020B0502040204020203" pitchFamily="34" charset="0"/>
              <a:cs typeface="Segoe UI" panose="020B0502040204020203" pitchFamily="34" charset="0"/>
              <a:sym typeface="Calibri"/>
            </a:endParaRPr>
          </a:p>
          <a:p>
            <a:pPr algn="l"/>
            <a:r>
              <a:rPr lang="en-GB" sz="1600" dirty="0">
                <a:latin typeface="Segoe UI" panose="020B0502040204020203" pitchFamily="34" charset="0"/>
                <a:cs typeface="Segoe UI" panose="020B0502040204020203" pitchFamily="34" charset="0"/>
                <a:sym typeface="Calibri"/>
              </a:rPr>
              <a:t>Yet governments across the globe have made tangible progress and many climate policies have been successfully implemented.</a:t>
            </a:r>
          </a:p>
          <a:p>
            <a:pPr algn="l"/>
            <a:endParaRPr lang="en-GB" sz="1600" dirty="0">
              <a:latin typeface="Segoe UI" panose="020B0502040204020203" pitchFamily="34" charset="0"/>
              <a:cs typeface="Segoe UI" panose="020B0502040204020203" pitchFamily="34" charset="0"/>
              <a:sym typeface="Calibri"/>
            </a:endParaRPr>
          </a:p>
          <a:p>
            <a:pPr algn="l"/>
            <a:r>
              <a:rPr lang="en-GB" sz="1600" dirty="0">
                <a:latin typeface="Segoe UI" panose="020B0502040204020203" pitchFamily="34" charset="0"/>
                <a:cs typeface="Segoe UI" panose="020B0502040204020203" pitchFamily="34" charset="0"/>
                <a:sym typeface="Calibri"/>
              </a:rPr>
              <a:t>Climate policies typically try to achieve multiple objectives at once, such as reducing air pollution or building energy security or competitiveness. </a:t>
            </a:r>
          </a:p>
          <a:p>
            <a:pPr algn="l"/>
            <a:endParaRPr lang="en-GB" sz="1600" dirty="0">
              <a:latin typeface="Segoe UI" panose="020B0502040204020203" pitchFamily="34" charset="0"/>
              <a:cs typeface="Segoe UI" panose="020B0502040204020203" pitchFamily="34" charset="0"/>
              <a:sym typeface="Calibri"/>
            </a:endParaRPr>
          </a:p>
          <a:p>
            <a:pPr algn="l"/>
            <a:r>
              <a:rPr lang="en-GB" sz="1600" dirty="0">
                <a:latin typeface="Segoe UI" panose="020B0502040204020203" pitchFamily="34" charset="0"/>
                <a:cs typeface="Segoe UI" panose="020B0502040204020203" pitchFamily="34" charset="0"/>
                <a:sym typeface="Calibri"/>
              </a:rPr>
              <a:t>Successful climate policymaking often involves finding middle ground, so policies are easier to implement and win support, according to the </a:t>
            </a:r>
            <a:r>
              <a:rPr lang="en-GB" sz="1600" i="1" dirty="0">
                <a:latin typeface="Segoe UI" panose="020B0502040204020203" pitchFamily="34" charset="0"/>
                <a:cs typeface="Segoe UI" panose="020B0502040204020203" pitchFamily="34" charset="0"/>
                <a:sym typeface="Calibri"/>
              </a:rPr>
              <a:t>World Bank 2023 report on Climate Policies with Real-World Results.</a:t>
            </a:r>
          </a:p>
        </p:txBody>
      </p:sp>
      <p:pic>
        <p:nvPicPr>
          <p:cNvPr id="5" name="Picture 4" descr="A map of the world&#10;&#10;Description automatically generated">
            <a:extLst>
              <a:ext uri="{FF2B5EF4-FFF2-40B4-BE49-F238E27FC236}">
                <a16:creationId xmlns:a16="http://schemas.microsoft.com/office/drawing/2014/main" id="{A70BE9D0-0517-E4BE-B16F-A8BD5243736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457760" y="493662"/>
            <a:ext cx="5638240" cy="5453632"/>
          </a:xfrm>
          <a:prstGeom prst="rect">
            <a:avLst/>
          </a:prstGeom>
          <a:ln>
            <a:solidFill>
              <a:schemeClr val="accent6">
                <a:lumMod val="60000"/>
                <a:lumOff val="40000"/>
              </a:schemeClr>
            </a:solidFill>
          </a:ln>
          <a:effectLst>
            <a:glow rad="101600">
              <a:schemeClr val="accent5">
                <a:satMod val="175000"/>
                <a:alpha val="40000"/>
              </a:schemeClr>
            </a:glow>
          </a:effectLst>
        </p:spPr>
      </p:pic>
    </p:spTree>
    <p:extLst>
      <p:ext uri="{BB962C8B-B14F-4D97-AF65-F5344CB8AC3E}">
        <p14:creationId xmlns:p14="http://schemas.microsoft.com/office/powerpoint/2010/main" val="29476174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C5716344-751C-963F-C76C-B709F891424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07E75C4F-6959-AEC1-72F4-B350709A59F6}"/>
              </a:ext>
            </a:extLst>
          </p:cNvPr>
          <p:cNvSpPr/>
          <p:nvPr/>
        </p:nvSpPr>
        <p:spPr>
          <a:xfrm>
            <a:off x="993058" y="468080"/>
            <a:ext cx="10240998" cy="52322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Climate-related laws and policies around the world</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a:extLst>
              <a:ext uri="{FF2B5EF4-FFF2-40B4-BE49-F238E27FC236}">
                <a16:creationId xmlns:a16="http://schemas.microsoft.com/office/drawing/2014/main" id="{9E336EE0-E54B-6343-60BE-F4BD854AF798}"/>
              </a:ext>
            </a:extLst>
          </p:cNvPr>
          <p:cNvSpPr txBox="1"/>
          <p:nvPr/>
        </p:nvSpPr>
        <p:spPr>
          <a:xfrm>
            <a:off x="1162113" y="1383741"/>
            <a:ext cx="10240998" cy="4450223"/>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a:bodyPr>
          <a:lstStyle/>
          <a:p>
            <a:pPr lvl="1" algn="just">
              <a:lnSpc>
                <a:spcPct val="150000"/>
              </a:lnSpc>
              <a:buSzPts val="1600"/>
            </a:pPr>
            <a:r>
              <a:rPr lang="en-GB" dirty="0">
                <a:latin typeface="Segoe UI" panose="020B0502040204020203" pitchFamily="34" charset="0"/>
                <a:cs typeface="Segoe UI" panose="020B0502040204020203" pitchFamily="34" charset="0"/>
              </a:rPr>
              <a:t>The </a:t>
            </a:r>
            <a:r>
              <a:rPr lang="en-GB" b="1" u="sng" dirty="0">
                <a:latin typeface="Segoe UI" panose="020B0502040204020203" pitchFamily="34" charset="0"/>
                <a:cs typeface="Segoe UI" panose="020B0502040204020203" pitchFamily="34" charset="0"/>
                <a:hlinkClick r:id="rId3"/>
              </a:rPr>
              <a:t>Climate Change Laws of the World (CCLW) database﻿</a:t>
            </a:r>
            <a:r>
              <a:rPr lang="en-GB" dirty="0">
                <a:latin typeface="Segoe UI" panose="020B0502040204020203" pitchFamily="34" charset="0"/>
                <a:cs typeface="Segoe UI" panose="020B0502040204020203" pitchFamily="34" charset="0"/>
              </a:rPr>
              <a:t> lists and classifies more than 2,860 climate-related laws and policies in force around the world (as of September 2022). </a:t>
            </a:r>
          </a:p>
          <a:p>
            <a:pPr marL="895350" lvl="3" indent="-269875" algn="just">
              <a:lnSpc>
                <a:spcPct val="150000"/>
              </a:lnSpc>
              <a:buSzPts val="1600"/>
              <a:buBlip>
                <a:blip r:embed="rId4">
                  <a:extLst>
                    <a:ext uri="{96DAC541-7B7A-43D3-8B79-37D633B846F1}">
                      <asvg:svgBlip xmlns:asvg="http://schemas.microsoft.com/office/drawing/2016/SVG/main" r:embed="rId5"/>
                    </a:ext>
                  </a:extLst>
                </a:blip>
              </a:buBlip>
            </a:pPr>
            <a:r>
              <a:rPr lang="en-GB" dirty="0">
                <a:latin typeface="Segoe UI" panose="020B0502040204020203" pitchFamily="34" charset="0"/>
                <a:cs typeface="Segoe UI" panose="020B0502040204020203" pitchFamily="34" charset="0"/>
              </a:rPr>
              <a:t>All 193 Parties (192 countries plus the European Union) that have joined the Paris Agreement have at least one law addressing climate change or the transition to a low-carbon economy. </a:t>
            </a:r>
          </a:p>
          <a:p>
            <a:pPr marL="895350" lvl="3" indent="-269875" algn="just">
              <a:lnSpc>
                <a:spcPct val="150000"/>
              </a:lnSpc>
              <a:buSzPts val="1600"/>
              <a:buBlip>
                <a:blip r:embed="rId4">
                  <a:extLst>
                    <a:ext uri="{96DAC541-7B7A-43D3-8B79-37D633B846F1}">
                      <asvg:svgBlip xmlns:asvg="http://schemas.microsoft.com/office/drawing/2016/SVG/main" r:embed="rId5"/>
                    </a:ext>
                  </a:extLst>
                </a:blip>
              </a:buBlip>
            </a:pPr>
            <a:r>
              <a:rPr lang="en-GB" dirty="0">
                <a:latin typeface="Segoe UI" panose="020B0502040204020203" pitchFamily="34" charset="0"/>
                <a:cs typeface="Segoe UI" panose="020B0502040204020203" pitchFamily="34" charset="0"/>
              </a:rPr>
              <a:t>At least 2,203 laws and policies deal with mitigation, 1,338 have an adaptation component, and 424 address disaster risk management. </a:t>
            </a:r>
          </a:p>
          <a:p>
            <a:pPr marL="895350" lvl="3" indent="-269875" algn="just">
              <a:lnSpc>
                <a:spcPct val="150000"/>
              </a:lnSpc>
              <a:buSzPts val="1600"/>
              <a:buBlip>
                <a:blip r:embed="rId4">
                  <a:extLst>
                    <a:ext uri="{96DAC541-7B7A-43D3-8B79-37D633B846F1}">
                      <asvg:svgBlip xmlns:asvg="http://schemas.microsoft.com/office/drawing/2016/SVG/main" r:embed="rId5"/>
                    </a:ext>
                  </a:extLst>
                </a:blip>
              </a:buBlip>
            </a:pPr>
            <a:r>
              <a:rPr lang="en-GB" dirty="0">
                <a:latin typeface="Segoe UI" panose="020B0502040204020203" pitchFamily="34" charset="0"/>
                <a:cs typeface="Segoe UI" panose="020B0502040204020203" pitchFamily="34" charset="0"/>
              </a:rPr>
              <a:t>Most laws and policies focus on energy, transport, economy-wide issues, and land use, land use change and forestry (LULUCF) (see Figure 1).</a:t>
            </a:r>
          </a:p>
          <a:p>
            <a:pPr marL="895350" lvl="3" indent="-269875" algn="just">
              <a:lnSpc>
                <a:spcPct val="150000"/>
              </a:lnSpc>
              <a:buSzPts val="1600"/>
              <a:buBlip>
                <a:blip r:embed="rId4">
                  <a:extLst>
                    <a:ext uri="{96DAC541-7B7A-43D3-8B79-37D633B846F1}">
                      <asvg:svgBlip xmlns:asvg="http://schemas.microsoft.com/office/drawing/2016/SVG/main" r:embed="rId5"/>
                    </a:ext>
                  </a:extLst>
                </a:blip>
              </a:buBlip>
            </a:pPr>
            <a:r>
              <a:rPr lang="en-GB" dirty="0">
                <a:latin typeface="Segoe UI" panose="020B0502040204020203" pitchFamily="34" charset="0"/>
                <a:cs typeface="Segoe UI" panose="020B0502040204020203" pitchFamily="34" charset="0"/>
              </a:rPr>
              <a:t>Recently, there has been growing coverage of social development and the ‘just transition’ to a low-carbon economy, gender and equality, human rights, and food security, with links to climate change.</a:t>
            </a:r>
            <a:endParaRPr sz="1600" i="0" u="none" strike="noStrike" cap="none" dirty="0">
              <a:solidFill>
                <a:srgbClr val="000000"/>
              </a:solidFill>
              <a:effectLst>
                <a:outerShdw blurRad="38100" dist="38100" dir="2700000" algn="tl">
                  <a:srgbClr val="000000">
                    <a:alpha val="43137"/>
                  </a:srgbClr>
                </a:outerShdw>
              </a:effectLst>
              <a:latin typeface="Segoe UI" panose="020B0502040204020203" pitchFamily="34" charset="0"/>
              <a:ea typeface="Quattrocento Sans"/>
              <a:cs typeface="Segoe UI" panose="020B0502040204020203" pitchFamily="34" charset="0"/>
              <a:sym typeface="Quattrocento Sans"/>
            </a:endParaRPr>
          </a:p>
        </p:txBody>
      </p:sp>
      <p:pic>
        <p:nvPicPr>
          <p:cNvPr id="4" name="Graphic 3" descr="Plant with solid fill">
            <a:extLst>
              <a:ext uri="{FF2B5EF4-FFF2-40B4-BE49-F238E27FC236}">
                <a16:creationId xmlns:a16="http://schemas.microsoft.com/office/drawing/2014/main" id="{F809713C-E5A2-4CE2-743B-66C40D5C307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950320" y="5148164"/>
            <a:ext cx="457200" cy="457200"/>
          </a:xfrm>
          <a:prstGeom prst="rect">
            <a:avLst/>
          </a:prstGeom>
        </p:spPr>
      </p:pic>
      <p:pic>
        <p:nvPicPr>
          <p:cNvPr id="6" name="Graphic 5" descr="Scales of justice with solid fill">
            <a:extLst>
              <a:ext uri="{FF2B5EF4-FFF2-40B4-BE49-F238E27FC236}">
                <a16:creationId xmlns:a16="http://schemas.microsoft.com/office/drawing/2014/main" id="{C887962B-8FA6-78E9-3028-CD001678375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721720" y="4919564"/>
            <a:ext cx="914400" cy="914400"/>
          </a:xfrm>
          <a:prstGeom prst="rect">
            <a:avLst/>
          </a:prstGeom>
        </p:spPr>
      </p:pic>
    </p:spTree>
    <p:extLst>
      <p:ext uri="{BB962C8B-B14F-4D97-AF65-F5344CB8AC3E}">
        <p14:creationId xmlns:p14="http://schemas.microsoft.com/office/powerpoint/2010/main" val="12416986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6"/>
          <p:cNvSpPr/>
          <p:nvPr/>
        </p:nvSpPr>
        <p:spPr>
          <a:xfrm>
            <a:off x="993708" y="490165"/>
            <a:ext cx="10204582"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ea typeface="Century Gothic"/>
                <a:cs typeface="Segoe UI" panose="020B0502040204020203" pitchFamily="34" charset="0"/>
                <a:sym typeface="Century Gothic"/>
              </a:rPr>
              <a:t>Worldwide c</a:t>
            </a:r>
            <a:r>
              <a:rPr lang="en-GB" sz="2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limate-related laws and policies </a:t>
            </a:r>
            <a:r>
              <a:rPr lang="en-GB" sz="1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rPr>
              <a:t>(per economic sector 2022)</a:t>
            </a:r>
            <a:endParaRPr lang="en-US" sz="1800" b="0" i="0" u="none" strike="noStrike" cap="none" dirty="0">
              <a:solidFill>
                <a:srgbClr val="FFFFFF"/>
              </a:solidFill>
              <a:latin typeface="Segoe UI" panose="020B0502040204020203" pitchFamily="34" charset="0"/>
              <a:ea typeface="Century Gothic"/>
              <a:cs typeface="Segoe UI" panose="020B0502040204020203" pitchFamily="34" charset="0"/>
              <a:sym typeface="Century Gothic"/>
            </a:endParaRPr>
          </a:p>
        </p:txBody>
      </p:sp>
      <p:pic>
        <p:nvPicPr>
          <p:cNvPr id="6" name="Εικόνα 5">
            <a:extLst>
              <a:ext uri="{FF2B5EF4-FFF2-40B4-BE49-F238E27FC236}">
                <a16:creationId xmlns:a16="http://schemas.microsoft.com/office/drawing/2014/main" id="{50A126C4-8FE0-F2F1-08B9-79CF6875808D}"/>
              </a:ext>
            </a:extLst>
          </p:cNvPr>
          <p:cNvPicPr>
            <a:picLocks noChangeAspect="1"/>
          </p:cNvPicPr>
          <p:nvPr/>
        </p:nvPicPr>
        <p:blipFill rotWithShape="1">
          <a:blip r:embed="rId3"/>
          <a:srcRect l="31333" t="85035" r="16916" b="5476"/>
          <a:stretch/>
        </p:blipFill>
        <p:spPr>
          <a:xfrm>
            <a:off x="1120875" y="5894278"/>
            <a:ext cx="9950250" cy="957942"/>
          </a:xfrm>
          <a:prstGeom prst="rect">
            <a:avLst/>
          </a:prstGeom>
        </p:spPr>
      </p:pic>
      <p:sp>
        <p:nvSpPr>
          <p:cNvPr id="16" name="Τίτλος 1">
            <a:extLst>
              <a:ext uri="{FF2B5EF4-FFF2-40B4-BE49-F238E27FC236}">
                <a16:creationId xmlns:a16="http://schemas.microsoft.com/office/drawing/2014/main" id="{0C3FFF94-3A35-03DF-16F5-D36007A58D3D}"/>
              </a:ext>
            </a:extLst>
          </p:cNvPr>
          <p:cNvSpPr>
            <a:spLocks noGrp="1"/>
          </p:cNvSpPr>
          <p:nvPr>
            <p:ph type="title"/>
          </p:nvPr>
        </p:nvSpPr>
        <p:spPr>
          <a:xfrm>
            <a:off x="4792221" y="5574916"/>
            <a:ext cx="2161593" cy="269739"/>
          </a:xfrm>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a:normAutofit/>
          </a:bodyPr>
          <a:lstStyle/>
          <a:p>
            <a:r>
              <a:rPr lang="en-GB" sz="1200" dirty="0">
                <a:latin typeface="Segoe UI" panose="020B0502040204020203" pitchFamily="34" charset="0"/>
                <a:cs typeface="Segoe UI" panose="020B0502040204020203" pitchFamily="34" charset="0"/>
              </a:rPr>
              <a:t>Data source: </a:t>
            </a:r>
            <a:r>
              <a:rPr lang="en-GB" sz="1200" dirty="0">
                <a:latin typeface="Segoe UI" panose="020B0502040204020203" pitchFamily="34" charset="0"/>
                <a:cs typeface="Segoe UI" panose="020B0502040204020203" pitchFamily="34" charset="0"/>
                <a:hlinkClick r:id="rId4"/>
              </a:rPr>
              <a:t>CCLW database﻿</a:t>
            </a:r>
            <a:endParaRPr lang="LID4096" sz="1200" dirty="0">
              <a:latin typeface="Segoe UI" panose="020B0502040204020203" pitchFamily="34" charset="0"/>
              <a:cs typeface="Segoe UI" panose="020B0502040204020203" pitchFamily="34" charset="0"/>
            </a:endParaRPr>
          </a:p>
        </p:txBody>
      </p:sp>
      <p:pic>
        <p:nvPicPr>
          <p:cNvPr id="18" name="Picture 17">
            <a:extLst>
              <a:ext uri="{FF2B5EF4-FFF2-40B4-BE49-F238E27FC236}">
                <a16:creationId xmlns:a16="http://schemas.microsoft.com/office/drawing/2014/main" id="{A381FA23-5C66-4878-55C8-04781BC3F9F2}"/>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623700" y="1397924"/>
            <a:ext cx="6944599" cy="4127370"/>
          </a:xfrm>
          <a:prstGeom prst="rect">
            <a:avLst/>
          </a:prstGeom>
        </p:spPr>
      </p:pic>
    </p:spTree>
    <p:extLst>
      <p:ext uri="{BB962C8B-B14F-4D97-AF65-F5344CB8AC3E}">
        <p14:creationId xmlns:p14="http://schemas.microsoft.com/office/powerpoint/2010/main" val="302387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18CA1BA0-C8C6-F36A-5657-141964DDCC66}"/>
            </a:ext>
          </a:extLst>
        </p:cNvPr>
        <p:cNvGrpSpPr/>
        <p:nvPr/>
      </p:nvGrpSpPr>
      <p:grpSpPr>
        <a:xfrm>
          <a:off x="0" y="0"/>
          <a:ext cx="0" cy="0"/>
          <a:chOff x="0" y="0"/>
          <a:chExt cx="0" cy="0"/>
        </a:xfrm>
      </p:grpSpPr>
      <p:sp>
        <p:nvSpPr>
          <p:cNvPr id="157" name="Google Shape;157;p46">
            <a:extLst>
              <a:ext uri="{FF2B5EF4-FFF2-40B4-BE49-F238E27FC236}">
                <a16:creationId xmlns:a16="http://schemas.microsoft.com/office/drawing/2014/main" id="{9B17BE00-0D17-7D3E-1153-F5A52F04F835}"/>
              </a:ext>
            </a:extLst>
          </p:cNvPr>
          <p:cNvSpPr/>
          <p:nvPr/>
        </p:nvSpPr>
        <p:spPr>
          <a:xfrm>
            <a:off x="606490" y="468080"/>
            <a:ext cx="10907485" cy="52322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US" sz="2800" dirty="0">
                <a:solidFill>
                  <a:srgbClr val="FFFFFF"/>
                </a:solidFill>
                <a:latin typeface="Segoe UI" panose="020B0502040204020203" pitchFamily="34" charset="0"/>
                <a:cs typeface="Segoe UI" panose="020B0502040204020203" pitchFamily="34" charset="0"/>
                <a:sym typeface="Century Gothic"/>
              </a:rPr>
              <a:t>Main </a:t>
            </a:r>
            <a:r>
              <a:rPr lang="en-GB" sz="2800" dirty="0">
                <a:solidFill>
                  <a:srgbClr val="FFFFFF"/>
                </a:solidFill>
                <a:latin typeface="Segoe UI" panose="020B0502040204020203" pitchFamily="34" charset="0"/>
                <a:cs typeface="Segoe UI" panose="020B0502040204020203" pitchFamily="34" charset="0"/>
                <a:sym typeface="Century Gothic"/>
              </a:rPr>
              <a:t>instruments in climate laws and policies worldwide</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158" name="Google Shape;158;p46">
            <a:extLst>
              <a:ext uri="{FF2B5EF4-FFF2-40B4-BE49-F238E27FC236}">
                <a16:creationId xmlns:a16="http://schemas.microsoft.com/office/drawing/2014/main" id="{8A450BAE-C96E-0928-620C-9AE709C4FC55}"/>
              </a:ext>
            </a:extLst>
          </p:cNvPr>
          <p:cNvSpPr txBox="1"/>
          <p:nvPr/>
        </p:nvSpPr>
        <p:spPr>
          <a:xfrm>
            <a:off x="606490" y="1231641"/>
            <a:ext cx="10907485" cy="4646645"/>
          </a:xfrm>
          <a:prstGeom prst="rect">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t" anchorCtr="0">
            <a:normAutofit lnSpcReduction="10000"/>
          </a:bodyPr>
          <a:lstStyle/>
          <a:p>
            <a:r>
              <a:rPr lang="en-GB" dirty="0">
                <a:latin typeface="Segoe UI" panose="020B0502040204020203" pitchFamily="34" charset="0"/>
                <a:cs typeface="Segoe UI" panose="020B0502040204020203" pitchFamily="34" charset="0"/>
              </a:rPr>
              <a:t>To achieve their aims, climate laws rely on the creation of policy ‘instruments’ or ‘tools’ that can be broadly classified under five categories:</a:t>
            </a:r>
          </a:p>
          <a:p>
            <a:endParaRPr lang="en-GB" dirty="0">
              <a:latin typeface="Segoe UI" panose="020B0502040204020203" pitchFamily="34" charset="0"/>
              <a:cs typeface="Segoe UI" panose="020B0502040204020203" pitchFamily="34" charset="0"/>
            </a:endParaRPr>
          </a:p>
          <a:p>
            <a:pPr marL="719138" lvl="2" indent="-365125">
              <a:buClr>
                <a:schemeClr val="accent1"/>
              </a:buClr>
              <a:buFont typeface="+mj-lt"/>
              <a:buAutoNum type="romanUcPeriod"/>
            </a:pPr>
            <a:r>
              <a:rPr lang="en-GB" b="1" dirty="0">
                <a:latin typeface="Segoe UI" panose="020B0502040204020203" pitchFamily="34" charset="0"/>
                <a:cs typeface="Segoe UI" panose="020B0502040204020203" pitchFamily="34" charset="0"/>
              </a:rPr>
              <a:t>Regulations set standards and norms that require actors to adopt certain behaviours and prohibit others. These include obligations to disclose emissions, </a:t>
            </a:r>
            <a:r>
              <a:rPr lang="en-GB" dirty="0">
                <a:latin typeface="Segoe UI" panose="020B0502040204020203" pitchFamily="34" charset="0"/>
                <a:cs typeface="Segoe UI" panose="020B0502040204020203" pitchFamily="34" charset="0"/>
              </a:rPr>
              <a:t>moratoria and bans on fossil fuel production or use</a:t>
            </a:r>
            <a:r>
              <a:rPr lang="en-GB" b="1" dirty="0">
                <a:latin typeface="Segoe UI" panose="020B0502040204020203" pitchFamily="34" charset="0"/>
                <a:cs typeface="Segoe UI" panose="020B0502040204020203" pitchFamily="34" charset="0"/>
              </a:rPr>
              <a:t>, and spatial planning laws.</a:t>
            </a:r>
          </a:p>
          <a:p>
            <a:pPr marL="719138" lvl="2" indent="-365125">
              <a:buClr>
                <a:schemeClr val="accent1"/>
              </a:buClr>
              <a:buFont typeface="+mj-lt"/>
              <a:buAutoNum type="romanUcPeriod"/>
            </a:pPr>
            <a:endParaRPr lang="en-GB" dirty="0">
              <a:latin typeface="Segoe UI" panose="020B0502040204020203" pitchFamily="34" charset="0"/>
              <a:cs typeface="Segoe UI" panose="020B0502040204020203" pitchFamily="34" charset="0"/>
            </a:endParaRPr>
          </a:p>
          <a:p>
            <a:pPr marL="719138" lvl="2" indent="-365125">
              <a:buClr>
                <a:schemeClr val="accent1"/>
              </a:buClr>
              <a:buFont typeface="+mj-lt"/>
              <a:buAutoNum type="romanUcPeriod"/>
            </a:pPr>
            <a:r>
              <a:rPr lang="en-GB" b="1" dirty="0">
                <a:latin typeface="Segoe UI" panose="020B0502040204020203" pitchFamily="34" charset="0"/>
                <a:cs typeface="Segoe UI" panose="020B0502040204020203" pitchFamily="34" charset="0"/>
              </a:rPr>
              <a:t>Economic incentives aim to shift demand to sustainable solutions. Governments may introduce subsidies or </a:t>
            </a:r>
            <a:r>
              <a:rPr lang="en-GB" dirty="0">
                <a:latin typeface="Segoe UI" panose="020B0502040204020203" pitchFamily="34" charset="0"/>
                <a:cs typeface="Segoe UI" panose="020B0502040204020203" pitchFamily="34" charset="0"/>
              </a:rPr>
              <a:t>carbon pricing (</a:t>
            </a:r>
            <a:r>
              <a:rPr lang="en-GB" b="1" u="sng" dirty="0">
                <a:latin typeface="Segoe UI" panose="020B0502040204020203" pitchFamily="34" charset="0"/>
                <a:cs typeface="Segoe UI" panose="020B0502040204020203" pitchFamily="34" charset="0"/>
                <a:hlinkClick r:id="rId3"/>
              </a:rPr>
              <a:t>e.g. Chile﻿</a:t>
            </a:r>
            <a:r>
              <a:rPr lang="en-GB" dirty="0">
                <a:latin typeface="Segoe UI" panose="020B0502040204020203" pitchFamily="34" charset="0"/>
                <a:cs typeface="Segoe UI" panose="020B0502040204020203" pitchFamily="34" charset="0"/>
              </a:rPr>
              <a:t>)</a:t>
            </a:r>
            <a:r>
              <a:rPr lang="en-GB" b="1" dirty="0">
                <a:latin typeface="Segoe UI" panose="020B0502040204020203" pitchFamily="34" charset="0"/>
                <a:cs typeface="Segoe UI" panose="020B0502040204020203" pitchFamily="34" charset="0"/>
              </a:rPr>
              <a:t>, or develop </a:t>
            </a:r>
            <a:r>
              <a:rPr lang="en-GB" dirty="0">
                <a:latin typeface="Segoe UI" panose="020B0502040204020203" pitchFamily="34" charset="0"/>
                <a:cs typeface="Segoe UI" panose="020B0502040204020203" pitchFamily="34" charset="0"/>
              </a:rPr>
              <a:t>climate finance tools (</a:t>
            </a:r>
            <a:r>
              <a:rPr lang="en-GB" b="1" u="sng" dirty="0">
                <a:latin typeface="Segoe UI" panose="020B0502040204020203" pitchFamily="34" charset="0"/>
                <a:cs typeface="Segoe UI" panose="020B0502040204020203" pitchFamily="34" charset="0"/>
                <a:hlinkClick r:id="rId4"/>
              </a:rPr>
              <a:t>e.g. EU﻿</a:t>
            </a:r>
            <a:r>
              <a:rPr lang="en-GB" dirty="0">
                <a:latin typeface="Segoe UI" panose="020B0502040204020203" pitchFamily="34" charset="0"/>
                <a:cs typeface="Segoe UI" panose="020B0502040204020203" pitchFamily="34" charset="0"/>
              </a:rPr>
              <a:t>)</a:t>
            </a:r>
            <a:r>
              <a:rPr lang="en-GB" b="1" dirty="0">
                <a:latin typeface="Segoe UI" panose="020B0502040204020203" pitchFamily="34" charset="0"/>
                <a:cs typeface="Segoe UI" panose="020B0502040204020203" pitchFamily="34" charset="0"/>
              </a:rPr>
              <a:t>.</a:t>
            </a:r>
          </a:p>
          <a:p>
            <a:pPr marL="719138" lvl="2" indent="-365125">
              <a:buClr>
                <a:schemeClr val="accent1"/>
              </a:buClr>
              <a:buFont typeface="+mj-lt"/>
              <a:buAutoNum type="romanUcPeriod"/>
            </a:pPr>
            <a:endParaRPr lang="en-GB" dirty="0">
              <a:latin typeface="Segoe UI" panose="020B0502040204020203" pitchFamily="34" charset="0"/>
              <a:cs typeface="Segoe UI" panose="020B0502040204020203" pitchFamily="34" charset="0"/>
            </a:endParaRPr>
          </a:p>
          <a:p>
            <a:pPr marL="719138" lvl="2" indent="-365125">
              <a:buClr>
                <a:schemeClr val="accent1"/>
              </a:buClr>
              <a:buFont typeface="+mj-lt"/>
              <a:buAutoNum type="romanUcPeriod"/>
            </a:pPr>
            <a:r>
              <a:rPr lang="en-GB" b="1" dirty="0">
                <a:latin typeface="Segoe UI" panose="020B0502040204020203" pitchFamily="34" charset="0"/>
                <a:cs typeface="Segoe UI" panose="020B0502040204020203" pitchFamily="34" charset="0"/>
              </a:rPr>
              <a:t>Direct investment </a:t>
            </a:r>
            <a:r>
              <a:rPr lang="en-GB" dirty="0">
                <a:latin typeface="Segoe UI" panose="020B0502040204020203" pitchFamily="34" charset="0"/>
                <a:cs typeface="Segoe UI" panose="020B0502040204020203" pitchFamily="34" charset="0"/>
              </a:rPr>
              <a:t>by state actors might be made where economic incentives are proving insufficient, and could target, for example, nature-based solutions and ecosystem restoration (</a:t>
            </a:r>
            <a:r>
              <a:rPr lang="en-GB" b="1" u="sng" dirty="0">
                <a:latin typeface="Segoe UI" panose="020B0502040204020203" pitchFamily="34" charset="0"/>
                <a:cs typeface="Segoe UI" panose="020B0502040204020203" pitchFamily="34" charset="0"/>
                <a:hlinkClick r:id="rId5"/>
              </a:rPr>
              <a:t>e.g. Georgia﻿</a:t>
            </a:r>
            <a:r>
              <a:rPr lang="en-GB" dirty="0">
                <a:latin typeface="Segoe UI" panose="020B0502040204020203" pitchFamily="34" charset="0"/>
                <a:cs typeface="Segoe UI" panose="020B0502040204020203" pitchFamily="34" charset="0"/>
              </a:rPr>
              <a:t>), or early warning systems for disasters (</a:t>
            </a:r>
            <a:r>
              <a:rPr lang="en-GB" b="1" u="sng" dirty="0">
                <a:latin typeface="Segoe UI" panose="020B0502040204020203" pitchFamily="34" charset="0"/>
                <a:cs typeface="Segoe UI" panose="020B0502040204020203" pitchFamily="34" charset="0"/>
                <a:hlinkClick r:id="rId6"/>
              </a:rPr>
              <a:t>e.g. Cambodia﻿</a:t>
            </a:r>
            <a:r>
              <a:rPr lang="en-GB" dirty="0">
                <a:latin typeface="Segoe UI" panose="020B0502040204020203" pitchFamily="34" charset="0"/>
                <a:cs typeface="Segoe UI" panose="020B0502040204020203" pitchFamily="34" charset="0"/>
              </a:rPr>
              <a:t>).</a:t>
            </a:r>
          </a:p>
          <a:p>
            <a:pPr marL="719138" lvl="2" indent="-365125">
              <a:buClr>
                <a:schemeClr val="accent1"/>
              </a:buClr>
              <a:buFont typeface="+mj-lt"/>
              <a:buAutoNum type="romanUcPeriod"/>
            </a:pPr>
            <a:endParaRPr lang="en-GB" dirty="0">
              <a:latin typeface="Segoe UI" panose="020B0502040204020203" pitchFamily="34" charset="0"/>
              <a:cs typeface="Segoe UI" panose="020B0502040204020203" pitchFamily="34" charset="0"/>
            </a:endParaRPr>
          </a:p>
          <a:p>
            <a:pPr marL="719138" lvl="2" indent="-365125">
              <a:buClr>
                <a:schemeClr val="accent1"/>
              </a:buClr>
              <a:buFont typeface="+mj-lt"/>
              <a:buAutoNum type="romanUcPeriod"/>
            </a:pPr>
            <a:r>
              <a:rPr lang="en-GB" b="1" dirty="0">
                <a:latin typeface="Segoe UI" panose="020B0502040204020203" pitchFamily="34" charset="0"/>
                <a:cs typeface="Segoe UI" panose="020B0502040204020203" pitchFamily="34" charset="0"/>
              </a:rPr>
              <a:t>Information tools seek to raise </a:t>
            </a:r>
            <a:r>
              <a:rPr lang="en-GB" dirty="0">
                <a:latin typeface="Segoe UI" panose="020B0502040204020203" pitchFamily="34" charset="0"/>
                <a:cs typeface="Segoe UI" panose="020B0502040204020203" pitchFamily="34" charset="0"/>
              </a:rPr>
              <a:t>education and awareness of climate change issues, enhance research and development efforts, and increase transparency so that citizens and consumers are aware of the climate impact of specific policies and products.</a:t>
            </a:r>
          </a:p>
          <a:p>
            <a:pPr marL="719138" lvl="2" indent="-365125">
              <a:buClr>
                <a:schemeClr val="accent1"/>
              </a:buClr>
              <a:buFont typeface="+mj-lt"/>
              <a:buAutoNum type="romanUcPeriod"/>
            </a:pPr>
            <a:endParaRPr lang="en-GB" dirty="0">
              <a:latin typeface="Segoe UI" panose="020B0502040204020203" pitchFamily="34" charset="0"/>
              <a:cs typeface="Segoe UI" panose="020B0502040204020203" pitchFamily="34" charset="0"/>
            </a:endParaRPr>
          </a:p>
          <a:p>
            <a:pPr marL="719138" lvl="2" indent="-365125">
              <a:buClr>
                <a:schemeClr val="accent1"/>
              </a:buClr>
              <a:buFont typeface="+mj-lt"/>
              <a:buAutoNum type="romanUcPeriod"/>
            </a:pPr>
            <a:r>
              <a:rPr lang="en-GB" b="1" dirty="0">
                <a:latin typeface="Segoe UI" panose="020B0502040204020203" pitchFamily="34" charset="0"/>
                <a:cs typeface="Segoe UI" panose="020B0502040204020203" pitchFamily="34" charset="0"/>
              </a:rPr>
              <a:t>Governance measures</a:t>
            </a:r>
            <a:r>
              <a:rPr lang="en-GB" dirty="0">
                <a:latin typeface="Segoe UI" panose="020B0502040204020203" pitchFamily="34" charset="0"/>
                <a:cs typeface="Segoe UI" panose="020B0502040204020203" pitchFamily="34" charset="0"/>
              </a:rPr>
              <a:t> are designed to boost institutions’ ability to deal with climate change. This comprises the granting of new responsibilities to existing bodies, the creation of new institutions, the development of governance plans and strategies, and Monitoring, Reporting and Verification clauses in compliance procedures. Processes involving the cooperation of international actors, subnational levels of government and citizens are also key to a wide range of climate measures (</a:t>
            </a:r>
            <a:r>
              <a:rPr lang="en-GB" dirty="0">
                <a:latin typeface="Calibri" panose="020F0502020204030204" pitchFamily="34" charset="0"/>
                <a:ea typeface="Calibri" panose="020F0502020204030204" pitchFamily="34" charset="0"/>
              </a:rPr>
              <a:t>Koehl A, 2022</a:t>
            </a:r>
            <a:r>
              <a:rPr lang="en-GB" dirty="0">
                <a:latin typeface="Segoe UI" panose="020B0502040204020203" pitchFamily="34" charset="0"/>
                <a:cs typeface="Segoe UI" panose="020B0502040204020203" pitchFamily="34" charset="0"/>
              </a:rPr>
              <a:t>).</a:t>
            </a:r>
          </a:p>
        </p:txBody>
      </p:sp>
    </p:spTree>
    <p:extLst>
      <p:ext uri="{BB962C8B-B14F-4D97-AF65-F5344CB8AC3E}">
        <p14:creationId xmlns:p14="http://schemas.microsoft.com/office/powerpoint/2010/main" val="583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
                                            <p:txEl>
                                              <p:pRg st="2" end="2"/>
                                            </p:txEl>
                                          </p:spTgt>
                                        </p:tgtEl>
                                        <p:attrNameLst>
                                          <p:attrName>style.visibility</p:attrName>
                                        </p:attrNameLst>
                                      </p:cBhvr>
                                      <p:to>
                                        <p:strVal val="visible"/>
                                      </p:to>
                                    </p:set>
                                    <p:animEffect transition="in" filter="fade">
                                      <p:cBhvr>
                                        <p:cTn id="12" dur="1000"/>
                                        <p:tgtEl>
                                          <p:spTgt spid="15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8">
                                            <p:txEl>
                                              <p:pRg st="4" end="4"/>
                                            </p:txEl>
                                          </p:spTgt>
                                        </p:tgtEl>
                                        <p:attrNameLst>
                                          <p:attrName>style.visibility</p:attrName>
                                        </p:attrNameLst>
                                      </p:cBhvr>
                                      <p:to>
                                        <p:strVal val="visible"/>
                                      </p:to>
                                    </p:set>
                                    <p:animEffect transition="in" filter="fade">
                                      <p:cBhvr>
                                        <p:cTn id="17" dur="1000"/>
                                        <p:tgtEl>
                                          <p:spTgt spid="158">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8">
                                            <p:txEl>
                                              <p:pRg st="6" end="6"/>
                                            </p:txEl>
                                          </p:spTgt>
                                        </p:tgtEl>
                                        <p:attrNameLst>
                                          <p:attrName>style.visibility</p:attrName>
                                        </p:attrNameLst>
                                      </p:cBhvr>
                                      <p:to>
                                        <p:strVal val="visible"/>
                                      </p:to>
                                    </p:set>
                                    <p:animEffect transition="in" filter="fade">
                                      <p:cBhvr>
                                        <p:cTn id="22" dur="1000"/>
                                        <p:tgtEl>
                                          <p:spTgt spid="158">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8">
                                            <p:txEl>
                                              <p:pRg st="8" end="8"/>
                                            </p:txEl>
                                          </p:spTgt>
                                        </p:tgtEl>
                                        <p:attrNameLst>
                                          <p:attrName>style.visibility</p:attrName>
                                        </p:attrNameLst>
                                      </p:cBhvr>
                                      <p:to>
                                        <p:strVal val="visible"/>
                                      </p:to>
                                    </p:set>
                                    <p:animEffect transition="in" filter="fade">
                                      <p:cBhvr>
                                        <p:cTn id="27" dur="1000"/>
                                        <p:tgtEl>
                                          <p:spTgt spid="158">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8">
                                            <p:txEl>
                                              <p:pRg st="10" end="10"/>
                                            </p:txEl>
                                          </p:spTgt>
                                        </p:tgtEl>
                                        <p:attrNameLst>
                                          <p:attrName>style.visibility</p:attrName>
                                        </p:attrNameLst>
                                      </p:cBhvr>
                                      <p:to>
                                        <p:strVal val="visible"/>
                                      </p:to>
                                    </p:set>
                                    <p:animEffect transition="in" filter="fade">
                                      <p:cBhvr>
                                        <p:cTn id="32" dur="1000"/>
                                        <p:tgtEl>
                                          <p:spTgt spid="158">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31605934-A175-1C78-7B06-1139572A4D1A}"/>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8EC1F7C-2932-58AA-D7FE-1999ED07F884}"/>
              </a:ext>
            </a:extLst>
          </p:cNvPr>
          <p:cNvGraphicFramePr/>
          <p:nvPr>
            <p:extLst>
              <p:ext uri="{D42A27DB-BD31-4B8C-83A1-F6EECF244321}">
                <p14:modId xmlns:p14="http://schemas.microsoft.com/office/powerpoint/2010/main" val="265095081"/>
              </p:ext>
            </p:extLst>
          </p:nvPr>
        </p:nvGraphicFramePr>
        <p:xfrm>
          <a:off x="475861" y="376764"/>
          <a:ext cx="11392678" cy="4643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5" name="Picture 14" descr="Simple forest illustration">
            <a:extLst>
              <a:ext uri="{FF2B5EF4-FFF2-40B4-BE49-F238E27FC236}">
                <a16:creationId xmlns:a16="http://schemas.microsoft.com/office/drawing/2014/main" id="{0185E768-DD1C-A183-A9B3-CDACF8C184F1}"/>
              </a:ext>
            </a:extLst>
          </p:cNvPr>
          <p:cNvPicPr preferRelativeResize="0">
            <a:picLocks/>
          </p:cNvPicPr>
          <p:nvPr/>
        </p:nvPicPr>
        <p:blipFill>
          <a:blip r:embed="rId8"/>
          <a:stretch>
            <a:fillRect/>
          </a:stretch>
        </p:blipFill>
        <p:spPr>
          <a:xfrm>
            <a:off x="1086396" y="667539"/>
            <a:ext cx="1116000" cy="1080000"/>
          </a:xfrm>
          <a:prstGeom prst="rect">
            <a:avLst/>
          </a:prstGeom>
        </p:spPr>
      </p:pic>
      <p:pic>
        <p:nvPicPr>
          <p:cNvPr id="17" name="Picture 16" descr="Green plant tendril in a spiral">
            <a:extLst>
              <a:ext uri="{FF2B5EF4-FFF2-40B4-BE49-F238E27FC236}">
                <a16:creationId xmlns:a16="http://schemas.microsoft.com/office/drawing/2014/main" id="{807152A0-F93C-FCA3-20F1-767CBA5FD946}"/>
              </a:ext>
            </a:extLst>
          </p:cNvPr>
          <p:cNvPicPr preferRelativeResize="0">
            <a:picLocks/>
          </p:cNvPicPr>
          <p:nvPr/>
        </p:nvPicPr>
        <p:blipFill>
          <a:blip r:embed="rId9"/>
          <a:stretch>
            <a:fillRect/>
          </a:stretch>
        </p:blipFill>
        <p:spPr>
          <a:xfrm>
            <a:off x="7912359" y="667539"/>
            <a:ext cx="1080000" cy="1080000"/>
          </a:xfrm>
          <a:prstGeom prst="rect">
            <a:avLst/>
          </a:prstGeom>
        </p:spPr>
      </p:pic>
      <p:pic>
        <p:nvPicPr>
          <p:cNvPr id="19" name="Picture 18" descr="Globe and two hands">
            <a:extLst>
              <a:ext uri="{FF2B5EF4-FFF2-40B4-BE49-F238E27FC236}">
                <a16:creationId xmlns:a16="http://schemas.microsoft.com/office/drawing/2014/main" id="{46FF082D-0B7E-2D3F-E4EE-B19027F372F4}"/>
              </a:ext>
            </a:extLst>
          </p:cNvPr>
          <p:cNvPicPr preferRelativeResize="0">
            <a:picLocks/>
          </p:cNvPicPr>
          <p:nvPr/>
        </p:nvPicPr>
        <p:blipFill>
          <a:blip r:embed="rId10"/>
          <a:stretch>
            <a:fillRect/>
          </a:stretch>
        </p:blipFill>
        <p:spPr>
          <a:xfrm>
            <a:off x="10163680" y="667539"/>
            <a:ext cx="1080000" cy="1080000"/>
          </a:xfrm>
          <a:prstGeom prst="rect">
            <a:avLst/>
          </a:prstGeom>
        </p:spPr>
      </p:pic>
      <p:pic>
        <p:nvPicPr>
          <p:cNvPr id="23" name="Picture 22" descr="Hourglass with green sand">
            <a:extLst>
              <a:ext uri="{FF2B5EF4-FFF2-40B4-BE49-F238E27FC236}">
                <a16:creationId xmlns:a16="http://schemas.microsoft.com/office/drawing/2014/main" id="{A5F65254-01AF-C5C6-F91B-04841B8B7762}"/>
              </a:ext>
            </a:extLst>
          </p:cNvPr>
          <p:cNvPicPr preferRelativeResize="0">
            <a:picLocks/>
          </p:cNvPicPr>
          <p:nvPr/>
        </p:nvPicPr>
        <p:blipFill>
          <a:blip r:embed="rId11"/>
          <a:stretch>
            <a:fillRect/>
          </a:stretch>
        </p:blipFill>
        <p:spPr>
          <a:xfrm>
            <a:off x="3373717" y="667540"/>
            <a:ext cx="1125661" cy="1080000"/>
          </a:xfrm>
          <a:prstGeom prst="rect">
            <a:avLst/>
          </a:prstGeom>
        </p:spPr>
      </p:pic>
      <p:sp>
        <p:nvSpPr>
          <p:cNvPr id="24" name="Τίτλος 1">
            <a:extLst>
              <a:ext uri="{FF2B5EF4-FFF2-40B4-BE49-F238E27FC236}">
                <a16:creationId xmlns:a16="http://schemas.microsoft.com/office/drawing/2014/main" id="{A1B7D256-7E50-3483-7FB2-850373E376DA}"/>
              </a:ext>
            </a:extLst>
          </p:cNvPr>
          <p:cNvSpPr txBox="1">
            <a:spLocks/>
          </p:cNvSpPr>
          <p:nvPr/>
        </p:nvSpPr>
        <p:spPr>
          <a:xfrm>
            <a:off x="5091402" y="5310643"/>
            <a:ext cx="3530084" cy="269739"/>
          </a:xfrm>
          <a:prstGeom prst="rect">
            <a:avLst/>
          </a:prstGeom>
          <a:ln w="25400" cap="flat" cmpd="sng" algn="ctr">
            <a:solidFill>
              <a:schemeClr val="accent6">
                <a:lumMod val="60000"/>
                <a:lumOff val="40000"/>
              </a:schemeClr>
            </a:solidFill>
            <a:prstDash val="solid"/>
          </a:ln>
        </p:spPr>
        <p:style>
          <a:lnRef idx="2">
            <a:schemeClr val="accent2"/>
          </a:lnRef>
          <a:fillRef idx="1">
            <a:schemeClr val="lt1"/>
          </a:fillRef>
          <a:effectRef idx="0">
            <a:schemeClr val="accent2"/>
          </a:effectRef>
          <a:fontRef idx="minor">
            <a:schemeClr val="dk1"/>
          </a:fontRef>
        </p:style>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dk1"/>
                </a:solidFill>
                <a:latin typeface="+mn-lt"/>
                <a:ea typeface="+mn-ea"/>
                <a:cs typeface="+mn-cs"/>
                <a:sym typeface="Arial"/>
              </a:defRPr>
            </a:lvl9pPr>
          </a:lstStyle>
          <a:p>
            <a:r>
              <a:rPr lang="en-GB" sz="1200" dirty="0">
                <a:latin typeface="Segoe UI" panose="020B0502040204020203" pitchFamily="34" charset="0"/>
                <a:cs typeface="Segoe UI" panose="020B0502040204020203" pitchFamily="34" charset="0"/>
              </a:rPr>
              <a:t>Data source: </a:t>
            </a:r>
            <a:r>
              <a:rPr lang="en-GB" sz="1200" dirty="0" err="1">
                <a:latin typeface="Segoe UI" panose="020B0502040204020203" pitchFamily="34" charset="0"/>
                <a:cs typeface="Segoe UI" panose="020B0502040204020203" pitchFamily="34" charset="0"/>
              </a:rPr>
              <a:t>Center</a:t>
            </a:r>
            <a:r>
              <a:rPr lang="en-GB" sz="1200" dirty="0">
                <a:latin typeface="Segoe UI" panose="020B0502040204020203" pitchFamily="34" charset="0"/>
                <a:cs typeface="Segoe UI" panose="020B0502040204020203" pitchFamily="34" charset="0"/>
              </a:rPr>
              <a:t> for Sustainable Systems, 2023</a:t>
            </a:r>
            <a:endParaRPr lang="LID4096" sz="1200" dirty="0">
              <a:latin typeface="Segoe UI" panose="020B0502040204020203" pitchFamily="34" charset="0"/>
              <a:cs typeface="Segoe UI" panose="020B0502040204020203" pitchFamily="34" charset="0"/>
            </a:endParaRPr>
          </a:p>
        </p:txBody>
      </p:sp>
      <p:pic>
        <p:nvPicPr>
          <p:cNvPr id="26" name="Picture 25" descr="Simple map and plants">
            <a:extLst>
              <a:ext uri="{FF2B5EF4-FFF2-40B4-BE49-F238E27FC236}">
                <a16:creationId xmlns:a16="http://schemas.microsoft.com/office/drawing/2014/main" id="{B0E5FFF5-EB7D-BCDE-DAE2-9695C41DC014}"/>
              </a:ext>
            </a:extLst>
          </p:cNvPr>
          <p:cNvPicPr preferRelativeResize="0">
            <a:picLocks/>
          </p:cNvPicPr>
          <p:nvPr/>
        </p:nvPicPr>
        <p:blipFill>
          <a:blip r:embed="rId12"/>
          <a:stretch>
            <a:fillRect/>
          </a:stretch>
        </p:blipFill>
        <p:spPr>
          <a:xfrm>
            <a:off x="5625038" y="668297"/>
            <a:ext cx="1116000" cy="1079999"/>
          </a:xfrm>
          <a:prstGeom prst="rect">
            <a:avLst/>
          </a:prstGeom>
        </p:spPr>
      </p:pic>
    </p:spTree>
    <p:extLst>
      <p:ext uri="{BB962C8B-B14F-4D97-AF65-F5344CB8AC3E}">
        <p14:creationId xmlns:p14="http://schemas.microsoft.com/office/powerpoint/2010/main" val="3464353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6">
          <a:extLst>
            <a:ext uri="{FF2B5EF4-FFF2-40B4-BE49-F238E27FC236}">
              <a16:creationId xmlns:a16="http://schemas.microsoft.com/office/drawing/2014/main" id="{E5D3602D-2CC2-8247-44B5-5D8055D697F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130641BC-9DAB-B7D0-19C9-8CEA834A8C4E}"/>
              </a:ext>
            </a:extLst>
          </p:cNvPr>
          <p:cNvPicPr>
            <a:picLocks noChangeAspect="1"/>
          </p:cNvPicPr>
          <p:nvPr/>
        </p:nvPicPr>
        <p:blipFill>
          <a:blip r:embed="rId3">
            <a:duotone>
              <a:schemeClr val="accent5">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87220" y="1747416"/>
            <a:ext cx="4085254" cy="3959830"/>
          </a:xfrm>
          <a:prstGeom prst="rect">
            <a:avLst/>
          </a:prstGeom>
        </p:spPr>
      </p:pic>
      <p:sp>
        <p:nvSpPr>
          <p:cNvPr id="157" name="Google Shape;157;p46">
            <a:extLst>
              <a:ext uri="{FF2B5EF4-FFF2-40B4-BE49-F238E27FC236}">
                <a16:creationId xmlns:a16="http://schemas.microsoft.com/office/drawing/2014/main" id="{E64F7B12-D5F2-4188-BA63-2B6068B5093F}"/>
              </a:ext>
            </a:extLst>
          </p:cNvPr>
          <p:cNvSpPr/>
          <p:nvPr/>
        </p:nvSpPr>
        <p:spPr>
          <a:xfrm>
            <a:off x="733230" y="473220"/>
            <a:ext cx="10808737" cy="523180"/>
          </a:xfrm>
          <a:prstGeom prst="rect">
            <a:avLst/>
          </a:prstGeom>
          <a:solidFill>
            <a:srgbClr val="003399"/>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800"/>
              <a:buFont typeface="Arial"/>
              <a:buNone/>
            </a:pPr>
            <a:r>
              <a:rPr lang="en-GB" sz="2800" dirty="0">
                <a:solidFill>
                  <a:srgbClr val="FFFFFF"/>
                </a:solidFill>
                <a:latin typeface="Segoe UI" panose="020B0502040204020203" pitchFamily="34" charset="0"/>
                <a:cs typeface="Segoe UI" panose="020B0502040204020203" pitchFamily="34" charset="0"/>
              </a:rPr>
              <a:t>Framework climate laws and accountability</a:t>
            </a:r>
            <a:endParaRPr sz="2800" dirty="0">
              <a:solidFill>
                <a:srgbClr val="FFFFFF"/>
              </a:solidFill>
              <a:latin typeface="Segoe UI" panose="020B0502040204020203" pitchFamily="34" charset="0"/>
              <a:cs typeface="Segoe UI" panose="020B0502040204020203" pitchFamily="34" charset="0"/>
              <a:sym typeface="Century Gothic"/>
            </a:endParaRPr>
          </a:p>
        </p:txBody>
      </p:sp>
      <p:sp>
        <p:nvSpPr>
          <p:cNvPr id="3" name="TextBox 2">
            <a:extLst>
              <a:ext uri="{FF2B5EF4-FFF2-40B4-BE49-F238E27FC236}">
                <a16:creationId xmlns:a16="http://schemas.microsoft.com/office/drawing/2014/main" id="{95CA1B1F-265C-66DB-8D18-6B2F5A7CDAD8}"/>
              </a:ext>
            </a:extLst>
          </p:cNvPr>
          <p:cNvSpPr txBox="1"/>
          <p:nvPr/>
        </p:nvSpPr>
        <p:spPr>
          <a:xfrm>
            <a:off x="4569050" y="3547248"/>
            <a:ext cx="6880389" cy="2506846"/>
          </a:xfrm>
          <a:prstGeom prst="rect">
            <a:avLst/>
          </a:prstGeom>
          <a:noFill/>
          <a:ln>
            <a:solidFill>
              <a:schemeClr val="accent6">
                <a:lumMod val="60000"/>
                <a:lumOff val="40000"/>
              </a:schemeClr>
            </a:solidFill>
          </a:ln>
        </p:spPr>
        <p:style>
          <a:lnRef idx="2">
            <a:schemeClr val="accent2"/>
          </a:lnRef>
          <a:fillRef idx="1">
            <a:schemeClr val="lt1"/>
          </a:fillRef>
          <a:effectRef idx="0">
            <a:schemeClr val="accent2"/>
          </a:effectRef>
          <a:fontRef idx="minor">
            <a:schemeClr val="dk1"/>
          </a:fontRef>
        </p:style>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indent="-342900">
              <a:lnSpc>
                <a:spcPct val="90000"/>
              </a:lnSpc>
              <a:spcBef>
                <a:spcPts val="1000"/>
              </a:spcBef>
              <a:buClr>
                <a:schemeClr val="dk1"/>
              </a:buClr>
              <a:buSzPts val="1800"/>
              <a:buChar char="•"/>
              <a:defRPr sz="1800">
                <a:solidFill>
                  <a:schemeClr val="dk1"/>
                </a:solidFill>
                <a:latin typeface="Segoe UI" panose="020B0502040204020203" pitchFamily="34" charset="0"/>
                <a:ea typeface="Calibri"/>
                <a:cs typeface="Segoe UI" panose="020B0502040204020203" pitchFamily="34" charset="0"/>
                <a:sym typeface="Calibri"/>
              </a:defRPr>
            </a:lvl1pPr>
            <a:lvl2pPr marL="914400" indent="-342900">
              <a:lnSpc>
                <a:spcPct val="90000"/>
              </a:lnSpc>
              <a:spcBef>
                <a:spcPts val="500"/>
              </a:spcBef>
              <a:buClr>
                <a:schemeClr val="dk1"/>
              </a:buClr>
              <a:buSzPts val="1800"/>
              <a:buChar char="•"/>
              <a:defRPr sz="2400">
                <a:solidFill>
                  <a:schemeClr val="dk1"/>
                </a:solidFill>
                <a:latin typeface="Calibri"/>
                <a:ea typeface="Calibri"/>
                <a:cs typeface="Calibri"/>
                <a:sym typeface="Calibri"/>
              </a:defRPr>
            </a:lvl2pPr>
            <a:lvl3pPr marL="1371600" indent="-342900">
              <a:lnSpc>
                <a:spcPct val="90000"/>
              </a:lnSpc>
              <a:spcBef>
                <a:spcPts val="500"/>
              </a:spcBef>
              <a:buClr>
                <a:schemeClr val="dk1"/>
              </a:buClr>
              <a:buSzPts val="1800"/>
              <a:buChar char="•"/>
              <a:defRPr sz="2000">
                <a:solidFill>
                  <a:schemeClr val="dk1"/>
                </a:solidFill>
                <a:latin typeface="Calibri"/>
                <a:ea typeface="Calibri"/>
                <a:cs typeface="Calibri"/>
                <a:sym typeface="Calibri"/>
              </a:defRPr>
            </a:lvl3pPr>
            <a:lvl4pPr marL="1828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4pPr>
            <a:lvl5pPr marL="22860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sym typeface="Calibri"/>
              </a:defRPr>
            </a:lvl9pPr>
          </a:lstStyle>
          <a:p>
            <a:pPr marL="114300" indent="0">
              <a:buNone/>
            </a:pPr>
            <a:r>
              <a:rPr lang="en-GB" sz="1400" dirty="0">
                <a:solidFill>
                  <a:srgbClr val="000000"/>
                </a:solidFill>
                <a:sym typeface="Arial"/>
              </a:rPr>
              <a:t>The four accountability elements can be identified by  the following questions:</a:t>
            </a:r>
          </a:p>
          <a:p>
            <a:r>
              <a:rPr lang="en-GB" sz="1400" dirty="0">
                <a:solidFill>
                  <a:srgbClr val="000000"/>
                </a:solidFill>
                <a:latin typeface="Segoe UI" panose="020B0502040204020203" pitchFamily="34" charset="0"/>
                <a:cs typeface="Segoe UI" panose="020B0502040204020203" pitchFamily="34" charset="0"/>
                <a:sym typeface="Arial"/>
              </a:rPr>
              <a:t> What obligations are created? What are actors required to do?</a:t>
            </a:r>
          </a:p>
          <a:p>
            <a:r>
              <a:rPr lang="en-GB" sz="1400" dirty="0">
                <a:solidFill>
                  <a:srgbClr val="000000"/>
                </a:solidFill>
                <a:latin typeface="Segoe UI" panose="020B0502040204020203" pitchFamily="34" charset="0"/>
                <a:cs typeface="Segoe UI" panose="020B0502040204020203" pitchFamily="34" charset="0"/>
                <a:sym typeface="Arial"/>
              </a:rPr>
              <a:t> Who is accountable to whom? Does the law specify who is responsible for fulfilling obligations and to whom that responsibility is owed?</a:t>
            </a:r>
          </a:p>
          <a:p>
            <a:r>
              <a:rPr lang="en-GB" sz="1400" dirty="0">
                <a:solidFill>
                  <a:srgbClr val="000000"/>
                </a:solidFill>
                <a:latin typeface="Segoe UI" panose="020B0502040204020203" pitchFamily="34" charset="0"/>
                <a:cs typeface="Segoe UI" panose="020B0502040204020203" pitchFamily="34" charset="0"/>
                <a:sym typeface="Arial"/>
              </a:rPr>
              <a:t> How is compliance assessed? Does the law specify the process for determining compliance?</a:t>
            </a:r>
          </a:p>
          <a:p>
            <a:r>
              <a:rPr lang="en-GB" sz="1400" dirty="0">
                <a:solidFill>
                  <a:srgbClr val="000000"/>
                </a:solidFill>
                <a:latin typeface="Segoe UI" panose="020B0502040204020203" pitchFamily="34" charset="0"/>
                <a:cs typeface="Segoe UI" panose="020B0502040204020203" pitchFamily="34" charset="0"/>
                <a:sym typeface="Arial"/>
              </a:rPr>
              <a:t> What happens in the case of non-compliance? Does the law specify what happens? What are the penalties for failing to meet obligations or processes for correction? (Higham et al. 2021)</a:t>
            </a:r>
          </a:p>
        </p:txBody>
      </p:sp>
      <p:sp>
        <p:nvSpPr>
          <p:cNvPr id="5" name="TextBox 4">
            <a:extLst>
              <a:ext uri="{FF2B5EF4-FFF2-40B4-BE49-F238E27FC236}">
                <a16:creationId xmlns:a16="http://schemas.microsoft.com/office/drawing/2014/main" id="{246360CD-9641-F4CD-7635-968D8645BAB2}"/>
              </a:ext>
            </a:extLst>
          </p:cNvPr>
          <p:cNvSpPr txBox="1"/>
          <p:nvPr/>
        </p:nvSpPr>
        <p:spPr>
          <a:xfrm>
            <a:off x="4569050" y="1114648"/>
            <a:ext cx="7086440" cy="2314352"/>
          </a:xfrm>
          <a:prstGeom prst="rect">
            <a:avLst/>
          </a:prstGeom>
          <a:noFill/>
        </p:spPr>
        <p:txBody>
          <a:bodyPr wrap="square">
            <a:spAutoFit/>
          </a:bodyPr>
          <a:lstStyle/>
          <a:p>
            <a:pPr algn="just">
              <a:lnSpc>
                <a:spcPct val="150000"/>
              </a:lnSpc>
              <a:buSzPts val="1600"/>
            </a:pPr>
            <a:r>
              <a:rPr lang="en-GB" b="1" dirty="0">
                <a:latin typeface="Segoe UI" panose="020B0502040204020203" pitchFamily="34" charset="0"/>
                <a:cs typeface="Segoe UI" panose="020B0502040204020203" pitchFamily="34" charset="0"/>
              </a:rPr>
              <a:t>Framework climate laws </a:t>
            </a:r>
            <a:r>
              <a:rPr lang="en-GB" dirty="0">
                <a:latin typeface="Segoe UI" panose="020B0502040204020203" pitchFamily="34" charset="0"/>
                <a:cs typeface="Segoe UI" panose="020B0502040204020203" pitchFamily="34" charset="0"/>
              </a:rPr>
              <a:t>share some or all of the following characteristics: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they set out the strategic direction for national climate change policy;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are passed by the legislative branch of government;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contain national, long-term and/or medium targets and/or pathways for change;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set out institutional arrangements for climate governance at the national level;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are multi-sectoral in scope; </a:t>
            </a:r>
          </a:p>
          <a:p>
            <a:pPr marL="541338" lvl="2" indent="-271463" algn="just">
              <a:lnSpc>
                <a:spcPct val="150000"/>
              </a:lnSpc>
              <a:buSzPts val="1600"/>
              <a:buAutoNum type="arabicPeriod"/>
            </a:pPr>
            <a:r>
              <a:rPr lang="en-GB" dirty="0">
                <a:latin typeface="Segoe UI" panose="020B0502040204020203" pitchFamily="34" charset="0"/>
                <a:cs typeface="Segoe UI" panose="020B0502040204020203" pitchFamily="34" charset="0"/>
              </a:rPr>
              <a:t>and involve mechanisms for transparency and/or accountability.</a:t>
            </a:r>
            <a:endParaRPr lang="en-US" dirty="0">
              <a:latin typeface="Segoe UI" panose="020B0502040204020203" pitchFamily="34" charset="0"/>
              <a:cs typeface="Segoe UI" panose="020B0502040204020203" pitchFamily="34" charset="0"/>
              <a:sym typeface="Quattrocento Sans"/>
            </a:endParaRPr>
          </a:p>
        </p:txBody>
      </p:sp>
    </p:spTree>
    <p:extLst>
      <p:ext uri="{BB962C8B-B14F-4D97-AF65-F5344CB8AC3E}">
        <p14:creationId xmlns:p14="http://schemas.microsoft.com/office/powerpoint/2010/main" val="9370142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5520</TotalTime>
  <Words>5215</Words>
  <Application>Microsoft Office PowerPoint</Application>
  <PresentationFormat>Widescreen</PresentationFormat>
  <Paragraphs>270</Paragraphs>
  <Slides>35</Slides>
  <Notes>33</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35</vt:i4>
      </vt:variant>
    </vt:vector>
  </HeadingPairs>
  <TitlesOfParts>
    <vt:vector size="43" baseType="lpstr">
      <vt:lpstr>Calibri</vt:lpstr>
      <vt:lpstr>Segoe UI</vt:lpstr>
      <vt:lpstr>ipccsans</vt:lpstr>
      <vt:lpstr>Courier New</vt:lpstr>
      <vt:lpstr>Arial</vt:lpstr>
      <vt:lpstr>Century Gothic</vt:lpstr>
      <vt:lpstr>Office Theme</vt:lpstr>
      <vt:lpstr>Θέμα του Office</vt:lpstr>
      <vt:lpstr>PowerPoint Presentation</vt:lpstr>
      <vt:lpstr>PowerPoint Presentation</vt:lpstr>
      <vt:lpstr>PowerPoint Presentation</vt:lpstr>
      <vt:lpstr>PowerPoint Presentation</vt:lpstr>
      <vt:lpstr>PowerPoint Presentation</vt:lpstr>
      <vt:lpstr>Data source: CCLW database﻿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NDC’s use standardized information that includes: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WIN</dc:creator>
  <cp:lastModifiedBy>Liza Papadodima</cp:lastModifiedBy>
  <cp:revision>41</cp:revision>
  <dcterms:created xsi:type="dcterms:W3CDTF">2020-01-02T01:56:26Z</dcterms:created>
  <dcterms:modified xsi:type="dcterms:W3CDTF">2024-03-08T14:48:56Z</dcterms:modified>
</cp:coreProperties>
</file>