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951663" cy="10082213"/>
  <p:embeddedFontLst>
    <p:embeddedFont>
      <p:font typeface="Century Gothic" panose="020B0502020202020204" pitchFamily="3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FB2D6-7BB4-4050-BB8F-FE4C9DA5B5CB}" v="231" dt="2024-04-03T09:22:36.861"/>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77" y="5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5508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42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558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94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522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444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99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40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49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706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913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48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60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51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820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76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44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701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885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32162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a:t>
            </a:r>
            <a:r>
              <a:rPr lang="en-US" sz="2700" b="1" dirty="0">
                <a:solidFill>
                  <a:srgbClr val="003399"/>
                </a:solidFill>
                <a:latin typeface="Century Gothic"/>
                <a:ea typeface="Century Gothic"/>
                <a:cs typeface="Century Gothic"/>
                <a:sym typeface="Century Gothic"/>
              </a:rPr>
              <a:t> EU Climate Change Policies to mitigate negative effects of climate change</a:t>
            </a: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PROF. ABHINAV SHRIVASTAVA &amp; PROF. RAJ VARMA</a:t>
            </a:r>
          </a:p>
          <a:p>
            <a:pPr marL="0" marR="0" lvl="0" indent="0" algn="l" rtl="0">
              <a:lnSpc>
                <a:spcPct val="107000"/>
              </a:lnSpc>
              <a:spcBef>
                <a:spcPts val="800"/>
              </a:spcBef>
              <a:spcAft>
                <a:spcPts val="800"/>
              </a:spcAft>
              <a:buNone/>
            </a:pP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Financing the Green Transition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b="1" dirty="0"/>
              <a:t>1. 	Mobilizing Investments </a:t>
            </a:r>
            <a:r>
              <a:rPr lang="en-US" sz="1600" dirty="0"/>
              <a:t>The EU has established innovative financing mechanisms to 	mobilize public and private investments for climate action and the transition to clean energy. </a:t>
            </a:r>
          </a:p>
          <a:p>
            <a:pPr marL="457200" lvl="1" algn="just">
              <a:lnSpc>
                <a:spcPct val="150000"/>
              </a:lnSpc>
              <a:buSzPts val="1600"/>
            </a:pPr>
            <a:r>
              <a:rPr lang="en-US" sz="1600" b="1" dirty="0"/>
              <a:t>2. 	Just Transition Fund </a:t>
            </a:r>
            <a:r>
              <a:rPr lang="en-US" sz="1600" dirty="0"/>
              <a:t>This fund supports workers and communities affected by the shift 	away from fossil fuels, ensuring a fair and inclusive transition. </a:t>
            </a:r>
          </a:p>
          <a:p>
            <a:pPr marL="457200" lvl="1" algn="just">
              <a:lnSpc>
                <a:spcPct val="150000"/>
              </a:lnSpc>
              <a:buSzPts val="1600"/>
            </a:pPr>
            <a:r>
              <a:rPr lang="en-US" sz="1600" b="1" dirty="0"/>
              <a:t>3. 	Carbon Pricing</a:t>
            </a:r>
            <a:r>
              <a:rPr lang="en-US" sz="1600" dirty="0"/>
              <a:t> The EU Emissions Trading System (EU ETS) puts a price on carbon, 	creating incentives for businesses to reduce emissions and invest in green technologies. </a:t>
            </a:r>
          </a:p>
          <a:p>
            <a:pPr marL="457200" lvl="1" algn="just">
              <a:lnSpc>
                <a:spcPct val="150000"/>
              </a:lnSpc>
              <a:buSzPts val="1600"/>
            </a:pPr>
            <a:r>
              <a:rPr lang="en-US" sz="1600" b="1" dirty="0"/>
              <a:t>4.	 Blended Finance </a:t>
            </a:r>
            <a:r>
              <a:rPr lang="en-US" sz="1600" dirty="0"/>
              <a:t>The EU leverages public funding to </a:t>
            </a:r>
            <a:r>
              <a:rPr lang="en-US" sz="1600" dirty="0" err="1"/>
              <a:t>derisk</a:t>
            </a:r>
            <a:r>
              <a:rPr lang="en-US" sz="1600" dirty="0"/>
              <a:t> and attract private investment 	for sustainable infrastructure and clean energy projects.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98506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Engaging Citizens and Businesses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EU has launched initiatives to engage citizens and businesses in the fight against climate change. These include public awareness campaigns, community-based projects, and incentives for green investments. By empowering individuals and organizations, the EU aims to create a </a:t>
            </a:r>
            <a:r>
              <a:rPr lang="en-US" sz="1600" dirty="0" err="1"/>
              <a:t>bottomup</a:t>
            </a:r>
            <a:r>
              <a:rPr lang="en-US" sz="1600" dirty="0"/>
              <a:t> movement towards sustainability. By fostering a sense of shared responsibility, the EU aims to mobilize all parts of society to contribute to the transition to a low-carbon, resilient future.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C9EA8718-CF0D-EF16-455D-E6887CA33BEE}"/>
              </a:ext>
            </a:extLst>
          </p:cNvPr>
          <p:cNvPicPr>
            <a:picLocks noChangeAspect="1"/>
          </p:cNvPicPr>
          <p:nvPr/>
        </p:nvPicPr>
        <p:blipFill>
          <a:blip r:embed="rId3"/>
          <a:stretch>
            <a:fillRect/>
          </a:stretch>
        </p:blipFill>
        <p:spPr>
          <a:xfrm>
            <a:off x="1073426" y="3478003"/>
            <a:ext cx="9407763" cy="2239228"/>
          </a:xfrm>
          <a:prstGeom prst="rect">
            <a:avLst/>
          </a:prstGeom>
        </p:spPr>
      </p:pic>
    </p:spTree>
    <p:extLst>
      <p:ext uri="{BB962C8B-B14F-4D97-AF65-F5344CB8AC3E}">
        <p14:creationId xmlns:p14="http://schemas.microsoft.com/office/powerpoint/2010/main" val="39579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International Cooperation on Climate Action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1. Shared Responsibilities: Countries collaborate to reduce emissions </a:t>
            </a:r>
          </a:p>
          <a:p>
            <a:pPr marL="457200" lvl="1" algn="just">
              <a:lnSpc>
                <a:spcPct val="150000"/>
              </a:lnSpc>
              <a:buSzPts val="1600"/>
            </a:pPr>
            <a:r>
              <a:rPr lang="en-US" sz="1600" dirty="0"/>
              <a:t>2. Technology Transfer: Developed nations support clean tech adoption </a:t>
            </a:r>
          </a:p>
          <a:p>
            <a:pPr marL="457200" lvl="1" algn="just">
              <a:lnSpc>
                <a:spcPct val="150000"/>
              </a:lnSpc>
              <a:buSzPts val="1600"/>
            </a:pPr>
            <a:r>
              <a:rPr lang="en-US" sz="1600" dirty="0"/>
              <a:t>3. Climate Finance: Funding for mitigation and adaptation in developing countries </a:t>
            </a:r>
          </a:p>
          <a:p>
            <a:pPr marL="457200" lvl="1" algn="just">
              <a:lnSpc>
                <a:spcPct val="150000"/>
              </a:lnSpc>
              <a:buSzPts val="1600"/>
            </a:pPr>
            <a:endParaRPr lang="en-US" sz="1600" dirty="0"/>
          </a:p>
          <a:p>
            <a:pPr marL="457200" lvl="1" algn="just">
              <a:lnSpc>
                <a:spcPct val="150000"/>
              </a:lnSpc>
              <a:buSzPts val="1600"/>
            </a:pPr>
            <a:endParaRPr lang="en-US" sz="1600" dirty="0"/>
          </a:p>
          <a:p>
            <a:pPr marL="457200" lvl="1" algn="just">
              <a:lnSpc>
                <a:spcPct val="150000"/>
              </a:lnSpc>
              <a:buSzPts val="1600"/>
            </a:pPr>
            <a:r>
              <a:rPr lang="en-US" sz="1600" dirty="0"/>
              <a:t>The EU recognizes that combating climate change requires global cooperation. It engages in multilateral agreements to establish shared responsibilities, facilitate technology transfer, and mobilize climate finance to support developing nations in their transition to a low-carbon future.</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8854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Monitoring and Reporting Mechanisms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3" name="Picture 2">
            <a:extLst>
              <a:ext uri="{FF2B5EF4-FFF2-40B4-BE49-F238E27FC236}">
                <a16:creationId xmlns:a16="http://schemas.microsoft.com/office/drawing/2014/main" id="{2107C77F-9B2A-5CB8-16E6-5F2DB7D475D5}"/>
              </a:ext>
            </a:extLst>
          </p:cNvPr>
          <p:cNvPicPr>
            <a:picLocks noChangeAspect="1"/>
          </p:cNvPicPr>
          <p:nvPr/>
        </p:nvPicPr>
        <p:blipFill>
          <a:blip r:embed="rId3"/>
          <a:stretch>
            <a:fillRect/>
          </a:stretch>
        </p:blipFill>
        <p:spPr>
          <a:xfrm>
            <a:off x="3549002" y="1267239"/>
            <a:ext cx="5093996" cy="4323522"/>
          </a:xfrm>
          <a:prstGeom prst="rect">
            <a:avLst/>
          </a:prstGeom>
        </p:spPr>
      </p:pic>
    </p:spTree>
    <p:extLst>
      <p:ext uri="{BB962C8B-B14F-4D97-AF65-F5344CB8AC3E}">
        <p14:creationId xmlns:p14="http://schemas.microsoft.com/office/powerpoint/2010/main" val="2815230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Promoting Climate-Smart Agriculture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457200" lvl="1" algn="just">
              <a:lnSpc>
                <a:spcPct val="150000"/>
              </a:lnSpc>
              <a:buSzPts val="1600"/>
            </a:pPr>
            <a:r>
              <a:rPr lang="en-US" sz="1600" b="1" u="sng" dirty="0"/>
              <a:t>Sustainable Farming Practices </a:t>
            </a:r>
          </a:p>
          <a:p>
            <a:pPr marL="457200" lvl="1" algn="just">
              <a:lnSpc>
                <a:spcPct val="150000"/>
              </a:lnSpc>
              <a:buSzPts val="1600"/>
            </a:pPr>
            <a:r>
              <a:rPr lang="en-US" sz="1600" dirty="0"/>
              <a:t>The EU encourages farmers to adopt climate-smart agricultural techniques, such as conservation tillage, cover cropping, and precision farming. These practices help reduce greenhouse gas emissions and improve soil health. </a:t>
            </a:r>
          </a:p>
          <a:p>
            <a:pPr marL="457200" lvl="1" algn="just">
              <a:lnSpc>
                <a:spcPct val="150000"/>
              </a:lnSpc>
              <a:buSzPts val="1600"/>
            </a:pPr>
            <a:r>
              <a:rPr lang="en-US" sz="1600" b="1" u="sng" dirty="0"/>
              <a:t>Boosting Resilience </a:t>
            </a:r>
          </a:p>
          <a:p>
            <a:pPr marL="457200" lvl="1" algn="just">
              <a:lnSpc>
                <a:spcPct val="150000"/>
              </a:lnSpc>
              <a:buSzPts val="1600"/>
            </a:pPr>
            <a:r>
              <a:rPr lang="en-US" sz="1600" dirty="0"/>
              <a:t>EU policies support the development of drought-resistant crop varieties and livestock breeds that can better withstand the impacts of climate change. This strengthens the resilience of agricultural systems. </a:t>
            </a:r>
          </a:p>
          <a:p>
            <a:pPr marL="457200" lvl="1" algn="just">
              <a:lnSpc>
                <a:spcPct val="150000"/>
              </a:lnSpc>
              <a:buSzPts val="1600"/>
            </a:pPr>
            <a:r>
              <a:rPr lang="en-US" sz="1600" b="1" u="sng" dirty="0"/>
              <a:t>Agroforestry Initiatives </a:t>
            </a:r>
          </a:p>
          <a:p>
            <a:pPr marL="457200" lvl="1" algn="just">
              <a:lnSpc>
                <a:spcPct val="150000"/>
              </a:lnSpc>
              <a:buSzPts val="1600"/>
            </a:pPr>
            <a:r>
              <a:rPr lang="en-US" sz="1600" dirty="0"/>
              <a:t>The EU promotes agroforestry, which integrates the cultivation of trees and shrubs with traditional crop and livestock production. This approach can enhance carbon sequestration, biodiversity, and ecosystem services. </a:t>
            </a:r>
          </a:p>
          <a:p>
            <a:pPr marL="457200" lvl="1" algn="just">
              <a:lnSpc>
                <a:spcPct val="150000"/>
              </a:lnSpc>
              <a:buSzPts val="1600"/>
            </a:pPr>
            <a:r>
              <a:rPr lang="en-US" sz="1600" b="1" u="sng" dirty="0"/>
              <a:t>Reducing Food Waste</a:t>
            </a:r>
          </a:p>
          <a:p>
            <a:pPr marL="457200" lvl="1" algn="just">
              <a:lnSpc>
                <a:spcPct val="150000"/>
              </a:lnSpc>
              <a:buSzPts val="1600"/>
            </a:pPr>
            <a:r>
              <a:rPr lang="en-US" sz="1600" dirty="0"/>
              <a:t> Policies encourage food waste reduction across the supply chain, from production to consumption, to cut down on the greenhouse gas emissions associated with wasted food.</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4910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Investing in Clean Energy Research and Innovation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b="1" dirty="0"/>
              <a:t>1. Funding Breakthrough Technologies </a:t>
            </a:r>
          </a:p>
          <a:p>
            <a:pPr marL="457200" lvl="1" algn="just">
              <a:lnSpc>
                <a:spcPct val="150000"/>
              </a:lnSpc>
              <a:buSzPts val="1600"/>
            </a:pPr>
            <a:r>
              <a:rPr lang="en-US" sz="1600" dirty="0"/>
              <a:t>The EU invests heavily in research and development of innovative clean energy solutions, from advanced solar panels to next-generation biofuels, to drive the transition to a carbon-neutral economy.</a:t>
            </a:r>
          </a:p>
          <a:p>
            <a:pPr marL="457200" lvl="1" algn="just">
              <a:lnSpc>
                <a:spcPct val="150000"/>
              </a:lnSpc>
              <a:buSzPts val="1600"/>
            </a:pPr>
            <a:r>
              <a:rPr lang="en-US" sz="1600" b="1" dirty="0"/>
              <a:t>2. Accelerating Commercialization </a:t>
            </a:r>
          </a:p>
          <a:p>
            <a:pPr marL="457200" lvl="1" algn="just">
              <a:lnSpc>
                <a:spcPct val="150000"/>
              </a:lnSpc>
              <a:buSzPts val="1600"/>
            </a:pPr>
            <a:r>
              <a:rPr lang="en-US" sz="1600" dirty="0"/>
              <a:t>EU initiatives help promising clean tech startups and companies scale up their operations, bridging the gap between laboratory breakthroughs and market-ready products and services. </a:t>
            </a:r>
          </a:p>
          <a:p>
            <a:pPr marL="457200" lvl="1" algn="just">
              <a:lnSpc>
                <a:spcPct val="150000"/>
              </a:lnSpc>
              <a:buSzPts val="1600"/>
            </a:pPr>
            <a:r>
              <a:rPr lang="en-US" sz="1600" b="1" dirty="0"/>
              <a:t>3. Fostering Collaboration </a:t>
            </a:r>
          </a:p>
          <a:p>
            <a:pPr marL="457200" lvl="1" algn="just">
              <a:lnSpc>
                <a:spcPct val="150000"/>
              </a:lnSpc>
              <a:buSzPts val="1600"/>
            </a:pPr>
            <a:r>
              <a:rPr lang="en-US" sz="1600" dirty="0"/>
              <a:t>Cross-border research collaborations and knowledge-sharing platforms bring together universities, businesses, and government agencies to tackle climate challenges through innovative solutions.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71064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Climate-Related Risks and Disasters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gn="just">
              <a:lnSpc>
                <a:spcPct val="150000"/>
              </a:lnSpc>
              <a:buSzPts val="1600"/>
            </a:pPr>
            <a:r>
              <a:rPr lang="en-US" sz="1600" b="1" dirty="0"/>
              <a:t>Disaster Preparedness</a:t>
            </a:r>
          </a:p>
          <a:p>
            <a:pPr marL="457200" lvl="1" algn="just">
              <a:lnSpc>
                <a:spcPct val="150000"/>
              </a:lnSpc>
              <a:buSzPts val="1600"/>
            </a:pPr>
            <a:r>
              <a:rPr lang="en-US" sz="1600" dirty="0"/>
              <a:t>Developing early warning systems and emergency response plans to minimize the impact of extreme weather events like floods, droughts, and storms. </a:t>
            </a:r>
          </a:p>
          <a:p>
            <a:pPr marL="457200" lvl="1" algn="just">
              <a:lnSpc>
                <a:spcPct val="150000"/>
              </a:lnSpc>
              <a:buSzPts val="1600"/>
            </a:pPr>
            <a:r>
              <a:rPr lang="en-US" sz="1600" b="1" dirty="0"/>
              <a:t>Risk Assessments </a:t>
            </a:r>
          </a:p>
          <a:p>
            <a:pPr marL="457200" lvl="1" algn="just">
              <a:lnSpc>
                <a:spcPct val="150000"/>
              </a:lnSpc>
              <a:buSzPts val="1600"/>
            </a:pPr>
            <a:r>
              <a:rPr lang="en-US" sz="1600" dirty="0"/>
              <a:t>Conducting comprehensive risk assessments to identify vulnerable populations and infrastructure, enabling targeted adaptation strategies. </a:t>
            </a:r>
          </a:p>
          <a:p>
            <a:pPr marL="457200" lvl="1" algn="just">
              <a:lnSpc>
                <a:spcPct val="150000"/>
              </a:lnSpc>
              <a:buSzPts val="1600"/>
            </a:pPr>
            <a:r>
              <a:rPr lang="en-US" sz="1600" b="1" dirty="0"/>
              <a:t>Resilient Infrastructure </a:t>
            </a:r>
          </a:p>
          <a:p>
            <a:pPr marL="457200" lvl="1" algn="just">
              <a:lnSpc>
                <a:spcPct val="150000"/>
              </a:lnSpc>
              <a:buSzPts val="1600"/>
            </a:pPr>
            <a:r>
              <a:rPr lang="en-US" sz="1600" dirty="0"/>
              <a:t>Investing in climate-resilient infrastructure like flood barriers, reinforced buildings, and sustainable water management systems. </a:t>
            </a:r>
          </a:p>
          <a:p>
            <a:pPr marL="457200" lvl="1" algn="just">
              <a:lnSpc>
                <a:spcPct val="150000"/>
              </a:lnSpc>
              <a:buSzPts val="1600"/>
            </a:pPr>
            <a:r>
              <a:rPr lang="en-US" sz="1600" b="1" dirty="0"/>
              <a:t>Insurance Schemes </a:t>
            </a:r>
          </a:p>
          <a:p>
            <a:pPr marL="457200" lvl="1" algn="just">
              <a:lnSpc>
                <a:spcPct val="150000"/>
              </a:lnSpc>
              <a:buSzPts val="1600"/>
            </a:pPr>
            <a:r>
              <a:rPr lang="en-US" sz="1600" dirty="0"/>
              <a:t>Promoting affordable and accessible insurance programs to help communities recover from climate-related disasters and minimize economic losses.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50161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Integrating Climate Policies Across Sectors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EU recognizes that effective climate action requires a holistic, cross-sectoral approach. By integrating climate considerations into policymaking across diverse domains, such as energy, transportation, agriculture, and urban planning, the EU aims to drive systemic change and ensure the alignment of all policies with its ambitious climate goals. This integrated approach allows the EU to harness synergies, address trade-offs, and maximize the co-benefits of climate action. For example, policies that promote renewable energy can also support job creation, improve air quality, and enhance energy security - all while reducing greenhouse gas emissions.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7886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Empowering Local and Regional Authorities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EU empowers local and regional governments to take climate action by providing funding, policy guidance, and technical support. This enables cities, towns, and regions to develop and implement their own innovative solutions tailored to local needs and conditions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45120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Ensuring a Just Transition for Affected Communities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As the EU transitions to a sustainable, low-carbon economy, it is crucial to ensure that the process is equitable and inclusive. This means supporting workers and communities that may be disproportionately impacted by the shift, providing retraining, job placement assistance, and social safety nets. A just transition requires close collaboration with local stakeholders, labor unions, and civil society to understand the unique needs of affected regions and develop tailored solutions. Delivering on this commitment is essential for a fair and socially-conscious green transformation.</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85344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European Union (EU) has taken a leading role in addressing the global challenge of climate change. Through comprehensive policies and ambitious targets, the EU aims to transition to a sustainable, </a:t>
            </a:r>
            <a:r>
              <a:rPr lang="en-US" sz="1600" dirty="0" err="1"/>
              <a:t>lowcarbon</a:t>
            </a:r>
            <a:r>
              <a:rPr lang="en-US" sz="1600" dirty="0"/>
              <a:t> economy and mitigate the negative impacts of global warming.</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Enhancing Climate Diplomacy and Negotiations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gn="just">
              <a:lnSpc>
                <a:spcPct val="150000"/>
              </a:lnSpc>
              <a:buSzPts val="1600"/>
            </a:pPr>
            <a:r>
              <a:rPr lang="en-US" sz="1600" b="1" u="sng" dirty="0"/>
              <a:t>Global Partnerships </a:t>
            </a:r>
          </a:p>
          <a:p>
            <a:pPr marL="457200" lvl="1" algn="just">
              <a:lnSpc>
                <a:spcPct val="150000"/>
              </a:lnSpc>
              <a:buSzPts val="1600"/>
            </a:pPr>
            <a:r>
              <a:rPr lang="en-US" sz="1600" dirty="0"/>
              <a:t>Strengthening international cooperation and diplomacy to address climate change through multilateral agreements and coordinated actions. </a:t>
            </a:r>
          </a:p>
          <a:p>
            <a:pPr marL="457200" lvl="1" algn="just">
              <a:lnSpc>
                <a:spcPct val="150000"/>
              </a:lnSpc>
              <a:buSzPts val="1600"/>
            </a:pPr>
            <a:r>
              <a:rPr lang="en-US" sz="1600" b="1" u="sng" dirty="0"/>
              <a:t>Negotiation Strategies </a:t>
            </a:r>
          </a:p>
          <a:p>
            <a:pPr marL="457200" lvl="1" algn="just">
              <a:lnSpc>
                <a:spcPct val="150000"/>
              </a:lnSpc>
              <a:buSzPts val="1600"/>
            </a:pPr>
            <a:r>
              <a:rPr lang="en-US" sz="1600" dirty="0"/>
              <a:t>Developing effective negotiation tactics and compromise solutions to advance ambitious climate goals and secure commitments from all parties. </a:t>
            </a:r>
          </a:p>
          <a:p>
            <a:pPr marL="457200" lvl="1" algn="just">
              <a:lnSpc>
                <a:spcPct val="150000"/>
              </a:lnSpc>
              <a:buSzPts val="1600"/>
            </a:pPr>
            <a:r>
              <a:rPr lang="en-US" sz="1600" b="1" u="sng" dirty="0"/>
              <a:t>Policy Alignment </a:t>
            </a:r>
          </a:p>
          <a:p>
            <a:pPr marL="457200" lvl="1" algn="just">
              <a:lnSpc>
                <a:spcPct val="150000"/>
              </a:lnSpc>
              <a:buSzPts val="1600"/>
            </a:pPr>
            <a:r>
              <a:rPr lang="en-US" sz="1600" dirty="0"/>
              <a:t>Aligning domestic climate policies with international frameworks to ensure coherence and facilitate progress on shared objectives. </a:t>
            </a:r>
          </a:p>
          <a:p>
            <a:pPr marL="457200" lvl="1" algn="just">
              <a:lnSpc>
                <a:spcPct val="150000"/>
              </a:lnSpc>
              <a:buSzPts val="1600"/>
            </a:pPr>
            <a:r>
              <a:rPr lang="en-US" sz="1600" b="1" u="sng" dirty="0"/>
              <a:t>Climate Finance </a:t>
            </a:r>
          </a:p>
          <a:p>
            <a:pPr marL="457200" lvl="1" algn="just">
              <a:lnSpc>
                <a:spcPct val="150000"/>
              </a:lnSpc>
              <a:buSzPts val="1600"/>
            </a:pPr>
            <a:r>
              <a:rPr lang="en-US" sz="1600" dirty="0"/>
              <a:t>Mobilizing and distributing climate finance to support mitigation and adaptation efforts in developing countries.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62100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Mainstreaming Climate Considerations in Policymaking</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gn="just">
              <a:lnSpc>
                <a:spcPct val="150000"/>
              </a:lnSpc>
              <a:buSzPts val="1600"/>
            </a:pPr>
            <a:r>
              <a:rPr lang="en-US" sz="1600" b="1" dirty="0"/>
              <a:t>Integrating Climate Goals </a:t>
            </a:r>
          </a:p>
          <a:p>
            <a:pPr marL="457200" lvl="1" algn="just">
              <a:lnSpc>
                <a:spcPct val="150000"/>
              </a:lnSpc>
              <a:buSzPts val="1600"/>
            </a:pPr>
            <a:r>
              <a:rPr lang="en-US" sz="1600" dirty="0"/>
              <a:t>The EU is working to embed climate action at the core of policymaking across all sectors, from energy and transport to agriculture and trade. </a:t>
            </a:r>
          </a:p>
          <a:p>
            <a:pPr marL="457200" lvl="1" algn="just">
              <a:lnSpc>
                <a:spcPct val="150000"/>
              </a:lnSpc>
              <a:buSzPts val="1600"/>
            </a:pPr>
            <a:r>
              <a:rPr lang="en-US" sz="1600" b="1" dirty="0"/>
              <a:t>Climate Governance </a:t>
            </a:r>
          </a:p>
          <a:p>
            <a:pPr marL="457200" lvl="1" algn="just">
              <a:lnSpc>
                <a:spcPct val="150000"/>
              </a:lnSpc>
              <a:buSzPts val="1600"/>
            </a:pPr>
            <a:r>
              <a:rPr lang="en-US" sz="1600" dirty="0"/>
              <a:t>Climate policies are overseen by dedicated EU bodies and Climate Commissioners to ensure coherent, ambitious, and effective climate action. </a:t>
            </a:r>
          </a:p>
          <a:p>
            <a:pPr marL="457200" lvl="1" algn="just">
              <a:lnSpc>
                <a:spcPct val="150000"/>
              </a:lnSpc>
              <a:buSzPts val="1600"/>
            </a:pPr>
            <a:r>
              <a:rPr lang="en-US" sz="1600" b="1" dirty="0"/>
              <a:t>Climate Risk Analysis </a:t>
            </a:r>
          </a:p>
          <a:p>
            <a:pPr marL="457200" lvl="1" algn="just">
              <a:lnSpc>
                <a:spcPct val="150000"/>
              </a:lnSpc>
              <a:buSzPts val="1600"/>
            </a:pPr>
            <a:r>
              <a:rPr lang="en-US" sz="1600" dirty="0"/>
              <a:t>Robust climate risk assessments inform policymaking, helping the EU prepare for and mitigate the impacts of climate change. </a:t>
            </a:r>
          </a:p>
          <a:p>
            <a:pPr marL="457200" lvl="1" algn="just">
              <a:lnSpc>
                <a:spcPct val="150000"/>
              </a:lnSpc>
              <a:buSzPts val="1600"/>
            </a:pPr>
            <a:r>
              <a:rPr lang="en-US" sz="1600" b="1" dirty="0"/>
              <a:t>Stakeholder Engagement </a:t>
            </a:r>
          </a:p>
          <a:p>
            <a:pPr marL="457200" lvl="1" algn="just">
              <a:lnSpc>
                <a:spcPct val="150000"/>
              </a:lnSpc>
              <a:buSzPts val="1600"/>
            </a:pPr>
            <a:r>
              <a:rPr lang="en-US" sz="1600" dirty="0"/>
              <a:t>The EU actively engages citizens, businesses, and other stakeholders in developing and implementing climate policies through consultations.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25659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Conclusion and Next Steps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00100" lvl="1" indent="-342900" algn="just">
              <a:lnSpc>
                <a:spcPct val="150000"/>
              </a:lnSpc>
              <a:buSzPts val="1600"/>
              <a:buAutoNum type="arabicPeriod"/>
            </a:pPr>
            <a:r>
              <a:rPr lang="en-US" sz="1600" dirty="0"/>
              <a:t>Reaffirm the EU's unwavering commitment to ambitious climate action and the goals of the Paris Agreement. </a:t>
            </a:r>
          </a:p>
          <a:p>
            <a:pPr marL="800100" lvl="1" indent="-342900" algn="just">
              <a:lnSpc>
                <a:spcPct val="150000"/>
              </a:lnSpc>
              <a:buSzPts val="1600"/>
              <a:buAutoNum type="arabicPeriod"/>
            </a:pPr>
            <a:r>
              <a:rPr lang="en-US" sz="1600" dirty="0"/>
              <a:t>Emphasize the need to accelerate the transition to a climate-neutral and resilient economy through bold, decisive policies and innovative solutions. </a:t>
            </a:r>
          </a:p>
          <a:p>
            <a:pPr marL="800100" lvl="1" indent="-342900" algn="just">
              <a:lnSpc>
                <a:spcPct val="150000"/>
              </a:lnSpc>
              <a:buSzPts val="1600"/>
              <a:buAutoNum type="arabicPeriod"/>
            </a:pPr>
            <a:r>
              <a:rPr lang="en-US" sz="1600" dirty="0"/>
              <a:t>Encourage continued collaboration between the EU, member states, local authorities, businesses, and citizens to drive the green transition and create a sustainable future.</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92229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Reducing Greenhouse Gas Emissions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1. Set ambitious targets to cut carbon emissions across key sectors like energy, transportation,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and industry.</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2. Promote renewable energy sources like solar, wind, and hydropower to replace fossil fuels.</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3. Improve energy efficiency in buildings, factories, and appliances to reduce overall energy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demand.</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4. Support the development and adoption of low-emission technologies such as electric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vehicles and carbon capture systems.</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5. Implement carbon pricing mechanisms like emissions trading schemes to incentivize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emissions reductions.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8002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Promoting Renewable Energy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EU is accelerating the transition to renewable energy sources to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reduce greenhouse gas emissions and combat climate change. This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includes ambitious targets for solar, wind, hydroelectric, and other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clean power generation to supply a growing share of the region's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energy needs.</a:t>
            </a:r>
          </a:p>
          <a:p>
            <a:pPr marL="457200"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Key initiatives focus on expanding renewable infrastructure,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supporting research and innovation, and creating incentives for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businesses and households to adopt renewable technologies.</a:t>
            </a:r>
          </a:p>
        </p:txBody>
      </p:sp>
    </p:spTree>
    <p:extLst>
      <p:ext uri="{BB962C8B-B14F-4D97-AF65-F5344CB8AC3E}">
        <p14:creationId xmlns:p14="http://schemas.microsoft.com/office/powerpoint/2010/main" val="241808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Improving Energy Efficiency</a:t>
            </a:r>
          </a:p>
        </p:txBody>
      </p:sp>
      <p:sp>
        <p:nvSpPr>
          <p:cNvPr id="158" name="Google Shape;158;p46"/>
          <p:cNvSpPr txBox="1"/>
          <p:nvPr/>
        </p:nvSpPr>
        <p:spPr>
          <a:xfrm>
            <a:off x="993059" y="1592356"/>
            <a:ext cx="510294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EU is driving efforts to improve energy efficiency across various sectors, including buildings, industry, and transportation. This involves promoting the use of energy-efficient technologies, optimizing processes, and transitioning to smart energy management systems. By reducing energy waste and consumption, the EU aims to lower greenhouse gas emissions, alleviate energy costs for consumers and businesses, and enhance the continent's energy security.</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A8794128-4873-22E5-B827-2481056F80B6}"/>
              </a:ext>
            </a:extLst>
          </p:cNvPr>
          <p:cNvPicPr>
            <a:picLocks noChangeAspect="1"/>
          </p:cNvPicPr>
          <p:nvPr/>
        </p:nvPicPr>
        <p:blipFill>
          <a:blip r:embed="rId3"/>
          <a:stretch>
            <a:fillRect/>
          </a:stretch>
        </p:blipFill>
        <p:spPr>
          <a:xfrm>
            <a:off x="6443599" y="1727158"/>
            <a:ext cx="4755342" cy="3875886"/>
          </a:xfrm>
          <a:prstGeom prst="rect">
            <a:avLst/>
          </a:prstGeom>
        </p:spPr>
      </p:pic>
    </p:spTree>
    <p:extLst>
      <p:ext uri="{BB962C8B-B14F-4D97-AF65-F5344CB8AC3E}">
        <p14:creationId xmlns:p14="http://schemas.microsoft.com/office/powerpoint/2010/main" val="9980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Transitioning to a Circular Economy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60" y="1592356"/>
            <a:ext cx="3996384"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transition to a circular economy is a fundamental shift away from the traditional linear "take-make-waste" model. By prioritizing reduce, reuse, and recycle, the EU is working to keep resources in use for as long as possible, extract maximum value from them, and recover and regenerate products and materials at the end of each service life.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B1CB18DA-CE50-B249-07AC-F2835C0DA1F6}"/>
              </a:ext>
            </a:extLst>
          </p:cNvPr>
          <p:cNvPicPr>
            <a:picLocks noChangeAspect="1"/>
          </p:cNvPicPr>
          <p:nvPr/>
        </p:nvPicPr>
        <p:blipFill>
          <a:blip r:embed="rId3"/>
          <a:stretch>
            <a:fillRect/>
          </a:stretch>
        </p:blipFill>
        <p:spPr>
          <a:xfrm>
            <a:off x="5128591" y="1511230"/>
            <a:ext cx="6259920" cy="4307742"/>
          </a:xfrm>
          <a:prstGeom prst="rect">
            <a:avLst/>
          </a:prstGeom>
        </p:spPr>
      </p:pic>
    </p:spTree>
    <p:extLst>
      <p:ext uri="{BB962C8B-B14F-4D97-AF65-F5344CB8AC3E}">
        <p14:creationId xmlns:p14="http://schemas.microsoft.com/office/powerpoint/2010/main" val="308091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Transportation Initiatives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83120"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gn="just">
              <a:lnSpc>
                <a:spcPct val="150000"/>
              </a:lnSpc>
              <a:buSzPts val="1600"/>
            </a:pPr>
            <a:r>
              <a:rPr lang="en-US" sz="1600" b="1" u="sng" dirty="0"/>
              <a:t>Electrification </a:t>
            </a:r>
          </a:p>
          <a:p>
            <a:pPr marL="457200" lvl="1" algn="just">
              <a:lnSpc>
                <a:spcPct val="150000"/>
              </a:lnSpc>
              <a:buSzPts val="1600"/>
            </a:pPr>
            <a:r>
              <a:rPr lang="en-US" sz="1600" dirty="0"/>
              <a:t>Promoting the adoption of electric vehicles through incentives, charging infrastructure, and emissions regulations. </a:t>
            </a:r>
          </a:p>
          <a:p>
            <a:pPr marL="457200" lvl="1" algn="just">
              <a:lnSpc>
                <a:spcPct val="150000"/>
              </a:lnSpc>
              <a:buSzPts val="1600"/>
            </a:pPr>
            <a:r>
              <a:rPr lang="en-US" sz="1600" b="1" u="sng" dirty="0"/>
              <a:t>Public Transport </a:t>
            </a:r>
          </a:p>
          <a:p>
            <a:pPr marL="457200" lvl="1" algn="just">
              <a:lnSpc>
                <a:spcPct val="150000"/>
              </a:lnSpc>
              <a:buSzPts val="1600"/>
            </a:pPr>
            <a:r>
              <a:rPr lang="en-US" sz="1600" dirty="0"/>
              <a:t>Investing in efficient, affordable, and accessible public transportation systems, including buses, trains, and metro networks. </a:t>
            </a:r>
          </a:p>
          <a:p>
            <a:pPr marL="457200" lvl="1" algn="just">
              <a:lnSpc>
                <a:spcPct val="150000"/>
              </a:lnSpc>
              <a:buSzPts val="1600"/>
            </a:pPr>
            <a:r>
              <a:rPr lang="en-US" sz="1600" b="1" u="sng" dirty="0"/>
              <a:t>Active Mobility </a:t>
            </a:r>
          </a:p>
          <a:p>
            <a:pPr marL="457200" lvl="1" algn="just">
              <a:lnSpc>
                <a:spcPct val="150000"/>
              </a:lnSpc>
              <a:buSzPts val="1600"/>
            </a:pPr>
            <a:r>
              <a:rPr lang="en-US" sz="1600" dirty="0"/>
              <a:t>Encouraging walking, cycling, and other forms of active transportation through improved infrastructure, bike-sharing programs, and pedestrian-friendly urban design. </a:t>
            </a:r>
          </a:p>
          <a:p>
            <a:pPr marL="457200" lvl="1" algn="just">
              <a:lnSpc>
                <a:spcPct val="150000"/>
              </a:lnSpc>
              <a:buSzPts val="1600"/>
            </a:pPr>
            <a:r>
              <a:rPr lang="en-US" sz="1600" b="1" u="sng" dirty="0"/>
              <a:t>Intermodal Connectivity </a:t>
            </a:r>
          </a:p>
          <a:p>
            <a:pPr marL="457200" lvl="1" algn="just">
              <a:lnSpc>
                <a:spcPct val="150000"/>
              </a:lnSpc>
              <a:buSzPts val="1600"/>
            </a:pPr>
            <a:r>
              <a:rPr lang="en-US" sz="1600" dirty="0"/>
              <a:t>Enabling seamless integration between different modes of transport, such as linking rail stations with bike-sharing and ride-hailing services.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1074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Protecting and Restoring Ecosystems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gn="just">
              <a:lnSpc>
                <a:spcPct val="150000"/>
              </a:lnSpc>
              <a:buSzPts val="1600"/>
            </a:pPr>
            <a:r>
              <a:rPr lang="en-US" sz="1600" b="1" u="sng" dirty="0"/>
              <a:t>Protecting Biodiversity </a:t>
            </a:r>
          </a:p>
          <a:p>
            <a:pPr marL="457200" lvl="1" algn="just">
              <a:lnSpc>
                <a:spcPct val="150000"/>
              </a:lnSpc>
              <a:buSzPts val="1600"/>
            </a:pPr>
            <a:r>
              <a:rPr lang="en-US" sz="1600" dirty="0"/>
              <a:t>The EU is committed to safeguarding endangered species and habitats, preserving the rich biodiversity that underpins the health of our ecosystems. </a:t>
            </a:r>
          </a:p>
          <a:p>
            <a:pPr marL="457200" lvl="1" algn="just">
              <a:lnSpc>
                <a:spcPct val="150000"/>
              </a:lnSpc>
              <a:buSzPts val="1600"/>
            </a:pPr>
            <a:r>
              <a:rPr lang="en-US" sz="1600" b="1" u="sng" dirty="0"/>
              <a:t>Restoring Degraded Ecosystems </a:t>
            </a:r>
          </a:p>
          <a:p>
            <a:pPr marL="457200" lvl="1" algn="just">
              <a:lnSpc>
                <a:spcPct val="150000"/>
              </a:lnSpc>
              <a:buSzPts val="1600"/>
            </a:pPr>
            <a:r>
              <a:rPr lang="en-US" sz="1600" dirty="0"/>
              <a:t>Major initiatives are underway to revitalize wetlands, forests, and other natural environments damaged by human activity, helping to regenerate vital ecological functions. </a:t>
            </a:r>
          </a:p>
          <a:p>
            <a:pPr marL="457200" lvl="1" algn="just">
              <a:lnSpc>
                <a:spcPct val="150000"/>
              </a:lnSpc>
              <a:buSzPts val="1600"/>
            </a:pPr>
            <a:r>
              <a:rPr lang="en-US" sz="1600" b="1" u="sng" dirty="0"/>
              <a:t>Promoting Sustainable Land Use</a:t>
            </a:r>
          </a:p>
          <a:p>
            <a:pPr marL="457200" lvl="1" algn="just">
              <a:lnSpc>
                <a:spcPct val="150000"/>
              </a:lnSpc>
              <a:buSzPts val="1600"/>
            </a:pPr>
            <a:r>
              <a:rPr lang="en-US" sz="1600" dirty="0"/>
              <a:t>The EU encourages sustainable forestry, agriculture, and urban planning practices that preserve the integrity of ecosystems and the vital services they provide. </a:t>
            </a:r>
          </a:p>
          <a:p>
            <a:pPr marL="457200" lvl="1" algn="just">
              <a:lnSpc>
                <a:spcPct val="150000"/>
              </a:lnSpc>
              <a:buSzPts val="1600"/>
            </a:pPr>
            <a:r>
              <a:rPr lang="en-US" sz="1600" b="1" u="sng" dirty="0"/>
              <a:t>Engaging Citizens in Conservation </a:t>
            </a:r>
          </a:p>
          <a:p>
            <a:pPr marL="457200" lvl="1" algn="just">
              <a:lnSpc>
                <a:spcPct val="150000"/>
              </a:lnSpc>
              <a:buSzPts val="1600"/>
            </a:pPr>
            <a:r>
              <a:rPr lang="en-US" sz="1600" dirty="0"/>
              <a:t>Citizens are empowered to participate in local conservation efforts, from tree-planting to habitat restoration, fostering a sense of stewardship over the natural world</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6233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Adaptation Strategies for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b="1" u="sng" dirty="0"/>
              <a:t>Enhancing Infrastructure Resilience</a:t>
            </a:r>
          </a:p>
          <a:p>
            <a:pPr marL="457200" lvl="1" algn="just">
              <a:lnSpc>
                <a:spcPct val="150000"/>
              </a:lnSpc>
              <a:buSzPts val="1600"/>
            </a:pPr>
            <a:r>
              <a:rPr lang="en-US" sz="1600" dirty="0"/>
              <a:t>Redesigning buildings, transportation systems, and utilities to withstand extreme weather events and adapt to changing climate conditions. </a:t>
            </a:r>
          </a:p>
          <a:p>
            <a:pPr marL="457200" lvl="1" algn="just">
              <a:lnSpc>
                <a:spcPct val="150000"/>
              </a:lnSpc>
              <a:buSzPts val="1600"/>
            </a:pPr>
            <a:r>
              <a:rPr lang="en-US" sz="1600" b="1" u="sng" dirty="0"/>
              <a:t>Improving Early Warning Systems </a:t>
            </a:r>
          </a:p>
          <a:p>
            <a:pPr marL="457200" lvl="1" algn="just">
              <a:lnSpc>
                <a:spcPct val="150000"/>
              </a:lnSpc>
              <a:buSzPts val="1600"/>
            </a:pPr>
            <a:r>
              <a:rPr lang="en-US" sz="1600" dirty="0"/>
              <a:t>Deploying advanced monitoring and forecasting technologies to provide timely alerts for communities at risk of climate-related disasters. </a:t>
            </a:r>
          </a:p>
          <a:p>
            <a:pPr marL="457200" lvl="1" algn="just">
              <a:lnSpc>
                <a:spcPct val="150000"/>
              </a:lnSpc>
              <a:buSzPts val="1600"/>
            </a:pPr>
            <a:r>
              <a:rPr lang="en-US" sz="1600" b="1" u="sng" dirty="0"/>
              <a:t>Implementing Ecosystem-Based Adaptation </a:t>
            </a:r>
          </a:p>
          <a:p>
            <a:pPr marL="457200" lvl="1" algn="just">
              <a:lnSpc>
                <a:spcPct val="150000"/>
              </a:lnSpc>
              <a:buSzPts val="1600"/>
            </a:pPr>
            <a:r>
              <a:rPr lang="en-US" sz="1600" dirty="0"/>
              <a:t>Leveraging the natural protective functions of forests, wetlands, and other ecosystems to enhance community resilience.</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038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4409</TotalTime>
  <Words>1866</Words>
  <Application>Microsoft Office PowerPoint</Application>
  <PresentationFormat>Widescreen</PresentationFormat>
  <Paragraphs>126</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Gouri Sinha</cp:lastModifiedBy>
  <cp:revision>6</cp:revision>
  <dcterms:created xsi:type="dcterms:W3CDTF">2020-01-02T01:56:26Z</dcterms:created>
  <dcterms:modified xsi:type="dcterms:W3CDTF">2024-04-03T09:22:48Z</dcterms:modified>
</cp:coreProperties>
</file>