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83" r:id="rId2"/>
    <p:sldId id="271" r:id="rId3"/>
    <p:sldId id="272" r:id="rId4"/>
    <p:sldId id="273" r:id="rId5"/>
    <p:sldId id="274" r:id="rId6"/>
    <p:sldId id="275" r:id="rId7"/>
    <p:sldId id="276" r:id="rId8"/>
    <p:sldId id="277" r:id="rId9"/>
    <p:sldId id="278" r:id="rId10"/>
    <p:sldId id="279" r:id="rId11"/>
    <p:sldId id="280" r:id="rId12"/>
    <p:sldId id="281" r:id="rId13"/>
    <p:sldId id="282"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na Pandey" userId="52e807ce698cbe47" providerId="LiveId" clId="{8BEDFDBE-AC6B-4ABC-B922-F134B7B6D12E}"/>
    <pc:docChg chg="undo custSel modSld">
      <pc:chgData name="Alina Pandey" userId="52e807ce698cbe47" providerId="LiveId" clId="{8BEDFDBE-AC6B-4ABC-B922-F134B7B6D12E}" dt="2024-04-01T09:52:33.277" v="10" actId="20577"/>
      <pc:docMkLst>
        <pc:docMk/>
      </pc:docMkLst>
      <pc:sldChg chg="modSp mod">
        <pc:chgData name="Alina Pandey" userId="52e807ce698cbe47" providerId="LiveId" clId="{8BEDFDBE-AC6B-4ABC-B922-F134B7B6D12E}" dt="2024-04-01T09:52:33.277" v="10" actId="20577"/>
        <pc:sldMkLst>
          <pc:docMk/>
          <pc:sldMk cId="0" sldId="283"/>
        </pc:sldMkLst>
        <pc:spChg chg="mod">
          <ac:chgData name="Alina Pandey" userId="52e807ce698cbe47" providerId="LiveId" clId="{8BEDFDBE-AC6B-4ABC-B922-F134B7B6D12E}" dt="2024-04-01T09:52:33.277" v="10" actId="20577"/>
          <ac:spMkLst>
            <pc:docMk/>
            <pc:sldMk cId="0" sldId="283"/>
            <ac:spMk id="2" creationId="{13B54DC1-B0AF-07BB-AA0D-404F1084EE72}"/>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8FABE0-0742-47F6-8CF5-324C1B2E6C26}" type="datetimeFigureOut">
              <a:rPr lang="en-US" smtClean="0"/>
              <a:t>4/1/2024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DB9385-64C7-4BE6-B658-BBA005920FBB}" type="slidenum">
              <a:rPr lang="en-US" smtClean="0"/>
              <a:t>‹#›</a:t>
            </a:fld>
            <a:endParaRPr lang="en-US"/>
          </a:p>
        </p:txBody>
      </p:sp>
    </p:spTree>
    <p:extLst>
      <p:ext uri="{BB962C8B-B14F-4D97-AF65-F5344CB8AC3E}">
        <p14:creationId xmlns:p14="http://schemas.microsoft.com/office/powerpoint/2010/main" val="3943108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11182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456803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58631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46130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19465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8294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754961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05663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26306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1402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7274676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941691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B40-A03E-2A4E-171D-262F8080E1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4B2A804-9AFA-80DC-F642-7FA5C31334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39A9758-B2B7-9EE1-7181-AB108A27997A}"/>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5" name="Footer Placeholder 4">
            <a:extLst>
              <a:ext uri="{FF2B5EF4-FFF2-40B4-BE49-F238E27FC236}">
                <a16:creationId xmlns:a16="http://schemas.microsoft.com/office/drawing/2014/main" id="{61404706-939A-FF7C-A9F2-F05ED400C1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30C1F0-C0EB-810E-FD01-31744DA8C549}"/>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2202666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D98F9-ACCA-3C8E-66F4-B5A5F5702FA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5E2528-FB3A-4C7D-E86C-7234BCAE1C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825B45-CBE3-9465-971B-FD17E5601EFD}"/>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5" name="Footer Placeholder 4">
            <a:extLst>
              <a:ext uri="{FF2B5EF4-FFF2-40B4-BE49-F238E27FC236}">
                <a16:creationId xmlns:a16="http://schemas.microsoft.com/office/drawing/2014/main" id="{FFDA4081-A50B-BFBD-AF71-19F052D78D7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0E5E30-244D-42C2-8054-2FBEB70933BA}"/>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222255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A8D5E8B-334B-0B85-CE1A-23700DC313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21D2C9-D5A6-D09A-7411-715EDC31ED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0F83E5-6E33-3B8B-490E-AEB372924A5A}"/>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5" name="Footer Placeholder 4">
            <a:extLst>
              <a:ext uri="{FF2B5EF4-FFF2-40B4-BE49-F238E27FC236}">
                <a16:creationId xmlns:a16="http://schemas.microsoft.com/office/drawing/2014/main" id="{FDC00A88-33A0-7FDD-8FA8-3F7723121A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382769-7415-5D32-2C97-9110053F7545}"/>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139611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6A1DC-EA7D-C1DD-3BDD-E50D61A45A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EA3E96-E90E-9578-EAA3-954F3F77C35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429BCC-FDE4-5547-B7BB-11E67C4B6E0F}"/>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5" name="Footer Placeholder 4">
            <a:extLst>
              <a:ext uri="{FF2B5EF4-FFF2-40B4-BE49-F238E27FC236}">
                <a16:creationId xmlns:a16="http://schemas.microsoft.com/office/drawing/2014/main" id="{7E0A22FC-A95C-1355-8EC8-6481314B5A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169727-42CB-B7C4-8127-6DC6EF46CA5E}"/>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35938391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AED743-F000-8D15-1604-F290EF70A1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464A49-9ABA-FFD7-476F-9A7EE7574AA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73AC532-1FCA-F15E-18D9-7F3E2D501DD3}"/>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5" name="Footer Placeholder 4">
            <a:extLst>
              <a:ext uri="{FF2B5EF4-FFF2-40B4-BE49-F238E27FC236}">
                <a16:creationId xmlns:a16="http://schemas.microsoft.com/office/drawing/2014/main" id="{F02261CB-DFBF-560F-ADD8-FF2159E1B7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0E187F-39AD-3D60-5A88-8685D717DFA8}"/>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3435605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0A624-2026-6CCA-5294-5DBED0E847C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FFDC1BC-51B1-990E-3982-F2BED81655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BCB9BA-001A-78B8-E481-45970EB5EC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86E763-3013-72FA-C8AD-9B749586EF86}"/>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6" name="Footer Placeholder 5">
            <a:extLst>
              <a:ext uri="{FF2B5EF4-FFF2-40B4-BE49-F238E27FC236}">
                <a16:creationId xmlns:a16="http://schemas.microsoft.com/office/drawing/2014/main" id="{2B1B9FE7-EFA9-0C41-DDF1-35147EBFAD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0CAFC8-F7B5-EE2A-52D8-5BF8763913B9}"/>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3954551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327E6-435C-B209-A05E-3A83684A25F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CE3CAD-3B4F-3C0A-B0C3-E34FCB4A0C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8FB36C-AD77-B12C-6E39-E1F9B5C2AFA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FE0AC1-DB0C-E813-983E-C4B32A757D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CAF2D8-4721-90F5-A462-D9E327F3F4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9FA1F32-8439-E423-0522-BCBBAAB10ED0}"/>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8" name="Footer Placeholder 7">
            <a:extLst>
              <a:ext uri="{FF2B5EF4-FFF2-40B4-BE49-F238E27FC236}">
                <a16:creationId xmlns:a16="http://schemas.microsoft.com/office/drawing/2014/main" id="{78592F66-1E8C-BC77-5ECE-FACF7EFC22E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2579691-FF61-4226-127B-7ECD4841294F}"/>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1930268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C8FD02-DB5A-9264-6A84-FB08E331BED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16FD24-25F9-A237-4A91-A4A0E3F2890D}"/>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4" name="Footer Placeholder 3">
            <a:extLst>
              <a:ext uri="{FF2B5EF4-FFF2-40B4-BE49-F238E27FC236}">
                <a16:creationId xmlns:a16="http://schemas.microsoft.com/office/drawing/2014/main" id="{667FA479-6B7C-01AE-EB48-545ADC4820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9FC8894-A596-299E-18B5-E8B2E22E669E}"/>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1179923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59C43F-D67D-22C1-EFA9-27D2F0484839}"/>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3" name="Footer Placeholder 2">
            <a:extLst>
              <a:ext uri="{FF2B5EF4-FFF2-40B4-BE49-F238E27FC236}">
                <a16:creationId xmlns:a16="http://schemas.microsoft.com/office/drawing/2014/main" id="{6447C6C5-32BE-DA7A-5DAC-31E0B13DE7F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F64CE0-984F-DFFE-E2FB-4E154454A076}"/>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2986584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36C32-B2EB-BB6A-F2A0-2BAD90D969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211C87-C22D-3A33-CB3C-3109988DDC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6FE834-175A-77E6-80E0-47FAACC1E1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CE364A-BF7E-11DA-C0AF-3AD400D25311}"/>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6" name="Footer Placeholder 5">
            <a:extLst>
              <a:ext uri="{FF2B5EF4-FFF2-40B4-BE49-F238E27FC236}">
                <a16:creationId xmlns:a16="http://schemas.microsoft.com/office/drawing/2014/main" id="{1F96DF20-3C9A-E4CE-4919-18512D7E90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0E4E76-3004-9579-F77E-947FD97635D2}"/>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1063179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00F81-A08C-18E0-77C5-7D5C3ED653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FB343E-3F10-E551-5447-492EEC1492B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E697E9-6804-8206-9F30-6EC4B8A0C9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45F769-B8BC-AF81-1387-29CFED5F9B37}"/>
              </a:ext>
            </a:extLst>
          </p:cNvPr>
          <p:cNvSpPr>
            <a:spLocks noGrp="1"/>
          </p:cNvSpPr>
          <p:nvPr>
            <p:ph type="dt" sz="half" idx="10"/>
          </p:nvPr>
        </p:nvSpPr>
        <p:spPr/>
        <p:txBody>
          <a:bodyPr/>
          <a:lstStyle/>
          <a:p>
            <a:fld id="{30CB6132-FF6F-4989-84CD-CAFA0582F9A2}" type="datetimeFigureOut">
              <a:rPr lang="en-US" smtClean="0"/>
              <a:t>4/1/2024</a:t>
            </a:fld>
            <a:endParaRPr lang="en-US"/>
          </a:p>
        </p:txBody>
      </p:sp>
      <p:sp>
        <p:nvSpPr>
          <p:cNvPr id="6" name="Footer Placeholder 5">
            <a:extLst>
              <a:ext uri="{FF2B5EF4-FFF2-40B4-BE49-F238E27FC236}">
                <a16:creationId xmlns:a16="http://schemas.microsoft.com/office/drawing/2014/main" id="{A85F0C39-BB46-3148-5BE8-943440C13C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516B66-2F2F-8542-5EA2-BB00BEC9549C}"/>
              </a:ext>
            </a:extLst>
          </p:cNvPr>
          <p:cNvSpPr>
            <a:spLocks noGrp="1"/>
          </p:cNvSpPr>
          <p:nvPr>
            <p:ph type="sldNum" sz="quarter" idx="12"/>
          </p:nvPr>
        </p:nvSpPr>
        <p:spPr/>
        <p:txBody>
          <a:bodyPr/>
          <a:lstStyle/>
          <a:p>
            <a:fld id="{CF50B0A5-0C04-43CB-B549-568F6AFAA026}" type="slidenum">
              <a:rPr lang="en-US" smtClean="0"/>
              <a:t>‹#›</a:t>
            </a:fld>
            <a:endParaRPr lang="en-US"/>
          </a:p>
        </p:txBody>
      </p:sp>
    </p:spTree>
    <p:extLst>
      <p:ext uri="{BB962C8B-B14F-4D97-AF65-F5344CB8AC3E}">
        <p14:creationId xmlns:p14="http://schemas.microsoft.com/office/powerpoint/2010/main" val="3941964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912640-70ED-C622-400E-6D9D0368C2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FF27683-D2A2-2043-48F1-2012381A29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9CDCB7-9B0F-0397-D6BC-0D4C383EE5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CB6132-FF6F-4989-84CD-CAFA0582F9A2}" type="datetimeFigureOut">
              <a:rPr lang="en-US" smtClean="0"/>
              <a:t>4/1/2024</a:t>
            </a:fld>
            <a:endParaRPr lang="en-US"/>
          </a:p>
        </p:txBody>
      </p:sp>
      <p:sp>
        <p:nvSpPr>
          <p:cNvPr id="5" name="Footer Placeholder 4">
            <a:extLst>
              <a:ext uri="{FF2B5EF4-FFF2-40B4-BE49-F238E27FC236}">
                <a16:creationId xmlns:a16="http://schemas.microsoft.com/office/drawing/2014/main" id="{DC644401-0130-AA18-5CC8-D6E20AB9B3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D24D06F-520F-4A9B-20A1-312895797A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50B0A5-0C04-43CB-B549-568F6AFAA026}" type="slidenum">
              <a:rPr lang="en-US" smtClean="0"/>
              <a:t>‹#›</a:t>
            </a:fld>
            <a:endParaRPr lang="en-US"/>
          </a:p>
        </p:txBody>
      </p:sp>
    </p:spTree>
    <p:extLst>
      <p:ext uri="{BB962C8B-B14F-4D97-AF65-F5344CB8AC3E}">
        <p14:creationId xmlns:p14="http://schemas.microsoft.com/office/powerpoint/2010/main" val="32436088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jp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959342"/>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Justice</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lang="en-US" sz="2700" b="1" i="0" u="none" strike="noStrike" cap="none"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Shashikala </a:t>
            </a:r>
            <a:r>
              <a:rPr lang="en-US" sz="2200" b="1" dirty="0" err="1">
                <a:solidFill>
                  <a:srgbClr val="003399"/>
                </a:solidFill>
                <a:latin typeface="Century Gothic"/>
                <a:ea typeface="Century Gothic"/>
                <a:cs typeface="Century Gothic"/>
                <a:sym typeface="Century Gothic"/>
              </a:rPr>
              <a:t>Gurpur</a:t>
            </a:r>
            <a:r>
              <a:rPr lang="en-US" sz="2200" b="1" dirty="0">
                <a:solidFill>
                  <a:srgbClr val="003399"/>
                </a:solidFill>
                <a:latin typeface="Century Gothic"/>
                <a:ea typeface="Century Gothic"/>
                <a:cs typeface="Century Gothic"/>
                <a:sym typeface="Century Gothic"/>
              </a:rPr>
              <a:t>, Dr. Sujata Arya</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637677"/>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en-US" sz="2400" b="0" i="0" dirty="0">
                <a:solidFill>
                  <a:srgbClr val="0D0D0D"/>
                </a:solidFill>
                <a:effectLst/>
                <a:latin typeface="+mn-lt"/>
              </a:rPr>
              <a:t>Climate Change and Trade </a:t>
            </a:r>
            <a:br>
              <a:rPr lang="en-US" sz="2400" b="0" i="0" dirty="0">
                <a:solidFill>
                  <a:srgbClr val="0D0D0D"/>
                </a:solidFill>
                <a:effectLst/>
                <a:latin typeface="+mn-lt"/>
              </a:rPr>
            </a:b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98916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0" indent="0">
              <a:lnSpc>
                <a:spcPct val="200000"/>
              </a:lnSpc>
              <a:buNone/>
            </a:pPr>
            <a:r>
              <a:rPr lang="en-US" sz="1600" b="0" i="0" dirty="0">
                <a:solidFill>
                  <a:srgbClr val="0D0D0D"/>
                </a:solidFill>
                <a:effectLst/>
                <a:latin typeface="+mn-lt"/>
              </a:rPr>
              <a:t>Maritime transport is particularly exposed to climate-related risks. Sea level rise represents a direct threat to the operation of ports, while changes in precipitation affect the viability of critical shipping hubs and passages. For example, the Panama Canal – which handles around 6% of global maritime commerce﻿ – directly depends on the availability of freshwater for its operation and is therefore highly vulnerable to changes in precipitation patterns and drought. The Canal authority has had to impose restrictions on the﻿ largest ships passing through because of falling water levels in nearby lakes. Low rainfall and heat-related evaporation have caused﻿ similar shipping disruptions in China’s Yangtze river. Both small island states and landlocked countries and regions are particularly vulnerable to this type of disruption given their reliance on a limited number of trade routes. </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3805637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637677"/>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en-US" sz="2400" b="0" i="0" dirty="0">
                <a:solidFill>
                  <a:srgbClr val="0D0D0D"/>
                </a:solidFill>
                <a:effectLst/>
                <a:latin typeface="+mn-lt"/>
              </a:rPr>
              <a:t>Climate Change and Trade </a:t>
            </a:r>
            <a:br>
              <a:rPr lang="en-US" sz="2400" b="0" i="0" dirty="0">
                <a:solidFill>
                  <a:srgbClr val="0D0D0D"/>
                </a:solidFill>
                <a:effectLst/>
                <a:latin typeface="+mn-lt"/>
              </a:rPr>
            </a:b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98916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0" indent="0">
              <a:lnSpc>
                <a:spcPct val="200000"/>
              </a:lnSpc>
              <a:buNone/>
            </a:pPr>
            <a:r>
              <a:rPr lang="en-US" sz="1600" b="0" i="0" dirty="0">
                <a:solidFill>
                  <a:srgbClr val="0D0D0D"/>
                </a:solidFill>
                <a:effectLst/>
                <a:latin typeface="+mn-lt"/>
              </a:rPr>
              <a:t>Maritime transport is particularly exposed to climate-related risks. Sea level rise represents a direct threat to the operation of ports, while changes in precipitation affect the viability of critical shipping hubs and passages. For example, the Panama Canal – which handles around 6% of global maritime commerce﻿ – directly depends on the availability of freshwater for its operation and is therefore highly vulnerable to changes in precipitation patterns and drought. The Canal authority has had to impose restrictions on the﻿ largest ships passing through because of falling water levels in nearby lakes. Low rainfall and heat-related evaporation have caused﻿ similar shipping disruptions in China’s Yangtze river. Both small island states and landlocked countries and regions are particularly vulnerable to this type of disruption given their reliance on a limited number of trade routes. </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329357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4"/>
            <a:ext cx="9488131" cy="523220"/>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br>
              <a:rPr lang="en-US" sz="2400" b="0" i="0" dirty="0">
                <a:solidFill>
                  <a:srgbClr val="0D0D0D"/>
                </a:solidFill>
                <a:effectLst/>
                <a:latin typeface="+mn-lt"/>
              </a:rPr>
            </a:br>
            <a:r>
              <a:rPr lang="en-US" sz="2400" b="0" i="0" dirty="0">
                <a:solidFill>
                  <a:srgbClr val="0D0D0D"/>
                </a:solidFill>
                <a:effectLst/>
                <a:latin typeface="+mn-lt"/>
              </a:rPr>
              <a:t>Climate Change and </a:t>
            </a:r>
            <a:r>
              <a:rPr lang="en-US" sz="2400" dirty="0">
                <a:solidFill>
                  <a:srgbClr val="0D0D0D"/>
                </a:solidFill>
                <a:latin typeface="+mn-lt"/>
              </a:rPr>
              <a:t>Agriculture </a:t>
            </a:r>
            <a:br>
              <a:rPr lang="en-US" sz="2400" b="0" i="0" dirty="0">
                <a:solidFill>
                  <a:srgbClr val="0D0D0D"/>
                </a:solidFill>
                <a:effectLst/>
                <a:latin typeface="+mn-lt"/>
              </a:rPr>
            </a:b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857608"/>
            <a:ext cx="9585295" cy="403729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Autofit/>
          </a:bodyPr>
          <a:lstStyle/>
          <a:p>
            <a:pPr marL="285750" indent="-285750">
              <a:lnSpc>
                <a:spcPct val="200000"/>
              </a:lnSpc>
            </a:pPr>
            <a:r>
              <a:rPr lang="en-US" sz="1400" b="0" i="0" dirty="0">
                <a:solidFill>
                  <a:srgbClr val="0D0D0D"/>
                </a:solidFill>
                <a:effectLst/>
                <a:latin typeface="+mn-lt"/>
              </a:rPr>
              <a:t>Changes in temperature, resulting in heatwaves and degraded land, and changes in precipitation levels, causing water stress and drought, can all damage agricultural output and drive up food prices. Heat stress also affects agricultural workers﻿, impacting productivity. These factors affect the trade of food products and manufacturing sectors, such as food processing, that are dependent on climate-sensitive agricultural inputs. Developing economies in sub-Saharan Africa and South Asia are particularly vulnerable to this kind of damage, as they are heavily dependent on agricultural exports and large proportions of their populations are employed in the sector. Concerns about food insecurity exacerbated by climate change can cause countries to restrict crop exports in times of stress: for example, in May 2022 India, a major wheat producer, banned exports﻿ of the cereal on the grounds of protecting national food security during a heatwave.</a:t>
            </a:r>
          </a:p>
          <a:p>
            <a:pPr marL="285750" indent="-285750">
              <a:lnSpc>
                <a:spcPct val="200000"/>
              </a:lnSpc>
            </a:pPr>
            <a:r>
              <a:rPr lang="en-US" sz="1400" b="0" i="0" dirty="0">
                <a:solidFill>
                  <a:srgbClr val="0D0D0D"/>
                </a:solidFill>
                <a:effectLst/>
                <a:latin typeface="+mn-lt"/>
              </a:rPr>
              <a:t>Ocean warming and acidification associated with climate change are also negatively impacting fisheries, in turn affecting trade in ocean products and food security. This harms the livelihoods of rural, small-scale fishers﻿ and those involved in food supply chains in particular.</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850558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4"/>
            <a:ext cx="9488131" cy="523220"/>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br>
              <a:rPr lang="en-US" sz="2400" b="0" i="0" dirty="0">
                <a:solidFill>
                  <a:srgbClr val="0D0D0D"/>
                </a:solidFill>
                <a:effectLst/>
                <a:latin typeface="+mn-lt"/>
              </a:rPr>
            </a:br>
            <a:r>
              <a:rPr lang="en-US" sz="2400" b="0" i="0" dirty="0">
                <a:solidFill>
                  <a:srgbClr val="0D0D0D"/>
                </a:solidFill>
                <a:effectLst/>
                <a:latin typeface="+mn-lt"/>
              </a:rPr>
              <a:t>Climate Change and Manufacturing </a:t>
            </a:r>
            <a:br>
              <a:rPr lang="en-US" sz="2400" b="0" i="0" dirty="0">
                <a:solidFill>
                  <a:srgbClr val="0D0D0D"/>
                </a:solidFill>
                <a:effectLst/>
                <a:latin typeface="+mn-lt"/>
              </a:rPr>
            </a:b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857608"/>
            <a:ext cx="9585295" cy="403729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Autofit/>
          </a:bodyPr>
          <a:lstStyle/>
          <a:p>
            <a:pPr marL="0" indent="0">
              <a:lnSpc>
                <a:spcPct val="200000"/>
              </a:lnSpc>
              <a:buNone/>
            </a:pPr>
            <a:r>
              <a:rPr lang="en-US" sz="1400" b="0" i="0" dirty="0">
                <a:solidFill>
                  <a:srgbClr val="0D0D0D"/>
                </a:solidFill>
                <a:effectLst/>
                <a:latin typeface="+mn-lt"/>
              </a:rPr>
              <a:t>As well as the disruption to manufacturing supply chains via problems caused to transport and agricultural inputs, temperature increases can result in productivity losses and the number of hours worked by exposing workers to heat exhaustion and causing equipment to malfunction, creating shortages in production and further damaging supply chains. High temperatures can also make trade more expensive by increasing the costs of cooling in storage facilities.</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2964074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Perspectives</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44914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ctr"/>
            <a:r>
              <a:rPr lang="en-US" sz="2400" dirty="0">
                <a:latin typeface="Segoe UI" panose="020B0502040204020203" pitchFamily="34" charset="0"/>
                <a:cs typeface="Segoe UI" panose="020B0502040204020203" pitchFamily="34" charset="0"/>
              </a:rPr>
              <a:t>Climate Change and Human Rights</a:t>
            </a: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7" y="1923068"/>
            <a:ext cx="9585295" cy="369541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114300" indent="0">
              <a:lnSpc>
                <a:spcPct val="150000"/>
              </a:lnSpc>
              <a:buNone/>
            </a:pPr>
            <a:r>
              <a:rPr lang="en-US" sz="1800" dirty="0">
                <a:latin typeface="+mn-lt"/>
                <a:cs typeface="Segoe UI" panose="020B0502040204020203" pitchFamily="34" charset="0"/>
              </a:rPr>
              <a:t>Climate change refers to the long-term alteration of temperature and typical weather patterns in a specific region or globally. It is primarily driven by human activities, particularly the emission of greenhouse gases such as carbon dioxide and methane, which trap heat in the Earth's atmosphere. This leads to a range of effects, including rising temperatures, changes in precipitation patterns, more frequent and severe extreme weather events like storms, floods, and droughts, as well as shifts in ecosystems and habitats. Climate change is recognized as one of the most pressing global challenges of our time, with far-reaching impacts on the environment, economy, and society.</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2555708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Perspectives </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449141"/>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algn="ctr"/>
            <a:r>
              <a:rPr lang="en-US" sz="2400" dirty="0">
                <a:latin typeface="Segoe UI" panose="020B0502040204020203" pitchFamily="34" charset="0"/>
                <a:cs typeface="Segoe UI" panose="020B0502040204020203" pitchFamily="34" charset="0"/>
              </a:rPr>
              <a:t>Climate Change and Human Rights</a:t>
            </a: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69541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lnSpcReduction="10000"/>
          </a:bodyPr>
          <a:lstStyle/>
          <a:p>
            <a:pPr marL="114300" indent="0">
              <a:lnSpc>
                <a:spcPct val="150000"/>
              </a:lnSpc>
              <a:buNone/>
            </a:pPr>
            <a:r>
              <a:rPr lang="en-US" sz="1800" dirty="0">
                <a:latin typeface="+mn-lt"/>
                <a:cs typeface="Segoe UI" panose="020B0502040204020203" pitchFamily="34" charset="0"/>
              </a:rPr>
              <a:t>Human rights are fundamental rights and freedoms inherent to all human beings, regardless of nationality, ethnicity, religion, gender, or other characteristics. These rights are enshrined in international human rights instruments such as the Universal Declaration of Human Rights (UDHR) and encompass civil, political, economic, social, and cultural rights. Examples of human rights include the right to life, liberty, and security of person; the right to freedom of speech and expression; the right to education; the right to work and fair wages; and the right to a standard of living adequate for health and well-being. Human rights provide the moral and legal foundation for dignity, equality, and justice, serving as a cornerstone of democratic societies and international cooperation.</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3673028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Perspectives</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637677"/>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en-US" sz="2400" dirty="0">
                <a:latin typeface="Segoe UI" panose="020B0502040204020203" pitchFamily="34" charset="0"/>
                <a:cs typeface="Segoe UI" panose="020B0502040204020203" pitchFamily="34" charset="0"/>
              </a:rPr>
              <a:t>Importance to understand Relation between Climate Change and Human Rights</a:t>
            </a: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69541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US" sz="1600" b="1" i="0" dirty="0">
                <a:solidFill>
                  <a:srgbClr val="0D0D0D"/>
                </a:solidFill>
                <a:effectLst/>
                <a:latin typeface="+mn-lt"/>
              </a:rPr>
              <a:t>Recognition of Inherent Linkages</a:t>
            </a:r>
            <a:r>
              <a:rPr lang="en-US" sz="1600" b="0" i="0" dirty="0">
                <a:solidFill>
                  <a:srgbClr val="0D0D0D"/>
                </a:solidFill>
                <a:effectLst/>
                <a:latin typeface="+mn-lt"/>
              </a:rPr>
              <a:t>: Understanding the relationship between climate change and human rights is imperative as it acknowledges the inherent linkages between environmental degradation and social justice issues.</a:t>
            </a:r>
          </a:p>
          <a:p>
            <a:r>
              <a:rPr lang="en-US" sz="1600" b="1" i="0" dirty="0">
                <a:solidFill>
                  <a:srgbClr val="0D0D0D"/>
                </a:solidFill>
                <a:effectLst/>
                <a:latin typeface="+mn-lt"/>
              </a:rPr>
              <a:t>Disproportionate Impact on Vulnerable Communities</a:t>
            </a:r>
            <a:r>
              <a:rPr lang="en-US" sz="1600" b="0" i="0" dirty="0">
                <a:solidFill>
                  <a:srgbClr val="0D0D0D"/>
                </a:solidFill>
                <a:effectLst/>
                <a:latin typeface="+mn-lt"/>
              </a:rPr>
              <a:t>: Climate change exacerbates existing inequalities, disproportionately affecting marginalized and disadvantaged communities who often lack resources and infrastructure to adapt.</a:t>
            </a:r>
          </a:p>
          <a:p>
            <a:r>
              <a:rPr lang="en-US" sz="1600" b="1" i="0" dirty="0">
                <a:solidFill>
                  <a:srgbClr val="0D0D0D"/>
                </a:solidFill>
                <a:effectLst/>
                <a:latin typeface="+mn-lt"/>
              </a:rPr>
              <a:t>Threat to Fundamental Human Rights</a:t>
            </a:r>
            <a:r>
              <a:rPr lang="en-US" sz="1600" b="0" i="0" dirty="0">
                <a:solidFill>
                  <a:srgbClr val="0D0D0D"/>
                </a:solidFill>
                <a:effectLst/>
                <a:latin typeface="+mn-lt"/>
              </a:rPr>
              <a:t>: The consequences of climate change pose a significant threat to fundamental human rights, including the right to life, health, food, water, housing, and self-determination.</a:t>
            </a:r>
          </a:p>
          <a:p>
            <a:r>
              <a:rPr lang="en-US" sz="1600" b="1" i="0" dirty="0">
                <a:solidFill>
                  <a:srgbClr val="0D0D0D"/>
                </a:solidFill>
                <a:effectLst/>
                <a:latin typeface="+mn-lt"/>
              </a:rPr>
              <a:t>Holistic and Equitable Solutions</a:t>
            </a:r>
            <a:r>
              <a:rPr lang="en-US" sz="1600" b="0" i="0" dirty="0">
                <a:solidFill>
                  <a:srgbClr val="0D0D0D"/>
                </a:solidFill>
                <a:effectLst/>
                <a:latin typeface="+mn-lt"/>
              </a:rPr>
              <a:t>: Recognizing this relationship facilitates the development of holistic and equitable solutions that address both environmental sustainability and social justice concerns simultaneously.</a:t>
            </a:r>
          </a:p>
          <a:p>
            <a:pPr marL="114300" indent="0" algn="l">
              <a:buNone/>
            </a:pPr>
            <a:r>
              <a:rPr lang="en-US" sz="1200" b="0" i="0" dirty="0">
                <a:solidFill>
                  <a:srgbClr val="0D0D0D"/>
                </a:solidFill>
                <a:effectLst/>
                <a:latin typeface="Söhne"/>
              </a:rPr>
              <a:t>.</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646835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Perspectives</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637677"/>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en-US" sz="2400" dirty="0">
                <a:latin typeface="Segoe UI" panose="020B0502040204020203" pitchFamily="34" charset="0"/>
                <a:cs typeface="Segoe UI" panose="020B0502040204020203" pitchFamily="34" charset="0"/>
              </a:rPr>
              <a:t>Importance to understand Relation between Climate Change and Human Rights</a:t>
            </a: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695412"/>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US" sz="1600" b="1" i="0" dirty="0">
                <a:solidFill>
                  <a:srgbClr val="0D0D0D"/>
                </a:solidFill>
                <a:effectLst/>
                <a:latin typeface="+mn-lt"/>
              </a:rPr>
              <a:t>Inclusive Decision-making Processes</a:t>
            </a:r>
            <a:r>
              <a:rPr lang="en-US" sz="1600" b="0" i="0" dirty="0">
                <a:solidFill>
                  <a:srgbClr val="0D0D0D"/>
                </a:solidFill>
                <a:effectLst/>
                <a:latin typeface="+mn-lt"/>
              </a:rPr>
              <a:t>: Integrating human rights considerations into climate action strategies ensures inclusive decision-making processes that prioritize the needs and rights of all individuals, particularly those most affected by climate change.</a:t>
            </a:r>
          </a:p>
          <a:p>
            <a:r>
              <a:rPr lang="en-US" sz="1600" b="1" i="0" dirty="0">
                <a:solidFill>
                  <a:srgbClr val="0D0D0D"/>
                </a:solidFill>
                <a:effectLst/>
                <a:latin typeface="+mn-lt"/>
              </a:rPr>
              <a:t>Responsive Policy Frameworks: </a:t>
            </a:r>
            <a:r>
              <a:rPr lang="en-US" sz="1600" b="0" i="0" dirty="0">
                <a:solidFill>
                  <a:srgbClr val="0D0D0D"/>
                </a:solidFill>
                <a:effectLst/>
                <a:latin typeface="+mn-lt"/>
              </a:rPr>
              <a:t>By understanding the interplay between climate change and human rights, policymakers can craft responsive policy frameworks that mitigate vulnerabilities and enhance resilience in communities.</a:t>
            </a:r>
          </a:p>
          <a:p>
            <a:r>
              <a:rPr lang="en-US" sz="1600" b="1" i="0" dirty="0">
                <a:solidFill>
                  <a:srgbClr val="0D0D0D"/>
                </a:solidFill>
                <a:effectLst/>
                <a:latin typeface="+mn-lt"/>
              </a:rPr>
              <a:t>Promotion of Environmental Justice: </a:t>
            </a:r>
            <a:r>
              <a:rPr lang="en-US" sz="1600" b="0" i="0" dirty="0">
                <a:solidFill>
                  <a:srgbClr val="0D0D0D"/>
                </a:solidFill>
                <a:effectLst/>
                <a:latin typeface="+mn-lt"/>
              </a:rPr>
              <a:t>Understanding the relationship underscores the importance of promoting environmental justice and ensuring that responses to climate change uphold principles of fairness, equity, and inclusivity.</a:t>
            </a:r>
          </a:p>
          <a:p>
            <a:r>
              <a:rPr lang="en-US" sz="1600" b="1" i="0" dirty="0">
                <a:solidFill>
                  <a:srgbClr val="0D0D0D"/>
                </a:solidFill>
                <a:effectLst/>
                <a:latin typeface="+mn-lt"/>
              </a:rPr>
              <a:t>Long-term Sustainability: </a:t>
            </a:r>
            <a:r>
              <a:rPr lang="en-US" sz="1600" b="0" i="0" dirty="0">
                <a:solidFill>
                  <a:srgbClr val="0D0D0D"/>
                </a:solidFill>
                <a:effectLst/>
                <a:latin typeface="+mn-lt"/>
              </a:rPr>
              <a:t>Addressing both climate change and human rights in tandem is essential for building a more resilient, equitable, and sustainable future for present and future generations. It fosters a holistic approach to sustainable development that integrates environmental, social, and economic dimensions</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1853497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637677"/>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br>
              <a:rPr lang="en-GB" sz="2400" b="1" dirty="0"/>
            </a:br>
            <a:r>
              <a:rPr lang="en-GB" sz="2400" b="1" dirty="0"/>
              <a:t>Inequality and climate change vicious cycle</a:t>
            </a: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98916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r>
              <a:rPr lang="en-GB" sz="1050" dirty="0"/>
              <a:t>Climate Change and Social Inequality   S. Nazrul Islam and John Winkel (2017) DESA Working Paper No. 152</a:t>
            </a:r>
          </a:p>
          <a:p>
            <a:pPr marL="114300" indent="0">
              <a:buNone/>
            </a:pPr>
            <a:endParaRPr lang="en-US" sz="1600" b="0" i="0" dirty="0">
              <a:solidFill>
                <a:srgbClr val="0D0D0D"/>
              </a:solidFill>
              <a:effectLst/>
              <a:latin typeface="+mn-lt"/>
            </a:endParaRP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pic>
        <p:nvPicPr>
          <p:cNvPr id="2" name="Picture 1">
            <a:extLst>
              <a:ext uri="{FF2B5EF4-FFF2-40B4-BE49-F238E27FC236}">
                <a16:creationId xmlns:a16="http://schemas.microsoft.com/office/drawing/2014/main" id="{EA9016A2-657F-953A-8B3B-0BD0EC0A6DE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9188" y="2380967"/>
            <a:ext cx="5705172" cy="3337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53375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 </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637677"/>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br>
              <a:rPr lang="en-GB" sz="2400" b="1" dirty="0"/>
            </a:br>
            <a:r>
              <a:rPr lang="en-GB" sz="2400" b="1" dirty="0"/>
              <a:t>The effects of inequality on disadvantaged groups</a:t>
            </a: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98916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r>
              <a:rPr lang="en-GB" sz="1050" dirty="0"/>
              <a:t>Climate Change and Social Inequality   S. Nazrul Islam and John Winkel (2017) DESA Working Paper No. 152</a:t>
            </a:r>
          </a:p>
          <a:p>
            <a:pPr marL="114300" indent="0">
              <a:buNone/>
            </a:pPr>
            <a:endParaRPr lang="en-US" sz="1600" b="0" i="0" dirty="0">
              <a:solidFill>
                <a:srgbClr val="0D0D0D"/>
              </a:solidFill>
              <a:effectLst/>
              <a:latin typeface="+mn-lt"/>
            </a:endParaRP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pic>
        <p:nvPicPr>
          <p:cNvPr id="3" name="Picture 2">
            <a:extLst>
              <a:ext uri="{FF2B5EF4-FFF2-40B4-BE49-F238E27FC236}">
                <a16:creationId xmlns:a16="http://schemas.microsoft.com/office/drawing/2014/main" id="{A4A61151-0246-5698-3E82-9E46C2EA6D4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3367" y="2438516"/>
            <a:ext cx="6924675" cy="34563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22618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err="1">
                <a:solidFill>
                  <a:srgbClr val="FFFFFF"/>
                </a:solidFill>
                <a:latin typeface="Segoe UI" panose="020B0502040204020203" pitchFamily="34" charset="0"/>
                <a:ea typeface="Century Gothic"/>
                <a:cs typeface="Segoe UI" panose="020B0502040204020203" pitchFamily="34" charset="0"/>
                <a:sym typeface="Century Gothic"/>
              </a:rPr>
              <a:t>Perespective</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 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637677"/>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en-US" sz="2400" b="0" i="0" dirty="0">
                <a:solidFill>
                  <a:srgbClr val="0D0D0D"/>
                </a:solidFill>
                <a:effectLst/>
                <a:latin typeface="+mn-lt"/>
              </a:rPr>
              <a:t>Call to Action: Building a Sustainable and Just Future</a:t>
            </a:r>
            <a:br>
              <a:rPr lang="en-US" sz="2400" b="0" i="0" dirty="0">
                <a:solidFill>
                  <a:srgbClr val="0D0D0D"/>
                </a:solidFill>
                <a:effectLst/>
                <a:latin typeface="+mn-lt"/>
              </a:rPr>
            </a:b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98916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0" indent="0">
              <a:buNone/>
            </a:pPr>
            <a:r>
              <a:rPr lang="en-US" sz="1600" b="0" i="0" dirty="0">
                <a:solidFill>
                  <a:srgbClr val="0D0D0D"/>
                </a:solidFill>
                <a:effectLst/>
                <a:latin typeface="+mn-lt"/>
              </a:rPr>
              <a:t>Prioritize Human Rights: It's time to prioritize human rights, environmental sustainability, and social justice in all climate action efforts. Every decision and policy must consider the well-being and rights of all individuals, particularly those most vulnerable to the impacts of climate change.</a:t>
            </a:r>
          </a:p>
          <a:p>
            <a:pPr marL="0" indent="0">
              <a:buNone/>
            </a:pPr>
            <a:endParaRPr lang="en-US" sz="1600" b="0" i="0" dirty="0">
              <a:solidFill>
                <a:srgbClr val="0D0D0D"/>
              </a:solidFill>
              <a:effectLst/>
              <a:latin typeface="+mn-lt"/>
            </a:endParaRPr>
          </a:p>
          <a:p>
            <a:pPr marL="0" indent="0">
              <a:buNone/>
            </a:pPr>
            <a:r>
              <a:rPr lang="en-US" sz="1600" b="0" i="0" dirty="0">
                <a:solidFill>
                  <a:srgbClr val="0D0D0D"/>
                </a:solidFill>
                <a:effectLst/>
                <a:latin typeface="+mn-lt"/>
              </a:rPr>
              <a:t>Advocate for Policies: </a:t>
            </a:r>
            <a:r>
              <a:rPr lang="en-US" sz="1600" dirty="0">
                <a:solidFill>
                  <a:srgbClr val="0D0D0D"/>
                </a:solidFill>
                <a:latin typeface="+mn-lt"/>
              </a:rPr>
              <a:t>Government bodies need to </a:t>
            </a:r>
            <a:r>
              <a:rPr lang="en-US" sz="1600" b="0" i="0" dirty="0">
                <a:solidFill>
                  <a:srgbClr val="0D0D0D"/>
                </a:solidFill>
                <a:effectLst/>
                <a:latin typeface="+mn-lt"/>
              </a:rPr>
              <a:t>urge individuals and organizations to advocate for policies that address the intertwined challenges of climate change and human rights. Support initiatives that promote equity, justice, and resilience in the face of environmental threats.</a:t>
            </a:r>
          </a:p>
          <a:p>
            <a:pPr marL="0" indent="0">
              <a:buNone/>
            </a:pPr>
            <a:endParaRPr lang="en-US" sz="1600" b="0" i="0" dirty="0">
              <a:solidFill>
                <a:srgbClr val="0D0D0D"/>
              </a:solidFill>
              <a:effectLst/>
              <a:latin typeface="+mn-lt"/>
            </a:endParaRPr>
          </a:p>
          <a:p>
            <a:pPr marL="0" indent="0">
              <a:buNone/>
            </a:pPr>
            <a:r>
              <a:rPr lang="en-US" sz="1600" b="0" i="0" dirty="0">
                <a:solidFill>
                  <a:srgbClr val="0D0D0D"/>
                </a:solidFill>
                <a:effectLst/>
                <a:latin typeface="+mn-lt"/>
              </a:rPr>
              <a:t>Collaborate for Change: </a:t>
            </a:r>
            <a:r>
              <a:rPr lang="en-US" sz="1600" dirty="0">
                <a:solidFill>
                  <a:srgbClr val="0D0D0D"/>
                </a:solidFill>
                <a:latin typeface="+mn-lt"/>
              </a:rPr>
              <a:t>Various </a:t>
            </a:r>
            <a:r>
              <a:rPr lang="en-US" sz="1600" dirty="0" err="1">
                <a:solidFill>
                  <a:srgbClr val="0D0D0D"/>
                </a:solidFill>
                <a:latin typeface="+mn-lt"/>
              </a:rPr>
              <a:t>organisations</a:t>
            </a:r>
            <a:r>
              <a:rPr lang="en-US" sz="1600" dirty="0">
                <a:solidFill>
                  <a:srgbClr val="0D0D0D"/>
                </a:solidFill>
                <a:latin typeface="+mn-lt"/>
              </a:rPr>
              <a:t> </a:t>
            </a:r>
            <a:r>
              <a:rPr lang="en-US" sz="1600" dirty="0" err="1">
                <a:solidFill>
                  <a:srgbClr val="0D0D0D"/>
                </a:solidFill>
                <a:latin typeface="+mn-lt"/>
              </a:rPr>
              <a:t>shoulf</a:t>
            </a:r>
            <a:r>
              <a:rPr lang="en-US" sz="1600" dirty="0">
                <a:solidFill>
                  <a:srgbClr val="0D0D0D"/>
                </a:solidFill>
                <a:latin typeface="+mn-lt"/>
              </a:rPr>
              <a:t> c</a:t>
            </a:r>
            <a:r>
              <a:rPr lang="en-US" sz="1600" b="0" i="0" dirty="0">
                <a:solidFill>
                  <a:srgbClr val="0D0D0D"/>
                </a:solidFill>
                <a:effectLst/>
                <a:latin typeface="+mn-lt"/>
              </a:rPr>
              <a:t>ollaborate across sectors and borders to build a more equitable and resilient world. By working together, we can amplify our impact and create meaningful change for current and future generations.</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40862003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dirty="0">
                <a:solidFill>
                  <a:srgbClr val="FFFFFF"/>
                </a:solidFill>
                <a:latin typeface="Segoe UI" panose="020B0502040204020203" pitchFamily="34" charset="0"/>
                <a:ea typeface="Century Gothic"/>
                <a:cs typeface="Segoe UI" panose="020B0502040204020203" pitchFamily="34" charset="0"/>
                <a:sym typeface="Century Gothic"/>
              </a:rPr>
              <a:t>Perspective </a:t>
            </a: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of Climate Justice</a:t>
            </a:r>
            <a:endParaRPr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endParaRPr>
          </a:p>
        </p:txBody>
      </p:sp>
      <p:sp>
        <p:nvSpPr>
          <p:cNvPr id="5" name="Τίτλος 4">
            <a:extLst>
              <a:ext uri="{FF2B5EF4-FFF2-40B4-BE49-F238E27FC236}">
                <a16:creationId xmlns:a16="http://schemas.microsoft.com/office/drawing/2014/main" id="{AEBB6623-B411-AC53-451F-8195C3D1CA07}"/>
              </a:ext>
            </a:extLst>
          </p:cNvPr>
          <p:cNvSpPr>
            <a:spLocks noGrp="1"/>
          </p:cNvSpPr>
          <p:nvPr>
            <p:ph type="title"/>
          </p:nvPr>
        </p:nvSpPr>
        <p:spPr>
          <a:xfrm>
            <a:off x="993058" y="1162843"/>
            <a:ext cx="9488131" cy="637677"/>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fontScale="90000"/>
          </a:bodyPr>
          <a:lstStyle/>
          <a:p>
            <a:pPr algn="ctr"/>
            <a:r>
              <a:rPr lang="en-US" sz="2400" b="0" i="0" dirty="0">
                <a:solidFill>
                  <a:srgbClr val="0D0D0D"/>
                </a:solidFill>
                <a:effectLst/>
                <a:latin typeface="+mn-lt"/>
              </a:rPr>
              <a:t>Climate Change and Trade </a:t>
            </a:r>
            <a:br>
              <a:rPr lang="en-US" sz="2400" b="0" i="0" dirty="0">
                <a:solidFill>
                  <a:srgbClr val="0D0D0D"/>
                </a:solidFill>
                <a:effectLst/>
                <a:latin typeface="+mn-lt"/>
              </a:rPr>
            </a:br>
            <a:endParaRPr lang="LID4096" sz="2400" dirty="0">
              <a:latin typeface="Segoe UI" panose="020B0502040204020203" pitchFamily="34" charset="0"/>
              <a:cs typeface="Segoe UI" panose="020B0502040204020203" pitchFamily="34" charset="0"/>
            </a:endParaRPr>
          </a:p>
        </p:txBody>
      </p:sp>
      <p:sp>
        <p:nvSpPr>
          <p:cNvPr id="6" name="Θέση κειμένου 5">
            <a:extLst>
              <a:ext uri="{FF2B5EF4-FFF2-40B4-BE49-F238E27FC236}">
                <a16:creationId xmlns:a16="http://schemas.microsoft.com/office/drawing/2014/main" id="{2A93E6F0-5D5B-D747-99E3-EE33FA72E3A5}"/>
              </a:ext>
            </a:extLst>
          </p:cNvPr>
          <p:cNvSpPr>
            <a:spLocks noGrp="1"/>
          </p:cNvSpPr>
          <p:nvPr>
            <p:ph type="body" idx="1"/>
          </p:nvPr>
        </p:nvSpPr>
        <p:spPr>
          <a:xfrm>
            <a:off x="993058" y="1905736"/>
            <a:ext cx="9585295" cy="3989164"/>
          </a:xfr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normAutofit/>
          </a:bodyPr>
          <a:lstStyle/>
          <a:p>
            <a:pPr marL="0" indent="0">
              <a:lnSpc>
                <a:spcPct val="200000"/>
              </a:lnSpc>
              <a:buNone/>
            </a:pPr>
            <a:r>
              <a:rPr lang="en-US" sz="1600" b="0" i="0" dirty="0">
                <a:solidFill>
                  <a:srgbClr val="0D0D0D"/>
                </a:solidFill>
                <a:effectLst/>
                <a:latin typeface="+mn-lt"/>
              </a:rPr>
              <a:t>Climate change is affecting prospects for trade and economic development around the world. Extreme weather can disrupt supply chains, damage the transport infrastructure necessary for trade in goods, and restrict people’s ability to travel. Changing climatic conditions and the policies introduced to address them are shifting the patterns of comparative advantage, creating risks for countries that rely on climate-vulnerable sectors but also new economic opportunities for countries with plentiful renewable energy sources such as wind, sunlight and minerals critical to the manufacture of clean infrastructure.</a:t>
            </a:r>
          </a:p>
        </p:txBody>
      </p:sp>
      <p:pic>
        <p:nvPicPr>
          <p:cNvPr id="8" name="Εικόνα 7">
            <a:extLst>
              <a:ext uri="{FF2B5EF4-FFF2-40B4-BE49-F238E27FC236}">
                <a16:creationId xmlns:a16="http://schemas.microsoft.com/office/drawing/2014/main" id="{0140AD3D-568F-B383-EA6E-269833FF29B1}"/>
              </a:ext>
            </a:extLst>
          </p:cNvPr>
          <p:cNvPicPr>
            <a:picLocks noChangeAspect="1"/>
          </p:cNvPicPr>
          <p:nvPr/>
        </p:nvPicPr>
        <p:blipFill rotWithShape="1">
          <a:blip r:embed="rId3"/>
          <a:srcRect l="31333" t="85035" r="16916" b="5476"/>
          <a:stretch/>
        </p:blipFill>
        <p:spPr>
          <a:xfrm>
            <a:off x="1094084" y="5894900"/>
            <a:ext cx="10003831" cy="963100"/>
          </a:xfrm>
          <a:prstGeom prst="rect">
            <a:avLst/>
          </a:prstGeom>
        </p:spPr>
      </p:pic>
    </p:spTree>
    <p:extLst>
      <p:ext uri="{BB962C8B-B14F-4D97-AF65-F5344CB8AC3E}">
        <p14:creationId xmlns:p14="http://schemas.microsoft.com/office/powerpoint/2010/main" val="40452076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1559</Words>
  <Application>Microsoft Office PowerPoint</Application>
  <PresentationFormat>Widescreen</PresentationFormat>
  <Paragraphs>56</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Century Gothic</vt:lpstr>
      <vt:lpstr>Segoe UI</vt:lpstr>
      <vt:lpstr>Söhne</vt:lpstr>
      <vt:lpstr>Office Theme</vt:lpstr>
      <vt:lpstr>PowerPoint Presentation</vt:lpstr>
      <vt:lpstr>Climate Change and Human Rights</vt:lpstr>
      <vt:lpstr>Climate Change and Human Rights</vt:lpstr>
      <vt:lpstr>Importance to understand Relation between Climate Change and Human Rights</vt:lpstr>
      <vt:lpstr>Importance to understand Relation between Climate Change and Human Rights</vt:lpstr>
      <vt:lpstr> Inequality and climate change vicious cycle</vt:lpstr>
      <vt:lpstr> The effects of inequality on disadvantaged groups</vt:lpstr>
      <vt:lpstr>Call to Action: Building a Sustainable and Just Future </vt:lpstr>
      <vt:lpstr>Climate Change and Trade  </vt:lpstr>
      <vt:lpstr>Climate Change and Trade  </vt:lpstr>
      <vt:lpstr>Climate Change and Trade  </vt:lpstr>
      <vt:lpstr> Climate Change and Agriculture  </vt:lpstr>
      <vt:lpstr> Climate Change and Manufacturing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Alina Pandey</dc:creator>
  <cp:lastModifiedBy>Alina Pandey</cp:lastModifiedBy>
  <cp:revision>1</cp:revision>
  <dcterms:created xsi:type="dcterms:W3CDTF">2024-04-01T09:48:46Z</dcterms:created>
  <dcterms:modified xsi:type="dcterms:W3CDTF">2024-04-01T09:52:48Z</dcterms:modified>
</cp:coreProperties>
</file>