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505"/>
    <p:restoredTop sz="94694"/>
  </p:normalViewPr>
  <p:slideViewPr>
    <p:cSldViewPr snapToGrid="0">
      <p:cViewPr varScale="1">
        <p:scale>
          <a:sx n="71" d="100"/>
          <a:sy n="71" d="100"/>
        </p:scale>
        <p:origin x="184" y="12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32902B-F263-5013-515E-A9AAA56D2D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E3E7E1-8EC2-ADF4-006C-ECDBB1734D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D7012B-49C4-F9F7-5D1F-1AAA977EF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41B02-0E78-4BF4-8044-308050E06C2D}" type="datetimeFigureOut">
              <a:rPr lang="en-GB" smtClean="0"/>
              <a:t>12/06/2024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53711D-64C0-9B76-B739-9574C9950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16A834-9A55-BA38-09A8-6787E98B8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61545-4BAC-4AEA-A074-FE3DD23D0B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0643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55E00-926F-AC20-3B34-EE996A83E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0A194C-8045-D28A-0F21-3ACA3BDFC0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1CF561-8F69-E9B1-74C9-165F9568E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41B02-0E78-4BF4-8044-308050E06C2D}" type="datetimeFigureOut">
              <a:rPr lang="en-GB" smtClean="0"/>
              <a:t>12/06/2024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9F6C83-F575-9B3C-D4CD-9F591C718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A52A21-F68A-A8A0-A133-1D4DA3DED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61545-4BAC-4AEA-A074-FE3DD23D0B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1166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3E4DFF-1D39-FCD5-BF8D-F3FABC8F01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971FF9-FFFA-F520-4849-CC361C9538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844137-2D64-4828-83B6-5DB863FC3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41B02-0E78-4BF4-8044-308050E06C2D}" type="datetimeFigureOut">
              <a:rPr lang="en-GB" smtClean="0"/>
              <a:t>12/06/2024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638E07-5C00-C81D-0644-84481AC19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75847F-4983-6B39-AB50-527639AEE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61545-4BAC-4AEA-A074-FE3DD23D0B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8150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C0142-9C74-7B76-E03C-59099170A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65BC9E-F128-D646-1986-A26DEA8425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8E22DB-EF96-85E3-4810-2FBCBAB72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41B02-0E78-4BF4-8044-308050E06C2D}" type="datetimeFigureOut">
              <a:rPr lang="en-GB" smtClean="0"/>
              <a:t>12/06/2024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A84A19-556E-E755-7308-400BD1CE7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697EF9-39A9-460C-09D9-ACEFDF2C9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61545-4BAC-4AEA-A074-FE3DD23D0B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768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1929F-E5A1-0924-6890-A9B5DB37B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4C82A8-B0D3-FF1A-20F0-81BAFC560F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78072B-FEF7-E066-159D-88A4C2370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41B02-0E78-4BF4-8044-308050E06C2D}" type="datetimeFigureOut">
              <a:rPr lang="en-GB" smtClean="0"/>
              <a:t>12/06/2024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3112BD-B756-D5E1-5F10-EE7D8AA3E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16BF48-765A-8907-6CD2-8D3A4249C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61545-4BAC-4AEA-A074-FE3DD23D0B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498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1C9EF-DFA7-5634-C2E8-EF2E5836D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934AD8-20C3-7725-D4B9-0B8843B80E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DFB193-A3EE-2AFE-D45B-54FC0CC93A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D6F839-689A-1387-7ECC-F09F1E47A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41B02-0E78-4BF4-8044-308050E06C2D}" type="datetimeFigureOut">
              <a:rPr lang="en-GB" smtClean="0"/>
              <a:t>12/06/2024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C65CCF-3DA9-7D3B-192F-A53E65CCD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D2AE34-4D67-9453-AB48-681CB1951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61545-4BAC-4AEA-A074-FE3DD23D0B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2958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201359-88E4-7678-0379-14F44E80B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568472-C03C-2A8D-4F27-4145B7FE18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95F79A-249F-1C97-CE98-352607AF7D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008038-641B-9BC3-1328-C9A99A0C93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A3175D-2EFE-53F3-6700-E1CD219B18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EAF19B-5BCB-4A09-5750-97AD9E49D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41B02-0E78-4BF4-8044-308050E06C2D}" type="datetimeFigureOut">
              <a:rPr lang="en-GB" smtClean="0"/>
              <a:t>12/06/2024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CE78482-1DC9-0CC2-4160-87C1DE0C3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8354A21-CA05-0DA3-1C09-B6BCB75A3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61545-4BAC-4AEA-A074-FE3DD23D0B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6186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66F84-C981-542E-8212-283073CEF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D60C01-C376-FE24-8FD7-A559140B8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41B02-0E78-4BF4-8044-308050E06C2D}" type="datetimeFigureOut">
              <a:rPr lang="en-GB" smtClean="0"/>
              <a:t>12/06/2024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84274E-5979-4F17-DC6E-5DB9E0D33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6576ED-AF02-7605-D6CD-6EB8D32C8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61545-4BAC-4AEA-A074-FE3DD23D0B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9732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199251-8FF3-8B5F-E563-469A1C1CD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41B02-0E78-4BF4-8044-308050E06C2D}" type="datetimeFigureOut">
              <a:rPr lang="en-GB" smtClean="0"/>
              <a:t>12/06/2024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7E67F3-B8FB-883C-1CD2-F40922E4C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331F8B-6E92-7FCC-3CAB-33B1A0A69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61545-4BAC-4AEA-A074-FE3DD23D0B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6875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CECCC-97DA-F682-7291-3C407B5E9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C91094-81C9-F50A-B071-430ADD2550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CCBE33-FF73-FA8E-7D2C-D747206C38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076E8C-FF64-63CD-7D6C-8E3D47E5A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41B02-0E78-4BF4-8044-308050E06C2D}" type="datetimeFigureOut">
              <a:rPr lang="en-GB" smtClean="0"/>
              <a:t>12/06/2024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FAD594-A813-2D68-512D-DC3D4AA58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675125-F96D-9090-8EEC-DE7427E56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61545-4BAC-4AEA-A074-FE3DD23D0B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262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2D51A-779E-A9CB-C3D1-372849A35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9E20D2A-08DC-02D4-02C0-8BB7207575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4912BD-DD71-2B6D-9264-5A0D4321EC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72BCBD-C884-EE25-097A-722150D4A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41B02-0E78-4BF4-8044-308050E06C2D}" type="datetimeFigureOut">
              <a:rPr lang="en-GB" smtClean="0"/>
              <a:t>12/06/2024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BDB8A6-4C82-DB23-0BAA-FBB3698E7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37FFA6-6FFF-D29A-CE29-568BF7EF2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61545-4BAC-4AEA-A074-FE3DD23D0B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19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9F9C36E-865D-EB0A-8955-C8E838FB4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030A10-B582-9ED3-839D-C5C8C8CB4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E17B5-39A3-9495-03C3-5021BA0859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841B02-0E78-4BF4-8044-308050E06C2D}" type="datetimeFigureOut">
              <a:rPr lang="en-GB" smtClean="0"/>
              <a:t>12/06/2024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EDA483-EC04-7FC7-9900-325BD0C76A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96F989-2A45-28F8-950B-EAAA8699AF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61545-4BAC-4AEA-A074-FE3DD23D0B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9606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FBBeqEl5Xmk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38401" y="2033543"/>
            <a:ext cx="8494494" cy="120032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dirty="0"/>
              <a:t>What is your opinion about </a:t>
            </a:r>
            <a:r>
              <a:rPr lang="en-MY" sz="3600" dirty="0"/>
              <a:t>climate finance and investment to energy sectors </a:t>
            </a:r>
            <a:r>
              <a:rPr lang="en-GB" sz="36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130443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8" descr="Building ">
            <a:extLst>
              <a:ext uri="{FF2B5EF4-FFF2-40B4-BE49-F238E27FC236}">
                <a16:creationId xmlns:a16="http://schemas.microsoft.com/office/drawing/2014/main" id="{23D7CCEE-2A6B-7281-5279-10B5D67589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D459B2B-407F-C8D9-1DBD-351ED673E6D8}"/>
              </a:ext>
            </a:extLst>
          </p:cNvPr>
          <p:cNvSpPr txBox="1"/>
          <p:nvPr/>
        </p:nvSpPr>
        <p:spPr>
          <a:xfrm>
            <a:off x="818969" y="2803465"/>
            <a:ext cx="10554062" cy="286232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MY" sz="3600" b="1" dirty="0"/>
              <a:t>Challenges and Opportunities in Climate Finance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MY" sz="3600" dirty="0"/>
              <a:t>Key challenges and potential opportunities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MY" sz="3600" b="1" dirty="0"/>
              <a:t>Interactive Element:</a:t>
            </a:r>
            <a:r>
              <a:rPr lang="en-MY" sz="3600" dirty="0"/>
              <a:t> SWOT analysis: Identify strengths, weaknesses, opportunities, and threats in Malaysia’s climate finance landscape</a:t>
            </a:r>
          </a:p>
        </p:txBody>
      </p:sp>
    </p:spTree>
    <p:extLst>
      <p:ext uri="{BB962C8B-B14F-4D97-AF65-F5344CB8AC3E}">
        <p14:creationId xmlns:p14="http://schemas.microsoft.com/office/powerpoint/2010/main" val="10913678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0" descr="Poverty ">
            <a:extLst>
              <a:ext uri="{FF2B5EF4-FFF2-40B4-BE49-F238E27FC236}">
                <a16:creationId xmlns:a16="http://schemas.microsoft.com/office/drawing/2014/main" id="{186F6690-5758-BAB1-1C4F-A1A985F5E0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8248" cy="104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96E77ED-5569-35C5-E8D5-785BD46BD75E}"/>
              </a:ext>
            </a:extLst>
          </p:cNvPr>
          <p:cNvSpPr txBox="1"/>
          <p:nvPr/>
        </p:nvSpPr>
        <p:spPr>
          <a:xfrm>
            <a:off x="1617694" y="1854248"/>
            <a:ext cx="8225553" cy="34163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MY" sz="3600" b="1" dirty="0"/>
              <a:t>International Collaboration and Funding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MY" sz="3600" dirty="0"/>
              <a:t>Role of international partnerships in climate finance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MY" sz="3600" b="1" dirty="0"/>
              <a:t>Interactive Element:</a:t>
            </a:r>
            <a:r>
              <a:rPr lang="en-MY" sz="3600" dirty="0"/>
              <a:t> Interactive map: Identify countries that collaborate with Malaysia on climate finance projects</a:t>
            </a:r>
          </a:p>
        </p:txBody>
      </p:sp>
    </p:spTree>
    <p:extLst>
      <p:ext uri="{BB962C8B-B14F-4D97-AF65-F5344CB8AC3E}">
        <p14:creationId xmlns:p14="http://schemas.microsoft.com/office/powerpoint/2010/main" val="38142749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0" descr="Poverty ">
            <a:extLst>
              <a:ext uri="{FF2B5EF4-FFF2-40B4-BE49-F238E27FC236}">
                <a16:creationId xmlns:a16="http://schemas.microsoft.com/office/drawing/2014/main" id="{186F6690-5758-BAB1-1C4F-A1A985F5E0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8248" cy="104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96E77ED-5569-35C5-E8D5-785BD46BD75E}"/>
              </a:ext>
            </a:extLst>
          </p:cNvPr>
          <p:cNvSpPr txBox="1"/>
          <p:nvPr/>
        </p:nvSpPr>
        <p:spPr>
          <a:xfrm>
            <a:off x="1617694" y="1854248"/>
            <a:ext cx="8225553" cy="34163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MY" sz="3600" b="1" dirty="0"/>
              <a:t>Role of the Private Sector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MY" sz="3600" dirty="0"/>
              <a:t>Importance of private sector engagement and mechanisms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MY" sz="3600" b="1" dirty="0"/>
              <a:t>Interactive Element:</a:t>
            </a:r>
            <a:r>
              <a:rPr lang="en-MY" sz="3600" dirty="0"/>
              <a:t> Case study discussion: </a:t>
            </a:r>
            <a:r>
              <a:rPr lang="en-MY" sz="3600" dirty="0" err="1"/>
              <a:t>Analyze</a:t>
            </a:r>
            <a:r>
              <a:rPr lang="en-MY" sz="3600" dirty="0"/>
              <a:t> a successful public-private partnership in the energy sector</a:t>
            </a:r>
          </a:p>
        </p:txBody>
      </p:sp>
    </p:spTree>
    <p:extLst>
      <p:ext uri="{BB962C8B-B14F-4D97-AF65-F5344CB8AC3E}">
        <p14:creationId xmlns:p14="http://schemas.microsoft.com/office/powerpoint/2010/main" val="33535856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0" descr="Poverty ">
            <a:extLst>
              <a:ext uri="{FF2B5EF4-FFF2-40B4-BE49-F238E27FC236}">
                <a16:creationId xmlns:a16="http://schemas.microsoft.com/office/drawing/2014/main" id="{186F6690-5758-BAB1-1C4F-A1A985F5E0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8248" cy="104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96E77ED-5569-35C5-E8D5-785BD46BD75E}"/>
              </a:ext>
            </a:extLst>
          </p:cNvPr>
          <p:cNvSpPr txBox="1"/>
          <p:nvPr/>
        </p:nvSpPr>
        <p:spPr>
          <a:xfrm>
            <a:off x="1617694" y="1854248"/>
            <a:ext cx="8225553" cy="34163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MY" sz="3600" b="1" dirty="0"/>
              <a:t>Case Studies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MY" sz="3600" dirty="0"/>
              <a:t>Examples of successful climate finance projects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MY" sz="3600" b="1" dirty="0"/>
              <a:t>Interactive Element:</a:t>
            </a:r>
            <a:r>
              <a:rPr lang="en-MY" sz="3600" dirty="0"/>
              <a:t> Group presentations: Research and present a case study on a renewable energy project in Malaysia</a:t>
            </a:r>
          </a:p>
        </p:txBody>
      </p:sp>
    </p:spTree>
    <p:extLst>
      <p:ext uri="{BB962C8B-B14F-4D97-AF65-F5344CB8AC3E}">
        <p14:creationId xmlns:p14="http://schemas.microsoft.com/office/powerpoint/2010/main" val="14208850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0" descr="Poverty ">
            <a:extLst>
              <a:ext uri="{FF2B5EF4-FFF2-40B4-BE49-F238E27FC236}">
                <a16:creationId xmlns:a16="http://schemas.microsoft.com/office/drawing/2014/main" id="{186F6690-5758-BAB1-1C4F-A1A985F5E0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8248" cy="104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96E77ED-5569-35C5-E8D5-785BD46BD75E}"/>
              </a:ext>
            </a:extLst>
          </p:cNvPr>
          <p:cNvSpPr txBox="1"/>
          <p:nvPr/>
        </p:nvSpPr>
        <p:spPr>
          <a:xfrm>
            <a:off x="1617694" y="1854248"/>
            <a:ext cx="8225553" cy="34163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MY" sz="3600" b="1" dirty="0"/>
              <a:t>Green Technology Financing Scheme (GTFS)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MY" sz="3600" dirty="0"/>
              <a:t>Overview of GTFS and its outcomes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MY" sz="3600" b="1" dirty="0"/>
              <a:t>Interactive Element:</a:t>
            </a:r>
            <a:r>
              <a:rPr lang="en-MY" sz="3600" dirty="0"/>
              <a:t> Quiz: Test your knowledge on the features and benefits of GTFS</a:t>
            </a:r>
          </a:p>
        </p:txBody>
      </p:sp>
    </p:spTree>
    <p:extLst>
      <p:ext uri="{BB962C8B-B14F-4D97-AF65-F5344CB8AC3E}">
        <p14:creationId xmlns:p14="http://schemas.microsoft.com/office/powerpoint/2010/main" val="9420179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0" descr="Poverty ">
            <a:extLst>
              <a:ext uri="{FF2B5EF4-FFF2-40B4-BE49-F238E27FC236}">
                <a16:creationId xmlns:a16="http://schemas.microsoft.com/office/drawing/2014/main" id="{186F6690-5758-BAB1-1C4F-A1A985F5E0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8248" cy="104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96E77ED-5569-35C5-E8D5-785BD46BD75E}"/>
              </a:ext>
            </a:extLst>
          </p:cNvPr>
          <p:cNvSpPr txBox="1"/>
          <p:nvPr/>
        </p:nvSpPr>
        <p:spPr>
          <a:xfrm>
            <a:off x="1617694" y="1854248"/>
            <a:ext cx="8225553" cy="230832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MY" sz="3600" b="1" dirty="0"/>
              <a:t>Malaysian Green Sukuk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MY" sz="3600" dirty="0"/>
              <a:t>Explanation of Green Sukuk and its impact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MY" sz="3600" b="1" dirty="0"/>
              <a:t>Interactive Element:</a:t>
            </a:r>
            <a:r>
              <a:rPr lang="en-MY" sz="3600" dirty="0"/>
              <a:t> Financial simulation: Plan and propose a green sukuk project</a:t>
            </a:r>
          </a:p>
        </p:txBody>
      </p:sp>
    </p:spTree>
    <p:extLst>
      <p:ext uri="{BB962C8B-B14F-4D97-AF65-F5344CB8AC3E}">
        <p14:creationId xmlns:p14="http://schemas.microsoft.com/office/powerpoint/2010/main" val="38919664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0" descr="Poverty ">
            <a:extLst>
              <a:ext uri="{FF2B5EF4-FFF2-40B4-BE49-F238E27FC236}">
                <a16:creationId xmlns:a16="http://schemas.microsoft.com/office/drawing/2014/main" id="{186F6690-5758-BAB1-1C4F-A1A985F5E0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8248" cy="104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96E77ED-5569-35C5-E8D5-785BD46BD75E}"/>
              </a:ext>
            </a:extLst>
          </p:cNvPr>
          <p:cNvSpPr txBox="1"/>
          <p:nvPr/>
        </p:nvSpPr>
        <p:spPr>
          <a:xfrm>
            <a:off x="1617694" y="1854248"/>
            <a:ext cx="8225553" cy="286232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MY" sz="3600" b="1" dirty="0"/>
              <a:t>Partnership for Clean Energy (PACE)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MY" sz="3600" dirty="0"/>
              <a:t>Details on the UAE-US PACE initiative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MY" sz="3600" b="1" dirty="0"/>
              <a:t>Interactive Element:</a:t>
            </a:r>
            <a:r>
              <a:rPr lang="en-MY" sz="3600" dirty="0"/>
              <a:t> Interactive discussion: How can Malaysia benefit from similar international partnerships?</a:t>
            </a:r>
          </a:p>
        </p:txBody>
      </p:sp>
    </p:spTree>
    <p:extLst>
      <p:ext uri="{BB962C8B-B14F-4D97-AF65-F5344CB8AC3E}">
        <p14:creationId xmlns:p14="http://schemas.microsoft.com/office/powerpoint/2010/main" val="110375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blue umbrella with a yellow coin and a dollar sign&#10;&#10;Description automatically generated">
            <a:extLst>
              <a:ext uri="{FF2B5EF4-FFF2-40B4-BE49-F238E27FC236}">
                <a16:creationId xmlns:a16="http://schemas.microsoft.com/office/drawing/2014/main" id="{42EACB85-4C1E-93C8-2941-097832D611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00000" cy="1800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A9B5F1-BCB4-6DCC-9DCF-4CAF34324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Class Discussion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62F90F-4269-F85B-0FA0-82E39192FAE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MY" dirty="0">
                <a:hlinkClick r:id="rId3"/>
              </a:rPr>
              <a:t>https://youtu.be/FBBeqEl5Xmk</a:t>
            </a:r>
            <a:endParaRPr lang="en-MY" dirty="0"/>
          </a:p>
          <a:p>
            <a:endParaRPr lang="en-MY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8FC85D-F201-3915-1CB8-6E0F38EE142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Watch this video and let us discuss.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718612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griculture ">
            <a:extLst>
              <a:ext uri="{FF2B5EF4-FFF2-40B4-BE49-F238E27FC236}">
                <a16:creationId xmlns:a16="http://schemas.microsoft.com/office/drawing/2014/main" id="{74C11F1B-AC1D-8E9F-4BBA-C05CB42263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2CB9D3A-B18E-675B-F0E4-C65D6F9DE483}"/>
              </a:ext>
            </a:extLst>
          </p:cNvPr>
          <p:cNvSpPr txBox="1"/>
          <p:nvPr/>
        </p:nvSpPr>
        <p:spPr>
          <a:xfrm>
            <a:off x="2079812" y="2356753"/>
            <a:ext cx="7386918" cy="120032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MY" sz="3600" dirty="0"/>
              <a:t>Why do you think climate finance is crucial for Malaysia's development?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185163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Building ">
            <a:extLst>
              <a:ext uri="{FF2B5EF4-FFF2-40B4-BE49-F238E27FC236}">
                <a16:creationId xmlns:a16="http://schemas.microsoft.com/office/drawing/2014/main" id="{A4DE22F7-5C9F-C9EA-82BD-296878EDF1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0DD2D84-FB6A-5E36-6A2D-8D04ED6C7047}"/>
              </a:ext>
            </a:extLst>
          </p:cNvPr>
          <p:cNvSpPr txBox="1"/>
          <p:nvPr/>
        </p:nvSpPr>
        <p:spPr>
          <a:xfrm>
            <a:off x="1848753" y="2189295"/>
            <a:ext cx="8494494" cy="34163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MY" sz="3600" b="1" dirty="0"/>
              <a:t>Renewable Energy Projects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MY" sz="3600" dirty="0"/>
              <a:t>Description of renewable energy investments (solar, wind, hydro, biomass)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MY" sz="3600" b="1" dirty="0"/>
              <a:t>Interactive Element:</a:t>
            </a:r>
            <a:r>
              <a:rPr lang="en-MY" sz="3600" dirty="0"/>
              <a:t> Matching activity: Match the renewable energy type with its description and benefits</a:t>
            </a:r>
          </a:p>
        </p:txBody>
      </p:sp>
    </p:spTree>
    <p:extLst>
      <p:ext uri="{BB962C8B-B14F-4D97-AF65-F5344CB8AC3E}">
        <p14:creationId xmlns:p14="http://schemas.microsoft.com/office/powerpoint/2010/main" val="1081274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Renewable energy ">
            <a:extLst>
              <a:ext uri="{FF2B5EF4-FFF2-40B4-BE49-F238E27FC236}">
                <a16:creationId xmlns:a16="http://schemas.microsoft.com/office/drawing/2014/main" id="{9B363652-AA67-12AA-D4D9-3E9C5BFE16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8B02465-9B04-0BC4-9D6E-8AAEDBF7E6E3}"/>
              </a:ext>
            </a:extLst>
          </p:cNvPr>
          <p:cNvSpPr txBox="1"/>
          <p:nvPr/>
        </p:nvSpPr>
        <p:spPr>
          <a:xfrm>
            <a:off x="1661651" y="2326529"/>
            <a:ext cx="9185643" cy="34163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MY" sz="3600" b="1" dirty="0"/>
              <a:t>Energy Efficiency Initiatives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MY" sz="3600" dirty="0"/>
              <a:t>Explanation of energy efficiency projects in various sectors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MY" sz="3600" b="1" dirty="0"/>
              <a:t>Interactive Element:</a:t>
            </a:r>
            <a:r>
              <a:rPr lang="en-MY" sz="3600" dirty="0"/>
              <a:t> Case study analysis: Review a case study on energy efficiency and answer questions on its impact</a:t>
            </a:r>
          </a:p>
        </p:txBody>
      </p:sp>
    </p:spTree>
    <p:extLst>
      <p:ext uri="{BB962C8B-B14F-4D97-AF65-F5344CB8AC3E}">
        <p14:creationId xmlns:p14="http://schemas.microsoft.com/office/powerpoint/2010/main" val="5198623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Bridge ">
            <a:extLst>
              <a:ext uri="{FF2B5EF4-FFF2-40B4-BE49-F238E27FC236}">
                <a16:creationId xmlns:a16="http://schemas.microsoft.com/office/drawing/2014/main" id="{F9A0B4C2-24A4-293E-FEB8-97EAD69173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127708E-8833-1517-C1AE-AF1E5A982A17}"/>
              </a:ext>
            </a:extLst>
          </p:cNvPr>
          <p:cNvSpPr txBox="1"/>
          <p:nvPr/>
        </p:nvSpPr>
        <p:spPr>
          <a:xfrm>
            <a:off x="2109887" y="1800000"/>
            <a:ext cx="8719478" cy="34163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MY" sz="3600" b="1" dirty="0"/>
              <a:t>Sustainable Transportation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MY" sz="3600" dirty="0"/>
              <a:t>Investments in public transport and electric vehicles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MY" sz="3600" b="1" dirty="0"/>
              <a:t>Interactive Element:</a:t>
            </a:r>
            <a:r>
              <a:rPr lang="en-MY" sz="3600" dirty="0"/>
              <a:t> Debate: "Are electric vehicles the future of sustainable transportation?" (Pro and Con groups)</a:t>
            </a:r>
          </a:p>
        </p:txBody>
      </p:sp>
    </p:spTree>
    <p:extLst>
      <p:ext uri="{BB962C8B-B14F-4D97-AF65-F5344CB8AC3E}">
        <p14:creationId xmlns:p14="http://schemas.microsoft.com/office/powerpoint/2010/main" val="2778757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Medical team ">
            <a:extLst>
              <a:ext uri="{FF2B5EF4-FFF2-40B4-BE49-F238E27FC236}">
                <a16:creationId xmlns:a16="http://schemas.microsoft.com/office/drawing/2014/main" id="{0412945E-E914-A2EC-643A-F5650AA168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FCB44E7-0B30-0F38-0B5B-EF705A8063A3}"/>
              </a:ext>
            </a:extLst>
          </p:cNvPr>
          <p:cNvSpPr txBox="1"/>
          <p:nvPr/>
        </p:nvSpPr>
        <p:spPr>
          <a:xfrm>
            <a:off x="1440715" y="2141118"/>
            <a:ext cx="8850768" cy="34163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MY" sz="3600" b="1" dirty="0"/>
              <a:t>Green Infrastructure and Technology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MY" sz="3600" dirty="0"/>
              <a:t>Investments in smart grids and energy storage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MY" sz="3600" b="1" dirty="0"/>
              <a:t>Interactive Element:</a:t>
            </a:r>
            <a:r>
              <a:rPr lang="en-MY" sz="3600" dirty="0"/>
              <a:t> Simulation: Design a smart city with green infrastructure (group activity)</a:t>
            </a:r>
          </a:p>
        </p:txBody>
      </p:sp>
    </p:spTree>
    <p:extLst>
      <p:ext uri="{BB962C8B-B14F-4D97-AF65-F5344CB8AC3E}">
        <p14:creationId xmlns:p14="http://schemas.microsoft.com/office/powerpoint/2010/main" val="27691747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Supply chain management ">
            <a:extLst>
              <a:ext uri="{FF2B5EF4-FFF2-40B4-BE49-F238E27FC236}">
                <a16:creationId xmlns:a16="http://schemas.microsoft.com/office/drawing/2014/main" id="{3AEA1D97-92F3-2D7E-AB16-773A28D0E5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14F4AB4-6547-EBBD-74D3-9489DB559152}"/>
              </a:ext>
            </a:extLst>
          </p:cNvPr>
          <p:cNvSpPr txBox="1"/>
          <p:nvPr/>
        </p:nvSpPr>
        <p:spPr>
          <a:xfrm>
            <a:off x="541930" y="2750719"/>
            <a:ext cx="9677835" cy="286232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MY" sz="3600" b="1" dirty="0"/>
              <a:t>Climate-Resilient Energy Systems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MY" sz="3600" dirty="0"/>
              <a:t>Enhancing resilience to climate impacts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MY" sz="3600" b="1" dirty="0"/>
              <a:t>Interactive Element:</a:t>
            </a:r>
            <a:r>
              <a:rPr lang="en-MY" sz="3600" dirty="0"/>
              <a:t> Scenario planning: How to manage energy systems during extreme weather events (group discussion)</a:t>
            </a:r>
          </a:p>
        </p:txBody>
      </p:sp>
    </p:spTree>
    <p:extLst>
      <p:ext uri="{BB962C8B-B14F-4D97-AF65-F5344CB8AC3E}">
        <p14:creationId xmlns:p14="http://schemas.microsoft.com/office/powerpoint/2010/main" val="4895025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 descr="Stock ">
            <a:extLst>
              <a:ext uri="{FF2B5EF4-FFF2-40B4-BE49-F238E27FC236}">
                <a16:creationId xmlns:a16="http://schemas.microsoft.com/office/drawing/2014/main" id="{57F58860-69C9-F52B-4BCD-D68D121588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4C06FC0-4F20-0AD9-CF58-81FA9F2E0CF0}"/>
              </a:ext>
            </a:extLst>
          </p:cNvPr>
          <p:cNvSpPr txBox="1"/>
          <p:nvPr/>
        </p:nvSpPr>
        <p:spPr>
          <a:xfrm>
            <a:off x="416425" y="2517636"/>
            <a:ext cx="10628094" cy="230832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MY" sz="3600" b="1" dirty="0"/>
              <a:t>Regulatory and Policy Support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MY" sz="3600" dirty="0"/>
              <a:t>Policies facilitating low-carbon energy transitions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MY" sz="3600" b="1" dirty="0"/>
              <a:t>Interactive Element:</a:t>
            </a:r>
            <a:r>
              <a:rPr lang="en-MY" sz="3600" dirty="0"/>
              <a:t> Role-play: Students act as policymakers to draft a climate finance policy</a:t>
            </a:r>
          </a:p>
        </p:txBody>
      </p:sp>
    </p:spTree>
    <p:extLst>
      <p:ext uri="{BB962C8B-B14F-4D97-AF65-F5344CB8AC3E}">
        <p14:creationId xmlns:p14="http://schemas.microsoft.com/office/powerpoint/2010/main" val="29987725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406</Words>
  <Application>Microsoft Macintosh PowerPoint</Application>
  <PresentationFormat>Widescreen</PresentationFormat>
  <Paragraphs>44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PowerPoint Presentation</vt:lpstr>
      <vt:lpstr>Class Discussion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Matthew Blackett</dc:creator>
  <cp:lastModifiedBy>WAN MOHD. ZULHAFIZ BIN WAN ZAHARI</cp:lastModifiedBy>
  <cp:revision>8</cp:revision>
  <dcterms:created xsi:type="dcterms:W3CDTF">2024-01-23T17:01:35Z</dcterms:created>
  <dcterms:modified xsi:type="dcterms:W3CDTF">2024-06-12T15:08:41Z</dcterms:modified>
</cp:coreProperties>
</file>