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8229600" cx="14630400"/>
  <p:notesSz cx="8229600" cy="14630400"/>
  <p:embeddedFontLst>
    <p:embeddedFont>
      <p:font typeface="Montserrat"/>
      <p:regular r:id="rId20"/>
      <p:bold r:id="rId21"/>
      <p:italic r:id="rId22"/>
      <p:boldItalic r:id="rId23"/>
    </p:embeddedFont>
    <p:embeddedFont>
      <p:font typeface="Barlow"/>
      <p:regular r:id="rId24"/>
      <p:bold r:id="rId25"/>
      <p:italic r:id="rId26"/>
      <p:boldItalic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vHZrdja4MdHaKpHcGTA7QjEmJ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0F7615-AEEF-49C9-8BAF-5A4E78874367}">
  <a:tblStyle styleId="{D40F7615-AEEF-49C9-8BAF-5A4E7887436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Barlow-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italic.fntdata"/><Relationship Id="rId25" Type="http://schemas.openxmlformats.org/officeDocument/2006/relationships/font" Target="fonts/Barlow-bold.fntdata"/><Relationship Id="rId28" Type="http://schemas.openxmlformats.org/officeDocument/2006/relationships/font" Target="fonts/CenturyGothic-regular.fntdata"/><Relationship Id="rId27"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1: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200" u="none" cap="none" strike="noStrike">
              <a:solidFill>
                <a:schemeClr val="dk1"/>
              </a:solidFill>
              <a:latin typeface="Calibri"/>
              <a:ea typeface="Calibri"/>
              <a:cs typeface="Calibri"/>
              <a:sym typeface="Calibri"/>
            </a:endParaRPr>
          </a:p>
        </p:txBody>
      </p:sp>
      <p:sp>
        <p:nvSpPr>
          <p:cNvPr id="20" name="Google Shape;20;p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62" name="Google Shape;162;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75" name="Google Shape;175;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86" name="Google Shape;186;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6" name="Google Shape;196;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05" name="Google Shape;205;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822950" y="6949425"/>
            <a:ext cx="6583675" cy="6583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notes"/>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7" name="Google Shape;47;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4" name="Google Shape;64;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73" name="Google Shape;73;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3" name="Google Shape;93;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0" name="Google Shape;11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30" name="Google Shape;130;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46" name="Google Shape;146;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16"/>
          <p:cNvSpPr txBox="1"/>
          <p:nvPr>
            <p:ph type="ctrTitle"/>
          </p:nvPr>
        </p:nvSpPr>
        <p:spPr>
          <a:xfrm>
            <a:off x="1828800" y="1346836"/>
            <a:ext cx="10972800" cy="2865120"/>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chemeClr val="dk1"/>
              </a:buClr>
              <a:buSzPts val="6000"/>
              <a:buFont typeface="Calibri"/>
              <a:buNone/>
              <a:defRPr b="0" i="0" sz="7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p:txBody>
      </p:sp>
      <p:sp>
        <p:nvSpPr>
          <p:cNvPr id="8" name="Google Shape;8;p16"/>
          <p:cNvSpPr txBox="1"/>
          <p:nvPr>
            <p:ph idx="1" type="subTitle"/>
          </p:nvPr>
        </p:nvSpPr>
        <p:spPr>
          <a:xfrm>
            <a:off x="1828800" y="4322446"/>
            <a:ext cx="10972800" cy="1986914"/>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200"/>
              </a:spcBef>
              <a:spcAft>
                <a:spcPts val="0"/>
              </a:spcAft>
              <a:buClr>
                <a:schemeClr val="dk1"/>
              </a:buClr>
              <a:buSzPts val="2400"/>
              <a:buFont typeface="Arial"/>
              <a:buNone/>
              <a:defRPr b="0" i="0" sz="2880" u="none" cap="none" strike="noStrike">
                <a:solidFill>
                  <a:schemeClr val="dk1"/>
                </a:solidFill>
                <a:latin typeface="Calibri"/>
                <a:ea typeface="Calibri"/>
                <a:cs typeface="Calibri"/>
                <a:sym typeface="Calibri"/>
              </a:defRPr>
            </a:lvl1pPr>
            <a:lvl2pPr lvl="1" marR="0" rtl="0" algn="ctr">
              <a:lnSpc>
                <a:spcPct val="90000"/>
              </a:lnSpc>
              <a:spcBef>
                <a:spcPts val="600"/>
              </a:spcBef>
              <a:spcAft>
                <a:spcPts val="0"/>
              </a:spcAft>
              <a:buClr>
                <a:schemeClr val="dk1"/>
              </a:buClr>
              <a:buSzPts val="2000"/>
              <a:buFont typeface="Arial"/>
              <a:buNone/>
              <a:defRPr b="0" i="0" sz="2400" u="none" cap="none" strike="noStrike">
                <a:solidFill>
                  <a:schemeClr val="dk1"/>
                </a:solidFill>
                <a:latin typeface="Calibri"/>
                <a:ea typeface="Calibri"/>
                <a:cs typeface="Calibri"/>
                <a:sym typeface="Calibri"/>
              </a:defRPr>
            </a:lvl2pPr>
            <a:lvl3pPr lvl="2" marR="0" rtl="0" algn="ctr">
              <a:lnSpc>
                <a:spcPct val="90000"/>
              </a:lnSpc>
              <a:spcBef>
                <a:spcPts val="600"/>
              </a:spcBef>
              <a:spcAft>
                <a:spcPts val="0"/>
              </a:spcAft>
              <a:buClr>
                <a:schemeClr val="dk1"/>
              </a:buClr>
              <a:buSzPts val="1800"/>
              <a:buFont typeface="Arial"/>
              <a:buNone/>
              <a:defRPr b="0" i="0" sz="2160" u="none" cap="none" strike="noStrike">
                <a:solidFill>
                  <a:schemeClr val="dk1"/>
                </a:solidFill>
                <a:latin typeface="Calibri"/>
                <a:ea typeface="Calibri"/>
                <a:cs typeface="Calibri"/>
                <a:sym typeface="Calibri"/>
              </a:defRPr>
            </a:lvl3pPr>
            <a:lvl4pPr lvl="3"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4pPr>
            <a:lvl5pPr lvl="4"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5pPr>
            <a:lvl6pPr lvl="5"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6pPr>
            <a:lvl7pPr lvl="6"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7pPr>
            <a:lvl8pPr lvl="7"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8pPr>
            <a:lvl9pPr lvl="8" marR="0" rtl="0" algn="ctr">
              <a:lnSpc>
                <a:spcPct val="90000"/>
              </a:lnSpc>
              <a:spcBef>
                <a:spcPts val="600"/>
              </a:spcBef>
              <a:spcAft>
                <a:spcPts val="0"/>
              </a:spcAft>
              <a:buClr>
                <a:schemeClr val="dk1"/>
              </a:buClr>
              <a:buSzPts val="1600"/>
              <a:buFont typeface="Arial"/>
              <a:buNone/>
              <a:defRPr b="0" i="0" sz="1920" u="none" cap="none" strike="noStrike">
                <a:solidFill>
                  <a:schemeClr val="dk1"/>
                </a:solidFill>
                <a:latin typeface="Calibri"/>
                <a:ea typeface="Calibri"/>
                <a:cs typeface="Calibri"/>
                <a:sym typeface="Calibri"/>
              </a:defRPr>
            </a:lvl9pPr>
          </a:lstStyle>
          <a:p/>
        </p:txBody>
      </p:sp>
      <p:sp>
        <p:nvSpPr>
          <p:cNvPr id="9" name="Google Shape;9;p16"/>
          <p:cNvSpPr txBox="1"/>
          <p:nvPr>
            <p:ph idx="10" type="dt"/>
          </p:nvPr>
        </p:nvSpPr>
        <p:spPr>
          <a:xfrm>
            <a:off x="1005840" y="7627621"/>
            <a:ext cx="3291840" cy="4381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1" type="ftr"/>
          </p:nvPr>
        </p:nvSpPr>
        <p:spPr>
          <a:xfrm>
            <a:off x="4846320" y="7627621"/>
            <a:ext cx="4937760" cy="4381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1" name="Google Shape;11;p16"/>
          <p:cNvSpPr txBox="1"/>
          <p:nvPr>
            <p:ph idx="12" type="sldNum"/>
          </p:nvPr>
        </p:nvSpPr>
        <p:spPr>
          <a:xfrm>
            <a:off x="10332720" y="7627621"/>
            <a:ext cx="3291840" cy="4381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4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12" name="Shape 12"/>
        <p:cNvGrpSpPr/>
        <p:nvPr/>
      </p:nvGrpSpPr>
      <p:grpSpPr>
        <a:xfrm>
          <a:off x="0" y="0"/>
          <a:ext cx="0" cy="0"/>
          <a:chOff x="0" y="0"/>
          <a:chExt cx="0" cy="0"/>
        </a:xfrm>
      </p:grpSpPr>
      <p:sp>
        <p:nvSpPr>
          <p:cNvPr id="13" name="Google Shape;13;p17"/>
          <p:cNvSpPr txBox="1"/>
          <p:nvPr/>
        </p:nvSpPr>
        <p:spPr>
          <a:xfrm>
            <a:off x="1846491" y="7501703"/>
            <a:ext cx="4513014" cy="617064"/>
          </a:xfrm>
          <a:prstGeom prst="rect">
            <a:avLst/>
          </a:prstGeom>
          <a:noFill/>
          <a:ln>
            <a:noFill/>
          </a:ln>
        </p:spPr>
        <p:txBody>
          <a:bodyPr anchorCtr="0" anchor="ctr" bIns="54825" lIns="109700" spcFirstLastPara="1" rIns="109700" wrap="square" tIns="548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200" u="none" cap="none" strike="noStrike">
              <a:solidFill>
                <a:srgbClr val="595959"/>
              </a:solidFill>
              <a:latin typeface="Century Gothic"/>
              <a:ea typeface="Century Gothic"/>
              <a:cs typeface="Century Gothic"/>
              <a:sym typeface="Century Gothic"/>
            </a:endParaRPr>
          </a:p>
        </p:txBody>
      </p:sp>
      <p:graphicFrame>
        <p:nvGraphicFramePr>
          <p:cNvPr id="14" name="Google Shape;14;p17"/>
          <p:cNvGraphicFramePr/>
          <p:nvPr/>
        </p:nvGraphicFramePr>
        <p:xfrm>
          <a:off x="1427845" y="7322221"/>
          <a:ext cx="3000000" cy="3000000"/>
        </p:xfrm>
        <a:graphic>
          <a:graphicData uri="http://schemas.openxmlformats.org/drawingml/2006/table">
            <a:tbl>
              <a:tblPr>
                <a:noFill/>
                <a:tableStyleId>{D40F7615-AEEF-49C9-8BAF-5A4E78874367}</a:tableStyleId>
              </a:tblPr>
              <a:tblGrid>
                <a:gridCol w="860675"/>
                <a:gridCol w="4103375"/>
              </a:tblGrid>
              <a:tr h="566250">
                <a:tc>
                  <a:txBody>
                    <a:bodyPr/>
                    <a:lstStyle/>
                    <a:p>
                      <a:pPr indent="0" lvl="0" marL="0" marR="0" rtl="0" algn="l">
                        <a:lnSpc>
                          <a:spcPct val="107000"/>
                        </a:lnSpc>
                        <a:spcBef>
                          <a:spcPts val="0"/>
                        </a:spcBef>
                        <a:spcAft>
                          <a:spcPts val="0"/>
                        </a:spcAft>
                        <a:buClr>
                          <a:srgbClr val="000000"/>
                        </a:buClr>
                        <a:buSzPts val="1100"/>
                        <a:buFont typeface="Arial"/>
                        <a:buNone/>
                      </a:pPr>
                      <a:r>
                        <a:t/>
                      </a:r>
                      <a:endParaRPr sz="1300" u="none" cap="none" strike="noStrike">
                        <a:latin typeface="Calibri"/>
                        <a:ea typeface="Calibri"/>
                        <a:cs typeface="Calibri"/>
                        <a:sym typeface="Calibri"/>
                      </a:endParaRPr>
                    </a:p>
                  </a:txBody>
                  <a:tcPr marT="0" marB="0" marR="82300" marL="82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900"/>
                        <a:buFont typeface="Arial"/>
                        <a:buNone/>
                      </a:pPr>
                      <a:r>
                        <a:rPr b="0" lang="en-US" sz="1100" u="none" cap="none" strike="noStrike">
                          <a:solidFill>
                            <a:srgbClr val="003399"/>
                          </a:solidFill>
                          <a:latin typeface="Century Gothic"/>
                          <a:ea typeface="Century Gothic"/>
                          <a:cs typeface="Century Gothic"/>
                          <a:sym typeface="Century Gothic"/>
                        </a:rPr>
                        <a:t>CCP-LAW |</a:t>
                      </a:r>
                      <a:r>
                        <a:rPr b="0" lang="en-US" sz="1100" u="none" cap="none" strike="noStrike">
                          <a:solidFill>
                            <a:srgbClr val="2683C6"/>
                          </a:solidFill>
                          <a:latin typeface="Century Gothic"/>
                          <a:ea typeface="Century Gothic"/>
                          <a:cs typeface="Century Gothic"/>
                          <a:sym typeface="Century Gothic"/>
                        </a:rPr>
                        <a:t>Curricula development on Climate Change Policy and Law</a:t>
                      </a:r>
                      <a:endParaRPr b="0" sz="1100" u="none" cap="none" strike="noStrike">
                        <a:latin typeface="Calibri"/>
                        <a:ea typeface="Calibri"/>
                        <a:cs typeface="Calibri"/>
                        <a:sym typeface="Calibri"/>
                      </a:endParaRPr>
                    </a:p>
                    <a:p>
                      <a:pPr indent="0" lvl="0" marL="0" marR="0" rtl="0" algn="l">
                        <a:lnSpc>
                          <a:spcPct val="107000"/>
                        </a:lnSpc>
                        <a:spcBef>
                          <a:spcPts val="300"/>
                        </a:spcBef>
                        <a:spcAft>
                          <a:spcPts val="0"/>
                        </a:spcAft>
                        <a:buClr>
                          <a:srgbClr val="000000"/>
                        </a:buClr>
                        <a:buSzPts val="900"/>
                        <a:buFont typeface="Arial"/>
                        <a:buNone/>
                      </a:pPr>
                      <a:r>
                        <a:rPr lang="en-US" sz="1100" u="none" cap="none" strike="noStrike">
                          <a:solidFill>
                            <a:srgbClr val="3B3838"/>
                          </a:solidFill>
                          <a:latin typeface="Calibri"/>
                          <a:ea typeface="Calibri"/>
                          <a:cs typeface="Calibri"/>
                          <a:sym typeface="Calibri"/>
                        </a:rPr>
                        <a:t>Project No of Reference: 618874-EPP-1-2020-1-VN-EPPKA2-CBHE-JP</a:t>
                      </a:r>
                      <a:endParaRPr sz="1300" u="none" cap="none" strike="noStrike">
                        <a:latin typeface="Calibri"/>
                        <a:ea typeface="Calibri"/>
                        <a:cs typeface="Calibri"/>
                        <a:sym typeface="Calibri"/>
                      </a:endParaRPr>
                    </a:p>
                  </a:txBody>
                  <a:tcPr marT="0" marB="0" marR="82300" marL="82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15" name="Google Shape;15;p17"/>
          <p:cNvPicPr preferRelativeResize="0"/>
          <p:nvPr/>
        </p:nvPicPr>
        <p:blipFill rotWithShape="1">
          <a:blip r:embed="rId2">
            <a:alphaModFix/>
          </a:blip>
          <a:srcRect b="0" l="0" r="0" t="0"/>
          <a:stretch/>
        </p:blipFill>
        <p:spPr>
          <a:xfrm>
            <a:off x="1427845" y="7200348"/>
            <a:ext cx="837290" cy="809988"/>
          </a:xfrm>
          <a:prstGeom prst="rect">
            <a:avLst/>
          </a:prstGeom>
          <a:noFill/>
          <a:ln>
            <a:noFill/>
          </a:ln>
        </p:spPr>
      </p:pic>
      <p:pic>
        <p:nvPicPr>
          <p:cNvPr id="16" name="Google Shape;16;p17"/>
          <p:cNvPicPr preferRelativeResize="0"/>
          <p:nvPr/>
        </p:nvPicPr>
        <p:blipFill rotWithShape="1">
          <a:blip r:embed="rId3">
            <a:alphaModFix/>
          </a:blip>
          <a:srcRect b="0" l="0" r="0" t="0"/>
          <a:stretch/>
        </p:blipFill>
        <p:spPr>
          <a:xfrm>
            <a:off x="10952097" y="7294414"/>
            <a:ext cx="1831813" cy="5158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7"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6.png"/><Relationship Id="rId13" Type="http://schemas.openxmlformats.org/officeDocument/2006/relationships/image" Target="../media/image18.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7.png"/><Relationship Id="rId9" Type="http://schemas.openxmlformats.org/officeDocument/2006/relationships/image" Target="../media/image4.png"/><Relationship Id="rId1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1"/>
          <p:cNvSpPr/>
          <p:nvPr/>
        </p:nvSpPr>
        <p:spPr>
          <a:xfrm>
            <a:off x="0" y="0"/>
            <a:ext cx="14630400" cy="390144"/>
          </a:xfrm>
          <a:prstGeom prst="rect">
            <a:avLst/>
          </a:prstGeom>
          <a:solidFill>
            <a:srgbClr val="003399"/>
          </a:solidFill>
          <a:ln>
            <a:noFill/>
          </a:ln>
        </p:spPr>
        <p:txBody>
          <a:bodyPr anchorCtr="0" anchor="ctr" bIns="54825" lIns="109700" spcFirstLastPara="1" rIns="109700" wrap="square" tIns="54825">
            <a:noAutofit/>
          </a:bodyPr>
          <a:lstStyle/>
          <a:p>
            <a:pPr indent="0" lvl="0" marL="0" marR="0" rtl="0" algn="l">
              <a:spcBef>
                <a:spcPts val="0"/>
              </a:spcBef>
              <a:spcAft>
                <a:spcPts val="0"/>
              </a:spcAft>
              <a:buNone/>
            </a:pPr>
            <a:r>
              <a:t/>
            </a:r>
            <a:endParaRPr b="0" i="0" sz="2160" u="none" cap="none" strike="noStrike">
              <a:solidFill>
                <a:srgbClr val="FFFFFF"/>
              </a:solidFill>
              <a:latin typeface="Calibri"/>
              <a:ea typeface="Calibri"/>
              <a:cs typeface="Calibri"/>
              <a:sym typeface="Calibri"/>
            </a:endParaRPr>
          </a:p>
        </p:txBody>
      </p:sp>
      <p:pic>
        <p:nvPicPr>
          <p:cNvPr id="23" name="Google Shape;23;p1"/>
          <p:cNvPicPr preferRelativeResize="0"/>
          <p:nvPr/>
        </p:nvPicPr>
        <p:blipFill rotWithShape="1">
          <a:blip r:embed="rId3">
            <a:alphaModFix/>
          </a:blip>
          <a:srcRect b="0" l="0" r="0" t="0"/>
          <a:stretch/>
        </p:blipFill>
        <p:spPr>
          <a:xfrm>
            <a:off x="1" y="542165"/>
            <a:ext cx="4194810" cy="1142238"/>
          </a:xfrm>
          <a:prstGeom prst="rect">
            <a:avLst/>
          </a:prstGeom>
          <a:noFill/>
          <a:ln>
            <a:noFill/>
          </a:ln>
        </p:spPr>
      </p:pic>
      <p:sp>
        <p:nvSpPr>
          <p:cNvPr id="24" name="Google Shape;24;p1"/>
          <p:cNvSpPr txBox="1"/>
          <p:nvPr/>
        </p:nvSpPr>
        <p:spPr>
          <a:xfrm>
            <a:off x="224027" y="1819662"/>
            <a:ext cx="13380412" cy="1918105"/>
          </a:xfrm>
          <a:prstGeom prst="rect">
            <a:avLst/>
          </a:prstGeom>
          <a:noFill/>
          <a:ln>
            <a:noFill/>
          </a:ln>
        </p:spPr>
        <p:txBody>
          <a:bodyPr anchorCtr="0" anchor="t" bIns="54825" lIns="109700" spcFirstLastPara="1" rIns="109700" wrap="square" tIns="54825">
            <a:spAutoFit/>
          </a:bodyPr>
          <a:lstStyle/>
          <a:p>
            <a:pPr indent="0" lvl="0" marL="0" marR="0" rtl="0" algn="ctr">
              <a:lnSpc>
                <a:spcPct val="107000"/>
              </a:lnSpc>
              <a:spcBef>
                <a:spcPts val="0"/>
              </a:spcBef>
              <a:spcAft>
                <a:spcPts val="0"/>
              </a:spcAft>
              <a:buNone/>
            </a:pPr>
            <a:r>
              <a:rPr b="1" i="0" lang="en-US" sz="3240" u="none" cap="none" strike="noStrike">
                <a:solidFill>
                  <a:srgbClr val="003399"/>
                </a:solidFill>
                <a:latin typeface="Century Gothic"/>
                <a:ea typeface="Century Gothic"/>
                <a:cs typeface="Century Gothic"/>
                <a:sym typeface="Century Gothic"/>
              </a:rPr>
              <a:t>CCP-LAW</a:t>
            </a:r>
            <a:endParaRPr b="0" i="0" sz="3240" u="none" cap="none" strike="noStrike">
              <a:solidFill>
                <a:srgbClr val="000000"/>
              </a:solidFill>
              <a:latin typeface="Century Gothic"/>
              <a:ea typeface="Century Gothic"/>
              <a:cs typeface="Century Gothic"/>
              <a:sym typeface="Century Gothic"/>
            </a:endParaRPr>
          </a:p>
          <a:p>
            <a:pPr indent="0" lvl="0" marL="0" marR="0" rtl="0" algn="ctr">
              <a:lnSpc>
                <a:spcPct val="107000"/>
              </a:lnSpc>
              <a:spcBef>
                <a:spcPts val="960"/>
              </a:spcBef>
              <a:spcAft>
                <a:spcPts val="0"/>
              </a:spcAft>
              <a:buNone/>
            </a:pPr>
            <a:r>
              <a:rPr b="1" i="0" lang="en-US" sz="3240" u="none" cap="none" strike="noStrike">
                <a:solidFill>
                  <a:srgbClr val="2683C6"/>
                </a:solidFill>
                <a:latin typeface="Century Gothic"/>
                <a:ea typeface="Century Gothic"/>
                <a:cs typeface="Century Gothic"/>
                <a:sym typeface="Century Gothic"/>
              </a:rPr>
              <a:t>Curricula development on Climate Change Policy and Law</a:t>
            </a:r>
            <a:endParaRPr b="0" i="0" sz="3240" u="none" cap="none" strike="noStrike">
              <a:solidFill>
                <a:srgbClr val="000000"/>
              </a:solidFill>
              <a:latin typeface="Century Gothic"/>
              <a:ea typeface="Century Gothic"/>
              <a:cs typeface="Century Gothic"/>
              <a:sym typeface="Century Gothic"/>
            </a:endParaRPr>
          </a:p>
          <a:p>
            <a:pPr indent="0" lvl="0" marL="0" marR="0" rtl="0" algn="l">
              <a:lnSpc>
                <a:spcPct val="107000"/>
              </a:lnSpc>
              <a:spcBef>
                <a:spcPts val="960"/>
              </a:spcBef>
              <a:spcAft>
                <a:spcPts val="960"/>
              </a:spcAft>
              <a:buNone/>
            </a:pPr>
            <a:r>
              <a:t/>
            </a:r>
            <a:endParaRPr b="0" i="0" sz="2160" u="none" cap="none" strike="noStrike">
              <a:solidFill>
                <a:srgbClr val="000000"/>
              </a:solidFill>
              <a:latin typeface="Century Gothic"/>
              <a:ea typeface="Century Gothic"/>
              <a:cs typeface="Century Gothic"/>
              <a:sym typeface="Century Gothic"/>
            </a:endParaRPr>
          </a:p>
        </p:txBody>
      </p:sp>
      <p:pic>
        <p:nvPicPr>
          <p:cNvPr id="25" name="Google Shape;25;p1"/>
          <p:cNvPicPr preferRelativeResize="0"/>
          <p:nvPr/>
        </p:nvPicPr>
        <p:blipFill rotWithShape="1">
          <a:blip r:embed="rId4">
            <a:alphaModFix/>
          </a:blip>
          <a:srcRect b="27094" l="26643" r="39273" t="10967"/>
          <a:stretch/>
        </p:blipFill>
        <p:spPr>
          <a:xfrm>
            <a:off x="12884802" y="406905"/>
            <a:ext cx="1566364" cy="1520377"/>
          </a:xfrm>
          <a:prstGeom prst="rect">
            <a:avLst/>
          </a:prstGeom>
          <a:noFill/>
          <a:ln>
            <a:noFill/>
          </a:ln>
        </p:spPr>
      </p:pic>
      <p:sp>
        <p:nvSpPr>
          <p:cNvPr id="26" name="Google Shape;26;p1"/>
          <p:cNvSpPr txBox="1"/>
          <p:nvPr/>
        </p:nvSpPr>
        <p:spPr>
          <a:xfrm>
            <a:off x="287572" y="3490398"/>
            <a:ext cx="13380412" cy="1579102"/>
          </a:xfrm>
          <a:prstGeom prst="rect">
            <a:avLst/>
          </a:prstGeom>
          <a:noFill/>
          <a:ln>
            <a:noFill/>
          </a:ln>
        </p:spPr>
        <p:txBody>
          <a:bodyPr anchorCtr="0" anchor="t" bIns="54825" lIns="109700" spcFirstLastPara="1" rIns="109700" wrap="square" tIns="54825">
            <a:spAutoFit/>
          </a:bodyPr>
          <a:lstStyle/>
          <a:p>
            <a:pPr indent="0" lvl="0" marL="0" marR="0" rtl="0" algn="l">
              <a:lnSpc>
                <a:spcPct val="107000"/>
              </a:lnSpc>
              <a:spcBef>
                <a:spcPts val="960"/>
              </a:spcBef>
              <a:spcAft>
                <a:spcPts val="0"/>
              </a:spcAft>
              <a:buNone/>
            </a:pPr>
            <a:r>
              <a:rPr b="1" i="0" lang="en-US" sz="3240" u="none" cap="none" strike="noStrike">
                <a:solidFill>
                  <a:srgbClr val="003399"/>
                </a:solidFill>
                <a:latin typeface="Century Gothic"/>
                <a:ea typeface="Century Gothic"/>
                <a:cs typeface="Century Gothic"/>
                <a:sym typeface="Century Gothic"/>
              </a:rPr>
              <a:t>Subject title: Climate Change and Migration</a:t>
            </a:r>
            <a:endParaRPr b="1" i="0" sz="3240" u="none" cap="none" strike="noStrike">
              <a:solidFill>
                <a:srgbClr val="003399"/>
              </a:solidFill>
              <a:latin typeface="Century Gothic"/>
              <a:ea typeface="Century Gothic"/>
              <a:cs typeface="Century Gothic"/>
              <a:sym typeface="Century Gothic"/>
            </a:endParaRPr>
          </a:p>
          <a:p>
            <a:pPr indent="0" lvl="0" marL="0" marR="0" rtl="0" algn="l">
              <a:lnSpc>
                <a:spcPct val="107000"/>
              </a:lnSpc>
              <a:spcBef>
                <a:spcPts val="1920"/>
              </a:spcBef>
              <a:spcAft>
                <a:spcPts val="960"/>
              </a:spcAft>
              <a:buNone/>
            </a:pPr>
            <a:r>
              <a:rPr b="1" i="0" lang="en-US" sz="2640" u="none" cap="none" strike="noStrike">
                <a:solidFill>
                  <a:srgbClr val="003399"/>
                </a:solidFill>
                <a:latin typeface="Century Gothic"/>
                <a:ea typeface="Century Gothic"/>
                <a:cs typeface="Century Gothic"/>
                <a:sym typeface="Century Gothic"/>
              </a:rPr>
              <a:t>Instructor Name: Dr. Shashikala Gurpur</a:t>
            </a:r>
            <a:endParaRPr b="0" i="0" sz="2640" u="none" cap="none" strike="noStrike">
              <a:solidFill>
                <a:srgbClr val="000000"/>
              </a:solidFill>
              <a:latin typeface="Century Gothic"/>
              <a:ea typeface="Century Gothic"/>
              <a:cs typeface="Century Gothic"/>
              <a:sym typeface="Century Gothic"/>
            </a:endParaRPr>
          </a:p>
        </p:txBody>
      </p:sp>
      <p:grpSp>
        <p:nvGrpSpPr>
          <p:cNvPr id="27" name="Google Shape;27;p1"/>
          <p:cNvGrpSpPr/>
          <p:nvPr/>
        </p:nvGrpSpPr>
        <p:grpSpPr>
          <a:xfrm>
            <a:off x="0" y="6268729"/>
            <a:ext cx="14630400" cy="1960873"/>
            <a:chOff x="0" y="5223940"/>
            <a:chExt cx="12192000" cy="1634061"/>
          </a:xfrm>
        </p:grpSpPr>
        <p:sp>
          <p:nvSpPr>
            <p:cNvPr id="28" name="Google Shape;28;p1"/>
            <p:cNvSpPr/>
            <p:nvPr/>
          </p:nvSpPr>
          <p:spPr>
            <a:xfrm>
              <a:off x="0" y="5902960"/>
              <a:ext cx="12192000" cy="955041"/>
            </a:xfrm>
            <a:prstGeom prst="rect">
              <a:avLst/>
            </a:prstGeom>
            <a:solidFill>
              <a:srgbClr val="BBCC94"/>
            </a:solidFill>
            <a:ln>
              <a:noFill/>
            </a:ln>
          </p:spPr>
          <p:txBody>
            <a:bodyPr anchorCtr="0" anchor="ctr" bIns="54825" lIns="109700" spcFirstLastPara="1" rIns="109700" wrap="square" tIns="54825">
              <a:noAutofit/>
            </a:bodyPr>
            <a:lstStyle/>
            <a:p>
              <a:pPr indent="0" lvl="0" marL="0" marR="0" rtl="0" algn="l">
                <a:spcBef>
                  <a:spcPts val="0"/>
                </a:spcBef>
                <a:spcAft>
                  <a:spcPts val="0"/>
                </a:spcAft>
                <a:buNone/>
              </a:pPr>
              <a:r>
                <a:t/>
              </a:r>
              <a:endParaRPr b="0" i="0" sz="144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40" u="none" cap="none" strike="noStrike">
                  <a:solidFill>
                    <a:srgbClr val="000000"/>
                  </a:solidFill>
                  <a:latin typeface="Calibri"/>
                  <a:ea typeface="Calibri"/>
                  <a:cs typeface="Calibri"/>
                  <a:sym typeface="Calibri"/>
                </a:rPr>
                <a:t>Project No of Reference: 618874-EPP-1-2020-1-VN-EPPKA2-CBHE-JP:</a:t>
              </a:r>
              <a:r>
                <a:rPr b="0" i="0" lang="en-US" sz="1440" u="none" cap="none" strike="noStrike">
                  <a:solidFill>
                    <a:srgbClr val="000000"/>
                  </a:solidFill>
                  <a:latin typeface="Calibri"/>
                  <a:ea typeface="Calibri"/>
                  <a:cs typeface="Calibri"/>
                  <a:sym typeface="Calibri"/>
                </a:rPr>
                <a:t> </a:t>
              </a:r>
              <a:endParaRPr b="0" i="0" sz="1679" u="none" cap="none" strike="noStrike">
                <a:solidFill>
                  <a:srgbClr val="000000"/>
                </a:solidFill>
                <a:latin typeface="Arial"/>
                <a:ea typeface="Arial"/>
                <a:cs typeface="Arial"/>
                <a:sym typeface="Arial"/>
              </a:endParaRPr>
            </a:p>
            <a:p>
              <a:pPr indent="0" lvl="0" marL="0" marR="0" rtl="0" algn="just">
                <a:spcBef>
                  <a:spcPts val="0"/>
                </a:spcBef>
                <a:spcAft>
                  <a:spcPts val="0"/>
                </a:spcAft>
                <a:buNone/>
              </a:pPr>
              <a:r>
                <a:rPr b="0" i="0" lang="en-US" sz="1440" u="none" cap="none" strike="noStrik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44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FFFFFF"/>
                </a:solidFill>
                <a:latin typeface="Calibri"/>
                <a:ea typeface="Calibri"/>
                <a:cs typeface="Calibri"/>
                <a:sym typeface="Calibri"/>
              </a:endParaRPr>
            </a:p>
          </p:txBody>
        </p:sp>
        <p:pic>
          <p:nvPicPr>
            <p:cNvPr id="29" name="Google Shape;29;p1"/>
            <p:cNvPicPr preferRelativeResize="0"/>
            <p:nvPr/>
          </p:nvPicPr>
          <p:blipFill rotWithShape="1">
            <a:blip r:embed="rId5">
              <a:alphaModFix/>
            </a:blip>
            <a:srcRect b="0" l="0" r="0" t="0"/>
            <a:stretch/>
          </p:blipFill>
          <p:spPr>
            <a:xfrm>
              <a:off x="2259248" y="5288834"/>
              <a:ext cx="1448292" cy="404478"/>
            </a:xfrm>
            <a:prstGeom prst="rect">
              <a:avLst/>
            </a:prstGeom>
            <a:noFill/>
            <a:ln>
              <a:noFill/>
            </a:ln>
          </p:spPr>
        </p:pic>
        <p:pic>
          <p:nvPicPr>
            <p:cNvPr id="30" name="Google Shape;30;p1"/>
            <p:cNvPicPr preferRelativeResize="0"/>
            <p:nvPr/>
          </p:nvPicPr>
          <p:blipFill rotWithShape="1">
            <a:blip r:embed="rId6">
              <a:alphaModFix/>
            </a:blip>
            <a:srcRect b="0" l="0" r="20177" t="0"/>
            <a:stretch/>
          </p:blipFill>
          <p:spPr>
            <a:xfrm>
              <a:off x="10603618" y="5288834"/>
              <a:ext cx="1533649" cy="419377"/>
            </a:xfrm>
            <a:prstGeom prst="rect">
              <a:avLst/>
            </a:prstGeom>
            <a:noFill/>
            <a:ln>
              <a:noFill/>
            </a:ln>
          </p:spPr>
        </p:pic>
        <p:pic>
          <p:nvPicPr>
            <p:cNvPr id="31" name="Google Shape;31;p1"/>
            <p:cNvPicPr preferRelativeResize="0"/>
            <p:nvPr/>
          </p:nvPicPr>
          <p:blipFill rotWithShape="1">
            <a:blip r:embed="rId7">
              <a:alphaModFix/>
            </a:blip>
            <a:srcRect b="0" l="0" r="0" t="0"/>
            <a:stretch/>
          </p:blipFill>
          <p:spPr>
            <a:xfrm>
              <a:off x="7460330" y="5245638"/>
              <a:ext cx="485416" cy="490870"/>
            </a:xfrm>
            <a:prstGeom prst="rect">
              <a:avLst/>
            </a:prstGeom>
            <a:noFill/>
            <a:ln>
              <a:noFill/>
            </a:ln>
          </p:spPr>
        </p:pic>
        <p:pic>
          <p:nvPicPr>
            <p:cNvPr id="32" name="Google Shape;32;p1"/>
            <p:cNvPicPr preferRelativeResize="0"/>
            <p:nvPr/>
          </p:nvPicPr>
          <p:blipFill rotWithShape="1">
            <a:blip r:embed="rId8">
              <a:alphaModFix/>
            </a:blip>
            <a:srcRect b="0" l="0" r="0" t="0"/>
            <a:stretch/>
          </p:blipFill>
          <p:spPr>
            <a:xfrm>
              <a:off x="54733" y="5223940"/>
              <a:ext cx="485417" cy="509388"/>
            </a:xfrm>
            <a:prstGeom prst="rect">
              <a:avLst/>
            </a:prstGeom>
            <a:noFill/>
            <a:ln>
              <a:noFill/>
            </a:ln>
          </p:spPr>
        </p:pic>
        <p:pic>
          <p:nvPicPr>
            <p:cNvPr id="33" name="Google Shape;33;p1"/>
            <p:cNvPicPr preferRelativeResize="0"/>
            <p:nvPr/>
          </p:nvPicPr>
          <p:blipFill rotWithShape="1">
            <a:blip r:embed="rId9">
              <a:alphaModFix/>
            </a:blip>
            <a:srcRect b="0" l="0" r="0" t="0"/>
            <a:stretch/>
          </p:blipFill>
          <p:spPr>
            <a:xfrm>
              <a:off x="540150" y="5259686"/>
              <a:ext cx="1638414" cy="419377"/>
            </a:xfrm>
            <a:prstGeom prst="rect">
              <a:avLst/>
            </a:prstGeom>
            <a:noFill/>
            <a:ln>
              <a:noFill/>
            </a:ln>
          </p:spPr>
        </p:pic>
        <p:pic>
          <p:nvPicPr>
            <p:cNvPr id="34" name="Google Shape;34;p1"/>
            <p:cNvPicPr preferRelativeResize="0"/>
            <p:nvPr/>
          </p:nvPicPr>
          <p:blipFill rotWithShape="1">
            <a:blip r:embed="rId10">
              <a:alphaModFix/>
            </a:blip>
            <a:srcRect b="0" l="0" r="0" t="0"/>
            <a:stretch/>
          </p:blipFill>
          <p:spPr>
            <a:xfrm>
              <a:off x="4914914" y="5357692"/>
              <a:ext cx="1489026" cy="367595"/>
            </a:xfrm>
            <a:prstGeom prst="rect">
              <a:avLst/>
            </a:prstGeom>
            <a:noFill/>
            <a:ln>
              <a:noFill/>
            </a:ln>
          </p:spPr>
        </p:pic>
        <p:pic>
          <p:nvPicPr>
            <p:cNvPr id="35" name="Google Shape;35;p1"/>
            <p:cNvPicPr preferRelativeResize="0"/>
            <p:nvPr/>
          </p:nvPicPr>
          <p:blipFill rotWithShape="1">
            <a:blip r:embed="rId11">
              <a:alphaModFix/>
            </a:blip>
            <a:srcRect b="8447" l="0" r="10406" t="0"/>
            <a:stretch/>
          </p:blipFill>
          <p:spPr>
            <a:xfrm>
              <a:off x="8705701" y="5233834"/>
              <a:ext cx="1795277" cy="489486"/>
            </a:xfrm>
            <a:prstGeom prst="rect">
              <a:avLst/>
            </a:prstGeom>
            <a:noFill/>
            <a:ln>
              <a:noFill/>
            </a:ln>
          </p:spPr>
        </p:pic>
        <p:pic>
          <p:nvPicPr>
            <p:cNvPr id="36" name="Google Shape;36;p1"/>
            <p:cNvPicPr preferRelativeResize="0"/>
            <p:nvPr/>
          </p:nvPicPr>
          <p:blipFill rotWithShape="1">
            <a:blip r:embed="rId12">
              <a:alphaModFix/>
            </a:blip>
            <a:srcRect b="0" l="0" r="0" t="0"/>
            <a:stretch/>
          </p:blipFill>
          <p:spPr>
            <a:xfrm>
              <a:off x="6451188" y="5331800"/>
              <a:ext cx="980435" cy="419377"/>
            </a:xfrm>
            <a:prstGeom prst="rect">
              <a:avLst/>
            </a:prstGeom>
            <a:noFill/>
            <a:ln>
              <a:noFill/>
            </a:ln>
          </p:spPr>
        </p:pic>
        <p:pic>
          <p:nvPicPr>
            <p:cNvPr id="37" name="Google Shape;37;p1"/>
            <p:cNvPicPr preferRelativeResize="0"/>
            <p:nvPr/>
          </p:nvPicPr>
          <p:blipFill rotWithShape="1">
            <a:blip r:embed="rId13">
              <a:alphaModFix/>
            </a:blip>
            <a:srcRect b="0" l="0" r="0" t="0"/>
            <a:stretch/>
          </p:blipFill>
          <p:spPr>
            <a:xfrm>
              <a:off x="8018929" y="5259686"/>
              <a:ext cx="719168" cy="489486"/>
            </a:xfrm>
            <a:prstGeom prst="rect">
              <a:avLst/>
            </a:prstGeom>
            <a:noFill/>
            <a:ln>
              <a:noFill/>
            </a:ln>
          </p:spPr>
        </p:pic>
        <p:pic>
          <p:nvPicPr>
            <p:cNvPr id="38" name="Google Shape;38;p1"/>
            <p:cNvPicPr preferRelativeResize="0"/>
            <p:nvPr/>
          </p:nvPicPr>
          <p:blipFill rotWithShape="1">
            <a:blip r:embed="rId14">
              <a:alphaModFix/>
            </a:blip>
            <a:srcRect b="0" l="0" r="0" t="0"/>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a:off x="1760220" y="799267"/>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Concepts of Migration</a:t>
            </a:r>
            <a:endParaRPr sz="4374">
              <a:solidFill>
                <a:schemeClr val="dk1"/>
              </a:solidFill>
              <a:latin typeface="Calibri"/>
              <a:ea typeface="Calibri"/>
              <a:cs typeface="Calibri"/>
              <a:sym typeface="Calibri"/>
            </a:endParaRPr>
          </a:p>
        </p:txBody>
      </p:sp>
      <p:sp>
        <p:nvSpPr>
          <p:cNvPr id="166" name="Google Shape;166;p10"/>
          <p:cNvSpPr/>
          <p:nvPr/>
        </p:nvSpPr>
        <p:spPr>
          <a:xfrm>
            <a:off x="1760220" y="2049066"/>
            <a:ext cx="237101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Networks</a:t>
            </a:r>
            <a:endParaRPr sz="2187">
              <a:solidFill>
                <a:schemeClr val="dk1"/>
              </a:solidFill>
              <a:latin typeface="Calibri"/>
              <a:ea typeface="Calibri"/>
              <a:cs typeface="Calibri"/>
              <a:sym typeface="Calibri"/>
            </a:endParaRPr>
          </a:p>
        </p:txBody>
      </p:sp>
      <p:sp>
        <p:nvSpPr>
          <p:cNvPr id="167" name="Google Shape;167;p10"/>
          <p:cNvSpPr/>
          <p:nvPr/>
        </p:nvSpPr>
        <p:spPr>
          <a:xfrm>
            <a:off x="1760220" y="2965609"/>
            <a:ext cx="2371011" cy="3909417"/>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Social connections and relationships that facilitate migration, including family ties, social networks, and migration networks.</a:t>
            </a:r>
            <a:endParaRPr/>
          </a:p>
          <a:p>
            <a:pPr indent="0" lvl="0" marL="0" marR="0" rtl="0" algn="l">
              <a:lnSpc>
                <a:spcPct val="159942"/>
              </a:lnSpc>
              <a:spcBef>
                <a:spcPts val="0"/>
              </a:spcBef>
              <a:spcAft>
                <a:spcPts val="0"/>
              </a:spcAft>
              <a:buClr>
                <a:schemeClr val="dk1"/>
              </a:buClr>
              <a:buSzPts val="1750"/>
              <a:buFont typeface="Calibri"/>
              <a:buNone/>
            </a:pPr>
            <a:r>
              <a:t/>
            </a:r>
            <a:endParaRPr sz="1750">
              <a:solidFill>
                <a:schemeClr val="dk1"/>
              </a:solidFill>
              <a:latin typeface="Calibri"/>
              <a:ea typeface="Calibri"/>
              <a:cs typeface="Calibri"/>
              <a:sym typeface="Calibri"/>
            </a:endParaRPr>
          </a:p>
        </p:txBody>
      </p:sp>
      <p:sp>
        <p:nvSpPr>
          <p:cNvPr id="168" name="Google Shape;168;p10"/>
          <p:cNvSpPr/>
          <p:nvPr/>
        </p:nvSpPr>
        <p:spPr>
          <a:xfrm>
            <a:off x="4680823" y="2049066"/>
            <a:ext cx="2371011"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Diaspora</a:t>
            </a:r>
            <a:endParaRPr sz="2187">
              <a:solidFill>
                <a:schemeClr val="dk1"/>
              </a:solidFill>
              <a:latin typeface="Calibri"/>
              <a:ea typeface="Calibri"/>
              <a:cs typeface="Calibri"/>
              <a:sym typeface="Calibri"/>
            </a:endParaRPr>
          </a:p>
        </p:txBody>
      </p:sp>
      <p:sp>
        <p:nvSpPr>
          <p:cNvPr id="169" name="Google Shape;169;p10"/>
          <p:cNvSpPr/>
          <p:nvPr/>
        </p:nvSpPr>
        <p:spPr>
          <a:xfrm>
            <a:off x="4680823" y="2618423"/>
            <a:ext cx="2371011" cy="355401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Diaspora: A dispersed population with a common origin or heritage, often maintaining connections with their homeland and contributing to both their host and home countries.</a:t>
            </a:r>
            <a:endParaRPr/>
          </a:p>
          <a:p>
            <a:pPr indent="0" lvl="0" marL="0" marR="0" rtl="0" algn="l">
              <a:lnSpc>
                <a:spcPct val="159942"/>
              </a:lnSpc>
              <a:spcBef>
                <a:spcPts val="0"/>
              </a:spcBef>
              <a:spcAft>
                <a:spcPts val="0"/>
              </a:spcAft>
              <a:buClr>
                <a:schemeClr val="dk1"/>
              </a:buClr>
              <a:buSzPts val="1750"/>
              <a:buFont typeface="Calibri"/>
              <a:buNone/>
            </a:pPr>
            <a:r>
              <a:t/>
            </a:r>
            <a:endParaRPr sz="1750">
              <a:solidFill>
                <a:schemeClr val="dk1"/>
              </a:solidFill>
              <a:latin typeface="Calibri"/>
              <a:ea typeface="Calibri"/>
              <a:cs typeface="Calibri"/>
              <a:sym typeface="Calibri"/>
            </a:endParaRPr>
          </a:p>
        </p:txBody>
      </p:sp>
      <p:sp>
        <p:nvSpPr>
          <p:cNvPr id="170" name="Google Shape;170;p10"/>
          <p:cNvSpPr/>
          <p:nvPr/>
        </p:nvSpPr>
        <p:spPr>
          <a:xfrm>
            <a:off x="7601426" y="2049066"/>
            <a:ext cx="2371011"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Vulnerability</a:t>
            </a:r>
            <a:endParaRPr sz="2187">
              <a:solidFill>
                <a:schemeClr val="dk1"/>
              </a:solidFill>
              <a:latin typeface="Calibri"/>
              <a:ea typeface="Calibri"/>
              <a:cs typeface="Calibri"/>
              <a:sym typeface="Calibri"/>
            </a:endParaRPr>
          </a:p>
        </p:txBody>
      </p:sp>
      <p:sp>
        <p:nvSpPr>
          <p:cNvPr id="171" name="Google Shape;171;p10"/>
          <p:cNvSpPr/>
          <p:nvPr/>
        </p:nvSpPr>
        <p:spPr>
          <a:xfrm>
            <a:off x="7601426" y="2618423"/>
            <a:ext cx="2371011" cy="4264819"/>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Migrants often face social, cultural, economic and political vulnerability. </a:t>
            </a:r>
            <a:endParaRPr sz="175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9" name="Google Shape;179;p11"/>
          <p:cNvPicPr preferRelativeResize="0"/>
          <p:nvPr/>
        </p:nvPicPr>
        <p:blipFill rotWithShape="1">
          <a:blip r:embed="rId3">
            <a:alphaModFix/>
          </a:blip>
          <a:srcRect b="0" l="0" r="0" t="0"/>
          <a:stretch/>
        </p:blipFill>
        <p:spPr>
          <a:xfrm>
            <a:off x="9151620" y="0"/>
            <a:ext cx="5486400" cy="8229600"/>
          </a:xfrm>
          <a:prstGeom prst="rect">
            <a:avLst/>
          </a:prstGeom>
          <a:noFill/>
          <a:ln>
            <a:noFill/>
          </a:ln>
        </p:spPr>
      </p:pic>
      <p:sp>
        <p:nvSpPr>
          <p:cNvPr id="180" name="Google Shape;180;p11"/>
          <p:cNvSpPr/>
          <p:nvPr/>
        </p:nvSpPr>
        <p:spPr>
          <a:xfrm>
            <a:off x="833199" y="1876663"/>
            <a:ext cx="7073979"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United Nations and Migration</a:t>
            </a:r>
            <a:endParaRPr sz="4374">
              <a:solidFill>
                <a:schemeClr val="dk1"/>
              </a:solidFill>
              <a:latin typeface="Calibri"/>
              <a:ea typeface="Calibri"/>
              <a:cs typeface="Calibri"/>
              <a:sym typeface="Calibri"/>
            </a:endParaRPr>
          </a:p>
        </p:txBody>
      </p:sp>
      <p:sp>
        <p:nvSpPr>
          <p:cNvPr id="181" name="Google Shape;181;p11"/>
          <p:cNvSpPr/>
          <p:nvPr/>
        </p:nvSpPr>
        <p:spPr>
          <a:xfrm>
            <a:off x="833199" y="2904292"/>
            <a:ext cx="7477601" cy="1777008"/>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The United Nations plays a crucial role in addressing global migration challenges. As an intergovernmental organization, the UN coordinates efforts to protect the rights and wellbeing of migrants worldwide, advocating for humane and orderly migration policies.</a:t>
            </a:r>
            <a:endParaRPr sz="1750">
              <a:solidFill>
                <a:schemeClr val="dk1"/>
              </a:solidFill>
              <a:latin typeface="Calibri"/>
              <a:ea typeface="Calibri"/>
              <a:cs typeface="Calibri"/>
              <a:sym typeface="Calibri"/>
            </a:endParaRPr>
          </a:p>
        </p:txBody>
      </p:sp>
      <p:sp>
        <p:nvSpPr>
          <p:cNvPr id="182" name="Google Shape;182;p11"/>
          <p:cNvSpPr/>
          <p:nvPr/>
        </p:nvSpPr>
        <p:spPr>
          <a:xfrm>
            <a:off x="833199" y="4931212"/>
            <a:ext cx="7477601"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Through initiatives like the Global Compact for Safe, Orderly and Regular Migration, the UN works with member states to promote international cooperation and ensure the dignity and human rights of all migrants are upheld.</a:t>
            </a:r>
            <a:endParaRPr sz="175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2"/>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p:nvPr/>
        </p:nvSpPr>
        <p:spPr>
          <a:xfrm>
            <a:off x="1760220" y="1588889"/>
            <a:ext cx="7280077"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Climate Change and Migration</a:t>
            </a:r>
            <a:endParaRPr sz="4374">
              <a:solidFill>
                <a:schemeClr val="dk1"/>
              </a:solidFill>
              <a:latin typeface="Calibri"/>
              <a:ea typeface="Calibri"/>
              <a:cs typeface="Calibri"/>
              <a:sym typeface="Calibri"/>
            </a:endParaRPr>
          </a:p>
        </p:txBody>
      </p:sp>
      <p:sp>
        <p:nvSpPr>
          <p:cNvPr id="191" name="Google Shape;191;p12"/>
          <p:cNvSpPr/>
          <p:nvPr/>
        </p:nvSpPr>
        <p:spPr>
          <a:xfrm>
            <a:off x="1760220" y="2816423"/>
            <a:ext cx="5283994" cy="2487811"/>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Climate change is a major driver of human migration, as extreme weather events, rising sea levels, and environmental degradation force people to flee their homes in search of safety and stability. This has profound implications for individuals, communities, and nations around the world.</a:t>
            </a:r>
            <a:endParaRPr sz="1750">
              <a:solidFill>
                <a:schemeClr val="dk1"/>
              </a:solidFill>
              <a:latin typeface="Calibri"/>
              <a:ea typeface="Calibri"/>
              <a:cs typeface="Calibri"/>
              <a:sym typeface="Calibri"/>
            </a:endParaRPr>
          </a:p>
        </p:txBody>
      </p:sp>
      <p:pic>
        <p:nvPicPr>
          <p:cNvPr descr="preencoded.png" id="192" name="Google Shape;192;p12"/>
          <p:cNvPicPr preferRelativeResize="0"/>
          <p:nvPr/>
        </p:nvPicPr>
        <p:blipFill rotWithShape="1">
          <a:blip r:embed="rId3">
            <a:alphaModFix/>
          </a:blip>
          <a:srcRect b="0" l="0" r="0" t="0"/>
          <a:stretch/>
        </p:blipFill>
        <p:spPr>
          <a:xfrm>
            <a:off x="7593806" y="2866430"/>
            <a:ext cx="5283994" cy="35243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3"/>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1760220" y="1672471"/>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chemeClr val="dk1"/>
              </a:buClr>
              <a:buSzPts val="4374"/>
              <a:buFont typeface="Calibri"/>
              <a:buNone/>
            </a:pPr>
            <a:r>
              <a:t/>
            </a:r>
            <a:endParaRPr sz="4374">
              <a:solidFill>
                <a:schemeClr val="dk1"/>
              </a:solidFill>
              <a:latin typeface="Calibri"/>
              <a:ea typeface="Calibri"/>
              <a:cs typeface="Calibri"/>
              <a:sym typeface="Calibri"/>
            </a:endParaRPr>
          </a:p>
        </p:txBody>
      </p:sp>
      <p:sp>
        <p:nvSpPr>
          <p:cNvPr id="201" name="Google Shape;201;p13"/>
          <p:cNvSpPr txBox="1"/>
          <p:nvPr/>
        </p:nvSpPr>
        <p:spPr>
          <a:xfrm>
            <a:off x="1014761" y="869795"/>
            <a:ext cx="12835054" cy="7348165"/>
          </a:xfrm>
          <a:prstGeom prst="rect">
            <a:avLst/>
          </a:prstGeom>
          <a:noFill/>
          <a:ln>
            <a:noFill/>
          </a:ln>
        </p:spPr>
        <p:txBody>
          <a:bodyPr anchorCtr="0" anchor="t" bIns="45700" lIns="91425" spcFirstLastPara="1" rIns="91425" wrap="square" tIns="45700">
            <a:spAutoFit/>
          </a:bodyPr>
          <a:lstStyle/>
          <a:p>
            <a:pPr indent="0" lvl="1" marL="0" marR="0" rtl="0" algn="ctr">
              <a:lnSpc>
                <a:spcPct val="125011"/>
              </a:lnSpc>
              <a:spcBef>
                <a:spcPts val="0"/>
              </a:spcBef>
              <a:spcAft>
                <a:spcPts val="0"/>
              </a:spcAft>
              <a:buNone/>
            </a:pPr>
            <a:r>
              <a:rPr b="1" i="0" lang="en-US" sz="4374" u="none" cap="none" strike="noStrike">
                <a:solidFill>
                  <a:srgbClr val="60A9FF"/>
                </a:solidFill>
                <a:latin typeface="Barlow"/>
                <a:ea typeface="Barlow"/>
                <a:cs typeface="Barlow"/>
                <a:sym typeface="Barlow"/>
              </a:rPr>
              <a:t>Defining Climate Change</a:t>
            </a:r>
            <a:endParaRPr/>
          </a:p>
          <a:p>
            <a:pPr indent="0" lvl="1" marL="457200" marR="0" rtl="0" algn="l">
              <a:lnSpc>
                <a:spcPct val="15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1" marL="457200" marR="0" rtl="0" algn="l">
              <a:lnSpc>
                <a:spcPct val="15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The  question  of  climatic  change  is  perhaps  the  most  complex  and controversial. No strict criteria exist on  how  many  dry  years  should  occur  to  justify  the  use  of  the  words ‘climatic change’. There is no unanimous opinion and agreement among climatologists  on  the  definition  of  the  term  climate,  let  alone  climatic change, climatic trend or fluctuation</a:t>
            </a:r>
            <a:endParaRPr/>
          </a:p>
          <a:p>
            <a:pPr indent="0" lvl="0" marL="0" marR="0" rtl="0" algn="l">
              <a:lnSpc>
                <a:spcPct val="159942"/>
              </a:lnSpc>
              <a:spcBef>
                <a:spcPts val="0"/>
              </a:spcBef>
              <a:spcAft>
                <a:spcPts val="0"/>
              </a:spcAft>
              <a:buNone/>
            </a:pPr>
            <a:r>
              <a:t/>
            </a:r>
            <a:endParaRPr sz="1750">
              <a:solidFill>
                <a:srgbClr val="EEEFF5"/>
              </a:solidFill>
              <a:latin typeface="Montserrat"/>
              <a:ea typeface="Montserrat"/>
              <a:cs typeface="Montserrat"/>
              <a:sym typeface="Montserrat"/>
            </a:endParaRPr>
          </a:p>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How to define climate and climate change is conceptually interesting, but choosing good definitions is also important for being able to make true statements about our climate system. </a:t>
            </a:r>
            <a:endParaRPr/>
          </a:p>
          <a:p>
            <a:pPr indent="0" lvl="0" marL="0" marR="0" rtl="0" algn="l">
              <a:lnSpc>
                <a:spcPct val="159942"/>
              </a:lnSpc>
              <a:spcBef>
                <a:spcPts val="0"/>
              </a:spcBef>
              <a:spcAft>
                <a:spcPts val="0"/>
              </a:spcAft>
              <a:buNone/>
            </a:pPr>
            <a:r>
              <a:t/>
            </a:r>
            <a:endParaRPr sz="1750">
              <a:solidFill>
                <a:srgbClr val="EEEFF5"/>
              </a:solidFill>
              <a:latin typeface="Montserrat"/>
              <a:ea typeface="Montserrat"/>
              <a:cs typeface="Montserrat"/>
              <a:sym typeface="Montserrat"/>
            </a:endParaRPr>
          </a:p>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Climate change refers to long-term shifts in temperatures and weather patterns. Such shifts can be natural, due to changes in the sun’s activity or large volcanic eruptions.</a:t>
            </a:r>
            <a:endParaRPr sz="1750">
              <a:solidFill>
                <a:srgbClr val="EEEFF5"/>
              </a:solidFill>
              <a:latin typeface="Montserrat"/>
              <a:ea typeface="Montserrat"/>
              <a:cs typeface="Montserrat"/>
              <a:sym typeface="Montserrat"/>
            </a:endParaRPr>
          </a:p>
          <a:p>
            <a:pPr indent="0" lvl="0" marL="0" marR="0" rtl="0" algn="l">
              <a:lnSpc>
                <a:spcPct val="159942"/>
              </a:lnSpc>
              <a:spcBef>
                <a:spcPts val="0"/>
              </a:spcBef>
              <a:spcAft>
                <a:spcPts val="0"/>
              </a:spcAft>
              <a:buNone/>
            </a:pPr>
            <a:r>
              <a:t/>
            </a:r>
            <a:endParaRPr sz="1750">
              <a:solidFill>
                <a:srgbClr val="EEEFF5"/>
              </a:solidFill>
              <a:latin typeface="Montserrat"/>
              <a:ea typeface="Montserrat"/>
              <a:cs typeface="Montserrat"/>
              <a:sym typeface="Montserrat"/>
            </a:endParaRPr>
          </a:p>
          <a:p>
            <a:pPr indent="0" lvl="0" marL="0" marR="0" rtl="0" algn="l">
              <a:lnSpc>
                <a:spcPct val="159942"/>
              </a:lnSpc>
              <a:spcBef>
                <a:spcPts val="0"/>
              </a:spcBef>
              <a:spcAft>
                <a:spcPts val="0"/>
              </a:spcAft>
              <a:buNone/>
            </a:pPr>
            <a:r>
              <a:rPr lang="en-US" sz="1750">
                <a:solidFill>
                  <a:srgbClr val="EEEFF5"/>
                </a:solidFill>
                <a:latin typeface="Montserrat"/>
                <a:ea typeface="Montserrat"/>
                <a:cs typeface="Montserrat"/>
                <a:sym typeface="Montserrat"/>
              </a:rPr>
              <a:t>Anthropogenic climate change, or ‘global warming’, is caused by increasing concentrations of greenhouse gases. These gases trap the heat in our atmosphere by preventing radiation from escaping into space. The main greenhouse gas, carbon dioxide (CO2 ), is emitted when fossil fuels, like coal and oil, are burned.</a:t>
            </a:r>
            <a:endParaRPr sz="1750">
              <a:solidFill>
                <a:srgbClr val="EEEFF5"/>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0" y="0"/>
            <a:ext cx="14630400" cy="8229838"/>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2838093" y="492443"/>
            <a:ext cx="8954214" cy="1119187"/>
          </a:xfrm>
          <a:prstGeom prst="rect">
            <a:avLst/>
          </a:prstGeom>
          <a:noFill/>
          <a:ln>
            <a:noFill/>
          </a:ln>
        </p:spPr>
        <p:txBody>
          <a:bodyPr anchorCtr="0" anchor="t" bIns="45700" lIns="91425" spcFirstLastPara="1" rIns="91425" wrap="square" tIns="45700">
            <a:noAutofit/>
          </a:bodyPr>
          <a:lstStyle/>
          <a:p>
            <a:pPr indent="0" lvl="0" marL="0" marR="0" rtl="0" algn="l">
              <a:lnSpc>
                <a:spcPct val="125021"/>
              </a:lnSpc>
              <a:spcBef>
                <a:spcPts val="0"/>
              </a:spcBef>
              <a:spcAft>
                <a:spcPts val="0"/>
              </a:spcAft>
              <a:buClr>
                <a:srgbClr val="60A9FF"/>
              </a:buClr>
              <a:buSzPts val="3525"/>
              <a:buFont typeface="Barlow"/>
              <a:buNone/>
            </a:pPr>
            <a:r>
              <a:rPr b="1" lang="en-US" sz="3525">
                <a:solidFill>
                  <a:srgbClr val="60A9FF"/>
                </a:solidFill>
                <a:latin typeface="Barlow"/>
                <a:ea typeface="Barlow"/>
                <a:cs typeface="Barlow"/>
                <a:sym typeface="Barlow"/>
              </a:rPr>
              <a:t>Climate Change, Migration and United Nations</a:t>
            </a:r>
            <a:endParaRPr sz="3525">
              <a:solidFill>
                <a:schemeClr val="dk1"/>
              </a:solidFill>
              <a:latin typeface="Calibri"/>
              <a:ea typeface="Calibri"/>
              <a:cs typeface="Calibri"/>
              <a:sym typeface="Calibri"/>
            </a:endParaRPr>
          </a:p>
        </p:txBody>
      </p:sp>
      <p:sp>
        <p:nvSpPr>
          <p:cNvPr id="210" name="Google Shape;210;p14"/>
          <p:cNvSpPr/>
          <p:nvPr/>
        </p:nvSpPr>
        <p:spPr>
          <a:xfrm>
            <a:off x="2838093" y="1969770"/>
            <a:ext cx="1492329" cy="1318260"/>
          </a:xfrm>
          <a:prstGeom prst="roundRect">
            <a:avLst>
              <a:gd fmla="val 8151"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3017163" y="2449830"/>
            <a:ext cx="79296" cy="358140"/>
          </a:xfrm>
          <a:prstGeom prst="rect">
            <a:avLst/>
          </a:prstGeom>
          <a:noFill/>
          <a:ln>
            <a:noFill/>
          </a:ln>
        </p:spPr>
        <p:txBody>
          <a:bodyPr anchorCtr="0" anchor="t" bIns="45700" lIns="91425" spcFirstLastPara="1" rIns="91425" wrap="square" tIns="45700">
            <a:noAutofit/>
          </a:bodyPr>
          <a:lstStyle/>
          <a:p>
            <a:pPr indent="0" lvl="0" marL="0" marR="0" rtl="0" algn="ctr">
              <a:lnSpc>
                <a:spcPct val="160045"/>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1</a:t>
            </a:r>
            <a:endParaRPr sz="1762">
              <a:solidFill>
                <a:schemeClr val="dk1"/>
              </a:solidFill>
              <a:latin typeface="Calibri"/>
              <a:ea typeface="Calibri"/>
              <a:cs typeface="Calibri"/>
              <a:sym typeface="Calibri"/>
            </a:endParaRPr>
          </a:p>
        </p:txBody>
      </p:sp>
      <p:sp>
        <p:nvSpPr>
          <p:cNvPr id="212" name="Google Shape;212;p14"/>
          <p:cNvSpPr/>
          <p:nvPr/>
        </p:nvSpPr>
        <p:spPr>
          <a:xfrm>
            <a:off x="4509492" y="2148840"/>
            <a:ext cx="2392442" cy="279797"/>
          </a:xfrm>
          <a:prstGeom prst="rect">
            <a:avLst/>
          </a:prstGeom>
          <a:noFill/>
          <a:ln>
            <a:noFill/>
          </a:ln>
        </p:spPr>
        <p:txBody>
          <a:bodyPr anchorCtr="0" anchor="t" bIns="45700" lIns="91425" spcFirstLastPara="1" rIns="91425" wrap="square" tIns="45700">
            <a:noAutofit/>
          </a:bodyPr>
          <a:lstStyle/>
          <a:p>
            <a:pPr indent="0" lvl="0" marL="0" marR="0" rtl="0" algn="l">
              <a:lnSpc>
                <a:spcPct val="125028"/>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Increased Displacement</a:t>
            </a:r>
            <a:endParaRPr sz="1762">
              <a:solidFill>
                <a:schemeClr val="dk1"/>
              </a:solidFill>
              <a:latin typeface="Calibri"/>
              <a:ea typeface="Calibri"/>
              <a:cs typeface="Calibri"/>
              <a:sym typeface="Calibri"/>
            </a:endParaRPr>
          </a:p>
        </p:txBody>
      </p:sp>
      <p:sp>
        <p:nvSpPr>
          <p:cNvPr id="213" name="Google Shape;213;p14"/>
          <p:cNvSpPr/>
          <p:nvPr/>
        </p:nvSpPr>
        <p:spPr>
          <a:xfrm>
            <a:off x="4509492" y="2536031"/>
            <a:ext cx="7103745" cy="572929"/>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EEEFF5"/>
              </a:buClr>
              <a:buSzPts val="1410"/>
              <a:buFont typeface="Montserrat"/>
              <a:buNone/>
            </a:pPr>
            <a:r>
              <a:rPr lang="en-US" sz="1410">
                <a:solidFill>
                  <a:srgbClr val="EEEFF5"/>
                </a:solidFill>
                <a:latin typeface="Montserrat"/>
                <a:ea typeface="Montserrat"/>
                <a:cs typeface="Montserrat"/>
                <a:sym typeface="Montserrat"/>
              </a:rPr>
              <a:t>Climate change leads to more frequent natural disasters and resource scarcity, forcing people to migrate.</a:t>
            </a:r>
            <a:endParaRPr sz="1410">
              <a:solidFill>
                <a:schemeClr val="dk1"/>
              </a:solidFill>
              <a:latin typeface="Calibri"/>
              <a:ea typeface="Calibri"/>
              <a:cs typeface="Calibri"/>
              <a:sym typeface="Calibri"/>
            </a:endParaRPr>
          </a:p>
        </p:txBody>
      </p:sp>
      <p:sp>
        <p:nvSpPr>
          <p:cNvPr id="214" name="Google Shape;214;p14"/>
          <p:cNvSpPr/>
          <p:nvPr/>
        </p:nvSpPr>
        <p:spPr>
          <a:xfrm>
            <a:off x="4419957" y="3235285"/>
            <a:ext cx="7282815" cy="40243"/>
          </a:xfrm>
          <a:prstGeom prst="roundRect">
            <a:avLst>
              <a:gd fmla="val 267006"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a:off x="2838093" y="3377565"/>
            <a:ext cx="2984659" cy="1318260"/>
          </a:xfrm>
          <a:prstGeom prst="roundRect">
            <a:avLst>
              <a:gd fmla="val 8151"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3017163" y="3857625"/>
            <a:ext cx="125373" cy="358140"/>
          </a:xfrm>
          <a:prstGeom prst="rect">
            <a:avLst/>
          </a:prstGeom>
          <a:noFill/>
          <a:ln>
            <a:noFill/>
          </a:ln>
        </p:spPr>
        <p:txBody>
          <a:bodyPr anchorCtr="0" anchor="t" bIns="45700" lIns="91425" spcFirstLastPara="1" rIns="91425" wrap="square" tIns="45700">
            <a:noAutofit/>
          </a:bodyPr>
          <a:lstStyle/>
          <a:p>
            <a:pPr indent="0" lvl="0" marL="0" marR="0" rtl="0" algn="ctr">
              <a:lnSpc>
                <a:spcPct val="160045"/>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2</a:t>
            </a:r>
            <a:endParaRPr sz="1762">
              <a:solidFill>
                <a:schemeClr val="dk1"/>
              </a:solidFill>
              <a:latin typeface="Calibri"/>
              <a:ea typeface="Calibri"/>
              <a:cs typeface="Calibri"/>
              <a:sym typeface="Calibri"/>
            </a:endParaRPr>
          </a:p>
        </p:txBody>
      </p:sp>
      <p:sp>
        <p:nvSpPr>
          <p:cNvPr id="217" name="Google Shape;217;p14"/>
          <p:cNvSpPr/>
          <p:nvPr/>
        </p:nvSpPr>
        <p:spPr>
          <a:xfrm>
            <a:off x="6001822" y="3556635"/>
            <a:ext cx="2238494" cy="279797"/>
          </a:xfrm>
          <a:prstGeom prst="rect">
            <a:avLst/>
          </a:prstGeom>
          <a:noFill/>
          <a:ln>
            <a:noFill/>
          </a:ln>
        </p:spPr>
        <p:txBody>
          <a:bodyPr anchorCtr="0" anchor="t" bIns="45700" lIns="91425" spcFirstLastPara="1" rIns="91425" wrap="square" tIns="45700">
            <a:noAutofit/>
          </a:bodyPr>
          <a:lstStyle/>
          <a:p>
            <a:pPr indent="0" lvl="0" marL="0" marR="0" rtl="0" algn="l">
              <a:lnSpc>
                <a:spcPct val="125028"/>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UN Response</a:t>
            </a:r>
            <a:endParaRPr sz="1762">
              <a:solidFill>
                <a:schemeClr val="dk1"/>
              </a:solidFill>
              <a:latin typeface="Calibri"/>
              <a:ea typeface="Calibri"/>
              <a:cs typeface="Calibri"/>
              <a:sym typeface="Calibri"/>
            </a:endParaRPr>
          </a:p>
        </p:txBody>
      </p:sp>
      <p:sp>
        <p:nvSpPr>
          <p:cNvPr id="218" name="Google Shape;218;p14"/>
          <p:cNvSpPr/>
          <p:nvPr/>
        </p:nvSpPr>
        <p:spPr>
          <a:xfrm>
            <a:off x="6001822" y="3943826"/>
            <a:ext cx="5611416" cy="572929"/>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EEEFF5"/>
              </a:buClr>
              <a:buSzPts val="1410"/>
              <a:buFont typeface="Montserrat"/>
              <a:buNone/>
            </a:pPr>
            <a:r>
              <a:rPr lang="en-US" sz="1410">
                <a:solidFill>
                  <a:srgbClr val="EEEFF5"/>
                </a:solidFill>
                <a:latin typeface="Montserrat"/>
                <a:ea typeface="Montserrat"/>
                <a:cs typeface="Montserrat"/>
                <a:sym typeface="Montserrat"/>
              </a:rPr>
              <a:t>The UN is working to address climate migration through policies, humanitarian aid, and international cooperation.</a:t>
            </a:r>
            <a:endParaRPr sz="1410">
              <a:solidFill>
                <a:schemeClr val="dk1"/>
              </a:solidFill>
              <a:latin typeface="Calibri"/>
              <a:ea typeface="Calibri"/>
              <a:cs typeface="Calibri"/>
              <a:sym typeface="Calibri"/>
            </a:endParaRPr>
          </a:p>
        </p:txBody>
      </p:sp>
      <p:sp>
        <p:nvSpPr>
          <p:cNvPr id="219" name="Google Shape;219;p14"/>
          <p:cNvSpPr/>
          <p:nvPr/>
        </p:nvSpPr>
        <p:spPr>
          <a:xfrm>
            <a:off x="5912287" y="4643080"/>
            <a:ext cx="5790486" cy="40243"/>
          </a:xfrm>
          <a:prstGeom prst="roundRect">
            <a:avLst>
              <a:gd fmla="val 267006"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2838093" y="4785360"/>
            <a:ext cx="4477107" cy="1604724"/>
          </a:xfrm>
          <a:prstGeom prst="roundRect">
            <a:avLst>
              <a:gd fmla="val 6696"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3017163" y="5408652"/>
            <a:ext cx="120848" cy="358140"/>
          </a:xfrm>
          <a:prstGeom prst="rect">
            <a:avLst/>
          </a:prstGeom>
          <a:noFill/>
          <a:ln>
            <a:noFill/>
          </a:ln>
        </p:spPr>
        <p:txBody>
          <a:bodyPr anchorCtr="0" anchor="t" bIns="45700" lIns="91425" spcFirstLastPara="1" rIns="91425" wrap="square" tIns="45700">
            <a:noAutofit/>
          </a:bodyPr>
          <a:lstStyle/>
          <a:p>
            <a:pPr indent="0" lvl="0" marL="0" marR="0" rtl="0" algn="ctr">
              <a:lnSpc>
                <a:spcPct val="160045"/>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3</a:t>
            </a:r>
            <a:endParaRPr sz="1762">
              <a:solidFill>
                <a:schemeClr val="dk1"/>
              </a:solidFill>
              <a:latin typeface="Calibri"/>
              <a:ea typeface="Calibri"/>
              <a:cs typeface="Calibri"/>
              <a:sym typeface="Calibri"/>
            </a:endParaRPr>
          </a:p>
        </p:txBody>
      </p:sp>
      <p:sp>
        <p:nvSpPr>
          <p:cNvPr id="222" name="Google Shape;222;p14"/>
          <p:cNvSpPr/>
          <p:nvPr/>
        </p:nvSpPr>
        <p:spPr>
          <a:xfrm>
            <a:off x="7494270" y="4964430"/>
            <a:ext cx="2238494" cy="279797"/>
          </a:xfrm>
          <a:prstGeom prst="rect">
            <a:avLst/>
          </a:prstGeom>
          <a:noFill/>
          <a:ln>
            <a:noFill/>
          </a:ln>
        </p:spPr>
        <p:txBody>
          <a:bodyPr anchorCtr="0" anchor="t" bIns="45700" lIns="91425" spcFirstLastPara="1" rIns="91425" wrap="square" tIns="45700">
            <a:noAutofit/>
          </a:bodyPr>
          <a:lstStyle/>
          <a:p>
            <a:pPr indent="0" lvl="0" marL="0" marR="0" rtl="0" algn="l">
              <a:lnSpc>
                <a:spcPct val="125028"/>
              </a:lnSpc>
              <a:spcBef>
                <a:spcPts val="0"/>
              </a:spcBef>
              <a:spcAft>
                <a:spcPts val="0"/>
              </a:spcAft>
              <a:buClr>
                <a:srgbClr val="60A9FF"/>
              </a:buClr>
              <a:buSzPts val="1762"/>
              <a:buFont typeface="Barlow"/>
              <a:buNone/>
            </a:pPr>
            <a:r>
              <a:rPr b="1" lang="en-US" sz="1762">
                <a:solidFill>
                  <a:srgbClr val="60A9FF"/>
                </a:solidFill>
                <a:latin typeface="Barlow"/>
                <a:ea typeface="Barlow"/>
                <a:cs typeface="Barlow"/>
                <a:sym typeface="Barlow"/>
              </a:rPr>
              <a:t>Global Collaboration</a:t>
            </a:r>
            <a:endParaRPr sz="1762">
              <a:solidFill>
                <a:schemeClr val="dk1"/>
              </a:solidFill>
              <a:latin typeface="Calibri"/>
              <a:ea typeface="Calibri"/>
              <a:cs typeface="Calibri"/>
              <a:sym typeface="Calibri"/>
            </a:endParaRPr>
          </a:p>
        </p:txBody>
      </p:sp>
      <p:sp>
        <p:nvSpPr>
          <p:cNvPr id="223" name="Google Shape;223;p14"/>
          <p:cNvSpPr/>
          <p:nvPr/>
        </p:nvSpPr>
        <p:spPr>
          <a:xfrm>
            <a:off x="7494270" y="5351621"/>
            <a:ext cx="4118967" cy="859393"/>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EEEFF5"/>
              </a:buClr>
              <a:buSzPts val="1410"/>
              <a:buFont typeface="Montserrat"/>
              <a:buNone/>
            </a:pPr>
            <a:r>
              <a:rPr lang="en-US" sz="1410">
                <a:solidFill>
                  <a:srgbClr val="EEEFF5"/>
                </a:solidFill>
                <a:latin typeface="Montserrat"/>
                <a:ea typeface="Montserrat"/>
                <a:cs typeface="Montserrat"/>
                <a:sym typeface="Montserrat"/>
              </a:rPr>
              <a:t>Addressing climate migration requires coordinated global action and support for affected communities.</a:t>
            </a:r>
            <a:endParaRPr sz="1410">
              <a:solidFill>
                <a:schemeClr val="dk1"/>
              </a:solidFill>
              <a:latin typeface="Calibri"/>
              <a:ea typeface="Calibri"/>
              <a:cs typeface="Calibri"/>
              <a:sym typeface="Calibri"/>
            </a:endParaRPr>
          </a:p>
        </p:txBody>
      </p:sp>
      <p:sp>
        <p:nvSpPr>
          <p:cNvPr id="224" name="Google Shape;224;p14"/>
          <p:cNvSpPr/>
          <p:nvPr/>
        </p:nvSpPr>
        <p:spPr>
          <a:xfrm>
            <a:off x="2838093" y="6591538"/>
            <a:ext cx="8954214" cy="1145858"/>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rgbClr val="EEEFF5"/>
              </a:buClr>
              <a:buSzPts val="1410"/>
              <a:buFont typeface="Montserrat"/>
              <a:buNone/>
            </a:pPr>
            <a:r>
              <a:rPr lang="en-US" sz="1410">
                <a:solidFill>
                  <a:srgbClr val="EEEFF5"/>
                </a:solidFill>
                <a:latin typeface="Montserrat"/>
                <a:ea typeface="Montserrat"/>
                <a:cs typeface="Montserrat"/>
                <a:sym typeface="Montserrat"/>
              </a:rPr>
              <a:t>As the impacts of climate change worsen, the United Nations is playing a crucial role in addressing the growing challenge of climate-induced migration. Through international frameworks, humanitarian assistance, and collaborative policymaking, the UN is working to support those displaced by environmental factors and build resilience in vulnerable communities.</a:t>
            </a:r>
            <a:endParaRPr sz="141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nvSpPr>
        <p:spPr>
          <a:xfrm>
            <a:off x="1118795" y="656217"/>
            <a:ext cx="12521902" cy="27515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320" u="none" cap="none" strike="noStrike">
                <a:solidFill>
                  <a:srgbClr val="000000"/>
                </a:solidFill>
                <a:latin typeface="Times New Roman"/>
                <a:ea typeface="Times New Roman"/>
                <a:cs typeface="Times New Roman"/>
                <a:sym typeface="Times New Roman"/>
              </a:rPr>
              <a:t>TOPIC 1: Introduction to Climate Change and Migration Theory</a:t>
            </a:r>
            <a:endParaRPr/>
          </a:p>
          <a:p>
            <a:pPr indent="0" lvl="0" marL="0" marR="0" rtl="0" algn="ctr">
              <a:spcBef>
                <a:spcPts val="0"/>
              </a:spcBef>
              <a:spcAft>
                <a:spcPts val="0"/>
              </a:spcAft>
              <a:buNone/>
            </a:pPr>
            <a:r>
              <a:rPr b="0" i="0" lang="en-US" sz="4320" u="none" cap="none" strike="noStrike">
                <a:solidFill>
                  <a:srgbClr val="000000"/>
                </a:solidFill>
                <a:latin typeface="Times New Roman"/>
                <a:ea typeface="Times New Roman"/>
                <a:cs typeface="Times New Roman"/>
                <a:sym typeface="Times New Roman"/>
              </a:rPr>
              <a:t>Total Allocated Hours: 28 hrs</a:t>
            </a:r>
            <a:endParaRPr b="0" i="0" sz="4320" u="none" cap="none" strike="noStrike">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b="0" i="0" lang="en-US" sz="4320" u="none" cap="none" strike="noStrike">
                <a:solidFill>
                  <a:srgbClr val="000000"/>
                </a:solidFill>
                <a:latin typeface="Times New Roman"/>
                <a:ea typeface="Times New Roman"/>
                <a:cs typeface="Times New Roman"/>
                <a:sym typeface="Times New Roman"/>
              </a:rPr>
              <a:t>Number of Sessions: 5</a:t>
            </a:r>
            <a:endParaRPr b="0" i="0" sz="432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3"/>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1760220" y="1672471"/>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i="0" lang="en-US" sz="4374" u="none" cap="none" strike="noStrike">
                <a:solidFill>
                  <a:srgbClr val="60A9FF"/>
                </a:solidFill>
                <a:latin typeface="Barlow"/>
                <a:ea typeface="Barlow"/>
                <a:cs typeface="Barlow"/>
                <a:sym typeface="Barlow"/>
              </a:rPr>
              <a:t>Definition of Migration</a:t>
            </a:r>
            <a:endParaRPr b="0" i="0" sz="4374" u="none" cap="none" strike="noStrike">
              <a:solidFill>
                <a:schemeClr val="dk1"/>
              </a:solidFill>
              <a:latin typeface="Calibri"/>
              <a:ea typeface="Calibri"/>
              <a:cs typeface="Calibri"/>
              <a:sym typeface="Calibri"/>
            </a:endParaRPr>
          </a:p>
        </p:txBody>
      </p:sp>
      <p:pic>
        <p:nvPicPr>
          <p:cNvPr descr="preencoded.png" id="52" name="Google Shape;52;p3"/>
          <p:cNvPicPr preferRelativeResize="0"/>
          <p:nvPr/>
        </p:nvPicPr>
        <p:blipFill rotWithShape="1">
          <a:blip r:embed="rId3">
            <a:alphaModFix/>
          </a:blip>
          <a:srcRect b="0" l="0" r="0" t="0"/>
          <a:stretch/>
        </p:blipFill>
        <p:spPr>
          <a:xfrm>
            <a:off x="1760220" y="2811185"/>
            <a:ext cx="555427" cy="555427"/>
          </a:xfrm>
          <a:prstGeom prst="rect">
            <a:avLst/>
          </a:prstGeom>
          <a:noFill/>
          <a:ln>
            <a:noFill/>
          </a:ln>
        </p:spPr>
      </p:pic>
      <p:sp>
        <p:nvSpPr>
          <p:cNvPr id="53" name="Google Shape;53;p3"/>
          <p:cNvSpPr/>
          <p:nvPr/>
        </p:nvSpPr>
        <p:spPr>
          <a:xfrm>
            <a:off x="1760220" y="3588782"/>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i="0" lang="en-US" sz="2187" u="none" cap="none" strike="noStrike">
                <a:solidFill>
                  <a:srgbClr val="60A9FF"/>
                </a:solidFill>
                <a:latin typeface="Barlow"/>
                <a:ea typeface="Barlow"/>
                <a:cs typeface="Barlow"/>
                <a:sym typeface="Barlow"/>
              </a:rPr>
              <a:t>Geographic Movement</a:t>
            </a:r>
            <a:endParaRPr b="0" i="0" sz="2187" u="none" cap="none" strike="noStrike">
              <a:solidFill>
                <a:schemeClr val="dk1"/>
              </a:solidFill>
              <a:latin typeface="Calibri"/>
              <a:ea typeface="Calibri"/>
              <a:cs typeface="Calibri"/>
              <a:sym typeface="Calibri"/>
            </a:endParaRPr>
          </a:p>
        </p:txBody>
      </p:sp>
      <p:sp>
        <p:nvSpPr>
          <p:cNvPr id="54" name="Google Shape;54;p3"/>
          <p:cNvSpPr/>
          <p:nvPr/>
        </p:nvSpPr>
        <p:spPr>
          <a:xfrm>
            <a:off x="1760220" y="4486774"/>
            <a:ext cx="3481200" cy="2487900"/>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b="0" i="0" lang="en-US" sz="1750" u="none" cap="none" strike="noStrike">
                <a:solidFill>
                  <a:srgbClr val="EEEFF5"/>
                </a:solidFill>
                <a:latin typeface="Montserrat"/>
                <a:ea typeface="Montserrat"/>
                <a:cs typeface="Montserrat"/>
                <a:sym typeface="Montserrat"/>
              </a:rPr>
              <a:t>Migration refers to the movement of people from one place to another, often across national borders, with the intention of settling, temporarily or permanently, in a new location.</a:t>
            </a:r>
            <a:endParaRPr b="0" i="0" sz="1750" u="none" cap="none" strike="noStrike">
              <a:solidFill>
                <a:schemeClr val="dk1"/>
              </a:solidFill>
              <a:latin typeface="Calibri"/>
              <a:ea typeface="Calibri"/>
              <a:cs typeface="Calibri"/>
              <a:sym typeface="Calibri"/>
            </a:endParaRPr>
          </a:p>
        </p:txBody>
      </p:sp>
      <p:pic>
        <p:nvPicPr>
          <p:cNvPr descr="preencoded.png" id="55" name="Google Shape;55;p3"/>
          <p:cNvPicPr preferRelativeResize="0"/>
          <p:nvPr/>
        </p:nvPicPr>
        <p:blipFill rotWithShape="1">
          <a:blip r:embed="rId4">
            <a:alphaModFix/>
          </a:blip>
          <a:srcRect b="0" l="0" r="0" t="0"/>
          <a:stretch/>
        </p:blipFill>
        <p:spPr>
          <a:xfrm>
            <a:off x="5574625" y="2811185"/>
            <a:ext cx="555427" cy="555427"/>
          </a:xfrm>
          <a:prstGeom prst="rect">
            <a:avLst/>
          </a:prstGeom>
          <a:noFill/>
          <a:ln>
            <a:noFill/>
          </a:ln>
        </p:spPr>
      </p:pic>
      <p:sp>
        <p:nvSpPr>
          <p:cNvPr id="56" name="Google Shape;56;p3"/>
          <p:cNvSpPr/>
          <p:nvPr/>
        </p:nvSpPr>
        <p:spPr>
          <a:xfrm>
            <a:off x="5574625" y="3588782"/>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i="0" lang="en-US" sz="2187" u="none" cap="none" strike="noStrike">
                <a:solidFill>
                  <a:srgbClr val="60A9FF"/>
                </a:solidFill>
                <a:latin typeface="Barlow"/>
                <a:ea typeface="Barlow"/>
                <a:cs typeface="Barlow"/>
                <a:sym typeface="Barlow"/>
              </a:rPr>
              <a:t>Population Shifts</a:t>
            </a:r>
            <a:endParaRPr b="0" i="0" sz="2187" u="none" cap="none" strike="noStrike">
              <a:solidFill>
                <a:schemeClr val="dk1"/>
              </a:solidFill>
              <a:latin typeface="Calibri"/>
              <a:ea typeface="Calibri"/>
              <a:cs typeface="Calibri"/>
              <a:sym typeface="Calibri"/>
            </a:endParaRPr>
          </a:p>
        </p:txBody>
      </p:sp>
      <p:sp>
        <p:nvSpPr>
          <p:cNvPr id="57" name="Google Shape;57;p3"/>
          <p:cNvSpPr/>
          <p:nvPr/>
        </p:nvSpPr>
        <p:spPr>
          <a:xfrm>
            <a:off x="5574625" y="4069199"/>
            <a:ext cx="3481149" cy="2487811"/>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b="0" i="0" lang="en-US" sz="1750" u="none" cap="none" strike="noStrike">
                <a:solidFill>
                  <a:srgbClr val="EEEFF5"/>
                </a:solidFill>
                <a:latin typeface="Montserrat"/>
                <a:ea typeface="Montserrat"/>
                <a:cs typeface="Montserrat"/>
                <a:sym typeface="Montserrat"/>
              </a:rPr>
              <a:t>Migration can involve the movement of entire populations, such as when people flee war, persecution, or natural disasters, or when individuals or families seek better economic opportunities.</a:t>
            </a:r>
            <a:endParaRPr b="0" i="0" sz="1750" u="none" cap="none" strike="noStrike">
              <a:solidFill>
                <a:schemeClr val="dk1"/>
              </a:solidFill>
              <a:latin typeface="Calibri"/>
              <a:ea typeface="Calibri"/>
              <a:cs typeface="Calibri"/>
              <a:sym typeface="Calibri"/>
            </a:endParaRPr>
          </a:p>
        </p:txBody>
      </p:sp>
      <p:pic>
        <p:nvPicPr>
          <p:cNvPr descr="preencoded.png" id="58" name="Google Shape;58;p3"/>
          <p:cNvPicPr preferRelativeResize="0"/>
          <p:nvPr/>
        </p:nvPicPr>
        <p:blipFill rotWithShape="1">
          <a:blip r:embed="rId5">
            <a:alphaModFix/>
          </a:blip>
          <a:srcRect b="0" l="0" r="0" t="0"/>
          <a:stretch/>
        </p:blipFill>
        <p:spPr>
          <a:xfrm>
            <a:off x="9389031" y="2811185"/>
            <a:ext cx="555427" cy="555427"/>
          </a:xfrm>
          <a:prstGeom prst="rect">
            <a:avLst/>
          </a:prstGeom>
          <a:noFill/>
          <a:ln>
            <a:noFill/>
          </a:ln>
        </p:spPr>
      </p:pic>
      <p:sp>
        <p:nvSpPr>
          <p:cNvPr id="59" name="Google Shape;59;p3"/>
          <p:cNvSpPr/>
          <p:nvPr/>
        </p:nvSpPr>
        <p:spPr>
          <a:xfrm>
            <a:off x="9389031" y="3588782"/>
            <a:ext cx="3148608"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i="0" lang="en-US" sz="2187" u="none" cap="none" strike="noStrike">
                <a:solidFill>
                  <a:srgbClr val="60A9FF"/>
                </a:solidFill>
                <a:latin typeface="Barlow"/>
                <a:ea typeface="Barlow"/>
                <a:cs typeface="Barlow"/>
                <a:sym typeface="Barlow"/>
              </a:rPr>
              <a:t>Temporary vs. Permanent</a:t>
            </a:r>
            <a:endParaRPr b="0" i="0" sz="2187" u="none" cap="none" strike="noStrike">
              <a:solidFill>
                <a:schemeClr val="dk1"/>
              </a:solidFill>
              <a:latin typeface="Calibri"/>
              <a:ea typeface="Calibri"/>
              <a:cs typeface="Calibri"/>
              <a:sym typeface="Calibri"/>
            </a:endParaRPr>
          </a:p>
        </p:txBody>
      </p:sp>
      <p:sp>
        <p:nvSpPr>
          <p:cNvPr id="60" name="Google Shape;60;p3"/>
          <p:cNvSpPr/>
          <p:nvPr/>
        </p:nvSpPr>
        <p:spPr>
          <a:xfrm>
            <a:off x="9389031" y="4069199"/>
            <a:ext cx="3481149" cy="2487811"/>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b="0" i="0" lang="en-US" sz="1750" u="none" cap="none" strike="noStrike">
                <a:solidFill>
                  <a:srgbClr val="EEEFF5"/>
                </a:solidFill>
                <a:latin typeface="Montserrat"/>
                <a:ea typeface="Montserrat"/>
                <a:cs typeface="Montserrat"/>
                <a:sym typeface="Montserrat"/>
              </a:rPr>
              <a:t>Migration can be either temporary, such as seasonal work or student exchanges, or permanent, where people relocate to a new country or region to live and work long-term.</a:t>
            </a:r>
            <a:endParaRPr b="0" i="0" sz="175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1760220" y="1672471"/>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chemeClr val="dk1"/>
              </a:buClr>
              <a:buSzPts val="4374"/>
              <a:buFont typeface="Calibri"/>
              <a:buNone/>
            </a:pPr>
            <a:r>
              <a:t/>
            </a:r>
            <a:endParaRPr sz="4374">
              <a:solidFill>
                <a:schemeClr val="dk1"/>
              </a:solidFill>
              <a:latin typeface="Calibri"/>
              <a:ea typeface="Calibri"/>
              <a:cs typeface="Calibri"/>
              <a:sym typeface="Calibri"/>
            </a:endParaRPr>
          </a:p>
        </p:txBody>
      </p:sp>
      <p:sp>
        <p:nvSpPr>
          <p:cNvPr id="69" name="Google Shape;69;p4"/>
          <p:cNvSpPr txBox="1"/>
          <p:nvPr/>
        </p:nvSpPr>
        <p:spPr>
          <a:xfrm>
            <a:off x="1014761" y="869795"/>
            <a:ext cx="12835054" cy="5552802"/>
          </a:xfrm>
          <a:prstGeom prst="rect">
            <a:avLst/>
          </a:prstGeom>
          <a:noFill/>
          <a:ln>
            <a:noFill/>
          </a:ln>
        </p:spPr>
        <p:txBody>
          <a:bodyPr anchorCtr="0" anchor="t" bIns="45700" lIns="91425" spcFirstLastPara="1" rIns="91425" wrap="square" tIns="45700">
            <a:spAutoFit/>
          </a:bodyPr>
          <a:lstStyle/>
          <a:p>
            <a:pPr indent="0" lvl="1" marL="0" marR="0" rtl="0" algn="ctr">
              <a:lnSpc>
                <a:spcPct val="125011"/>
              </a:lnSpc>
              <a:spcBef>
                <a:spcPts val="0"/>
              </a:spcBef>
              <a:spcAft>
                <a:spcPts val="0"/>
              </a:spcAft>
              <a:buNone/>
            </a:pPr>
            <a:r>
              <a:rPr b="1" i="0" lang="en-US" sz="4374" u="none" cap="none" strike="noStrike">
                <a:solidFill>
                  <a:srgbClr val="60A9FF"/>
                </a:solidFill>
                <a:latin typeface="Barlow"/>
                <a:ea typeface="Barlow"/>
                <a:cs typeface="Barlow"/>
                <a:sym typeface="Barlow"/>
              </a:rPr>
              <a:t>UNDERSTANDING MIGRATION</a:t>
            </a:r>
            <a:endParaRPr/>
          </a:p>
          <a:p>
            <a:pPr indent="0" lvl="1" marL="457200" marR="0" rtl="0" algn="l">
              <a:lnSpc>
                <a:spcPct val="15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1" marL="457200" marR="0" rtl="0" algn="l">
              <a:lnSpc>
                <a:spcPct val="15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1" marL="457200" marR="0" rtl="0" algn="l">
              <a:lnSpc>
                <a:spcPct val="15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a:p>
            <a:pPr indent="0" lvl="1" marL="457200" marR="0" rtl="0" algn="l">
              <a:lnSpc>
                <a:spcPct val="150000"/>
              </a:lnSpc>
              <a:spcBef>
                <a:spcPts val="0"/>
              </a:spcBef>
              <a:spcAft>
                <a:spcPts val="0"/>
              </a:spcAft>
              <a:buNone/>
            </a:pPr>
            <a:r>
              <a:rPr b="0" i="0" lang="en-US" sz="1750" u="none" cap="none" strike="noStrike">
                <a:solidFill>
                  <a:srgbClr val="EEEFF5"/>
                </a:solidFill>
                <a:latin typeface="Montserrat"/>
                <a:ea typeface="Montserrat"/>
                <a:cs typeface="Montserrat"/>
                <a:sym typeface="Montserrat"/>
              </a:rPr>
              <a:t>There are two ways in which migration can be looked at:</a:t>
            </a:r>
            <a:endParaRPr/>
          </a:p>
          <a:p>
            <a:pPr indent="0" lvl="1" marL="457200" marR="0" rtl="0" algn="l">
              <a:lnSpc>
                <a:spcPct val="150000"/>
              </a:lnSpc>
              <a:spcBef>
                <a:spcPts val="0"/>
              </a:spcBef>
              <a:spcAft>
                <a:spcPts val="0"/>
              </a:spcAft>
              <a:buNone/>
            </a:pPr>
            <a:r>
              <a:t/>
            </a:r>
            <a:endParaRPr b="0" i="0" sz="1750" u="none" cap="none" strike="noStrike">
              <a:solidFill>
                <a:srgbClr val="EEEFF5"/>
              </a:solidFill>
              <a:latin typeface="Montserrat"/>
              <a:ea typeface="Montserrat"/>
              <a:cs typeface="Montserrat"/>
              <a:sym typeface="Montserrat"/>
            </a:endParaRPr>
          </a:p>
          <a:p>
            <a:pPr indent="-342900" lvl="1" marL="800100" marR="0" rtl="0" algn="l">
              <a:lnSpc>
                <a:spcPct val="150000"/>
              </a:lnSpc>
              <a:spcBef>
                <a:spcPts val="0"/>
              </a:spcBef>
              <a:spcAft>
                <a:spcPts val="0"/>
              </a:spcAft>
              <a:buClr>
                <a:srgbClr val="EEEFF5"/>
              </a:buClr>
              <a:buSzPts val="1750"/>
              <a:buFont typeface="Montserrat"/>
              <a:buAutoNum type="alphaLcParenR"/>
            </a:pPr>
            <a:r>
              <a:rPr b="0" i="0" lang="en-US" sz="1750" u="none" cap="none" strike="noStrike">
                <a:solidFill>
                  <a:srgbClr val="EEEFF5"/>
                </a:solidFill>
                <a:latin typeface="Montserrat"/>
                <a:ea typeface="Montserrat"/>
                <a:cs typeface="Montserrat"/>
                <a:sym typeface="Montserrat"/>
              </a:rPr>
              <a:t>Migration refers to the movement of individuals or groups of people from one place to another, often with the intention of settling temporarily or permanently in the new location.</a:t>
            </a:r>
            <a:endParaRPr/>
          </a:p>
          <a:p>
            <a:pPr indent="-342900" lvl="1" marL="800100" marR="0" rtl="0" algn="l">
              <a:lnSpc>
                <a:spcPct val="150000"/>
              </a:lnSpc>
              <a:spcBef>
                <a:spcPts val="0"/>
              </a:spcBef>
              <a:spcAft>
                <a:spcPts val="0"/>
              </a:spcAft>
              <a:buClr>
                <a:srgbClr val="EEEFF5"/>
              </a:buClr>
              <a:buSzPts val="1750"/>
              <a:buFont typeface="Montserrat"/>
              <a:buAutoNum type="alphaLcParenR"/>
            </a:pPr>
            <a:r>
              <a:rPr b="0" i="0" lang="en-US" sz="1750" u="none" cap="none" strike="noStrike">
                <a:solidFill>
                  <a:srgbClr val="EEEFF5"/>
                </a:solidFill>
                <a:latin typeface="Montserrat"/>
                <a:ea typeface="Montserrat"/>
                <a:cs typeface="Montserrat"/>
                <a:sym typeface="Montserrat"/>
              </a:rPr>
              <a:t>Migration is a multidimensional process that involves social, economic, political, and cultural factors shaping the movement of individuals or groups.</a:t>
            </a:r>
            <a:endParaRPr/>
          </a:p>
          <a:p>
            <a:pPr indent="-342900" lvl="1" marL="800100" marR="0" rtl="0" algn="l">
              <a:lnSpc>
                <a:spcPct val="150000"/>
              </a:lnSpc>
              <a:spcBef>
                <a:spcPts val="0"/>
              </a:spcBef>
              <a:spcAft>
                <a:spcPts val="0"/>
              </a:spcAft>
              <a:buClr>
                <a:srgbClr val="EEEFF5"/>
              </a:buClr>
              <a:buSzPts val="1750"/>
              <a:buFont typeface="Montserrat"/>
              <a:buAutoNum type="alphaLcParenR"/>
            </a:pPr>
            <a:r>
              <a:rPr b="0" i="0" lang="en-US" sz="1750" u="none" cap="none" strike="noStrike">
                <a:solidFill>
                  <a:srgbClr val="EEEFF5"/>
                </a:solidFill>
                <a:latin typeface="Montserrat"/>
                <a:ea typeface="Montserrat"/>
                <a:cs typeface="Montserrat"/>
                <a:sym typeface="Montserrat"/>
              </a:rPr>
              <a:t>Migration is a dynamic process influenced by structural forces, institutional frameworks, and individual agency.</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1760220" y="1087993"/>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Scope of Migration</a:t>
            </a:r>
            <a:endParaRPr sz="4374">
              <a:solidFill>
                <a:schemeClr val="dk1"/>
              </a:solidFill>
              <a:latin typeface="Calibri"/>
              <a:ea typeface="Calibri"/>
              <a:cs typeface="Calibri"/>
              <a:sym typeface="Calibri"/>
            </a:endParaRPr>
          </a:p>
        </p:txBody>
      </p:sp>
      <p:sp>
        <p:nvSpPr>
          <p:cNvPr id="78" name="Google Shape;78;p5"/>
          <p:cNvSpPr/>
          <p:nvPr/>
        </p:nvSpPr>
        <p:spPr>
          <a:xfrm>
            <a:off x="1760220" y="2226707"/>
            <a:ext cx="5443895" cy="2346365"/>
          </a:xfrm>
          <a:prstGeom prst="roundRect">
            <a:avLst>
              <a:gd fmla="val 5682"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982391" y="2448878"/>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Geographical Scope</a:t>
            </a:r>
            <a:endParaRPr sz="2187">
              <a:solidFill>
                <a:schemeClr val="dk1"/>
              </a:solidFill>
              <a:latin typeface="Calibri"/>
              <a:ea typeface="Calibri"/>
              <a:cs typeface="Calibri"/>
              <a:sym typeface="Calibri"/>
            </a:endParaRPr>
          </a:p>
        </p:txBody>
      </p:sp>
      <p:sp>
        <p:nvSpPr>
          <p:cNvPr id="80" name="Google Shape;80;p5"/>
          <p:cNvSpPr/>
          <p:nvPr/>
        </p:nvSpPr>
        <p:spPr>
          <a:xfrm>
            <a:off x="1982391" y="2929295"/>
            <a:ext cx="4999553"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Migration can occur at the local, regional, national, or international level, involving movement within or across borders.</a:t>
            </a:r>
            <a:endParaRPr sz="1750">
              <a:solidFill>
                <a:schemeClr val="dk1"/>
              </a:solidFill>
              <a:latin typeface="Calibri"/>
              <a:ea typeface="Calibri"/>
              <a:cs typeface="Calibri"/>
              <a:sym typeface="Calibri"/>
            </a:endParaRPr>
          </a:p>
        </p:txBody>
      </p:sp>
      <p:sp>
        <p:nvSpPr>
          <p:cNvPr id="81" name="Google Shape;81;p5"/>
          <p:cNvSpPr/>
          <p:nvPr/>
        </p:nvSpPr>
        <p:spPr>
          <a:xfrm>
            <a:off x="7426285" y="2226707"/>
            <a:ext cx="5443895" cy="2346365"/>
          </a:xfrm>
          <a:prstGeom prst="roundRect">
            <a:avLst>
              <a:gd fmla="val 5682"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7648456" y="2448878"/>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Demographic Scope</a:t>
            </a:r>
            <a:endParaRPr sz="2187">
              <a:solidFill>
                <a:schemeClr val="dk1"/>
              </a:solidFill>
              <a:latin typeface="Calibri"/>
              <a:ea typeface="Calibri"/>
              <a:cs typeface="Calibri"/>
              <a:sym typeface="Calibri"/>
            </a:endParaRPr>
          </a:p>
        </p:txBody>
      </p:sp>
      <p:sp>
        <p:nvSpPr>
          <p:cNvPr id="83" name="Google Shape;83;p5"/>
          <p:cNvSpPr/>
          <p:nvPr/>
        </p:nvSpPr>
        <p:spPr>
          <a:xfrm>
            <a:off x="7648456" y="2929295"/>
            <a:ext cx="4999553"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Migration impacts people of all ages, genders, and socioeconomic backgrounds, shaping the demographic composition of communities.</a:t>
            </a:r>
            <a:endParaRPr sz="1750">
              <a:solidFill>
                <a:schemeClr val="dk1"/>
              </a:solidFill>
              <a:latin typeface="Calibri"/>
              <a:ea typeface="Calibri"/>
              <a:cs typeface="Calibri"/>
              <a:sym typeface="Calibri"/>
            </a:endParaRPr>
          </a:p>
        </p:txBody>
      </p:sp>
      <p:sp>
        <p:nvSpPr>
          <p:cNvPr id="84" name="Google Shape;84;p5"/>
          <p:cNvSpPr/>
          <p:nvPr/>
        </p:nvSpPr>
        <p:spPr>
          <a:xfrm>
            <a:off x="1760220" y="4795242"/>
            <a:ext cx="5443895" cy="2346365"/>
          </a:xfrm>
          <a:prstGeom prst="roundRect">
            <a:avLst>
              <a:gd fmla="val 5682"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1982391" y="5017413"/>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Economic Scope</a:t>
            </a:r>
            <a:endParaRPr sz="2187">
              <a:solidFill>
                <a:schemeClr val="dk1"/>
              </a:solidFill>
              <a:latin typeface="Calibri"/>
              <a:ea typeface="Calibri"/>
              <a:cs typeface="Calibri"/>
              <a:sym typeface="Calibri"/>
            </a:endParaRPr>
          </a:p>
        </p:txBody>
      </p:sp>
      <p:sp>
        <p:nvSpPr>
          <p:cNvPr id="86" name="Google Shape;86;p5"/>
          <p:cNvSpPr/>
          <p:nvPr/>
        </p:nvSpPr>
        <p:spPr>
          <a:xfrm>
            <a:off x="1982391" y="5497830"/>
            <a:ext cx="4999553"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Migration has significant economic implications, influencing labor markets, remittances, and the global flow of goods, services, and capital.</a:t>
            </a:r>
            <a:endParaRPr sz="1750">
              <a:solidFill>
                <a:schemeClr val="dk1"/>
              </a:solidFill>
              <a:latin typeface="Calibri"/>
              <a:ea typeface="Calibri"/>
              <a:cs typeface="Calibri"/>
              <a:sym typeface="Calibri"/>
            </a:endParaRPr>
          </a:p>
        </p:txBody>
      </p:sp>
      <p:sp>
        <p:nvSpPr>
          <p:cNvPr id="87" name="Google Shape;87;p5"/>
          <p:cNvSpPr/>
          <p:nvPr/>
        </p:nvSpPr>
        <p:spPr>
          <a:xfrm>
            <a:off x="7426285" y="4795242"/>
            <a:ext cx="5443895" cy="2346365"/>
          </a:xfrm>
          <a:prstGeom prst="roundRect">
            <a:avLst>
              <a:gd fmla="val 5682"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7648456" y="5017413"/>
            <a:ext cx="3115032"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Social and Cultural Scope</a:t>
            </a:r>
            <a:endParaRPr sz="2187">
              <a:solidFill>
                <a:schemeClr val="dk1"/>
              </a:solidFill>
              <a:latin typeface="Calibri"/>
              <a:ea typeface="Calibri"/>
              <a:cs typeface="Calibri"/>
              <a:sym typeface="Calibri"/>
            </a:endParaRPr>
          </a:p>
        </p:txBody>
      </p:sp>
      <p:sp>
        <p:nvSpPr>
          <p:cNvPr id="89" name="Google Shape;89;p5"/>
          <p:cNvSpPr/>
          <p:nvPr/>
        </p:nvSpPr>
        <p:spPr>
          <a:xfrm>
            <a:off x="7648456" y="5497830"/>
            <a:ext cx="4999553" cy="1066205"/>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Migration leads to the exchange of ideas, traditions, and values, shaping the social and cultural fabric of societies.</a:t>
            </a:r>
            <a:endParaRPr sz="175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6"/>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1760220" y="669012"/>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Types of Migration</a:t>
            </a:r>
            <a:endParaRPr sz="4374">
              <a:solidFill>
                <a:schemeClr val="dk1"/>
              </a:solidFill>
              <a:latin typeface="Calibri"/>
              <a:ea typeface="Calibri"/>
              <a:cs typeface="Calibri"/>
              <a:sym typeface="Calibri"/>
            </a:endParaRPr>
          </a:p>
        </p:txBody>
      </p:sp>
      <p:pic>
        <p:nvPicPr>
          <p:cNvPr descr="preencoded.png" id="98" name="Google Shape;98;p6"/>
          <p:cNvPicPr preferRelativeResize="0"/>
          <p:nvPr/>
        </p:nvPicPr>
        <p:blipFill rotWithShape="1">
          <a:blip r:embed="rId3">
            <a:alphaModFix/>
          </a:blip>
          <a:srcRect b="0" l="0" r="0" t="0"/>
          <a:stretch/>
        </p:blipFill>
        <p:spPr>
          <a:xfrm>
            <a:off x="1760220" y="1807726"/>
            <a:ext cx="3481149" cy="2151459"/>
          </a:xfrm>
          <a:prstGeom prst="rect">
            <a:avLst/>
          </a:prstGeom>
          <a:noFill/>
          <a:ln>
            <a:noFill/>
          </a:ln>
        </p:spPr>
      </p:pic>
      <p:sp>
        <p:nvSpPr>
          <p:cNvPr id="99" name="Google Shape;99;p6"/>
          <p:cNvSpPr/>
          <p:nvPr/>
        </p:nvSpPr>
        <p:spPr>
          <a:xfrm>
            <a:off x="1760220" y="4236839"/>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Geographic Migration</a:t>
            </a:r>
            <a:endParaRPr sz="2187">
              <a:solidFill>
                <a:schemeClr val="dk1"/>
              </a:solidFill>
              <a:latin typeface="Calibri"/>
              <a:ea typeface="Calibri"/>
              <a:cs typeface="Calibri"/>
              <a:sym typeface="Calibri"/>
            </a:endParaRPr>
          </a:p>
        </p:txBody>
      </p:sp>
      <p:sp>
        <p:nvSpPr>
          <p:cNvPr id="100" name="Google Shape;100;p6"/>
          <p:cNvSpPr/>
          <p:nvPr/>
        </p:nvSpPr>
        <p:spPr>
          <a:xfrm>
            <a:off x="1760220" y="4717256"/>
            <a:ext cx="3481149" cy="2843213"/>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Geographic migration refers to the movement of people or animals from one region or country to another, often driven by factors like economic opportunities, political instability, or environmental changes.</a:t>
            </a:r>
            <a:endParaRPr sz="1750">
              <a:solidFill>
                <a:schemeClr val="dk1"/>
              </a:solidFill>
              <a:latin typeface="Calibri"/>
              <a:ea typeface="Calibri"/>
              <a:cs typeface="Calibri"/>
              <a:sym typeface="Calibri"/>
            </a:endParaRPr>
          </a:p>
        </p:txBody>
      </p:sp>
      <p:pic>
        <p:nvPicPr>
          <p:cNvPr descr="preencoded.png" id="101" name="Google Shape;101;p6"/>
          <p:cNvPicPr preferRelativeResize="0"/>
          <p:nvPr/>
        </p:nvPicPr>
        <p:blipFill rotWithShape="1">
          <a:blip r:embed="rId4">
            <a:alphaModFix/>
          </a:blip>
          <a:srcRect b="0" l="0" r="0" t="0"/>
          <a:stretch/>
        </p:blipFill>
        <p:spPr>
          <a:xfrm>
            <a:off x="5574625" y="1807726"/>
            <a:ext cx="3481149" cy="2151459"/>
          </a:xfrm>
          <a:prstGeom prst="rect">
            <a:avLst/>
          </a:prstGeom>
          <a:noFill/>
          <a:ln>
            <a:noFill/>
          </a:ln>
        </p:spPr>
      </p:pic>
      <p:sp>
        <p:nvSpPr>
          <p:cNvPr id="102" name="Google Shape;102;p6"/>
          <p:cNvSpPr/>
          <p:nvPr/>
        </p:nvSpPr>
        <p:spPr>
          <a:xfrm>
            <a:off x="5574625" y="4236839"/>
            <a:ext cx="2957036"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Rural to Urban Migration</a:t>
            </a:r>
            <a:endParaRPr sz="2187">
              <a:solidFill>
                <a:schemeClr val="dk1"/>
              </a:solidFill>
              <a:latin typeface="Calibri"/>
              <a:ea typeface="Calibri"/>
              <a:cs typeface="Calibri"/>
              <a:sym typeface="Calibri"/>
            </a:endParaRPr>
          </a:p>
        </p:txBody>
      </p:sp>
      <p:sp>
        <p:nvSpPr>
          <p:cNvPr id="103" name="Google Shape;103;p6"/>
          <p:cNvSpPr/>
          <p:nvPr/>
        </p:nvSpPr>
        <p:spPr>
          <a:xfrm>
            <a:off x="5574625" y="4717256"/>
            <a:ext cx="3481149" cy="2132409"/>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Rural to urban migration is the movement of people from rural, agricultural areas to urban, industrialized areas in search of better economic and social opportunities.</a:t>
            </a:r>
            <a:endParaRPr sz="1750">
              <a:solidFill>
                <a:schemeClr val="dk1"/>
              </a:solidFill>
              <a:latin typeface="Calibri"/>
              <a:ea typeface="Calibri"/>
              <a:cs typeface="Calibri"/>
              <a:sym typeface="Calibri"/>
            </a:endParaRPr>
          </a:p>
        </p:txBody>
      </p:sp>
      <p:pic>
        <p:nvPicPr>
          <p:cNvPr descr="preencoded.png" id="104" name="Google Shape;104;p6"/>
          <p:cNvPicPr preferRelativeResize="0"/>
          <p:nvPr/>
        </p:nvPicPr>
        <p:blipFill rotWithShape="1">
          <a:blip r:embed="rId5">
            <a:alphaModFix/>
          </a:blip>
          <a:srcRect b="0" l="0" r="0" t="0"/>
          <a:stretch/>
        </p:blipFill>
        <p:spPr>
          <a:xfrm>
            <a:off x="9389031" y="1807726"/>
            <a:ext cx="3481149" cy="2151459"/>
          </a:xfrm>
          <a:prstGeom prst="rect">
            <a:avLst/>
          </a:prstGeom>
          <a:noFill/>
          <a:ln>
            <a:noFill/>
          </a:ln>
        </p:spPr>
      </p:pic>
      <p:sp>
        <p:nvSpPr>
          <p:cNvPr id="105" name="Google Shape;105;p6"/>
          <p:cNvSpPr/>
          <p:nvPr/>
        </p:nvSpPr>
        <p:spPr>
          <a:xfrm>
            <a:off x="9389031" y="4236839"/>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Forced Migration</a:t>
            </a:r>
            <a:endParaRPr sz="2187">
              <a:solidFill>
                <a:schemeClr val="dk1"/>
              </a:solidFill>
              <a:latin typeface="Calibri"/>
              <a:ea typeface="Calibri"/>
              <a:cs typeface="Calibri"/>
              <a:sym typeface="Calibri"/>
            </a:endParaRPr>
          </a:p>
        </p:txBody>
      </p:sp>
      <p:sp>
        <p:nvSpPr>
          <p:cNvPr id="106" name="Google Shape;106;p6"/>
          <p:cNvSpPr/>
          <p:nvPr/>
        </p:nvSpPr>
        <p:spPr>
          <a:xfrm>
            <a:off x="9389031" y="4717256"/>
            <a:ext cx="3481149" cy="2487811"/>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Forced migration refers to the involuntary movement of people due to factors such as war, natural disasters, or persecution, often leading to the status of refugees or internally displaced persons.</a:t>
            </a:r>
            <a:endParaRPr sz="175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1760220" y="1282422"/>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Causes of Migration</a:t>
            </a:r>
            <a:endParaRPr sz="4374">
              <a:solidFill>
                <a:schemeClr val="dk1"/>
              </a:solidFill>
              <a:latin typeface="Calibri"/>
              <a:ea typeface="Calibri"/>
              <a:cs typeface="Calibri"/>
              <a:sym typeface="Calibri"/>
            </a:endParaRPr>
          </a:p>
        </p:txBody>
      </p:sp>
      <p:sp>
        <p:nvSpPr>
          <p:cNvPr id="115" name="Google Shape;115;p7"/>
          <p:cNvSpPr/>
          <p:nvPr/>
        </p:nvSpPr>
        <p:spPr>
          <a:xfrm>
            <a:off x="1760220" y="2650331"/>
            <a:ext cx="388739" cy="388739"/>
          </a:xfrm>
          <a:prstGeom prst="roundRect">
            <a:avLst>
              <a:gd fmla="val 34295"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2371130" y="2671048"/>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Political Instability</a:t>
            </a:r>
            <a:endParaRPr sz="2187">
              <a:solidFill>
                <a:schemeClr val="dk1"/>
              </a:solidFill>
              <a:latin typeface="Calibri"/>
              <a:ea typeface="Calibri"/>
              <a:cs typeface="Calibri"/>
              <a:sym typeface="Calibri"/>
            </a:endParaRPr>
          </a:p>
        </p:txBody>
      </p:sp>
      <p:sp>
        <p:nvSpPr>
          <p:cNvPr id="117" name="Google Shape;117;p7"/>
          <p:cNvSpPr/>
          <p:nvPr/>
        </p:nvSpPr>
        <p:spPr>
          <a:xfrm>
            <a:off x="2371130" y="3151465"/>
            <a:ext cx="4832985"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People often flee their home countries due to war, persecution, human rights violations, and other forms of political turmoil and unrest.</a:t>
            </a:r>
            <a:endParaRPr sz="1750">
              <a:solidFill>
                <a:schemeClr val="dk1"/>
              </a:solidFill>
              <a:latin typeface="Calibri"/>
              <a:ea typeface="Calibri"/>
              <a:cs typeface="Calibri"/>
              <a:sym typeface="Calibri"/>
            </a:endParaRPr>
          </a:p>
        </p:txBody>
      </p:sp>
      <p:sp>
        <p:nvSpPr>
          <p:cNvPr id="118" name="Google Shape;118;p7"/>
          <p:cNvSpPr/>
          <p:nvPr/>
        </p:nvSpPr>
        <p:spPr>
          <a:xfrm>
            <a:off x="7426285" y="2650331"/>
            <a:ext cx="388739" cy="388739"/>
          </a:xfrm>
          <a:prstGeom prst="roundRect">
            <a:avLst>
              <a:gd fmla="val 34295"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8037195" y="2671048"/>
            <a:ext cx="297180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Economic Opportunities</a:t>
            </a:r>
            <a:endParaRPr sz="2187">
              <a:solidFill>
                <a:schemeClr val="dk1"/>
              </a:solidFill>
              <a:latin typeface="Calibri"/>
              <a:ea typeface="Calibri"/>
              <a:cs typeface="Calibri"/>
              <a:sym typeface="Calibri"/>
            </a:endParaRPr>
          </a:p>
        </p:txBody>
      </p:sp>
      <p:sp>
        <p:nvSpPr>
          <p:cNvPr id="120" name="Google Shape;120;p7"/>
          <p:cNvSpPr/>
          <p:nvPr/>
        </p:nvSpPr>
        <p:spPr>
          <a:xfrm>
            <a:off x="8037195" y="3151465"/>
            <a:ext cx="4832985"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The pursuit of better economic prospects, such as higher-paying jobs or improved living standards, drives many individuals to migrate to new regions or countries.</a:t>
            </a:r>
            <a:endParaRPr sz="1750">
              <a:solidFill>
                <a:schemeClr val="dk1"/>
              </a:solidFill>
              <a:latin typeface="Calibri"/>
              <a:ea typeface="Calibri"/>
              <a:cs typeface="Calibri"/>
              <a:sym typeface="Calibri"/>
            </a:endParaRPr>
          </a:p>
        </p:txBody>
      </p:sp>
      <p:sp>
        <p:nvSpPr>
          <p:cNvPr id="121" name="Google Shape;121;p7"/>
          <p:cNvSpPr/>
          <p:nvPr/>
        </p:nvSpPr>
        <p:spPr>
          <a:xfrm>
            <a:off x="1760220" y="5024438"/>
            <a:ext cx="388739" cy="388739"/>
          </a:xfrm>
          <a:prstGeom prst="roundRect">
            <a:avLst>
              <a:gd fmla="val 34295"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2371130" y="5045154"/>
            <a:ext cx="2781538"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Environmental Factors</a:t>
            </a:r>
            <a:endParaRPr sz="2187">
              <a:solidFill>
                <a:schemeClr val="dk1"/>
              </a:solidFill>
              <a:latin typeface="Calibri"/>
              <a:ea typeface="Calibri"/>
              <a:cs typeface="Calibri"/>
              <a:sym typeface="Calibri"/>
            </a:endParaRPr>
          </a:p>
        </p:txBody>
      </p:sp>
      <p:sp>
        <p:nvSpPr>
          <p:cNvPr id="123" name="Google Shape;123;p7"/>
          <p:cNvSpPr/>
          <p:nvPr/>
        </p:nvSpPr>
        <p:spPr>
          <a:xfrm>
            <a:off x="2371130" y="5525572"/>
            <a:ext cx="4832985"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Natural disasters, climate change, and environmental degradation can make living conditions unsustainable, leading people to seek more habitable areas.</a:t>
            </a:r>
            <a:endParaRPr sz="1750">
              <a:solidFill>
                <a:schemeClr val="dk1"/>
              </a:solidFill>
              <a:latin typeface="Calibri"/>
              <a:ea typeface="Calibri"/>
              <a:cs typeface="Calibri"/>
              <a:sym typeface="Calibri"/>
            </a:endParaRPr>
          </a:p>
        </p:txBody>
      </p:sp>
      <p:sp>
        <p:nvSpPr>
          <p:cNvPr id="124" name="Google Shape;124;p7"/>
          <p:cNvSpPr/>
          <p:nvPr/>
        </p:nvSpPr>
        <p:spPr>
          <a:xfrm>
            <a:off x="7426285" y="5024438"/>
            <a:ext cx="388739" cy="388739"/>
          </a:xfrm>
          <a:prstGeom prst="roundRect">
            <a:avLst>
              <a:gd fmla="val 34295" name="adj"/>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8037195" y="5045154"/>
            <a:ext cx="2777490"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Family and Social Ties</a:t>
            </a:r>
            <a:endParaRPr sz="2187">
              <a:solidFill>
                <a:schemeClr val="dk1"/>
              </a:solidFill>
              <a:latin typeface="Calibri"/>
              <a:ea typeface="Calibri"/>
              <a:cs typeface="Calibri"/>
              <a:sym typeface="Calibri"/>
            </a:endParaRPr>
          </a:p>
        </p:txBody>
      </p:sp>
      <p:sp>
        <p:nvSpPr>
          <p:cNvPr id="126" name="Google Shape;126;p7"/>
          <p:cNvSpPr/>
          <p:nvPr/>
        </p:nvSpPr>
        <p:spPr>
          <a:xfrm>
            <a:off x="8037195" y="5525572"/>
            <a:ext cx="4832985" cy="142160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The desire to reunite with family members or to join existing social networks in other locations can be a significant catalyst for migration.</a:t>
            </a:r>
            <a:endParaRPr sz="175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2196227" y="563404"/>
            <a:ext cx="6152555" cy="639723"/>
          </a:xfrm>
          <a:prstGeom prst="rect">
            <a:avLst/>
          </a:prstGeom>
          <a:noFill/>
          <a:ln>
            <a:noFill/>
          </a:ln>
        </p:spPr>
        <p:txBody>
          <a:bodyPr anchorCtr="0" anchor="t" bIns="45700" lIns="91425" spcFirstLastPara="1" rIns="91425" wrap="square" tIns="45700">
            <a:noAutofit/>
          </a:bodyPr>
          <a:lstStyle/>
          <a:p>
            <a:pPr indent="0" lvl="0" marL="0" marR="0" rtl="0" algn="l">
              <a:lnSpc>
                <a:spcPct val="124981"/>
              </a:lnSpc>
              <a:spcBef>
                <a:spcPts val="0"/>
              </a:spcBef>
              <a:spcAft>
                <a:spcPts val="0"/>
              </a:spcAft>
              <a:buClr>
                <a:srgbClr val="60A9FF"/>
              </a:buClr>
              <a:buSzPts val="4031"/>
              <a:buFont typeface="Barlow"/>
              <a:buNone/>
            </a:pPr>
            <a:r>
              <a:rPr b="1" lang="en-US" sz="4031">
                <a:solidFill>
                  <a:srgbClr val="60A9FF"/>
                </a:solidFill>
                <a:latin typeface="Barlow"/>
                <a:ea typeface="Barlow"/>
                <a:cs typeface="Barlow"/>
                <a:sym typeface="Barlow"/>
              </a:rPr>
              <a:t>Consequences of Migration</a:t>
            </a:r>
            <a:endParaRPr sz="4031">
              <a:solidFill>
                <a:schemeClr val="dk1"/>
              </a:solidFill>
              <a:latin typeface="Calibri"/>
              <a:ea typeface="Calibri"/>
              <a:cs typeface="Calibri"/>
              <a:sym typeface="Calibri"/>
            </a:endParaRPr>
          </a:p>
        </p:txBody>
      </p:sp>
      <p:sp>
        <p:nvSpPr>
          <p:cNvPr id="135" name="Google Shape;135;p8"/>
          <p:cNvSpPr/>
          <p:nvPr/>
        </p:nvSpPr>
        <p:spPr>
          <a:xfrm>
            <a:off x="2196227" y="1714857"/>
            <a:ext cx="2184678" cy="319921"/>
          </a:xfrm>
          <a:prstGeom prst="rect">
            <a:avLst/>
          </a:prstGeom>
          <a:noFill/>
          <a:ln>
            <a:noFill/>
          </a:ln>
        </p:spPr>
        <p:txBody>
          <a:bodyPr anchorCtr="0" anchor="t" bIns="45700" lIns="91425" spcFirstLastPara="1" rIns="91425" wrap="square" tIns="45700">
            <a:noAutofit/>
          </a:bodyPr>
          <a:lstStyle/>
          <a:p>
            <a:pPr indent="0" lvl="0" marL="0" marR="0" rtl="0" algn="l">
              <a:lnSpc>
                <a:spcPct val="125012"/>
              </a:lnSpc>
              <a:spcBef>
                <a:spcPts val="0"/>
              </a:spcBef>
              <a:spcAft>
                <a:spcPts val="0"/>
              </a:spcAft>
              <a:buClr>
                <a:srgbClr val="60A9FF"/>
              </a:buClr>
              <a:buSzPts val="2015"/>
              <a:buFont typeface="Barlow"/>
              <a:buNone/>
            </a:pPr>
            <a:r>
              <a:rPr b="1" lang="en-US" sz="2015">
                <a:solidFill>
                  <a:srgbClr val="60A9FF"/>
                </a:solidFill>
                <a:latin typeface="Barlow"/>
                <a:ea typeface="Barlow"/>
                <a:cs typeface="Barlow"/>
                <a:sym typeface="Barlow"/>
              </a:rPr>
              <a:t>Economic Impacts</a:t>
            </a:r>
            <a:endParaRPr sz="2015">
              <a:solidFill>
                <a:schemeClr val="dk1"/>
              </a:solidFill>
              <a:latin typeface="Calibri"/>
              <a:ea typeface="Calibri"/>
              <a:cs typeface="Calibri"/>
              <a:sym typeface="Calibri"/>
            </a:endParaRPr>
          </a:p>
        </p:txBody>
      </p:sp>
      <p:sp>
        <p:nvSpPr>
          <p:cNvPr id="136" name="Google Shape;136;p8"/>
          <p:cNvSpPr/>
          <p:nvPr/>
        </p:nvSpPr>
        <p:spPr>
          <a:xfrm>
            <a:off x="2196227" y="2239447"/>
            <a:ext cx="2184678" cy="5242560"/>
          </a:xfrm>
          <a:prstGeom prst="rect">
            <a:avLst/>
          </a:prstGeom>
          <a:noFill/>
          <a:ln>
            <a:noFill/>
          </a:ln>
        </p:spPr>
        <p:txBody>
          <a:bodyPr anchorCtr="0" anchor="t" bIns="45700" lIns="91425" spcFirstLastPara="1" rIns="91425" wrap="square" tIns="45700">
            <a:noAutofit/>
          </a:bodyPr>
          <a:lstStyle/>
          <a:p>
            <a:pPr indent="0" lvl="0" marL="0" marR="0" rtl="0" algn="l">
              <a:lnSpc>
                <a:spcPct val="160049"/>
              </a:lnSpc>
              <a:spcBef>
                <a:spcPts val="0"/>
              </a:spcBef>
              <a:spcAft>
                <a:spcPts val="0"/>
              </a:spcAft>
              <a:buClr>
                <a:srgbClr val="EEEFF5"/>
              </a:buClr>
              <a:buSzPts val="1612"/>
              <a:buFont typeface="Montserrat"/>
              <a:buNone/>
            </a:pPr>
            <a:r>
              <a:rPr lang="en-US" sz="1612">
                <a:solidFill>
                  <a:srgbClr val="EEEFF5"/>
                </a:solidFill>
                <a:latin typeface="Montserrat"/>
                <a:ea typeface="Montserrat"/>
                <a:cs typeface="Montserrat"/>
                <a:sym typeface="Montserrat"/>
              </a:rPr>
              <a:t>Migration can have significant economic impacts, both positive and negative. Migrants may fill labor shortages, contribute to economic growth, and send remittances back home. However, they can also face exploitation, unemployment, and strain public services.</a:t>
            </a:r>
            <a:endParaRPr sz="1612">
              <a:solidFill>
                <a:schemeClr val="dk1"/>
              </a:solidFill>
              <a:latin typeface="Calibri"/>
              <a:ea typeface="Calibri"/>
              <a:cs typeface="Calibri"/>
              <a:sym typeface="Calibri"/>
            </a:endParaRPr>
          </a:p>
        </p:txBody>
      </p:sp>
      <p:sp>
        <p:nvSpPr>
          <p:cNvPr id="137" name="Google Shape;137;p8"/>
          <p:cNvSpPr/>
          <p:nvPr/>
        </p:nvSpPr>
        <p:spPr>
          <a:xfrm>
            <a:off x="4888111" y="1714857"/>
            <a:ext cx="2184678" cy="639842"/>
          </a:xfrm>
          <a:prstGeom prst="rect">
            <a:avLst/>
          </a:prstGeom>
          <a:noFill/>
          <a:ln>
            <a:noFill/>
          </a:ln>
        </p:spPr>
        <p:txBody>
          <a:bodyPr anchorCtr="0" anchor="t" bIns="45700" lIns="91425" spcFirstLastPara="1" rIns="91425" wrap="square" tIns="45700">
            <a:noAutofit/>
          </a:bodyPr>
          <a:lstStyle/>
          <a:p>
            <a:pPr indent="0" lvl="0" marL="0" marR="0" rtl="0" algn="l">
              <a:lnSpc>
                <a:spcPct val="125012"/>
              </a:lnSpc>
              <a:spcBef>
                <a:spcPts val="0"/>
              </a:spcBef>
              <a:spcAft>
                <a:spcPts val="0"/>
              </a:spcAft>
              <a:buClr>
                <a:srgbClr val="60A9FF"/>
              </a:buClr>
              <a:buSzPts val="2015"/>
              <a:buFont typeface="Barlow"/>
              <a:buNone/>
            </a:pPr>
            <a:r>
              <a:rPr b="1" lang="en-US" sz="2015">
                <a:solidFill>
                  <a:srgbClr val="60A9FF"/>
                </a:solidFill>
                <a:latin typeface="Barlow"/>
                <a:ea typeface="Barlow"/>
                <a:cs typeface="Barlow"/>
                <a:sym typeface="Barlow"/>
              </a:rPr>
              <a:t>Social &amp; Cultural Changes</a:t>
            </a:r>
            <a:endParaRPr sz="2015">
              <a:solidFill>
                <a:schemeClr val="dk1"/>
              </a:solidFill>
              <a:latin typeface="Calibri"/>
              <a:ea typeface="Calibri"/>
              <a:cs typeface="Calibri"/>
              <a:sym typeface="Calibri"/>
            </a:endParaRPr>
          </a:p>
        </p:txBody>
      </p:sp>
      <p:sp>
        <p:nvSpPr>
          <p:cNvPr id="138" name="Google Shape;138;p8"/>
          <p:cNvSpPr/>
          <p:nvPr/>
        </p:nvSpPr>
        <p:spPr>
          <a:xfrm>
            <a:off x="4888111" y="2559368"/>
            <a:ext cx="2184678" cy="3276600"/>
          </a:xfrm>
          <a:prstGeom prst="rect">
            <a:avLst/>
          </a:prstGeom>
          <a:noFill/>
          <a:ln>
            <a:noFill/>
          </a:ln>
        </p:spPr>
        <p:txBody>
          <a:bodyPr anchorCtr="0" anchor="t" bIns="45700" lIns="91425" spcFirstLastPara="1" rIns="91425" wrap="square" tIns="45700">
            <a:noAutofit/>
          </a:bodyPr>
          <a:lstStyle/>
          <a:p>
            <a:pPr indent="0" lvl="0" marL="0" marR="0" rtl="0" algn="l">
              <a:lnSpc>
                <a:spcPct val="160049"/>
              </a:lnSpc>
              <a:spcBef>
                <a:spcPts val="0"/>
              </a:spcBef>
              <a:spcAft>
                <a:spcPts val="0"/>
              </a:spcAft>
              <a:buClr>
                <a:srgbClr val="EEEFF5"/>
              </a:buClr>
              <a:buSzPts val="1612"/>
              <a:buFont typeface="Montserrat"/>
              <a:buNone/>
            </a:pPr>
            <a:r>
              <a:rPr lang="en-US" sz="1612">
                <a:solidFill>
                  <a:srgbClr val="EEEFF5"/>
                </a:solidFill>
                <a:latin typeface="Montserrat"/>
                <a:ea typeface="Montserrat"/>
                <a:cs typeface="Montserrat"/>
                <a:sym typeface="Montserrat"/>
              </a:rPr>
              <a:t>The influx of migrants can lead to cultural exchanges, diversity, and the sharing of traditions. But it can also create tension, discrimination, and challenges with social integration.</a:t>
            </a:r>
            <a:endParaRPr sz="1612">
              <a:solidFill>
                <a:schemeClr val="dk1"/>
              </a:solidFill>
              <a:latin typeface="Calibri"/>
              <a:ea typeface="Calibri"/>
              <a:cs typeface="Calibri"/>
              <a:sym typeface="Calibri"/>
            </a:endParaRPr>
          </a:p>
        </p:txBody>
      </p:sp>
      <p:sp>
        <p:nvSpPr>
          <p:cNvPr id="139" name="Google Shape;139;p8"/>
          <p:cNvSpPr/>
          <p:nvPr/>
        </p:nvSpPr>
        <p:spPr>
          <a:xfrm>
            <a:off x="7579995" y="1714857"/>
            <a:ext cx="2184678" cy="639842"/>
          </a:xfrm>
          <a:prstGeom prst="rect">
            <a:avLst/>
          </a:prstGeom>
          <a:noFill/>
          <a:ln>
            <a:noFill/>
          </a:ln>
        </p:spPr>
        <p:txBody>
          <a:bodyPr anchorCtr="0" anchor="t" bIns="45700" lIns="91425" spcFirstLastPara="1" rIns="91425" wrap="square" tIns="45700">
            <a:noAutofit/>
          </a:bodyPr>
          <a:lstStyle/>
          <a:p>
            <a:pPr indent="0" lvl="0" marL="0" marR="0" rtl="0" algn="l">
              <a:lnSpc>
                <a:spcPct val="125012"/>
              </a:lnSpc>
              <a:spcBef>
                <a:spcPts val="0"/>
              </a:spcBef>
              <a:spcAft>
                <a:spcPts val="0"/>
              </a:spcAft>
              <a:buClr>
                <a:srgbClr val="60A9FF"/>
              </a:buClr>
              <a:buSzPts val="2015"/>
              <a:buFont typeface="Barlow"/>
              <a:buNone/>
            </a:pPr>
            <a:r>
              <a:rPr b="1" lang="en-US" sz="2015">
                <a:solidFill>
                  <a:srgbClr val="60A9FF"/>
                </a:solidFill>
                <a:latin typeface="Barlow"/>
                <a:ea typeface="Barlow"/>
                <a:cs typeface="Barlow"/>
                <a:sym typeface="Barlow"/>
              </a:rPr>
              <a:t>Demographic Shifts</a:t>
            </a:r>
            <a:endParaRPr sz="2015">
              <a:solidFill>
                <a:schemeClr val="dk1"/>
              </a:solidFill>
              <a:latin typeface="Calibri"/>
              <a:ea typeface="Calibri"/>
              <a:cs typeface="Calibri"/>
              <a:sym typeface="Calibri"/>
            </a:endParaRPr>
          </a:p>
        </p:txBody>
      </p:sp>
      <p:sp>
        <p:nvSpPr>
          <p:cNvPr id="140" name="Google Shape;140;p8"/>
          <p:cNvSpPr/>
          <p:nvPr/>
        </p:nvSpPr>
        <p:spPr>
          <a:xfrm>
            <a:off x="7579995" y="2559368"/>
            <a:ext cx="2184678" cy="3276600"/>
          </a:xfrm>
          <a:prstGeom prst="rect">
            <a:avLst/>
          </a:prstGeom>
          <a:noFill/>
          <a:ln>
            <a:noFill/>
          </a:ln>
        </p:spPr>
        <p:txBody>
          <a:bodyPr anchorCtr="0" anchor="t" bIns="45700" lIns="91425" spcFirstLastPara="1" rIns="91425" wrap="square" tIns="45700">
            <a:noAutofit/>
          </a:bodyPr>
          <a:lstStyle/>
          <a:p>
            <a:pPr indent="0" lvl="0" marL="0" marR="0" rtl="0" algn="l">
              <a:lnSpc>
                <a:spcPct val="160049"/>
              </a:lnSpc>
              <a:spcBef>
                <a:spcPts val="0"/>
              </a:spcBef>
              <a:spcAft>
                <a:spcPts val="0"/>
              </a:spcAft>
              <a:buClr>
                <a:srgbClr val="EEEFF5"/>
              </a:buClr>
              <a:buSzPts val="1612"/>
              <a:buFont typeface="Montserrat"/>
              <a:buNone/>
            </a:pPr>
            <a:r>
              <a:rPr lang="en-US" sz="1612">
                <a:solidFill>
                  <a:srgbClr val="EEEFF5"/>
                </a:solidFill>
                <a:latin typeface="Montserrat"/>
                <a:ea typeface="Montserrat"/>
                <a:cs typeface="Montserrat"/>
                <a:sym typeface="Montserrat"/>
              </a:rPr>
              <a:t>Migration can alter the demographic composition of both origin and destination countries, impacting age distributions, population growth, and workforce dynamics.</a:t>
            </a:r>
            <a:endParaRPr sz="1612">
              <a:solidFill>
                <a:schemeClr val="dk1"/>
              </a:solidFill>
              <a:latin typeface="Calibri"/>
              <a:ea typeface="Calibri"/>
              <a:cs typeface="Calibri"/>
              <a:sym typeface="Calibri"/>
            </a:endParaRPr>
          </a:p>
        </p:txBody>
      </p:sp>
      <p:sp>
        <p:nvSpPr>
          <p:cNvPr id="141" name="Google Shape;141;p8"/>
          <p:cNvSpPr/>
          <p:nvPr/>
        </p:nvSpPr>
        <p:spPr>
          <a:xfrm>
            <a:off x="10271879" y="1714857"/>
            <a:ext cx="2184678" cy="639842"/>
          </a:xfrm>
          <a:prstGeom prst="rect">
            <a:avLst/>
          </a:prstGeom>
          <a:noFill/>
          <a:ln>
            <a:noFill/>
          </a:ln>
        </p:spPr>
        <p:txBody>
          <a:bodyPr anchorCtr="0" anchor="t" bIns="45700" lIns="91425" spcFirstLastPara="1" rIns="91425" wrap="square" tIns="45700">
            <a:noAutofit/>
          </a:bodyPr>
          <a:lstStyle/>
          <a:p>
            <a:pPr indent="0" lvl="0" marL="0" marR="0" rtl="0" algn="l">
              <a:lnSpc>
                <a:spcPct val="125012"/>
              </a:lnSpc>
              <a:spcBef>
                <a:spcPts val="0"/>
              </a:spcBef>
              <a:spcAft>
                <a:spcPts val="0"/>
              </a:spcAft>
              <a:buClr>
                <a:srgbClr val="60A9FF"/>
              </a:buClr>
              <a:buSzPts val="2015"/>
              <a:buFont typeface="Barlow"/>
              <a:buNone/>
            </a:pPr>
            <a:r>
              <a:rPr b="1" lang="en-US" sz="2015">
                <a:solidFill>
                  <a:srgbClr val="60A9FF"/>
                </a:solidFill>
                <a:latin typeface="Barlow"/>
                <a:ea typeface="Barlow"/>
                <a:cs typeface="Barlow"/>
                <a:sym typeface="Barlow"/>
              </a:rPr>
              <a:t>Environmental Impacts</a:t>
            </a:r>
            <a:endParaRPr sz="2015">
              <a:solidFill>
                <a:schemeClr val="dk1"/>
              </a:solidFill>
              <a:latin typeface="Calibri"/>
              <a:ea typeface="Calibri"/>
              <a:cs typeface="Calibri"/>
              <a:sym typeface="Calibri"/>
            </a:endParaRPr>
          </a:p>
        </p:txBody>
      </p:sp>
      <p:sp>
        <p:nvSpPr>
          <p:cNvPr id="142" name="Google Shape;142;p8"/>
          <p:cNvSpPr/>
          <p:nvPr/>
        </p:nvSpPr>
        <p:spPr>
          <a:xfrm>
            <a:off x="10271879" y="2559368"/>
            <a:ext cx="2184678" cy="3604260"/>
          </a:xfrm>
          <a:prstGeom prst="rect">
            <a:avLst/>
          </a:prstGeom>
          <a:noFill/>
          <a:ln>
            <a:noFill/>
          </a:ln>
        </p:spPr>
        <p:txBody>
          <a:bodyPr anchorCtr="0" anchor="t" bIns="45700" lIns="91425" spcFirstLastPara="1" rIns="91425" wrap="square" tIns="45700">
            <a:noAutofit/>
          </a:bodyPr>
          <a:lstStyle/>
          <a:p>
            <a:pPr indent="0" lvl="0" marL="0" marR="0" rtl="0" algn="l">
              <a:lnSpc>
                <a:spcPct val="160049"/>
              </a:lnSpc>
              <a:spcBef>
                <a:spcPts val="0"/>
              </a:spcBef>
              <a:spcAft>
                <a:spcPts val="0"/>
              </a:spcAft>
              <a:buClr>
                <a:srgbClr val="EEEFF5"/>
              </a:buClr>
              <a:buSzPts val="1612"/>
              <a:buFont typeface="Montserrat"/>
              <a:buNone/>
            </a:pPr>
            <a:r>
              <a:rPr lang="en-US" sz="1612">
                <a:solidFill>
                  <a:srgbClr val="EEEFF5"/>
                </a:solidFill>
                <a:latin typeface="Montserrat"/>
                <a:ea typeface="Montserrat"/>
                <a:cs typeface="Montserrat"/>
                <a:sym typeface="Montserrat"/>
              </a:rPr>
              <a:t>Large-scale migration, especially to urban areas, can strain natural resources and lead to environmental degradation through increased consumption, waste, and housing demands.</a:t>
            </a:r>
            <a:endParaRPr sz="1612">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0" y="0"/>
            <a:ext cx="14630400" cy="8229600"/>
          </a:xfrm>
          <a:prstGeom prst="rect">
            <a:avLst/>
          </a:prstGeom>
          <a:solidFill>
            <a:srgbClr val="282C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
          <p:cNvSpPr/>
          <p:nvPr/>
        </p:nvSpPr>
        <p:spPr>
          <a:xfrm>
            <a:off x="1760220" y="799267"/>
            <a:ext cx="5554980"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4374"/>
              <a:buFont typeface="Barlow"/>
              <a:buNone/>
            </a:pPr>
            <a:r>
              <a:rPr b="1" lang="en-US" sz="4374">
                <a:solidFill>
                  <a:srgbClr val="60A9FF"/>
                </a:solidFill>
                <a:latin typeface="Barlow"/>
                <a:ea typeface="Barlow"/>
                <a:cs typeface="Barlow"/>
                <a:sym typeface="Barlow"/>
              </a:rPr>
              <a:t>Concepts of Migration</a:t>
            </a:r>
            <a:endParaRPr sz="4374">
              <a:solidFill>
                <a:schemeClr val="dk1"/>
              </a:solidFill>
              <a:latin typeface="Calibri"/>
              <a:ea typeface="Calibri"/>
              <a:cs typeface="Calibri"/>
              <a:sym typeface="Calibri"/>
            </a:endParaRPr>
          </a:p>
        </p:txBody>
      </p:sp>
      <p:sp>
        <p:nvSpPr>
          <p:cNvPr id="151" name="Google Shape;151;p9"/>
          <p:cNvSpPr/>
          <p:nvPr/>
        </p:nvSpPr>
        <p:spPr>
          <a:xfrm>
            <a:off x="1760220" y="2049066"/>
            <a:ext cx="237101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Push and Pull Factors</a:t>
            </a:r>
            <a:endParaRPr sz="2187">
              <a:solidFill>
                <a:schemeClr val="dk1"/>
              </a:solidFill>
              <a:latin typeface="Calibri"/>
              <a:ea typeface="Calibri"/>
              <a:cs typeface="Calibri"/>
              <a:sym typeface="Calibri"/>
            </a:endParaRPr>
          </a:p>
        </p:txBody>
      </p:sp>
      <p:sp>
        <p:nvSpPr>
          <p:cNvPr id="152" name="Google Shape;152;p9"/>
          <p:cNvSpPr/>
          <p:nvPr/>
        </p:nvSpPr>
        <p:spPr>
          <a:xfrm>
            <a:off x="1760220" y="2965609"/>
            <a:ext cx="2371011" cy="3909417"/>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Migration is driven by a combination of "push" factors, such as economic hardship or political instability, and "pull" factors, like job opportunities or family reunification, which attract people to a new location.</a:t>
            </a:r>
            <a:endParaRPr sz="1750">
              <a:solidFill>
                <a:schemeClr val="dk1"/>
              </a:solidFill>
              <a:latin typeface="Calibri"/>
              <a:ea typeface="Calibri"/>
              <a:cs typeface="Calibri"/>
              <a:sym typeface="Calibri"/>
            </a:endParaRPr>
          </a:p>
        </p:txBody>
      </p:sp>
      <p:sp>
        <p:nvSpPr>
          <p:cNvPr id="153" name="Google Shape;153;p9"/>
          <p:cNvSpPr/>
          <p:nvPr/>
        </p:nvSpPr>
        <p:spPr>
          <a:xfrm>
            <a:off x="4680823" y="2049066"/>
            <a:ext cx="2371011"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Circular Migration</a:t>
            </a:r>
            <a:endParaRPr sz="2187">
              <a:solidFill>
                <a:schemeClr val="dk1"/>
              </a:solidFill>
              <a:latin typeface="Calibri"/>
              <a:ea typeface="Calibri"/>
              <a:cs typeface="Calibri"/>
              <a:sym typeface="Calibri"/>
            </a:endParaRPr>
          </a:p>
        </p:txBody>
      </p:sp>
      <p:sp>
        <p:nvSpPr>
          <p:cNvPr id="154" name="Google Shape;154;p9"/>
          <p:cNvSpPr/>
          <p:nvPr/>
        </p:nvSpPr>
        <p:spPr>
          <a:xfrm>
            <a:off x="4680823" y="2618423"/>
            <a:ext cx="2371011" cy="3554016"/>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This concept describes the temporary, often repetitive, movement of a migrant worker between home and host areas, typically for the purpose of employment.</a:t>
            </a:r>
            <a:endParaRPr sz="1750">
              <a:solidFill>
                <a:schemeClr val="dk1"/>
              </a:solidFill>
              <a:latin typeface="Calibri"/>
              <a:ea typeface="Calibri"/>
              <a:cs typeface="Calibri"/>
              <a:sym typeface="Calibri"/>
            </a:endParaRPr>
          </a:p>
        </p:txBody>
      </p:sp>
      <p:sp>
        <p:nvSpPr>
          <p:cNvPr id="155" name="Google Shape;155;p9"/>
          <p:cNvSpPr/>
          <p:nvPr/>
        </p:nvSpPr>
        <p:spPr>
          <a:xfrm>
            <a:off x="7601426" y="2049066"/>
            <a:ext cx="2371011" cy="347186"/>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Transnationalism</a:t>
            </a:r>
            <a:endParaRPr sz="2187">
              <a:solidFill>
                <a:schemeClr val="dk1"/>
              </a:solidFill>
              <a:latin typeface="Calibri"/>
              <a:ea typeface="Calibri"/>
              <a:cs typeface="Calibri"/>
              <a:sym typeface="Calibri"/>
            </a:endParaRPr>
          </a:p>
        </p:txBody>
      </p:sp>
      <p:sp>
        <p:nvSpPr>
          <p:cNvPr id="156" name="Google Shape;156;p9"/>
          <p:cNvSpPr/>
          <p:nvPr/>
        </p:nvSpPr>
        <p:spPr>
          <a:xfrm>
            <a:off x="7601426" y="2618423"/>
            <a:ext cx="2371011" cy="4264819"/>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Migrants often maintain strong social, economic, and political ties with their country of origin, leading to the concept of transnationalism - the idea that migrants live in two or more societies simultaneously.</a:t>
            </a:r>
            <a:endParaRPr sz="1750">
              <a:solidFill>
                <a:schemeClr val="dk1"/>
              </a:solidFill>
              <a:latin typeface="Calibri"/>
              <a:ea typeface="Calibri"/>
              <a:cs typeface="Calibri"/>
              <a:sym typeface="Calibri"/>
            </a:endParaRPr>
          </a:p>
        </p:txBody>
      </p:sp>
      <p:sp>
        <p:nvSpPr>
          <p:cNvPr id="157" name="Google Shape;157;p9"/>
          <p:cNvSpPr/>
          <p:nvPr/>
        </p:nvSpPr>
        <p:spPr>
          <a:xfrm>
            <a:off x="10522029" y="2049066"/>
            <a:ext cx="2371011" cy="694373"/>
          </a:xfrm>
          <a:prstGeom prst="rect">
            <a:avLst/>
          </a:prstGeom>
          <a:noFill/>
          <a:ln>
            <a:noFill/>
          </a:ln>
        </p:spPr>
        <p:txBody>
          <a:bodyPr anchorCtr="0" anchor="t" bIns="45700" lIns="91425" spcFirstLastPara="1" rIns="91425" wrap="square" tIns="45700">
            <a:noAutofit/>
          </a:bodyPr>
          <a:lstStyle/>
          <a:p>
            <a:pPr indent="0" lvl="0" marL="0" marR="0" rtl="0" algn="l">
              <a:lnSpc>
                <a:spcPct val="125011"/>
              </a:lnSpc>
              <a:spcBef>
                <a:spcPts val="0"/>
              </a:spcBef>
              <a:spcAft>
                <a:spcPts val="0"/>
              </a:spcAft>
              <a:buClr>
                <a:srgbClr val="60A9FF"/>
              </a:buClr>
              <a:buSzPts val="2187"/>
              <a:buFont typeface="Barlow"/>
              <a:buNone/>
            </a:pPr>
            <a:r>
              <a:rPr b="1" lang="en-US" sz="2187">
                <a:solidFill>
                  <a:srgbClr val="60A9FF"/>
                </a:solidFill>
                <a:latin typeface="Barlow"/>
                <a:ea typeface="Barlow"/>
                <a:cs typeface="Barlow"/>
                <a:sym typeface="Barlow"/>
              </a:rPr>
              <a:t>Brain Drain/Brain Gain</a:t>
            </a:r>
            <a:endParaRPr sz="2187">
              <a:solidFill>
                <a:schemeClr val="dk1"/>
              </a:solidFill>
              <a:latin typeface="Calibri"/>
              <a:ea typeface="Calibri"/>
              <a:cs typeface="Calibri"/>
              <a:sym typeface="Calibri"/>
            </a:endParaRPr>
          </a:p>
        </p:txBody>
      </p:sp>
      <p:sp>
        <p:nvSpPr>
          <p:cNvPr id="158" name="Google Shape;158;p9"/>
          <p:cNvSpPr/>
          <p:nvPr/>
        </p:nvSpPr>
        <p:spPr>
          <a:xfrm>
            <a:off x="10522029" y="2965609"/>
            <a:ext cx="2371011" cy="4264819"/>
          </a:xfrm>
          <a:prstGeom prst="rect">
            <a:avLst/>
          </a:prstGeom>
          <a:noFill/>
          <a:ln>
            <a:noFill/>
          </a:ln>
        </p:spPr>
        <p:txBody>
          <a:bodyPr anchorCtr="0" anchor="t" bIns="45700" lIns="91425" spcFirstLastPara="1" rIns="91425" wrap="square" tIns="45700">
            <a:noAutofit/>
          </a:bodyPr>
          <a:lstStyle/>
          <a:p>
            <a:pPr indent="0" lvl="0" marL="0" marR="0" rtl="0" algn="l">
              <a:lnSpc>
                <a:spcPct val="159942"/>
              </a:lnSpc>
              <a:spcBef>
                <a:spcPts val="0"/>
              </a:spcBef>
              <a:spcAft>
                <a:spcPts val="0"/>
              </a:spcAft>
              <a:buClr>
                <a:srgbClr val="EEEFF5"/>
              </a:buClr>
              <a:buSzPts val="1750"/>
              <a:buFont typeface="Montserrat"/>
              <a:buNone/>
            </a:pPr>
            <a:r>
              <a:rPr lang="en-US" sz="1750">
                <a:solidFill>
                  <a:srgbClr val="EEEFF5"/>
                </a:solidFill>
                <a:latin typeface="Montserrat"/>
                <a:ea typeface="Montserrat"/>
                <a:cs typeface="Montserrat"/>
                <a:sym typeface="Montserrat"/>
              </a:rPr>
              <a:t>The migration of highly skilled individuals from developing to developed countries, known as "brain drain," can lead to "brain gain" for the host country but a loss of human capital for the country of origin.</a:t>
            </a:r>
            <a:endParaRPr sz="175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2024-05-21T14:57:29Z</dcterms:created>
  <dc:creator>PptxGenJS</dc:creator>
</cp:coreProperties>
</file>