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67" r:id="rId3"/>
    <p:sldId id="263" r:id="rId4"/>
    <p:sldId id="264" r:id="rId5"/>
    <p:sldId id="265" r:id="rId6"/>
    <p:sldId id="266"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Lst>
  <p:sldSz cx="12192000" cy="6858000"/>
  <p:notesSz cx="6951663" cy="10082213"/>
  <p:embeddedFontLst>
    <p:embeddedFont>
      <p:font typeface="Century Gothic" panose="020B0502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00" autoAdjust="0"/>
    <p:restoredTop sz="95473" autoAdjust="0"/>
  </p:normalViewPr>
  <p:slideViewPr>
    <p:cSldViewPr snapToGrid="0">
      <p:cViewPr varScale="1">
        <p:scale>
          <a:sx n="163" d="100"/>
          <a:sy n="163" d="100"/>
        </p:scale>
        <p:origin x="156" y="1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CEC3636-E4DA-3B73-B098-CCDAE21D260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63BCD87-041B-857E-5E00-2B5297BDF04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158B474-6BF3-62B0-8509-19F0188C70C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729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8AAA788-B579-D02E-488D-E848B86BE39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0740B1B-2296-924C-0913-4B6E158C8E5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739A15F-62A8-746C-5CF9-BBE99DF0888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2827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17F2211-91F2-9D52-7D89-83793CF13DF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8B4612C-EF95-3277-2714-59497CA2C6B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425DF0A-F38C-9D47-372A-A208065544E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9781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4FFE8FF-1A11-B4F1-5C5B-349685DD1D9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A92C1F3-7837-E0A0-83DF-74366D41911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5A6D42F-FF49-698F-518D-984D156FEFB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9747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C641450-8DB6-276E-72D9-BA5DD958530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C25DEE3-1AAD-B105-9BAE-6C6B38ADA10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2CA2499-F02A-F7F0-5105-3E319EA51D9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491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5FF846B-BC4B-1A62-657B-E7118B1ECC3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1B35496-98AD-4CA2-4B75-5444C2E008E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F3CA409-1812-0A28-2C90-20DB80C343C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489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307EFEC-4E95-A74C-3FCB-75DBB6EF79B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801546E-27B1-5EDC-2340-FEFABD7EF97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80ABB06-CCD6-92D7-BC83-5CBA1BC3430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527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E93B8C6-E558-C329-46B3-69C0440242E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12381A9-1400-62D5-396A-3A2BAE740EA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16823C2-ED0E-8E6E-E07B-8BB1A63A49F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5833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9190736-E4FE-205C-BAC4-BED14D99886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57BE22F-DDD0-3584-223F-E1324FAFC8B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55F313D-9567-6C30-5352-C82EDD413AE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5926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9091EE5-5F9F-5B10-E030-C90AADDEB58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5CB533F-C052-CC4F-241A-7AFB132CA04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0123BC6-27F6-0D02-9F08-FFC56EC29B6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5762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B7E4492-D280-40BF-735C-B276CB0211D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512B37E-B9E2-D11D-0372-D6CA1A6808C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65D77C6-241A-3257-C562-80EC289D171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75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6C2F379-83CA-51ED-13E0-5A891276D2D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4ACEB3F-6917-16EA-1EDF-DA806968F2F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A9A4682-87A4-4CD3-0127-1660DB2B3F8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402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1BB0A42-F613-EB32-659F-3CE13D17B74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5715D8E-59C5-A780-1D85-B7060D71F63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E74E6D6-1B94-FB0B-941B-A5ED37F2741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578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E31B25B-0176-3C3B-59A6-23353AD18B1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E1A6133-1B6D-F8DF-BBBC-6C1EEA61B38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C4FFB65-6D41-007C-F223-9E01C38640D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53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ADABAAD-0031-6987-1852-3334C0344DC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AB7F8E8-2630-EBE4-5220-8646EBEF021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E861DF6-8832-AB35-619E-97425505D1E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2149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B835686-2C16-3511-C8A9-7137C47B117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0706A73-59E3-D54A-0435-CF1FB6B1E36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B271339-E71A-23F0-2ACD-7A6AA28B8CD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1423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BB74F4D-FA48-C368-EB8D-0B01D74D7C5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AD41722-EEEC-AE61-1ECE-AD958B5D796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688AED4-0709-2A96-6E4F-2871B430C87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2296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A5B2CC7-DDA0-57A5-E415-FC06BBDD0CF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8EEA08E-DCFB-5F03-69C3-52AF59AD803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7F42EBF-9452-572D-B029-8F2C1639CBE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054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B57B83D-0B80-2FA4-563A-F1ECFB2B47C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9C42F33-85FA-1550-96F7-FC5B08AD791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0076F35-EF59-A719-2D17-8AF06FBE207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8588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39E7ABA-092C-3076-B222-FE7F62CBD11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520C304-9D65-4830-C8FF-24B479EA014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D671DAE-3B07-DA9B-B5E8-CA16F88E2BB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0354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2810E39-4A9E-DE45-5551-1C417EE0CDD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06F40F5-CEA4-3E8D-3427-E14C0A74D5D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B2CE192-F961-538C-2804-4CB7651F408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209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AA02A99-908C-E410-3FF4-A546F7DD8FF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CDDB7A7-183D-BB2F-CF09-B4A5D9A6933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F34E622-5C27-FD27-E611-4AD034EA40C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972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FA5039B-5D0F-70D2-F745-4F587C49D6A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583782B-3053-5416-7EB9-6ACFB9F3F33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24B9728-5DBD-5F23-CE19-A2597D454E5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9321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D289AD3-5FEC-BE4A-03D7-F32BD17D12A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5FA5ED5-2E38-2AA6-9634-5DF90E0FD00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03AD333-2BA9-32DE-E34B-21F64B11545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2697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D10202B-BE70-59B8-BA5A-B4847DD1DF2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F19D2B5-3E85-D090-5F1A-2FF966EAC10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66FD69F-4E33-FFFC-1C0B-1255B038AE8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0782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CC87923-2140-57E5-1045-BD47AD3ACDA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83D4EB8-CC5F-5B66-A84C-27171B571F6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CBF21DA-FB49-3469-6024-6644C3ADB44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8674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07311A0-2929-3FCA-63BB-C3253560D27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A23C03F-286F-4741-A3DC-EE23E8CEAFE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EBBD0FB-E585-C014-E33D-15C30C7C9E8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5173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B9A7ED7-7A3A-D8A0-FA11-32FD97F9D02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E7E2D0C-FD1E-6654-5687-17AD48FD9C3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9B03F09-1705-BA7D-8D8E-DEF971D9A92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115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5C547E8-CF23-9B1F-05F1-A35AFE10F4E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6DA52D7-B210-1301-9CA4-38E200E7901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8F343A7-AB6B-D371-CD86-107433487ED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8128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5A2BBE7-D43D-AB48-DEA9-B3E3C20AD1C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579DEDA-48BA-DA04-E2CE-A7085AFC653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DF33744-7058-F458-8D3B-000873F55C6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150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F269A00-DD8D-5A32-BE1F-D9A2E56E8CF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C81DAA4-3609-775A-86C4-38971EB0822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A00E8D2-C064-E907-10BA-A6BBFCFE9CE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0163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19D85A3-76FA-1D0C-CDFE-22D911EA4A5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9C0EDF6-6FE5-5970-77B2-3180F700353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5D047D9-5F82-415A-7C92-0EB838FACA7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1518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8534A96-F0BC-22F0-DC70-0CD94AD217D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F92B1F5-3605-3B9F-4131-D7A39B898FC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9308183-93C3-4AC3-57E6-5EA9ED81E13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9913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F813EBD-5A6B-F061-B5B1-09326786BCA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52E85D6-1FD4-B990-F4BF-85439D27298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BFA18A3-5148-5679-E10E-8E99A2F986B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47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2.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74CB311-EC61-A5A0-A533-24528549EE2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7A6BC1D-DDFE-D057-87EA-0E351389EECE}"/>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7D1C431-326D-EB4A-9A84-96507CDFDC9E}"/>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0C6600D-7571-64DB-706C-D53F11AF38DC}"/>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Challenges: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Power imbalances:</a:t>
            </a:r>
            <a:r>
              <a:rPr lang="en-US" sz="2000" b="0" i="0" dirty="0">
                <a:solidFill>
                  <a:srgbClr val="1F1F1F"/>
                </a:solidFill>
                <a:effectLst/>
                <a:latin typeface="Arial" panose="020B0604020202020204" pitchFamily="34" charset="0"/>
                <a:cs typeface="Arial" panose="020B0604020202020204" pitchFamily="34" charset="0"/>
              </a:rPr>
              <a:t> Can be skewed in favor of more powerful countries, potentially leading to unequal outcomes.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Lack of transparency:</a:t>
            </a:r>
            <a:r>
              <a:rPr lang="en-US" sz="2000" b="0" i="0" dirty="0">
                <a:solidFill>
                  <a:srgbClr val="1F1F1F"/>
                </a:solidFill>
                <a:effectLst/>
                <a:latin typeface="Arial" panose="020B0604020202020204" pitchFamily="34" charset="0"/>
                <a:cs typeface="Arial" panose="020B0604020202020204" pitchFamily="34" charset="0"/>
              </a:rPr>
              <a:t> Negotiations can be confidential, hindering public scrutiny and accountability.</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Limited enforcement:</a:t>
            </a:r>
            <a:r>
              <a:rPr lang="en-US" sz="2000" b="0" i="0" dirty="0">
                <a:solidFill>
                  <a:srgbClr val="1F1F1F"/>
                </a:solidFill>
                <a:effectLst/>
                <a:latin typeface="Arial" panose="020B0604020202020204" pitchFamily="34" charset="0"/>
                <a:cs typeface="Arial" panose="020B0604020202020204" pitchFamily="34" charset="0"/>
              </a:rPr>
              <a:t> Agreements rely on good faith and voluntary implementation, with no formal enforcement mechanisms.</a:t>
            </a:r>
          </a:p>
        </p:txBody>
      </p:sp>
      <p:pic>
        <p:nvPicPr>
          <p:cNvPr id="6" name="Εικόνα 5">
            <a:extLst>
              <a:ext uri="{FF2B5EF4-FFF2-40B4-BE49-F238E27FC236}">
                <a16:creationId xmlns:a16="http://schemas.microsoft.com/office/drawing/2014/main" id="{E94574B7-E13F-1D33-E9C1-86BE213726F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19C1A4C-3BB9-A854-75EC-DAFEF6866C31}"/>
              </a:ext>
            </a:extLst>
          </p:cNvPr>
          <p:cNvPicPr>
            <a:picLocks noChangeAspect="1"/>
          </p:cNvPicPr>
          <p:nvPr/>
        </p:nvPicPr>
        <p:blipFill>
          <a:blip r:embed="rId4"/>
          <a:stretch>
            <a:fillRect/>
          </a:stretch>
        </p:blipFill>
        <p:spPr>
          <a:xfrm>
            <a:off x="7516998" y="2461416"/>
            <a:ext cx="4607755" cy="2690755"/>
          </a:xfrm>
          <a:prstGeom prst="rect">
            <a:avLst/>
          </a:prstGeom>
        </p:spPr>
      </p:pic>
    </p:spTree>
    <p:extLst>
      <p:ext uri="{BB962C8B-B14F-4D97-AF65-F5344CB8AC3E}">
        <p14:creationId xmlns:p14="http://schemas.microsoft.com/office/powerpoint/2010/main" val="3733509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1C335AB-972C-52C4-8B5D-DE3C9B12686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21A6BD1-BC22-6B36-7BD3-84C44F37B8B4}"/>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F8A578F-2051-B07D-910B-26AAB7FB89E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9D7746C-6ED6-3EA0-3896-9FAF151D8D30}"/>
              </a:ext>
            </a:extLst>
          </p:cNvPr>
          <p:cNvSpPr>
            <a:spLocks noGrp="1"/>
          </p:cNvSpPr>
          <p:nvPr>
            <p:ph type="body" idx="1"/>
          </p:nvPr>
        </p:nvSpPr>
        <p:spPr>
          <a:xfrm>
            <a:off x="720724" y="2113659"/>
            <a:ext cx="6335921" cy="33727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just"/>
            <a:r>
              <a:rPr lang="en-US" sz="3200" b="1" i="0" dirty="0">
                <a:solidFill>
                  <a:srgbClr val="1F1F1F"/>
                </a:solidFill>
                <a:effectLst/>
                <a:latin typeface="Arial" panose="020B0604020202020204" pitchFamily="34" charset="0"/>
                <a:cs typeface="Arial" panose="020B0604020202020204" pitchFamily="34" charset="0"/>
              </a:rPr>
              <a:t>Multilateral diplomacy:</a:t>
            </a:r>
            <a:endParaRPr lang="en-US" sz="3200" b="0" i="0" dirty="0">
              <a:solidFill>
                <a:srgbClr val="1F1F1F"/>
              </a:solidFill>
              <a:effectLst/>
              <a:latin typeface="Arial" panose="020B0604020202020204" pitchFamily="34" charset="0"/>
              <a:cs typeface="Arial" panose="020B0604020202020204" pitchFamily="34" charset="0"/>
            </a:endParaRPr>
          </a:p>
          <a:p>
            <a:pPr algn="just">
              <a:lnSpc>
                <a:spcPct val="100000"/>
              </a:lnSpc>
              <a:spcBef>
                <a:spcPts val="600"/>
              </a:spcBef>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Collective action:</a:t>
            </a:r>
            <a:r>
              <a:rPr lang="en-US" sz="2900" b="0" i="0" dirty="0">
                <a:solidFill>
                  <a:srgbClr val="1F1F1F"/>
                </a:solidFill>
                <a:effectLst/>
                <a:latin typeface="Arial" panose="020B0604020202020204" pitchFamily="34" charset="0"/>
                <a:cs typeface="Arial" panose="020B0604020202020204" pitchFamily="34" charset="0"/>
              </a:rPr>
              <a:t> Brings together multiple countries to address global challenges like climate change, fostering cooperation and joint action on a wider scale.</a:t>
            </a:r>
          </a:p>
          <a:p>
            <a:pPr algn="just">
              <a:lnSpc>
                <a:spcPct val="100000"/>
              </a:lnSpc>
              <a:spcBef>
                <a:spcPts val="600"/>
              </a:spcBef>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Establishing norms and standards: </a:t>
            </a:r>
            <a:r>
              <a:rPr lang="en-US" sz="2900" b="0" i="0" dirty="0">
                <a:solidFill>
                  <a:srgbClr val="1F1F1F"/>
                </a:solidFill>
                <a:effectLst/>
                <a:latin typeface="Arial" panose="020B0604020202020204" pitchFamily="34" charset="0"/>
                <a:cs typeface="Arial" panose="020B0604020202020204" pitchFamily="34" charset="0"/>
              </a:rPr>
              <a:t>International agreements like the Paris Agreement set global expectations and frameworks for climate action, guiding individual countries' policy development.</a:t>
            </a:r>
          </a:p>
          <a:p>
            <a:pPr algn="just">
              <a:lnSpc>
                <a:spcPct val="100000"/>
              </a:lnSpc>
              <a:spcBef>
                <a:spcPts val="600"/>
              </a:spcBef>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Sharing resources and expertise:</a:t>
            </a:r>
            <a:r>
              <a:rPr lang="en-US" sz="2900" b="0" i="0" dirty="0">
                <a:solidFill>
                  <a:srgbClr val="1F1F1F"/>
                </a:solidFill>
                <a:effectLst/>
                <a:latin typeface="Arial" panose="020B0604020202020204" pitchFamily="34" charset="0"/>
                <a:cs typeface="Arial" panose="020B0604020202020204" pitchFamily="34" charset="0"/>
              </a:rPr>
              <a:t> Provides opportunities for knowledge sharing, capacity building, and financial support for developing countries to address climate challenges.</a:t>
            </a:r>
          </a:p>
        </p:txBody>
      </p:sp>
      <p:pic>
        <p:nvPicPr>
          <p:cNvPr id="6" name="Εικόνα 5">
            <a:extLst>
              <a:ext uri="{FF2B5EF4-FFF2-40B4-BE49-F238E27FC236}">
                <a16:creationId xmlns:a16="http://schemas.microsoft.com/office/drawing/2014/main" id="{7A2457A8-3395-C11B-DEA7-17F682909A9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 name="Picture 9">
            <a:extLst>
              <a:ext uri="{FF2B5EF4-FFF2-40B4-BE49-F238E27FC236}">
                <a16:creationId xmlns:a16="http://schemas.microsoft.com/office/drawing/2014/main" id="{9A5432E6-C37A-4766-62B5-832989B570C2}"/>
              </a:ext>
            </a:extLst>
          </p:cNvPr>
          <p:cNvPicPr>
            <a:picLocks noChangeAspect="1"/>
          </p:cNvPicPr>
          <p:nvPr/>
        </p:nvPicPr>
        <p:blipFill>
          <a:blip r:embed="rId4"/>
          <a:stretch>
            <a:fillRect/>
          </a:stretch>
        </p:blipFill>
        <p:spPr>
          <a:xfrm>
            <a:off x="7713136" y="1956435"/>
            <a:ext cx="4052931" cy="2945130"/>
          </a:xfrm>
          <a:prstGeom prst="rect">
            <a:avLst/>
          </a:prstGeom>
        </p:spPr>
      </p:pic>
    </p:spTree>
    <p:extLst>
      <p:ext uri="{BB962C8B-B14F-4D97-AF65-F5344CB8AC3E}">
        <p14:creationId xmlns:p14="http://schemas.microsoft.com/office/powerpoint/2010/main" val="3232003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60CFABE-53EF-500A-F9F4-61691A90140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5E7EE1A-2CED-A6D5-2A40-DB3CF7101DC1}"/>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73EEAFB-497C-BC45-8606-AF314D33C0E3}"/>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F369A1D-330F-CFBA-D886-717E3A905AFD}"/>
              </a:ext>
            </a:extLst>
          </p:cNvPr>
          <p:cNvSpPr>
            <a:spLocks noGrp="1"/>
          </p:cNvSpPr>
          <p:nvPr>
            <p:ph type="body" idx="1"/>
          </p:nvPr>
        </p:nvSpPr>
        <p:spPr>
          <a:xfrm>
            <a:off x="682754" y="2326990"/>
            <a:ext cx="6148674" cy="303315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Bef>
                <a:spcPts val="12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Examples:</a:t>
            </a:r>
            <a:endParaRPr lang="en-US" sz="2000" b="0" i="0" dirty="0">
              <a:solidFill>
                <a:srgbClr val="1F1F1F"/>
              </a:solidFill>
              <a:effectLst/>
              <a:latin typeface="Arial" panose="020B0604020202020204" pitchFamily="34" charset="0"/>
              <a:cs typeface="Arial" panose="020B0604020202020204" pitchFamily="34" charset="0"/>
            </a:endParaRPr>
          </a:p>
          <a:p>
            <a:pPr algn="just">
              <a:spcBef>
                <a:spcPts val="12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Paris Agreement (2015): Established a global framework for reducing greenhouse gas emissions and adapting to climate impacts.</a:t>
            </a:r>
          </a:p>
          <a:p>
            <a:pPr algn="just">
              <a:spcBef>
                <a:spcPts val="12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Green Climate Fund: Provides financial assistance to developing countries for climate mitigation and adaptation projects.</a:t>
            </a:r>
          </a:p>
        </p:txBody>
      </p:sp>
      <p:pic>
        <p:nvPicPr>
          <p:cNvPr id="6" name="Εικόνα 5">
            <a:extLst>
              <a:ext uri="{FF2B5EF4-FFF2-40B4-BE49-F238E27FC236}">
                <a16:creationId xmlns:a16="http://schemas.microsoft.com/office/drawing/2014/main" id="{B89BE66E-47EF-48BE-95E9-F212BEDD4B5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2D6297ED-EE0C-C28B-4D71-3F920849708E}"/>
              </a:ext>
            </a:extLst>
          </p:cNvPr>
          <p:cNvPicPr>
            <a:picLocks noChangeAspect="1"/>
          </p:cNvPicPr>
          <p:nvPr/>
        </p:nvPicPr>
        <p:blipFill>
          <a:blip r:embed="rId4"/>
          <a:stretch>
            <a:fillRect/>
          </a:stretch>
        </p:blipFill>
        <p:spPr>
          <a:xfrm>
            <a:off x="7624202" y="2248888"/>
            <a:ext cx="4376573" cy="2845574"/>
          </a:xfrm>
          <a:prstGeom prst="rect">
            <a:avLst/>
          </a:prstGeom>
        </p:spPr>
      </p:pic>
    </p:spTree>
    <p:extLst>
      <p:ext uri="{BB962C8B-B14F-4D97-AF65-F5344CB8AC3E}">
        <p14:creationId xmlns:p14="http://schemas.microsoft.com/office/powerpoint/2010/main" val="1636574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CE0DFDA-45EC-3CFB-316F-0CF04752A53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2D577D0-5695-8193-4075-1135730487CF}"/>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46DE5B4-A3D3-3314-C3E0-8BDE94738958}"/>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5E12AED-E0FE-DD14-3317-6DACCB8DC36A}"/>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just">
              <a:lnSpc>
                <a:spcPct val="100000"/>
              </a:lnSpc>
              <a:spcAft>
                <a:spcPts val="600"/>
              </a:spcAft>
            </a:pPr>
            <a:r>
              <a:rPr lang="en-US" sz="2900" b="1" i="0" dirty="0">
                <a:solidFill>
                  <a:srgbClr val="1F1F1F"/>
                </a:solidFill>
                <a:effectLst/>
                <a:latin typeface="Arial" panose="020B0604020202020204" pitchFamily="34" charset="0"/>
                <a:cs typeface="Arial" panose="020B0604020202020204" pitchFamily="34" charset="0"/>
              </a:rPr>
              <a:t>Challenges:</a:t>
            </a:r>
            <a:endParaRPr lang="en-US" sz="2900" b="0" i="0" dirty="0">
              <a:solidFill>
                <a:srgbClr val="1F1F1F"/>
              </a:solidFill>
              <a:effectLst/>
              <a:latin typeface="Arial" panose="020B0604020202020204" pitchFamily="34" charset="0"/>
              <a:cs typeface="Arial" panose="020B0604020202020204" pitchFamily="34" charset="0"/>
            </a:endParaRPr>
          </a:p>
          <a:p>
            <a:pPr algn="just">
              <a:lnSpc>
                <a:spcPct val="100000"/>
              </a:lnSpc>
              <a:spcAft>
                <a:spcPts val="600"/>
              </a:spcAft>
              <a:buFont typeface="Arial" panose="020B0604020202020204" pitchFamily="34" charset="0"/>
              <a:buChar char="•"/>
            </a:pPr>
            <a:r>
              <a:rPr lang="en-US" sz="2600" b="1" i="0" dirty="0">
                <a:solidFill>
                  <a:srgbClr val="1F1F1F"/>
                </a:solidFill>
                <a:effectLst/>
                <a:latin typeface="Arial" panose="020B0604020202020204" pitchFamily="34" charset="0"/>
                <a:cs typeface="Arial" panose="020B0604020202020204" pitchFamily="34" charset="0"/>
              </a:rPr>
              <a:t>Reaching consensus:</a:t>
            </a:r>
            <a:r>
              <a:rPr lang="en-US" sz="2600" b="0" i="0" dirty="0">
                <a:solidFill>
                  <a:srgbClr val="1F1F1F"/>
                </a:solidFill>
                <a:effectLst/>
                <a:latin typeface="Arial" panose="020B0604020202020204" pitchFamily="34" charset="0"/>
                <a:cs typeface="Arial" panose="020B0604020202020204" pitchFamily="34" charset="0"/>
              </a:rPr>
              <a:t> Agreeing on common goals and actions can be complex due to diverse interests and priorities among member countries.</a:t>
            </a:r>
          </a:p>
          <a:p>
            <a:pPr algn="just">
              <a:lnSpc>
                <a:spcPct val="100000"/>
              </a:lnSpc>
              <a:spcAft>
                <a:spcPts val="600"/>
              </a:spcAft>
              <a:buFont typeface="Arial" panose="020B0604020202020204" pitchFamily="34" charset="0"/>
              <a:buChar char="•"/>
            </a:pPr>
            <a:r>
              <a:rPr lang="en-US" sz="2600" b="1" i="0" dirty="0">
                <a:solidFill>
                  <a:srgbClr val="1F1F1F"/>
                </a:solidFill>
                <a:effectLst/>
                <a:latin typeface="Arial" panose="020B0604020202020204" pitchFamily="34" charset="0"/>
                <a:cs typeface="Arial" panose="020B0604020202020204" pitchFamily="34" charset="0"/>
              </a:rPr>
              <a:t>Implementation gaps:</a:t>
            </a:r>
            <a:r>
              <a:rPr lang="en-US" sz="2600" b="0" i="0" dirty="0">
                <a:solidFill>
                  <a:srgbClr val="1F1F1F"/>
                </a:solidFill>
                <a:effectLst/>
                <a:latin typeface="Arial" panose="020B0604020202020204" pitchFamily="34" charset="0"/>
                <a:cs typeface="Arial" panose="020B0604020202020204" pitchFamily="34" charset="0"/>
              </a:rPr>
              <a:t> Turning international agreements into concrete actions on the ground can be challenging, requiring strong political will and resource commitment.</a:t>
            </a:r>
          </a:p>
          <a:p>
            <a:pPr algn="just">
              <a:lnSpc>
                <a:spcPct val="100000"/>
              </a:lnSpc>
              <a:spcAft>
                <a:spcPts val="600"/>
              </a:spcAft>
              <a:buFont typeface="Arial" panose="020B0604020202020204" pitchFamily="34" charset="0"/>
              <a:buChar char="•"/>
            </a:pPr>
            <a:r>
              <a:rPr lang="en-US" sz="2600" b="1" i="0" dirty="0">
                <a:solidFill>
                  <a:srgbClr val="1F1F1F"/>
                </a:solidFill>
                <a:effectLst/>
                <a:latin typeface="Arial" panose="020B0604020202020204" pitchFamily="34" charset="0"/>
                <a:cs typeface="Arial" panose="020B0604020202020204" pitchFamily="34" charset="0"/>
              </a:rPr>
              <a:t>Limited enforcement:</a:t>
            </a:r>
            <a:r>
              <a:rPr lang="en-US" sz="2600" b="0" i="0" dirty="0">
                <a:solidFill>
                  <a:srgbClr val="1F1F1F"/>
                </a:solidFill>
                <a:effectLst/>
                <a:latin typeface="Arial" panose="020B0604020202020204" pitchFamily="34" charset="0"/>
                <a:cs typeface="Arial" panose="020B0604020202020204" pitchFamily="34" charset="0"/>
              </a:rPr>
              <a:t> Like bilateral diplomacy, enforcing multilateral agreements often relies on voluntary compliance and peer pressure.</a:t>
            </a:r>
          </a:p>
        </p:txBody>
      </p:sp>
      <p:pic>
        <p:nvPicPr>
          <p:cNvPr id="6" name="Εικόνα 5">
            <a:extLst>
              <a:ext uri="{FF2B5EF4-FFF2-40B4-BE49-F238E27FC236}">
                <a16:creationId xmlns:a16="http://schemas.microsoft.com/office/drawing/2014/main" id="{7D28D4E5-C83B-7ACD-C510-88AB1FB9F09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774C41C-FCB5-6C62-2A84-EB573391C6C8}"/>
              </a:ext>
            </a:extLst>
          </p:cNvPr>
          <p:cNvPicPr>
            <a:picLocks noChangeAspect="1"/>
          </p:cNvPicPr>
          <p:nvPr/>
        </p:nvPicPr>
        <p:blipFill>
          <a:blip r:embed="rId4"/>
          <a:stretch>
            <a:fillRect/>
          </a:stretch>
        </p:blipFill>
        <p:spPr>
          <a:xfrm>
            <a:off x="7322920" y="1950613"/>
            <a:ext cx="4335153" cy="3251365"/>
          </a:xfrm>
          <a:prstGeom prst="rect">
            <a:avLst/>
          </a:prstGeom>
        </p:spPr>
      </p:pic>
    </p:spTree>
    <p:extLst>
      <p:ext uri="{BB962C8B-B14F-4D97-AF65-F5344CB8AC3E}">
        <p14:creationId xmlns:p14="http://schemas.microsoft.com/office/powerpoint/2010/main" val="3938211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B7712D0-0C78-8416-6DE4-51B5474CADA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238DC2D-4671-1217-DD9E-AC6909AD349F}"/>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F842AED0-D31A-949C-5C64-B6CEBFB98F64}"/>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0E4E0F5-63E5-B89C-A250-5E01C824962D}"/>
              </a:ext>
            </a:extLst>
          </p:cNvPr>
          <p:cNvSpPr>
            <a:spLocks noGrp="1"/>
          </p:cNvSpPr>
          <p:nvPr>
            <p:ph type="body" idx="1"/>
          </p:nvPr>
        </p:nvSpPr>
        <p:spPr>
          <a:xfrm>
            <a:off x="720725" y="2113659"/>
            <a:ext cx="6148674" cy="346652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Future considerations:</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Strengthening existing mechanisms:</a:t>
            </a:r>
            <a:r>
              <a:rPr lang="en-US" sz="1800" b="0" i="0" dirty="0">
                <a:solidFill>
                  <a:srgbClr val="1F1F1F"/>
                </a:solidFill>
                <a:effectLst/>
                <a:latin typeface="Arial" panose="020B0604020202020204" pitchFamily="34" charset="0"/>
                <a:cs typeface="Arial" panose="020B0604020202020204" pitchFamily="34" charset="0"/>
              </a:rPr>
              <a:t> Enhancing transparency, accountability, and enforcement mechanisms within international agreements can improve their effectiveness.</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Building inclusive partnerships:</a:t>
            </a:r>
            <a:r>
              <a:rPr lang="en-US" sz="1800" b="0" i="0" dirty="0">
                <a:solidFill>
                  <a:srgbClr val="1F1F1F"/>
                </a:solidFill>
                <a:effectLst/>
                <a:latin typeface="Arial" panose="020B0604020202020204" pitchFamily="34" charset="0"/>
                <a:cs typeface="Arial" panose="020B0604020202020204" pitchFamily="34" charset="0"/>
              </a:rPr>
              <a:t> Ensuring inclusivity of diverse voices and perspectives in decision-making processes is crucial for equitable solutions.</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Complementing with other mechanisms:</a:t>
            </a:r>
            <a:r>
              <a:rPr lang="en-US" sz="2000" b="0" i="0" dirty="0">
                <a:solidFill>
                  <a:srgbClr val="0D0D0D"/>
                </a:solidFill>
                <a:effectLst/>
                <a:latin typeface="Söhne"/>
              </a:rPr>
              <a:t> </a:t>
            </a:r>
            <a:r>
              <a:rPr lang="en-US" sz="1800" dirty="0">
                <a:solidFill>
                  <a:srgbClr val="1F1F1F"/>
                </a:solidFill>
                <a:latin typeface="Arial" panose="020B0604020202020204" pitchFamily="34" charset="0"/>
                <a:cs typeface="Arial" panose="020B0604020202020204" pitchFamily="34" charset="0"/>
              </a:rPr>
              <a:t>Blending diplomacy, legal strategies, financial incentives, and capacity enhancement offers a robust framework for resolving climate-related disputes.</a:t>
            </a:r>
          </a:p>
        </p:txBody>
      </p:sp>
      <p:pic>
        <p:nvPicPr>
          <p:cNvPr id="6" name="Εικόνα 5">
            <a:extLst>
              <a:ext uri="{FF2B5EF4-FFF2-40B4-BE49-F238E27FC236}">
                <a16:creationId xmlns:a16="http://schemas.microsoft.com/office/drawing/2014/main" id="{CD780F36-56C7-F8B6-EF63-644D1FB666B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B7D711D-A067-E6E4-CB8B-D6B077C1B3BE}"/>
              </a:ext>
            </a:extLst>
          </p:cNvPr>
          <p:cNvPicPr>
            <a:picLocks noChangeAspect="1"/>
          </p:cNvPicPr>
          <p:nvPr/>
        </p:nvPicPr>
        <p:blipFill>
          <a:blip r:embed="rId4"/>
          <a:stretch>
            <a:fillRect/>
          </a:stretch>
        </p:blipFill>
        <p:spPr>
          <a:xfrm>
            <a:off x="7362474" y="2131947"/>
            <a:ext cx="4406946" cy="2937964"/>
          </a:xfrm>
          <a:prstGeom prst="rect">
            <a:avLst/>
          </a:prstGeom>
        </p:spPr>
      </p:pic>
    </p:spTree>
    <p:extLst>
      <p:ext uri="{BB962C8B-B14F-4D97-AF65-F5344CB8AC3E}">
        <p14:creationId xmlns:p14="http://schemas.microsoft.com/office/powerpoint/2010/main" val="4246650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4863E70-5BA0-D8CE-28C4-7052936735F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172A6B4-E02D-15CD-8F28-3220A0014B60}"/>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390F710-4475-0A1E-387E-A28EA1C19C6A}"/>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9A2AEEA-498E-B3F0-F6CB-131D521BB2F7}"/>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55000" lnSpcReduction="20000"/>
          </a:bodyPr>
          <a:lstStyle/>
          <a:p>
            <a:pPr algn="l">
              <a:spcAft>
                <a:spcPts val="600"/>
              </a:spcAft>
            </a:pPr>
            <a:r>
              <a:rPr lang="en-US" sz="3600" b="1" i="0" dirty="0">
                <a:solidFill>
                  <a:srgbClr val="1F1F1F"/>
                </a:solidFill>
                <a:effectLst/>
                <a:latin typeface="Arial" panose="020B0604020202020204" pitchFamily="34" charset="0"/>
                <a:cs typeface="Arial" panose="020B0604020202020204" pitchFamily="34" charset="0"/>
              </a:rPr>
              <a:t>Key takeaways:</a:t>
            </a:r>
          </a:p>
          <a:p>
            <a:pPr marL="460375" indent="-233363" algn="just">
              <a:lnSpc>
                <a:spcPct val="100000"/>
              </a:lnSpc>
              <a:spcBef>
                <a:spcPts val="600"/>
              </a:spcBef>
              <a:spcAft>
                <a:spcPts val="600"/>
              </a:spcAft>
              <a:buFont typeface="Arial" panose="020B0604020202020204" pitchFamily="34" charset="0"/>
              <a:buChar char="•"/>
            </a:pPr>
            <a:r>
              <a:rPr lang="en-US" sz="3300" dirty="0">
                <a:solidFill>
                  <a:srgbClr val="1F1F1F"/>
                </a:solidFill>
                <a:latin typeface="Arial" panose="020B0604020202020204" pitchFamily="34" charset="0"/>
                <a:cs typeface="Arial" panose="020B0604020202020204" pitchFamily="34" charset="0"/>
              </a:rPr>
              <a:t>Bilateral and multilateral diplomacy play crucial roles in preventing disputes, fostering cooperation, and finding solutions beyond traditional legal mechanisms.</a:t>
            </a:r>
          </a:p>
          <a:p>
            <a:pPr marL="460375" indent="-233363" algn="just">
              <a:lnSpc>
                <a:spcPct val="100000"/>
              </a:lnSpc>
              <a:spcBef>
                <a:spcPts val="600"/>
              </a:spcBef>
              <a:spcAft>
                <a:spcPts val="600"/>
              </a:spcAft>
              <a:buFont typeface="Arial" panose="020B0604020202020204" pitchFamily="34" charset="0"/>
              <a:buChar char="•"/>
            </a:pPr>
            <a:r>
              <a:rPr lang="en-US" sz="3300" dirty="0">
                <a:solidFill>
                  <a:srgbClr val="1F1F1F"/>
                </a:solidFill>
                <a:latin typeface="Arial" panose="020B0604020202020204" pitchFamily="34" charset="0"/>
                <a:cs typeface="Arial" panose="020B0604020202020204" pitchFamily="34" charset="0"/>
              </a:rPr>
              <a:t>Bilateral and multilateral diplomacy </a:t>
            </a:r>
            <a:r>
              <a:rPr lang="en-US" sz="3300" i="0" dirty="0">
                <a:solidFill>
                  <a:srgbClr val="1F1F1F"/>
                </a:solidFill>
                <a:effectLst/>
                <a:latin typeface="Arial" panose="020B0604020202020204" pitchFamily="34" charset="0"/>
                <a:cs typeface="Arial" panose="020B0604020202020204" pitchFamily="34" charset="0"/>
              </a:rPr>
              <a:t>offer valuable tools for resolving climate change disputes, fostering cooperation, and finding solutions that go beyond formal legal processes. </a:t>
            </a:r>
          </a:p>
          <a:p>
            <a:pPr marL="460375" indent="-233363" algn="just">
              <a:lnSpc>
                <a:spcPct val="100000"/>
              </a:lnSpc>
              <a:spcBef>
                <a:spcPts val="600"/>
              </a:spcBef>
              <a:spcAft>
                <a:spcPts val="600"/>
              </a:spcAft>
              <a:buFont typeface="Arial" panose="020B0604020202020204" pitchFamily="34" charset="0"/>
              <a:buChar char="•"/>
            </a:pPr>
            <a:r>
              <a:rPr lang="en-US" sz="3300" i="0" dirty="0">
                <a:solidFill>
                  <a:srgbClr val="1F1F1F"/>
                </a:solidFill>
                <a:effectLst/>
                <a:latin typeface="Arial" panose="020B0604020202020204" pitchFamily="34" charset="0"/>
                <a:cs typeface="Arial" panose="020B0604020202020204" pitchFamily="34" charset="0"/>
              </a:rPr>
              <a:t>While challenges remain, strengthening these approaches and complementing them with other mechanisms are crucial for effectively addressing the global climate challenge.</a:t>
            </a:r>
          </a:p>
        </p:txBody>
      </p:sp>
      <p:pic>
        <p:nvPicPr>
          <p:cNvPr id="6" name="Εικόνα 5">
            <a:extLst>
              <a:ext uri="{FF2B5EF4-FFF2-40B4-BE49-F238E27FC236}">
                <a16:creationId xmlns:a16="http://schemas.microsoft.com/office/drawing/2014/main" id="{CB7A83E0-B596-19DA-21B4-5F3F1CD64F1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EA27922-2C51-3BEE-D9DD-0DAD7A4BAC90}"/>
              </a:ext>
            </a:extLst>
          </p:cNvPr>
          <p:cNvPicPr>
            <a:picLocks noChangeAspect="1"/>
          </p:cNvPicPr>
          <p:nvPr/>
        </p:nvPicPr>
        <p:blipFill>
          <a:blip r:embed="rId4"/>
          <a:stretch>
            <a:fillRect/>
          </a:stretch>
        </p:blipFill>
        <p:spPr>
          <a:xfrm>
            <a:off x="7289974" y="2451229"/>
            <a:ext cx="4583299" cy="1955541"/>
          </a:xfrm>
          <a:prstGeom prst="rect">
            <a:avLst/>
          </a:prstGeom>
        </p:spPr>
      </p:pic>
    </p:spTree>
    <p:extLst>
      <p:ext uri="{BB962C8B-B14F-4D97-AF65-F5344CB8AC3E}">
        <p14:creationId xmlns:p14="http://schemas.microsoft.com/office/powerpoint/2010/main" val="283981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6A104FC-4001-BFBB-9F4B-155A1883633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A05D4CB-5208-9959-7B69-738834337CC1}"/>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7D74CF7-E56F-3CAA-3FD1-CA2280A33B2D}"/>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0E8DDF9-438E-B8DE-B1E2-3A89D100577D}"/>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Existing Courts and Tribunals</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International Court of Justice (ICJ):</a:t>
            </a:r>
            <a:r>
              <a:rPr lang="en-US" sz="1800" b="0" i="0" dirty="0">
                <a:solidFill>
                  <a:srgbClr val="1F1F1F"/>
                </a:solidFill>
                <a:effectLst/>
                <a:latin typeface="Arial" panose="020B0604020202020204" pitchFamily="34" charset="0"/>
                <a:cs typeface="Arial" panose="020B0604020202020204" pitchFamily="34" charset="0"/>
              </a:rPr>
              <a:t> The principal judicial organ of the United Nations, the ICJ can adjudicate disputes between states arising from climate change-related treaties or interpretations of international law. However, access is limited, and proceedings can be lengthy.</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Investment-State Dispute Settlement ISDS): </a:t>
            </a:r>
            <a:r>
              <a:rPr lang="en-US" sz="1800" b="0" i="0" dirty="0">
                <a:solidFill>
                  <a:srgbClr val="1F1F1F"/>
                </a:solidFill>
                <a:effectLst/>
                <a:latin typeface="Arial" panose="020B0604020202020204" pitchFamily="34" charset="0"/>
                <a:cs typeface="Arial" panose="020B0604020202020204" pitchFamily="34" charset="0"/>
              </a:rPr>
              <a:t>Allows investors to sue governments for alleged breaches of investment treaties. While designed for commercial disputes, it has been used in some climate-related cases, raising concerns about potential conflicts with environmental goals.</a:t>
            </a:r>
          </a:p>
        </p:txBody>
      </p:sp>
      <p:pic>
        <p:nvPicPr>
          <p:cNvPr id="6" name="Εικόνα 5">
            <a:extLst>
              <a:ext uri="{FF2B5EF4-FFF2-40B4-BE49-F238E27FC236}">
                <a16:creationId xmlns:a16="http://schemas.microsoft.com/office/drawing/2014/main" id="{9FCBDAD0-193E-C44A-1FF8-64856EA6328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7B229C0B-6873-114B-E466-C2428CA534ED}"/>
              </a:ext>
            </a:extLst>
          </p:cNvPr>
          <p:cNvPicPr>
            <a:picLocks noChangeAspect="1"/>
          </p:cNvPicPr>
          <p:nvPr/>
        </p:nvPicPr>
        <p:blipFill>
          <a:blip r:embed="rId4"/>
          <a:stretch>
            <a:fillRect/>
          </a:stretch>
        </p:blipFill>
        <p:spPr>
          <a:xfrm>
            <a:off x="7347856" y="2244043"/>
            <a:ext cx="4576355" cy="2928848"/>
          </a:xfrm>
          <a:prstGeom prst="rect">
            <a:avLst/>
          </a:prstGeom>
        </p:spPr>
      </p:pic>
    </p:spTree>
    <p:extLst>
      <p:ext uri="{BB962C8B-B14F-4D97-AF65-F5344CB8AC3E}">
        <p14:creationId xmlns:p14="http://schemas.microsoft.com/office/powerpoint/2010/main" val="3084397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EE6DF44-72B5-115E-D4A9-8A38587492A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95B08D6-5BFD-ECF4-BEFD-B26D744082A0}"/>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DE3F4DC-1969-AA2B-DCD5-D80B1E3247D3}"/>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7F97C1A-E40B-F080-B429-A98BB2BAC8C8}"/>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Existing Courts and Tribunals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Treaty-based mechanisms:</a:t>
            </a:r>
            <a:r>
              <a:rPr lang="en-US" sz="1800" b="0" i="0" dirty="0">
                <a:solidFill>
                  <a:srgbClr val="1F1F1F"/>
                </a:solidFill>
                <a:effectLst/>
                <a:latin typeface="Arial" panose="020B0604020202020204" pitchFamily="34" charset="0"/>
                <a:cs typeface="Arial" panose="020B0604020202020204" pitchFamily="34" charset="0"/>
              </a:rPr>
              <a:t> Some international agreements like the UNFCCC include dispute resolution procedures like conciliation commissions or expert panels. However, their scope and effectiveness can vary.</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Regional courts:</a:t>
            </a:r>
            <a:r>
              <a:rPr lang="en-US" sz="1800" b="0" i="0" dirty="0">
                <a:solidFill>
                  <a:srgbClr val="1F1F1F"/>
                </a:solidFill>
                <a:effectLst/>
                <a:latin typeface="Arial" panose="020B0604020202020204" pitchFamily="34" charset="0"/>
                <a:cs typeface="Arial" panose="020B0604020202020204" pitchFamily="34" charset="0"/>
              </a:rPr>
              <a:t> Regional courts like the Inter-American Court of Human Rights or the Court of Justice of the European Union have issued rulings on climate-related cases, focusing on human rights violations or environmental impact assessments.</a:t>
            </a:r>
          </a:p>
        </p:txBody>
      </p:sp>
      <p:pic>
        <p:nvPicPr>
          <p:cNvPr id="6" name="Εικόνα 5">
            <a:extLst>
              <a:ext uri="{FF2B5EF4-FFF2-40B4-BE49-F238E27FC236}">
                <a16:creationId xmlns:a16="http://schemas.microsoft.com/office/drawing/2014/main" id="{E60C5BF8-D70A-FA29-6432-EED8B24F2FF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6BCB901-A63C-4DF8-F16F-AFE5AEBEB76B}"/>
              </a:ext>
            </a:extLst>
          </p:cNvPr>
          <p:cNvPicPr>
            <a:picLocks noChangeAspect="1"/>
          </p:cNvPicPr>
          <p:nvPr/>
        </p:nvPicPr>
        <p:blipFill>
          <a:blip r:embed="rId4"/>
          <a:stretch>
            <a:fillRect/>
          </a:stretch>
        </p:blipFill>
        <p:spPr>
          <a:xfrm>
            <a:off x="7309078" y="2219354"/>
            <a:ext cx="4882922" cy="2744862"/>
          </a:xfrm>
          <a:prstGeom prst="rect">
            <a:avLst/>
          </a:prstGeom>
        </p:spPr>
      </p:pic>
    </p:spTree>
    <p:extLst>
      <p:ext uri="{BB962C8B-B14F-4D97-AF65-F5344CB8AC3E}">
        <p14:creationId xmlns:p14="http://schemas.microsoft.com/office/powerpoint/2010/main" val="3818236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55FD300-4DDA-F1A1-3A57-72CEFC7360D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CAF02BF-562F-4876-B993-B3B7A9ED58CB}"/>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578D753-5D37-C18A-8756-C43468E2B3F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0A92F1F-56FC-FE43-DC18-0F113D020D2C}"/>
              </a:ext>
            </a:extLst>
          </p:cNvPr>
          <p:cNvSpPr>
            <a:spLocks noGrp="1"/>
          </p:cNvSpPr>
          <p:nvPr>
            <p:ph type="body" idx="1"/>
          </p:nvPr>
        </p:nvSpPr>
        <p:spPr>
          <a:xfrm>
            <a:off x="720725" y="2286000"/>
            <a:ext cx="6148674" cy="294695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200" b="1" i="0" dirty="0">
                <a:solidFill>
                  <a:srgbClr val="1F1F1F"/>
                </a:solidFill>
                <a:effectLst/>
                <a:latin typeface="Arial" panose="020B0604020202020204" pitchFamily="34" charset="0"/>
                <a:cs typeface="Arial" panose="020B0604020202020204" pitchFamily="34" charset="0"/>
              </a:rPr>
              <a:t>Challenges and Limitations</a:t>
            </a:r>
            <a:endParaRPr lang="en-US" sz="2200" b="0" i="0" dirty="0">
              <a:solidFill>
                <a:srgbClr val="1F1F1F"/>
              </a:solidFill>
              <a:effectLst/>
              <a:latin typeface="Arial" panose="020B0604020202020204" pitchFamily="34" charset="0"/>
              <a:cs typeface="Arial" panose="020B0604020202020204" pitchFamily="34" charset="0"/>
            </a:endParaRPr>
          </a:p>
          <a:p>
            <a:pPr algn="just">
              <a:spcBef>
                <a:spcPts val="1200"/>
              </a:spcBef>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Limited jurisdiction:</a:t>
            </a:r>
            <a:r>
              <a:rPr lang="en-US" sz="2000" b="0" i="0" dirty="0">
                <a:solidFill>
                  <a:srgbClr val="1F1F1F"/>
                </a:solidFill>
                <a:effectLst/>
                <a:latin typeface="Arial" panose="020B0604020202020204" pitchFamily="34" charset="0"/>
                <a:cs typeface="Arial" panose="020B0604020202020204" pitchFamily="34" charset="0"/>
              </a:rPr>
              <a:t> Not all countries are automatically bound by these courts, and access can be complex and expensive.</a:t>
            </a:r>
          </a:p>
          <a:p>
            <a:pPr algn="just">
              <a:spcBef>
                <a:spcPts val="1200"/>
              </a:spcBef>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Enforcement:</a:t>
            </a:r>
            <a:r>
              <a:rPr lang="en-US" sz="2000" b="0" i="0" dirty="0">
                <a:solidFill>
                  <a:srgbClr val="1F1F1F"/>
                </a:solidFill>
                <a:effectLst/>
                <a:latin typeface="Arial" panose="020B0604020202020204" pitchFamily="34" charset="0"/>
                <a:cs typeface="Arial" panose="020B0604020202020204" pitchFamily="34" charset="0"/>
              </a:rPr>
              <a:t> Enforcing court decisions against powerful states </a:t>
            </a:r>
            <a:r>
              <a:rPr lang="en-US" sz="2000" dirty="0">
                <a:solidFill>
                  <a:srgbClr val="1F1F1F"/>
                </a:solidFill>
                <a:latin typeface="Arial" panose="020B0604020202020204" pitchFamily="34" charset="0"/>
                <a:cs typeface="Arial" panose="020B0604020202020204" pitchFamily="34" charset="0"/>
              </a:rPr>
              <a:t>can be challenging, relying on political will and cooperation.</a:t>
            </a:r>
          </a:p>
        </p:txBody>
      </p:sp>
      <p:pic>
        <p:nvPicPr>
          <p:cNvPr id="6" name="Εικόνα 5">
            <a:extLst>
              <a:ext uri="{FF2B5EF4-FFF2-40B4-BE49-F238E27FC236}">
                <a16:creationId xmlns:a16="http://schemas.microsoft.com/office/drawing/2014/main" id="{C9FC481E-036B-D80C-B076-A4440CA83C1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A5AF577-CB2D-273D-03AC-1D1998FF406C}"/>
              </a:ext>
            </a:extLst>
          </p:cNvPr>
          <p:cNvPicPr>
            <a:picLocks noChangeAspect="1"/>
          </p:cNvPicPr>
          <p:nvPr/>
        </p:nvPicPr>
        <p:blipFill>
          <a:blip r:embed="rId4"/>
          <a:stretch>
            <a:fillRect/>
          </a:stretch>
        </p:blipFill>
        <p:spPr>
          <a:xfrm>
            <a:off x="7471957" y="1950612"/>
            <a:ext cx="4484912" cy="2993679"/>
          </a:xfrm>
          <a:prstGeom prst="rect">
            <a:avLst/>
          </a:prstGeom>
        </p:spPr>
      </p:pic>
    </p:spTree>
    <p:extLst>
      <p:ext uri="{BB962C8B-B14F-4D97-AF65-F5344CB8AC3E}">
        <p14:creationId xmlns:p14="http://schemas.microsoft.com/office/powerpoint/2010/main" val="3429155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9EA06F0-192C-DDB5-05DF-231444ECC72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4B28421-4B16-7115-C7BB-CA1553EDC399}"/>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31BF5B9-9A53-FAB7-4166-D219E1EC2D52}"/>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E2461FF-778B-9AC1-926F-AB24BF2E35C7}"/>
              </a:ext>
            </a:extLst>
          </p:cNvPr>
          <p:cNvSpPr>
            <a:spLocks noGrp="1"/>
          </p:cNvSpPr>
          <p:nvPr>
            <p:ph type="body" idx="1"/>
          </p:nvPr>
        </p:nvSpPr>
        <p:spPr>
          <a:xfrm>
            <a:off x="720725" y="2239107"/>
            <a:ext cx="6148674" cy="288445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Challenges and Limitations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Technical complexity:</a:t>
            </a:r>
            <a:r>
              <a:rPr lang="en-US" sz="2000" b="0" i="0" dirty="0">
                <a:solidFill>
                  <a:srgbClr val="1F1F1F"/>
                </a:solidFill>
                <a:effectLst/>
                <a:latin typeface="Arial" panose="020B0604020202020204" pitchFamily="34" charset="0"/>
                <a:cs typeface="Arial" panose="020B0604020202020204" pitchFamily="34" charset="0"/>
              </a:rPr>
              <a:t> Attributing specific actions to climate impacts and interpreting complex legal frameworks can be challenging.</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Focus on state-to-state disputes:</a:t>
            </a:r>
            <a:r>
              <a:rPr lang="en-US" sz="2000" b="0" i="0" dirty="0">
                <a:solidFill>
                  <a:srgbClr val="1F1F1F"/>
                </a:solidFill>
                <a:effectLst/>
                <a:latin typeface="Arial" panose="020B0604020202020204" pitchFamily="34" charset="0"/>
                <a:cs typeface="Arial" panose="020B0604020202020204" pitchFamily="34" charset="0"/>
              </a:rPr>
              <a:t> These courts primarily handle disputes between governments, limiting options for individuals or communities directly affected by climate change.</a:t>
            </a:r>
          </a:p>
        </p:txBody>
      </p:sp>
      <p:pic>
        <p:nvPicPr>
          <p:cNvPr id="6" name="Εικόνα 5">
            <a:extLst>
              <a:ext uri="{FF2B5EF4-FFF2-40B4-BE49-F238E27FC236}">
                <a16:creationId xmlns:a16="http://schemas.microsoft.com/office/drawing/2014/main" id="{ED7936EA-AF2D-015B-A9A9-60C6C03B8A5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1703914-5E6F-D4F7-7F39-8ED827B48838}"/>
              </a:ext>
            </a:extLst>
          </p:cNvPr>
          <p:cNvPicPr>
            <a:picLocks noChangeAspect="1"/>
          </p:cNvPicPr>
          <p:nvPr/>
        </p:nvPicPr>
        <p:blipFill>
          <a:blip r:embed="rId4"/>
          <a:stretch>
            <a:fillRect/>
          </a:stretch>
        </p:blipFill>
        <p:spPr>
          <a:xfrm>
            <a:off x="7339308" y="2006031"/>
            <a:ext cx="4286250" cy="3009900"/>
          </a:xfrm>
          <a:prstGeom prst="rect">
            <a:avLst/>
          </a:prstGeom>
        </p:spPr>
      </p:pic>
    </p:spTree>
    <p:extLst>
      <p:ext uri="{BB962C8B-B14F-4D97-AF65-F5344CB8AC3E}">
        <p14:creationId xmlns:p14="http://schemas.microsoft.com/office/powerpoint/2010/main" val="742894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C857830-7D77-16E8-67F6-6C7F57AA0B3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02E194A-0EBC-63F6-3DBA-057CC1694A26}"/>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FEDEBCC-7E87-68FB-7C98-1D10D553B29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6.1. Compliance and compensation mechanisms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07C4539-ADC6-CFAC-48C5-C2579BEEA7DA}"/>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l">
              <a:lnSpc>
                <a:spcPct val="100000"/>
              </a:lnSpc>
              <a:spcAft>
                <a:spcPts val="600"/>
              </a:spcAft>
            </a:pPr>
            <a:r>
              <a:rPr lang="en-US" sz="2400" b="1" i="0" dirty="0">
                <a:solidFill>
                  <a:srgbClr val="1F1F1F"/>
                </a:solidFill>
                <a:effectLst/>
                <a:latin typeface="Arial" panose="020B0604020202020204" pitchFamily="34" charset="0"/>
                <a:cs typeface="Arial" panose="020B0604020202020204" pitchFamily="34" charset="0"/>
              </a:rPr>
              <a:t>Compliance Mechanisms</a:t>
            </a:r>
          </a:p>
          <a:p>
            <a:pPr algn="just">
              <a:buFont typeface="Arial" panose="020B0604020202020204" pitchFamily="34" charset="0"/>
              <a:buChar char="•"/>
            </a:pPr>
            <a:r>
              <a:rPr lang="en-US" sz="2300" b="1" i="0" dirty="0">
                <a:solidFill>
                  <a:srgbClr val="1F1F1F"/>
                </a:solidFill>
                <a:effectLst/>
                <a:latin typeface="Arial" panose="020B0604020202020204" pitchFamily="34" charset="0"/>
                <a:cs typeface="Arial" panose="020B0604020202020204" pitchFamily="34" charset="0"/>
              </a:rPr>
              <a:t>Treaty-based:</a:t>
            </a:r>
            <a:r>
              <a:rPr lang="en-US" sz="2300" b="0" i="0" dirty="0">
                <a:solidFill>
                  <a:srgbClr val="1F1F1F"/>
                </a:solidFill>
                <a:effectLst/>
                <a:latin typeface="Arial" panose="020B0604020202020204" pitchFamily="34" charset="0"/>
                <a:cs typeface="Arial" panose="020B0604020202020204" pitchFamily="34" charset="0"/>
              </a:rPr>
              <a:t> Some international treaties like the Paris Agreement include built-in compliance mechanisms like review processes, expert panels, and non-compliance procedures.</a:t>
            </a:r>
          </a:p>
          <a:p>
            <a:pPr algn="just">
              <a:buFont typeface="Arial" panose="020B0604020202020204" pitchFamily="34" charset="0"/>
              <a:buChar char="•"/>
            </a:pPr>
            <a:r>
              <a:rPr lang="en-US" sz="2300" b="1" i="0" dirty="0">
                <a:solidFill>
                  <a:srgbClr val="1F1F1F"/>
                </a:solidFill>
                <a:effectLst/>
                <a:latin typeface="Arial" panose="020B0604020202020204" pitchFamily="34" charset="0"/>
                <a:cs typeface="Arial" panose="020B0604020202020204" pitchFamily="34" charset="0"/>
              </a:rPr>
              <a:t>Judicial:</a:t>
            </a:r>
            <a:r>
              <a:rPr lang="en-US" sz="2300" b="0" i="0" dirty="0">
                <a:solidFill>
                  <a:srgbClr val="1F1F1F"/>
                </a:solidFill>
                <a:effectLst/>
                <a:latin typeface="Arial" panose="020B0604020202020204" pitchFamily="34" charset="0"/>
                <a:cs typeface="Arial" panose="020B0604020202020204" pitchFamily="34" charset="0"/>
              </a:rPr>
              <a:t> Courts can issue orders and enforce them through various means, including fines, sanctions, or injunctions. However, international enforcement can be complex and lengthy.</a:t>
            </a:r>
          </a:p>
          <a:p>
            <a:pPr algn="just">
              <a:buFont typeface="Arial" panose="020B0604020202020204" pitchFamily="34" charset="0"/>
              <a:buChar char="•"/>
            </a:pPr>
            <a:r>
              <a:rPr lang="en-US" sz="2300" b="1" i="0" dirty="0">
                <a:solidFill>
                  <a:srgbClr val="1F1F1F"/>
                </a:solidFill>
                <a:effectLst/>
                <a:latin typeface="Arial" panose="020B0604020202020204" pitchFamily="34" charset="0"/>
                <a:cs typeface="Arial" panose="020B0604020202020204" pitchFamily="34" charset="0"/>
              </a:rPr>
              <a:t>Non-judicial:</a:t>
            </a:r>
            <a:r>
              <a:rPr lang="en-US" sz="2300" b="0" i="0" dirty="0">
                <a:solidFill>
                  <a:srgbClr val="1F1F1F"/>
                </a:solidFill>
                <a:effectLst/>
                <a:latin typeface="Arial" panose="020B0604020202020204" pitchFamily="34" charset="0"/>
                <a:cs typeface="Arial" panose="020B0604020202020204" pitchFamily="34" charset="0"/>
              </a:rPr>
              <a:t> Independent oversight bodies, stakeholder engagement, and public pressure can play a role in encouraging compliance through transparency and accountability mechanisms.</a:t>
            </a:r>
          </a:p>
        </p:txBody>
      </p:sp>
      <p:pic>
        <p:nvPicPr>
          <p:cNvPr id="6" name="Εικόνα 5">
            <a:extLst>
              <a:ext uri="{FF2B5EF4-FFF2-40B4-BE49-F238E27FC236}">
                <a16:creationId xmlns:a16="http://schemas.microsoft.com/office/drawing/2014/main" id="{901598CF-0ACD-F1EC-5D6C-57D1D0A30D7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8466AB5-5B54-926B-7B53-13DA7FCB1BB8}"/>
              </a:ext>
            </a:extLst>
          </p:cNvPr>
          <p:cNvPicPr>
            <a:picLocks noChangeAspect="1"/>
          </p:cNvPicPr>
          <p:nvPr/>
        </p:nvPicPr>
        <p:blipFill>
          <a:blip r:embed="rId4"/>
          <a:stretch>
            <a:fillRect/>
          </a:stretch>
        </p:blipFill>
        <p:spPr>
          <a:xfrm>
            <a:off x="7180667" y="2205595"/>
            <a:ext cx="5353049" cy="2919412"/>
          </a:xfrm>
          <a:prstGeom prst="rect">
            <a:avLst/>
          </a:prstGeom>
        </p:spPr>
      </p:pic>
    </p:spTree>
    <p:extLst>
      <p:ext uri="{BB962C8B-B14F-4D97-AF65-F5344CB8AC3E}">
        <p14:creationId xmlns:p14="http://schemas.microsoft.com/office/powerpoint/2010/main" val="339285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DBBE564-88FD-5001-1575-60D9A0AD843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C1CC80C-402E-A444-F9AC-E4499E682703}"/>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E61D3DF-2355-AF0C-83F3-628B711BB46C}"/>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F92CFBB-E7DE-543E-BC13-AAA84F06FD79}"/>
              </a:ext>
            </a:extLst>
          </p:cNvPr>
          <p:cNvSpPr>
            <a:spLocks noGrp="1"/>
          </p:cNvSpPr>
          <p:nvPr>
            <p:ph type="body" idx="1"/>
          </p:nvPr>
        </p:nvSpPr>
        <p:spPr>
          <a:xfrm>
            <a:off x="720725" y="2113659"/>
            <a:ext cx="6148674" cy="336012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3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Emerging Approaches</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Climate tribunals:</a:t>
            </a:r>
            <a:r>
              <a:rPr lang="en-US" sz="1800" b="0" i="0" dirty="0">
                <a:solidFill>
                  <a:srgbClr val="1F1F1F"/>
                </a:solidFill>
                <a:effectLst/>
                <a:latin typeface="Arial" panose="020B0604020202020204" pitchFamily="34" charset="0"/>
                <a:cs typeface="Arial" panose="020B0604020202020204" pitchFamily="34" charset="0"/>
              </a:rPr>
              <a:t> Non-binding tribunals like the Aarhus Convention Compliance Committee and the Climate Emergency Tribunal aim to raise awareness, provide symbolic judgments, and pressure parties to act. While not directly resolving disputes, they can influence public opinion and policy discussions.</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Hybrid mechanisms:</a:t>
            </a:r>
            <a:r>
              <a:rPr lang="en-US" sz="1800" b="0" i="0" dirty="0">
                <a:solidFill>
                  <a:srgbClr val="1F1F1F"/>
                </a:solidFill>
                <a:effectLst/>
                <a:latin typeface="Arial" panose="020B0604020202020204" pitchFamily="34" charset="0"/>
                <a:cs typeface="Arial" panose="020B0604020202020204" pitchFamily="34" charset="0"/>
              </a:rPr>
              <a:t> Combining elements of traditional dispute resolution with collaborative approaches like mediation and facilitation is gaining traction, aiming for mutually beneficial solutions beyond solely legal judgments.</a:t>
            </a:r>
          </a:p>
        </p:txBody>
      </p:sp>
      <p:pic>
        <p:nvPicPr>
          <p:cNvPr id="6" name="Εικόνα 5">
            <a:extLst>
              <a:ext uri="{FF2B5EF4-FFF2-40B4-BE49-F238E27FC236}">
                <a16:creationId xmlns:a16="http://schemas.microsoft.com/office/drawing/2014/main" id="{92A7EED2-C3CC-8366-C826-207D8A0792A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07B697C-8DE8-06B1-A612-77E6609A92DC}"/>
              </a:ext>
            </a:extLst>
          </p:cNvPr>
          <p:cNvPicPr>
            <a:picLocks noChangeAspect="1"/>
          </p:cNvPicPr>
          <p:nvPr/>
        </p:nvPicPr>
        <p:blipFill>
          <a:blip r:embed="rId4"/>
          <a:stretch>
            <a:fillRect/>
          </a:stretch>
        </p:blipFill>
        <p:spPr>
          <a:xfrm>
            <a:off x="7245832" y="2113659"/>
            <a:ext cx="4639805" cy="2821759"/>
          </a:xfrm>
          <a:prstGeom prst="rect">
            <a:avLst/>
          </a:prstGeom>
        </p:spPr>
      </p:pic>
    </p:spTree>
    <p:extLst>
      <p:ext uri="{BB962C8B-B14F-4D97-AF65-F5344CB8AC3E}">
        <p14:creationId xmlns:p14="http://schemas.microsoft.com/office/powerpoint/2010/main" val="1502986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972DA44-3EFD-534D-A263-B9A207A0DBE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9023171-D940-9E45-F9A5-B1FD4B572A64}"/>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46AC3BE-5B56-CB52-0D39-6963083DA21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8F368D6-58E4-7713-EE49-6213FF88AE31}"/>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lnSpc>
                <a:spcPct val="100000"/>
              </a:lnSpc>
              <a:spcBef>
                <a:spcPts val="600"/>
              </a:spcBef>
              <a:spcAft>
                <a:spcPts val="600"/>
              </a:spcAft>
            </a:pPr>
            <a:r>
              <a:rPr lang="en-US" sz="1700" b="1" i="0" dirty="0">
                <a:solidFill>
                  <a:srgbClr val="1F1F1F"/>
                </a:solidFill>
                <a:effectLst/>
                <a:latin typeface="Arial" panose="020B0604020202020204" pitchFamily="34" charset="0"/>
                <a:cs typeface="Arial" panose="020B0604020202020204" pitchFamily="34" charset="0"/>
              </a:rPr>
              <a:t>Future Considerations</a:t>
            </a:r>
            <a:endParaRPr lang="en-US" sz="1700" b="0" i="0" dirty="0">
              <a:solidFill>
                <a:srgbClr val="1F1F1F"/>
              </a:solidFill>
              <a:effectLst/>
              <a:latin typeface="Arial" panose="020B0604020202020204" pitchFamily="34" charset="0"/>
              <a:cs typeface="Arial" panose="020B0604020202020204" pitchFamily="34" charset="0"/>
            </a:endParaRPr>
          </a:p>
          <a:p>
            <a:pPr algn="just">
              <a:lnSpc>
                <a:spcPct val="100000"/>
              </a:lnSpc>
              <a:spcBef>
                <a:spcPts val="600"/>
              </a:spcBef>
              <a:spcAft>
                <a:spcPts val="600"/>
              </a:spcAf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Strengthening existing mechanisms:</a:t>
            </a:r>
            <a:r>
              <a:rPr lang="en-US" sz="1700" b="0" i="0" dirty="0">
                <a:solidFill>
                  <a:srgbClr val="1F1F1F"/>
                </a:solidFill>
                <a:effectLst/>
                <a:latin typeface="Arial" panose="020B0604020202020204" pitchFamily="34" charset="0"/>
                <a:cs typeface="Arial" panose="020B0604020202020204" pitchFamily="34" charset="0"/>
              </a:rPr>
              <a:t> Exploring ways to improve access, expedite proceedings, and enhance enforcement capabilities of existing courts and tribunals.</a:t>
            </a:r>
          </a:p>
          <a:p>
            <a:pPr algn="just">
              <a:lnSpc>
                <a:spcPct val="100000"/>
              </a:lnSpc>
              <a:spcBef>
                <a:spcPts val="600"/>
              </a:spcBef>
              <a:spcAft>
                <a:spcPts val="600"/>
              </a:spcAf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Developing specialized mechanisms:</a:t>
            </a:r>
            <a:r>
              <a:rPr lang="en-US" sz="1700" b="0" i="0" dirty="0">
                <a:solidFill>
                  <a:srgbClr val="1F1F1F"/>
                </a:solidFill>
                <a:effectLst/>
                <a:latin typeface="Arial" panose="020B0604020202020204" pitchFamily="34" charset="0"/>
                <a:cs typeface="Arial" panose="020B0604020202020204" pitchFamily="34" charset="0"/>
              </a:rPr>
              <a:t> Exploring the possibility of creating dedicated courts or tribunals with specific expertise in climate change law and science.</a:t>
            </a:r>
          </a:p>
          <a:p>
            <a:pPr algn="just">
              <a:lnSpc>
                <a:spcPct val="100000"/>
              </a:lnSpc>
              <a:spcBef>
                <a:spcPts val="600"/>
              </a:spcBef>
              <a:spcAft>
                <a:spcPts val="600"/>
              </a:spcAf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Complementing with other approaches:</a:t>
            </a:r>
            <a:r>
              <a:rPr lang="en-US" sz="1700" b="0" i="0" dirty="0">
                <a:solidFill>
                  <a:srgbClr val="1F1F1F"/>
                </a:solidFill>
                <a:effectLst/>
                <a:latin typeface="Arial" panose="020B0604020202020204" pitchFamily="34" charset="0"/>
                <a:cs typeface="Arial" panose="020B0604020202020204" pitchFamily="34" charset="0"/>
              </a:rPr>
              <a:t> Recognizing the limitations of legal mechanisms and combining them with diplomacy, policy changes, and capacity building for comprehensive solutions.</a:t>
            </a:r>
          </a:p>
        </p:txBody>
      </p:sp>
      <p:pic>
        <p:nvPicPr>
          <p:cNvPr id="6" name="Εικόνα 5">
            <a:extLst>
              <a:ext uri="{FF2B5EF4-FFF2-40B4-BE49-F238E27FC236}">
                <a16:creationId xmlns:a16="http://schemas.microsoft.com/office/drawing/2014/main" id="{21C5BCA3-C904-0B9D-2BF1-996D2B53E33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12710C4-6B25-98CA-3FA7-5D141C49A45B}"/>
              </a:ext>
            </a:extLst>
          </p:cNvPr>
          <p:cNvPicPr>
            <a:picLocks noChangeAspect="1"/>
          </p:cNvPicPr>
          <p:nvPr/>
        </p:nvPicPr>
        <p:blipFill>
          <a:blip r:embed="rId4"/>
          <a:stretch>
            <a:fillRect/>
          </a:stretch>
        </p:blipFill>
        <p:spPr>
          <a:xfrm>
            <a:off x="7313904" y="2322054"/>
            <a:ext cx="4680501" cy="2697687"/>
          </a:xfrm>
          <a:prstGeom prst="rect">
            <a:avLst/>
          </a:prstGeom>
        </p:spPr>
      </p:pic>
    </p:spTree>
    <p:extLst>
      <p:ext uri="{BB962C8B-B14F-4D97-AF65-F5344CB8AC3E}">
        <p14:creationId xmlns:p14="http://schemas.microsoft.com/office/powerpoint/2010/main" val="2775422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70C2715-9F7C-FF16-214D-48BCEA73491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34C7B19-289F-C316-3A68-594D6279C9F4}"/>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656F2E2-FE82-CF0F-C8C4-2FFD30ED5853}"/>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CB4A8AE-0C7A-6047-D7E3-22244064D041}"/>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227013" indent="1588" algn="l">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Key takeaways:</a:t>
            </a:r>
          </a:p>
          <a:p>
            <a:pPr marL="512763" indent="-285750" algn="just">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While there's no single, dedicated court solely for climate change disputes, several international courts and tribunals play roles in resolving disputes related to climate change agreements, and related policies.</a:t>
            </a:r>
          </a:p>
          <a:p>
            <a:pPr marL="512763" indent="-285750" algn="just">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International courts and tribunals offer a variety of options for resolving climate change disputes. </a:t>
            </a:r>
          </a:p>
          <a:p>
            <a:pPr marL="512763" indent="-285750" algn="just">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However, limitations and challenges exist, highlighting the need for exploring complementary approaches and fostering collaboration between legal, diplomatic, and other stakeholders to effectively address the complex challenges of climate change.</a:t>
            </a:r>
          </a:p>
        </p:txBody>
      </p:sp>
      <p:pic>
        <p:nvPicPr>
          <p:cNvPr id="6" name="Εικόνα 5">
            <a:extLst>
              <a:ext uri="{FF2B5EF4-FFF2-40B4-BE49-F238E27FC236}">
                <a16:creationId xmlns:a16="http://schemas.microsoft.com/office/drawing/2014/main" id="{0810A6B5-B2C3-5112-4459-DF2F712E3F1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A426C1B-8FF4-2A1C-2462-AFE85BA7882F}"/>
              </a:ext>
            </a:extLst>
          </p:cNvPr>
          <p:cNvPicPr>
            <a:picLocks noChangeAspect="1"/>
          </p:cNvPicPr>
          <p:nvPr/>
        </p:nvPicPr>
        <p:blipFill>
          <a:blip r:embed="rId4"/>
          <a:stretch>
            <a:fillRect/>
          </a:stretch>
        </p:blipFill>
        <p:spPr>
          <a:xfrm>
            <a:off x="7479161" y="1950613"/>
            <a:ext cx="4434577" cy="2771611"/>
          </a:xfrm>
          <a:prstGeom prst="rect">
            <a:avLst/>
          </a:prstGeom>
        </p:spPr>
      </p:pic>
    </p:spTree>
    <p:extLst>
      <p:ext uri="{BB962C8B-B14F-4D97-AF65-F5344CB8AC3E}">
        <p14:creationId xmlns:p14="http://schemas.microsoft.com/office/powerpoint/2010/main" val="3300366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81A9442-DDA9-3BB1-22C4-08E1E8D5D26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4D515B6-6B62-D658-82CD-E4BC0F081D0B}"/>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E0D1D6A-D9D4-42DE-9049-909CF27FAC6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E76332A-4A83-FF40-FDA1-AA555964E73F}"/>
              </a:ext>
            </a:extLst>
          </p:cNvPr>
          <p:cNvSpPr>
            <a:spLocks noGrp="1"/>
          </p:cNvSpPr>
          <p:nvPr>
            <p:ph type="body" idx="1"/>
          </p:nvPr>
        </p:nvSpPr>
        <p:spPr>
          <a:xfrm>
            <a:off x="720725" y="2113659"/>
            <a:ext cx="6148674" cy="34723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marL="227013" indent="1588" algn="just">
              <a:spcBef>
                <a:spcPts val="600"/>
              </a:spcBef>
              <a:spcAft>
                <a:spcPts val="600"/>
              </a:spcAft>
            </a:pPr>
            <a:r>
              <a:rPr lang="en-US" sz="2400" b="1" i="0" dirty="0">
                <a:solidFill>
                  <a:srgbClr val="1F1F1F"/>
                </a:solidFill>
                <a:effectLst/>
                <a:latin typeface="Arial" panose="020B0604020202020204" pitchFamily="34" charset="0"/>
                <a:cs typeface="Arial" panose="020B0604020202020204" pitchFamily="34" charset="0"/>
              </a:rPr>
              <a:t>Types of mechanisms</a:t>
            </a:r>
          </a:p>
          <a:p>
            <a:pPr marL="227013" indent="1588" algn="just">
              <a:spcBef>
                <a:spcPts val="600"/>
              </a:spcBef>
              <a:spcAft>
                <a:spcPts val="600"/>
              </a:spcAft>
            </a:pPr>
            <a:r>
              <a:rPr lang="en-US" sz="2100" b="1" i="0" dirty="0">
                <a:solidFill>
                  <a:srgbClr val="1F1F1F"/>
                </a:solidFill>
                <a:effectLst/>
                <a:latin typeface="Arial" panose="020B0604020202020204" pitchFamily="34" charset="0"/>
                <a:cs typeface="Arial" panose="020B0604020202020204" pitchFamily="34" charset="0"/>
              </a:rPr>
              <a:t>National courts:</a:t>
            </a:r>
            <a:r>
              <a:rPr lang="en-US" sz="2100" b="0" i="0" dirty="0">
                <a:solidFill>
                  <a:srgbClr val="1F1F1F"/>
                </a:solidFill>
                <a:effectLst/>
                <a:latin typeface="Arial" panose="020B0604020202020204" pitchFamily="34" charset="0"/>
                <a:cs typeface="Arial" panose="020B0604020202020204" pitchFamily="34" charset="0"/>
              </a:rPr>
              <a:t> </a:t>
            </a:r>
            <a:r>
              <a:rPr lang="en-US" sz="2100" dirty="0">
                <a:solidFill>
                  <a:srgbClr val="1F1F1F"/>
                </a:solidFill>
                <a:latin typeface="Arial" panose="020B0604020202020204" pitchFamily="34" charset="0"/>
                <a:cs typeface="Arial" panose="020B0604020202020204" pitchFamily="34" charset="0"/>
              </a:rPr>
              <a:t>Courts are jumping into climate cases! They're holding governments and companies accountable, and making sure new projects consider the environment. This new legal area is rapidly evolving.</a:t>
            </a:r>
          </a:p>
          <a:p>
            <a:pPr marL="227013" indent="1588" algn="just">
              <a:spcBef>
                <a:spcPts val="600"/>
              </a:spcBef>
              <a:spcAft>
                <a:spcPts val="600"/>
              </a:spcAft>
            </a:pPr>
            <a:r>
              <a:rPr lang="en-US" sz="2100" b="1" i="0" dirty="0">
                <a:solidFill>
                  <a:srgbClr val="1F1F1F"/>
                </a:solidFill>
                <a:effectLst/>
                <a:latin typeface="Arial" panose="020B0604020202020204" pitchFamily="34" charset="0"/>
                <a:cs typeface="Arial" panose="020B0604020202020204" pitchFamily="34" charset="0"/>
              </a:rPr>
              <a:t>Administrative bodies:</a:t>
            </a:r>
            <a:r>
              <a:rPr lang="en-US" sz="2100" b="0" i="0" dirty="0">
                <a:solidFill>
                  <a:srgbClr val="1F1F1F"/>
                </a:solidFill>
                <a:effectLst/>
                <a:latin typeface="Arial" panose="020B0604020202020204" pitchFamily="34" charset="0"/>
                <a:cs typeface="Arial" panose="020B0604020202020204" pitchFamily="34" charset="0"/>
              </a:rPr>
              <a:t> Specialized environmental agencies or commissions in some countries handle complaints and disputes related to climate change regulations, pollution control, or environmental permits.</a:t>
            </a:r>
          </a:p>
          <a:p>
            <a:pPr marL="227013" indent="1588" algn="just">
              <a:spcBef>
                <a:spcPts val="600"/>
              </a:spcBef>
              <a:spcAft>
                <a:spcPts val="600"/>
              </a:spcAft>
            </a:pPr>
            <a:r>
              <a:rPr lang="en-US" sz="2100" b="1" i="0" dirty="0">
                <a:solidFill>
                  <a:srgbClr val="1F1F1F"/>
                </a:solidFill>
                <a:effectLst/>
                <a:latin typeface="Arial" panose="020B0604020202020204" pitchFamily="34" charset="0"/>
                <a:cs typeface="Arial" panose="020B0604020202020204" pitchFamily="34" charset="0"/>
              </a:rPr>
              <a:t>Traditional dispute resolution mechanisms:</a:t>
            </a:r>
            <a:r>
              <a:rPr lang="en-US" sz="2100" b="0" i="0" dirty="0">
                <a:solidFill>
                  <a:srgbClr val="1F1F1F"/>
                </a:solidFill>
                <a:effectLst/>
                <a:latin typeface="Arial" panose="020B0604020202020204" pitchFamily="34" charset="0"/>
                <a:cs typeface="Arial" panose="020B0604020202020204" pitchFamily="34" charset="0"/>
              </a:rPr>
              <a:t> Local communities may utilize traditional mediation, conciliation, or conflict resolution practices adapted to address climate-related disputes based on cultural norms and values.</a:t>
            </a:r>
          </a:p>
        </p:txBody>
      </p:sp>
      <p:pic>
        <p:nvPicPr>
          <p:cNvPr id="6" name="Εικόνα 5">
            <a:extLst>
              <a:ext uri="{FF2B5EF4-FFF2-40B4-BE49-F238E27FC236}">
                <a16:creationId xmlns:a16="http://schemas.microsoft.com/office/drawing/2014/main" id="{A856A1C9-A966-895E-53C4-F0F4766D78B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64EC064-8B3F-87E3-44B2-43BAC423B131}"/>
              </a:ext>
            </a:extLst>
          </p:cNvPr>
          <p:cNvPicPr>
            <a:picLocks noChangeAspect="1"/>
          </p:cNvPicPr>
          <p:nvPr/>
        </p:nvPicPr>
        <p:blipFill>
          <a:blip r:embed="rId4"/>
          <a:stretch>
            <a:fillRect/>
          </a:stretch>
        </p:blipFill>
        <p:spPr>
          <a:xfrm>
            <a:off x="7278125" y="2344331"/>
            <a:ext cx="4603886" cy="2391629"/>
          </a:xfrm>
          <a:prstGeom prst="rect">
            <a:avLst/>
          </a:prstGeom>
        </p:spPr>
      </p:pic>
    </p:spTree>
    <p:extLst>
      <p:ext uri="{BB962C8B-B14F-4D97-AF65-F5344CB8AC3E}">
        <p14:creationId xmlns:p14="http://schemas.microsoft.com/office/powerpoint/2010/main" val="4126165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D5EB797-4757-C00F-9E04-7D252843688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5922E44-DA50-5A77-41BA-4B3CF07546FF}"/>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F27A69D-AF97-B8DC-DFE7-A745EEB6BCDC}"/>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EECB241-FA8E-F625-0700-A23082F569CC}"/>
              </a:ext>
            </a:extLst>
          </p:cNvPr>
          <p:cNvSpPr>
            <a:spLocks noGrp="1"/>
          </p:cNvSpPr>
          <p:nvPr>
            <p:ph type="body" idx="1"/>
          </p:nvPr>
        </p:nvSpPr>
        <p:spPr>
          <a:xfrm>
            <a:off x="720725" y="2113659"/>
            <a:ext cx="6148674" cy="339032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227013" indent="1588" algn="just">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Types of mechanisms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Ombudspersons and human rights commissions:</a:t>
            </a:r>
            <a:r>
              <a:rPr lang="en-US" sz="1800" b="0" i="0" dirty="0">
                <a:solidFill>
                  <a:srgbClr val="1F1F1F"/>
                </a:solidFill>
                <a:effectLst/>
                <a:latin typeface="Arial" panose="020B0604020202020204" pitchFamily="34" charset="0"/>
                <a:cs typeface="Arial" panose="020B0604020202020204" pitchFamily="34" charset="0"/>
              </a:rPr>
              <a:t> These institutions can investigate complaints of human rights violations stemming from climate change impacts or inadequate government responses.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Regional courts and tribunals:</a:t>
            </a:r>
            <a:r>
              <a:rPr lang="en-US" sz="1800" b="0" i="0" dirty="0">
                <a:solidFill>
                  <a:srgbClr val="1F1F1F"/>
                </a:solidFill>
                <a:effectLst/>
                <a:latin typeface="Arial" panose="020B0604020202020204" pitchFamily="34" charset="0"/>
                <a:cs typeface="Arial" panose="020B0604020202020204" pitchFamily="34" charset="0"/>
              </a:rPr>
              <a:t> Regional courts like the Inter-American Court of Human Rights or the Court of Justice of the European Union have issued rulings on climate-related cases, offering additional avenues for dispute resolution within specific regions.</a:t>
            </a:r>
          </a:p>
        </p:txBody>
      </p:sp>
      <p:pic>
        <p:nvPicPr>
          <p:cNvPr id="6" name="Εικόνα 5">
            <a:extLst>
              <a:ext uri="{FF2B5EF4-FFF2-40B4-BE49-F238E27FC236}">
                <a16:creationId xmlns:a16="http://schemas.microsoft.com/office/drawing/2014/main" id="{40B5DB58-D6E2-1745-23D8-CA4BB5DA659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97F17E1-6ADA-5DAE-FF40-9E912AC15B6D}"/>
              </a:ext>
            </a:extLst>
          </p:cNvPr>
          <p:cNvPicPr>
            <a:picLocks noChangeAspect="1"/>
          </p:cNvPicPr>
          <p:nvPr/>
        </p:nvPicPr>
        <p:blipFill>
          <a:blip r:embed="rId4"/>
          <a:stretch>
            <a:fillRect/>
          </a:stretch>
        </p:blipFill>
        <p:spPr>
          <a:xfrm>
            <a:off x="7237489" y="2113659"/>
            <a:ext cx="4552950" cy="1000125"/>
          </a:xfrm>
          <a:prstGeom prst="rect">
            <a:avLst/>
          </a:prstGeom>
        </p:spPr>
      </p:pic>
      <p:pic>
        <p:nvPicPr>
          <p:cNvPr id="9" name="Picture 8">
            <a:extLst>
              <a:ext uri="{FF2B5EF4-FFF2-40B4-BE49-F238E27FC236}">
                <a16:creationId xmlns:a16="http://schemas.microsoft.com/office/drawing/2014/main" id="{A3F492F3-164F-410B-00CD-0048250443FD}"/>
              </a:ext>
            </a:extLst>
          </p:cNvPr>
          <p:cNvPicPr>
            <a:picLocks noChangeAspect="1"/>
          </p:cNvPicPr>
          <p:nvPr/>
        </p:nvPicPr>
        <p:blipFill>
          <a:blip r:embed="rId5"/>
          <a:stretch>
            <a:fillRect/>
          </a:stretch>
        </p:blipFill>
        <p:spPr>
          <a:xfrm>
            <a:off x="8759321" y="3278201"/>
            <a:ext cx="2046943" cy="2046943"/>
          </a:xfrm>
          <a:prstGeom prst="rect">
            <a:avLst/>
          </a:prstGeom>
        </p:spPr>
      </p:pic>
    </p:spTree>
    <p:extLst>
      <p:ext uri="{BB962C8B-B14F-4D97-AF65-F5344CB8AC3E}">
        <p14:creationId xmlns:p14="http://schemas.microsoft.com/office/powerpoint/2010/main" val="3587972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8BAE172-E43F-0F61-E20D-3DBFAC69003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B7F8687-DEB0-56EC-37E6-61E9AEC22728}"/>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F6572CBE-F97E-B720-AC9E-9017D9984FC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1EB4EB3-C22F-997A-DFCF-65740279065E}"/>
              </a:ext>
            </a:extLst>
          </p:cNvPr>
          <p:cNvSpPr>
            <a:spLocks noGrp="1"/>
          </p:cNvSpPr>
          <p:nvPr>
            <p:ph type="body" idx="1"/>
          </p:nvPr>
        </p:nvSpPr>
        <p:spPr>
          <a:xfrm>
            <a:off x="720725" y="2256554"/>
            <a:ext cx="6148674" cy="297640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Examples: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900" b="1" i="0" dirty="0" err="1">
                <a:solidFill>
                  <a:srgbClr val="1F1F1F"/>
                </a:solidFill>
                <a:effectLst/>
                <a:latin typeface="Arial" panose="020B0604020202020204" pitchFamily="34" charset="0"/>
                <a:cs typeface="Arial" panose="020B0604020202020204" pitchFamily="34" charset="0"/>
              </a:rPr>
              <a:t>Urgenda</a:t>
            </a:r>
            <a:r>
              <a:rPr lang="en-US" sz="1900" b="1" i="0" dirty="0">
                <a:solidFill>
                  <a:srgbClr val="1F1F1F"/>
                </a:solidFill>
                <a:effectLst/>
                <a:latin typeface="Arial" panose="020B0604020202020204" pitchFamily="34" charset="0"/>
                <a:cs typeface="Arial" panose="020B0604020202020204" pitchFamily="34" charset="0"/>
              </a:rPr>
              <a:t> case (Netherlands, 2019):</a:t>
            </a:r>
            <a:r>
              <a:rPr lang="en-US" sz="1900" b="0" i="0" dirty="0">
                <a:solidFill>
                  <a:srgbClr val="1F1F1F"/>
                </a:solidFill>
                <a:effectLst/>
                <a:latin typeface="Arial" panose="020B0604020202020204" pitchFamily="34" charset="0"/>
                <a:cs typeface="Arial" panose="020B0604020202020204" pitchFamily="34" charset="0"/>
              </a:rPr>
              <a:t> Dutch courts ordered the government to take more ambitious climate action, recognizing the violation of fundamental rights due to insufficient climate protection.</a:t>
            </a:r>
          </a:p>
          <a:p>
            <a:pPr algn="just">
              <a:buFont typeface="Arial" panose="020B0604020202020204" pitchFamily="34" charset="0"/>
              <a:buChar char="•"/>
            </a:pPr>
            <a:r>
              <a:rPr lang="en-US" sz="1900" b="1" i="0" dirty="0" err="1">
                <a:solidFill>
                  <a:srgbClr val="1F1F1F"/>
                </a:solidFill>
                <a:effectLst/>
                <a:latin typeface="Arial" panose="020B0604020202020204" pitchFamily="34" charset="0"/>
                <a:cs typeface="Arial" panose="020B0604020202020204" pitchFamily="34" charset="0"/>
              </a:rPr>
              <a:t>Lliu</a:t>
            </a:r>
            <a:r>
              <a:rPr lang="en-US" sz="1900" b="1" i="0" dirty="0">
                <a:solidFill>
                  <a:srgbClr val="1F1F1F"/>
                </a:solidFill>
                <a:effectLst/>
                <a:latin typeface="Arial" panose="020B0604020202020204" pitchFamily="34" charset="0"/>
                <a:cs typeface="Arial" panose="020B0604020202020204" pitchFamily="34" charset="0"/>
              </a:rPr>
              <a:t> v. Shell (Netherlands, 2023):</a:t>
            </a:r>
            <a:r>
              <a:rPr lang="en-US" sz="1900" b="0" i="0" dirty="0">
                <a:solidFill>
                  <a:srgbClr val="1F1F1F"/>
                </a:solidFill>
                <a:effectLst/>
                <a:latin typeface="Arial" panose="020B0604020202020204" pitchFamily="34" charset="0"/>
                <a:cs typeface="Arial" panose="020B0604020202020204" pitchFamily="34" charset="0"/>
              </a:rPr>
              <a:t> A Dutch court ordered Shell to reduce global emissions by 45% by 2030 compared to 2019 levels.</a:t>
            </a:r>
          </a:p>
          <a:p>
            <a:pPr marL="227013" indent="1588" algn="l">
              <a:spcBef>
                <a:spcPts val="600"/>
              </a:spcBef>
              <a:spcAft>
                <a:spcPts val="600"/>
              </a:spcAft>
            </a:pPr>
            <a:endParaRPr lang="en-US" sz="1800" dirty="0">
              <a:solidFill>
                <a:srgbClr val="1F1F1F"/>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43327EA-6271-0E90-0991-18BCEC40962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B2853F9-AA41-E0FD-9BF3-3ABF36086788}"/>
              </a:ext>
            </a:extLst>
          </p:cNvPr>
          <p:cNvPicPr>
            <a:picLocks noChangeAspect="1"/>
          </p:cNvPicPr>
          <p:nvPr/>
        </p:nvPicPr>
        <p:blipFill>
          <a:blip r:embed="rId4"/>
          <a:stretch>
            <a:fillRect/>
          </a:stretch>
        </p:blipFill>
        <p:spPr>
          <a:xfrm>
            <a:off x="7592673" y="1950613"/>
            <a:ext cx="4281915" cy="3545403"/>
          </a:xfrm>
          <a:prstGeom prst="rect">
            <a:avLst/>
          </a:prstGeom>
        </p:spPr>
      </p:pic>
    </p:spTree>
    <p:extLst>
      <p:ext uri="{BB962C8B-B14F-4D97-AF65-F5344CB8AC3E}">
        <p14:creationId xmlns:p14="http://schemas.microsoft.com/office/powerpoint/2010/main" val="3761185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E8C1D40-BEEF-01E5-1600-4A86644D51C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9837BEC-BBD6-924D-7759-62C2B25121B7}"/>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229E63E-9D6F-4E48-8600-BFC0F910EAE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F353825-AEB5-893C-5596-3657FDC21360}"/>
              </a:ext>
            </a:extLst>
          </p:cNvPr>
          <p:cNvSpPr>
            <a:spLocks noGrp="1"/>
          </p:cNvSpPr>
          <p:nvPr>
            <p:ph type="body" idx="1"/>
          </p:nvPr>
        </p:nvSpPr>
        <p:spPr>
          <a:xfrm>
            <a:off x="720725" y="2113659"/>
            <a:ext cx="6148674" cy="324648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Examples:</a:t>
            </a:r>
            <a:endParaRPr lang="en-US" sz="20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err="1">
                <a:solidFill>
                  <a:srgbClr val="1F1F1F"/>
                </a:solidFill>
                <a:effectLst/>
                <a:latin typeface="Arial" panose="020B0604020202020204" pitchFamily="34" charset="0"/>
                <a:cs typeface="Arial" panose="020B0604020202020204" pitchFamily="34" charset="0"/>
              </a:rPr>
              <a:t>Klimaatzaak</a:t>
            </a:r>
            <a:r>
              <a:rPr lang="en-US" sz="1800" b="1" i="0" dirty="0">
                <a:solidFill>
                  <a:srgbClr val="1F1F1F"/>
                </a:solidFill>
                <a:effectLst/>
                <a:latin typeface="Arial" panose="020B0604020202020204" pitchFamily="34" charset="0"/>
                <a:cs typeface="Arial" panose="020B0604020202020204" pitchFamily="34" charset="0"/>
              </a:rPr>
              <a:t> (Belgium, 2020):</a:t>
            </a:r>
            <a:r>
              <a:rPr lang="en-US" sz="1800" b="0" i="0" dirty="0">
                <a:solidFill>
                  <a:srgbClr val="1F1F1F"/>
                </a:solidFill>
                <a:effectLst/>
                <a:latin typeface="Arial" panose="020B0604020202020204" pitchFamily="34" charset="0"/>
                <a:cs typeface="Arial" panose="020B0604020202020204" pitchFamily="34" charset="0"/>
              </a:rPr>
              <a:t> The Belgian government was ordered to take more ambitious climate action by a court, recognizing the violation of fundamental rights due to insufficient climate protection.</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Inter-American Court of Human Rights:</a:t>
            </a:r>
            <a:r>
              <a:rPr lang="en-US" sz="1800" b="0" i="0" dirty="0">
                <a:solidFill>
                  <a:srgbClr val="1F1F1F"/>
                </a:solidFill>
                <a:effectLst/>
                <a:latin typeface="Arial" panose="020B0604020202020204" pitchFamily="34" charset="0"/>
                <a:cs typeface="Arial" panose="020B0604020202020204" pitchFamily="34" charset="0"/>
              </a:rPr>
              <a:t> This court has issued rulings on cases related to climate change impacts and human rights violations, like access to water or indigenous rights.</a:t>
            </a:r>
          </a:p>
        </p:txBody>
      </p:sp>
      <p:pic>
        <p:nvPicPr>
          <p:cNvPr id="6" name="Εικόνα 5">
            <a:extLst>
              <a:ext uri="{FF2B5EF4-FFF2-40B4-BE49-F238E27FC236}">
                <a16:creationId xmlns:a16="http://schemas.microsoft.com/office/drawing/2014/main" id="{5020CB5C-2B24-9ACC-A228-4A4405CD2B1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A5C9E34-370C-2460-B91B-DB20E2B7BB96}"/>
              </a:ext>
            </a:extLst>
          </p:cNvPr>
          <p:cNvPicPr>
            <a:picLocks noChangeAspect="1"/>
          </p:cNvPicPr>
          <p:nvPr/>
        </p:nvPicPr>
        <p:blipFill>
          <a:blip r:embed="rId4"/>
          <a:stretch>
            <a:fillRect/>
          </a:stretch>
        </p:blipFill>
        <p:spPr>
          <a:xfrm>
            <a:off x="7510692" y="2207123"/>
            <a:ext cx="4344451" cy="2443754"/>
          </a:xfrm>
          <a:prstGeom prst="rect">
            <a:avLst/>
          </a:prstGeom>
        </p:spPr>
      </p:pic>
    </p:spTree>
    <p:extLst>
      <p:ext uri="{BB962C8B-B14F-4D97-AF65-F5344CB8AC3E}">
        <p14:creationId xmlns:p14="http://schemas.microsoft.com/office/powerpoint/2010/main" val="81727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E19DDCA-6962-49BC-72C4-A6277F6B06D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5AC0CDD-AB81-2000-8D09-76B0FBD083AB}"/>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38ACB62-C244-D36E-EE87-C1944095A11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90E5DB4-5838-4A2A-44C4-F4D5FC2950DA}"/>
              </a:ext>
            </a:extLst>
          </p:cNvPr>
          <p:cNvSpPr>
            <a:spLocks noGrp="1"/>
          </p:cNvSpPr>
          <p:nvPr>
            <p:ph type="body" idx="1"/>
          </p:nvPr>
        </p:nvSpPr>
        <p:spPr>
          <a:xfrm>
            <a:off x="720725" y="2113659"/>
            <a:ext cx="6148674" cy="333171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Benefits: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Proximity to context:</a:t>
            </a:r>
            <a:r>
              <a:rPr lang="en-US" sz="2000" b="0" i="0" dirty="0">
                <a:solidFill>
                  <a:srgbClr val="1F1F1F"/>
                </a:solidFill>
                <a:effectLst/>
                <a:latin typeface="Arial" panose="020B0604020202020204" pitchFamily="34" charset="0"/>
                <a:cs typeface="Arial" panose="020B0604020202020204" pitchFamily="34" charset="0"/>
              </a:rPr>
              <a:t> National and regional mechanisms can be more accessible and responsive to specific local circumstances and cultural contexts than international courts.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Expertise and specialization:</a:t>
            </a:r>
            <a:r>
              <a:rPr lang="en-US" sz="2000" b="0" i="0" dirty="0">
                <a:solidFill>
                  <a:srgbClr val="1F1F1F"/>
                </a:solidFill>
                <a:effectLst/>
                <a:latin typeface="Arial" panose="020B0604020202020204" pitchFamily="34" charset="0"/>
                <a:cs typeface="Arial" panose="020B0604020202020204" pitchFamily="34" charset="0"/>
              </a:rPr>
              <a:t> Some mechanisms may have specialized expertise in climate change law, policy, or local environmental issues, facilitating more informed decision-making.</a:t>
            </a:r>
          </a:p>
        </p:txBody>
      </p:sp>
      <p:pic>
        <p:nvPicPr>
          <p:cNvPr id="6" name="Εικόνα 5">
            <a:extLst>
              <a:ext uri="{FF2B5EF4-FFF2-40B4-BE49-F238E27FC236}">
                <a16:creationId xmlns:a16="http://schemas.microsoft.com/office/drawing/2014/main" id="{EE00B9E4-668D-0353-3740-7ECB8A0D6FA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BC9408A-4583-819A-5140-A1E069401272}"/>
              </a:ext>
            </a:extLst>
          </p:cNvPr>
          <p:cNvPicPr>
            <a:picLocks noChangeAspect="1"/>
          </p:cNvPicPr>
          <p:nvPr/>
        </p:nvPicPr>
        <p:blipFill>
          <a:blip r:embed="rId4"/>
          <a:stretch>
            <a:fillRect/>
          </a:stretch>
        </p:blipFill>
        <p:spPr>
          <a:xfrm>
            <a:off x="7525599" y="1968390"/>
            <a:ext cx="4164291" cy="2921219"/>
          </a:xfrm>
          <a:prstGeom prst="rect">
            <a:avLst/>
          </a:prstGeom>
        </p:spPr>
      </p:pic>
    </p:spTree>
    <p:extLst>
      <p:ext uri="{BB962C8B-B14F-4D97-AF65-F5344CB8AC3E}">
        <p14:creationId xmlns:p14="http://schemas.microsoft.com/office/powerpoint/2010/main" val="1158524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7F37E97-B727-CDC5-F341-F0DCA3D604F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52734F8-2058-EC81-EF42-756CD748A08F}"/>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9A7EAF3-B6DE-7B27-69B8-860B58F8014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02603C2-D5E2-9661-63D3-3BFD1B7C2220}"/>
              </a:ext>
            </a:extLst>
          </p:cNvPr>
          <p:cNvSpPr>
            <a:spLocks noGrp="1"/>
          </p:cNvSpPr>
          <p:nvPr>
            <p:ph type="body" idx="1"/>
          </p:nvPr>
        </p:nvSpPr>
        <p:spPr>
          <a:xfrm>
            <a:off x="720725" y="2113659"/>
            <a:ext cx="6148674" cy="336101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algn="just"/>
            <a:r>
              <a:rPr lang="en-US" sz="2000" b="1" dirty="0">
                <a:solidFill>
                  <a:srgbClr val="1F1F1F"/>
                </a:solidFill>
                <a:latin typeface="Arial" panose="020B0604020202020204" pitchFamily="34" charset="0"/>
                <a:cs typeface="Arial" panose="020B0604020202020204" pitchFamily="34" charset="0"/>
              </a:rPr>
              <a:t>L</a:t>
            </a:r>
            <a:r>
              <a:rPr lang="en-US" sz="2000" b="1" i="0" dirty="0">
                <a:solidFill>
                  <a:srgbClr val="1F1F1F"/>
                </a:solidFill>
                <a:effectLst/>
                <a:latin typeface="Arial" panose="020B0604020202020204" pitchFamily="34" charset="0"/>
                <a:cs typeface="Arial" panose="020B0604020202020204" pitchFamily="34" charset="0"/>
              </a:rPr>
              <a:t>imitations: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Limited reach:</a:t>
            </a:r>
            <a:r>
              <a:rPr lang="en-US" sz="2000" b="0" i="0" dirty="0">
                <a:solidFill>
                  <a:srgbClr val="1F1F1F"/>
                </a:solidFill>
                <a:effectLst/>
                <a:latin typeface="Arial" panose="020B0604020202020204" pitchFamily="34" charset="0"/>
                <a:cs typeface="Arial" panose="020B0604020202020204" pitchFamily="34" charset="0"/>
              </a:rPr>
              <a:t> These mechanisms may not have jurisdiction over disputes involving multiple countries or international actors.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Enforcement challenges:</a:t>
            </a:r>
            <a:r>
              <a:rPr lang="en-US" sz="2000" b="0" i="0" dirty="0">
                <a:solidFill>
                  <a:srgbClr val="1F1F1F"/>
                </a:solidFill>
                <a:effectLst/>
                <a:latin typeface="Arial" panose="020B0604020202020204" pitchFamily="34" charset="0"/>
                <a:cs typeface="Arial" panose="020B0604020202020204" pitchFamily="34" charset="0"/>
              </a:rPr>
              <a:t> Enforcing decisions, particularly against powerful entities, can be difficult within national or regional contexts.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Political influence:</a:t>
            </a:r>
            <a:r>
              <a:rPr lang="en-US" sz="2000" b="0" i="0" dirty="0">
                <a:solidFill>
                  <a:srgbClr val="1F1F1F"/>
                </a:solidFill>
                <a:effectLst/>
                <a:latin typeface="Arial" panose="020B0604020202020204" pitchFamily="34" charset="0"/>
                <a:cs typeface="Arial" panose="020B0604020202020204" pitchFamily="34" charset="0"/>
              </a:rPr>
              <a:t> The effectiveness of some mechanisms can be affected by political considerations or power imbalances within a country or region.</a:t>
            </a:r>
          </a:p>
        </p:txBody>
      </p:sp>
      <p:pic>
        <p:nvPicPr>
          <p:cNvPr id="6" name="Εικόνα 5">
            <a:extLst>
              <a:ext uri="{FF2B5EF4-FFF2-40B4-BE49-F238E27FC236}">
                <a16:creationId xmlns:a16="http://schemas.microsoft.com/office/drawing/2014/main" id="{249FFE6B-EDF9-C6AA-98C0-623065DB041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3247202-B3B1-7E02-3A3F-274101DA14E5}"/>
              </a:ext>
            </a:extLst>
          </p:cNvPr>
          <p:cNvPicPr>
            <a:picLocks noChangeAspect="1"/>
          </p:cNvPicPr>
          <p:nvPr/>
        </p:nvPicPr>
        <p:blipFill>
          <a:blip r:embed="rId4"/>
          <a:stretch>
            <a:fillRect/>
          </a:stretch>
        </p:blipFill>
        <p:spPr>
          <a:xfrm>
            <a:off x="7649429" y="2113659"/>
            <a:ext cx="4080116" cy="2824508"/>
          </a:xfrm>
          <a:prstGeom prst="rect">
            <a:avLst/>
          </a:prstGeom>
        </p:spPr>
      </p:pic>
    </p:spTree>
    <p:extLst>
      <p:ext uri="{BB962C8B-B14F-4D97-AF65-F5344CB8AC3E}">
        <p14:creationId xmlns:p14="http://schemas.microsoft.com/office/powerpoint/2010/main" val="2403481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9A1FDB2-4A2A-950B-E4E4-6FF0B463B21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03D03AB-7348-D333-C637-5E0BAB9551D4}"/>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90972A3-562B-F4A3-0C12-4C3F6938DBD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2A2C987-D20A-0A3A-F0AD-A8F532B74BDB}"/>
              </a:ext>
            </a:extLst>
          </p:cNvPr>
          <p:cNvSpPr>
            <a:spLocks noGrp="1"/>
          </p:cNvSpPr>
          <p:nvPr>
            <p:ph type="body" idx="1"/>
          </p:nvPr>
        </p:nvSpPr>
        <p:spPr>
          <a:xfrm>
            <a:off x="720725" y="2113659"/>
            <a:ext cx="6148674" cy="33492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lnSpc>
                <a:spcPct val="10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Future considerations:</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10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Strengthening existing mechanisms:</a:t>
            </a:r>
            <a:r>
              <a:rPr lang="en-US" sz="1800" b="0" i="0" dirty="0">
                <a:solidFill>
                  <a:srgbClr val="1F1F1F"/>
                </a:solidFill>
                <a:effectLst/>
                <a:latin typeface="Arial" panose="020B0604020202020204" pitchFamily="34" charset="0"/>
                <a:cs typeface="Arial" panose="020B0604020202020204" pitchFamily="34" charset="0"/>
              </a:rPr>
              <a:t> Enhancing capacity, expertise, and transparency of national and regional mechanisms can improve their effectiveness and legitimacy.</a:t>
            </a:r>
          </a:p>
          <a:p>
            <a:pPr algn="just">
              <a:lnSpc>
                <a:spcPct val="10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Empowering local communities:</a:t>
            </a:r>
            <a:r>
              <a:rPr lang="en-US" sz="1800" b="0" i="0" dirty="0">
                <a:solidFill>
                  <a:srgbClr val="1F1F1F"/>
                </a:solidFill>
                <a:effectLst/>
                <a:latin typeface="Arial" panose="020B0604020202020204" pitchFamily="34" charset="0"/>
                <a:cs typeface="Arial" panose="020B0604020202020204" pitchFamily="34" charset="0"/>
              </a:rPr>
              <a:t> Enhancing access to justice and dispute resolution mechanisms for communities directly affected by climate change is crucial for ensuring their voices are heard and rights are protected.</a:t>
            </a:r>
          </a:p>
        </p:txBody>
      </p:sp>
      <p:pic>
        <p:nvPicPr>
          <p:cNvPr id="6" name="Εικόνα 5">
            <a:extLst>
              <a:ext uri="{FF2B5EF4-FFF2-40B4-BE49-F238E27FC236}">
                <a16:creationId xmlns:a16="http://schemas.microsoft.com/office/drawing/2014/main" id="{801FCE75-3D02-DAF4-F337-26B7B541539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0EB5FA8A-497E-8506-66F3-FA3B6E522C29}"/>
              </a:ext>
            </a:extLst>
          </p:cNvPr>
          <p:cNvPicPr>
            <a:picLocks noChangeAspect="1"/>
          </p:cNvPicPr>
          <p:nvPr/>
        </p:nvPicPr>
        <p:blipFill>
          <a:blip r:embed="rId4"/>
          <a:stretch>
            <a:fillRect/>
          </a:stretch>
        </p:blipFill>
        <p:spPr>
          <a:xfrm>
            <a:off x="7315199" y="1950613"/>
            <a:ext cx="4519025" cy="3200049"/>
          </a:xfrm>
          <a:prstGeom prst="rect">
            <a:avLst/>
          </a:prstGeom>
        </p:spPr>
      </p:pic>
    </p:spTree>
    <p:extLst>
      <p:ext uri="{BB962C8B-B14F-4D97-AF65-F5344CB8AC3E}">
        <p14:creationId xmlns:p14="http://schemas.microsoft.com/office/powerpoint/2010/main" val="2274188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182A2ED-F424-2877-C3D6-F1A377D76AA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C3517D1-0D97-8B72-BDD0-B80EA86C885C}"/>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D06BC47-2D9A-7688-75EB-7C04F07B27C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6.1. Compliance and compensation mechanisms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E3A2482-F3BC-F55D-6707-EB85057658DE}"/>
              </a:ext>
            </a:extLst>
          </p:cNvPr>
          <p:cNvSpPr>
            <a:spLocks noGrp="1"/>
          </p:cNvSpPr>
          <p:nvPr>
            <p:ph type="body" idx="1"/>
          </p:nvPr>
        </p:nvSpPr>
        <p:spPr>
          <a:xfrm>
            <a:off x="720725" y="2113659"/>
            <a:ext cx="6148674" cy="331598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Challenges in compliance</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Limited enforcement power:</a:t>
            </a:r>
            <a:r>
              <a:rPr lang="en-US" sz="1800" b="0" i="0" dirty="0">
                <a:solidFill>
                  <a:srgbClr val="1F1F1F"/>
                </a:solidFill>
                <a:effectLst/>
                <a:latin typeface="Arial" panose="020B0604020202020204" pitchFamily="34" charset="0"/>
                <a:cs typeface="Arial" panose="020B0604020202020204" pitchFamily="34" charset="0"/>
              </a:rPr>
              <a:t> International mechanisms often lack strong enforcement powers, making them reliant on political will and cooperation.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Complexity of climate change:</a:t>
            </a:r>
            <a:r>
              <a:rPr lang="en-US" sz="1800" b="0" i="0" dirty="0">
                <a:solidFill>
                  <a:srgbClr val="1F1F1F"/>
                </a:solidFill>
                <a:effectLst/>
                <a:latin typeface="Arial" panose="020B0604020202020204" pitchFamily="34" charset="0"/>
                <a:cs typeface="Arial" panose="020B0604020202020204" pitchFamily="34" charset="0"/>
              </a:rPr>
              <a:t> Attributing specific actions to climate impacts and measuring compliance can be difficult due to the systemic nature of the issue.</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Capacity gaps:</a:t>
            </a:r>
            <a:r>
              <a:rPr lang="en-US" sz="1800" b="0" i="0" dirty="0">
                <a:solidFill>
                  <a:srgbClr val="1F1F1F"/>
                </a:solidFill>
                <a:effectLst/>
                <a:latin typeface="Arial" panose="020B0604020202020204" pitchFamily="34" charset="0"/>
                <a:cs typeface="Arial" panose="020B0604020202020204" pitchFamily="34" charset="0"/>
              </a:rPr>
              <a:t> Developing countries may lack the technical and financial resources to fully comply with ambitious climate commitments.</a:t>
            </a:r>
          </a:p>
        </p:txBody>
      </p:sp>
      <p:pic>
        <p:nvPicPr>
          <p:cNvPr id="6" name="Εικόνα 5">
            <a:extLst>
              <a:ext uri="{FF2B5EF4-FFF2-40B4-BE49-F238E27FC236}">
                <a16:creationId xmlns:a16="http://schemas.microsoft.com/office/drawing/2014/main" id="{B67DB1E2-10AD-2AED-FB4F-4201E2728A1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281D9EA-BC4F-1168-5B7B-E5D93AA8C323}"/>
              </a:ext>
            </a:extLst>
          </p:cNvPr>
          <p:cNvPicPr>
            <a:picLocks noChangeAspect="1"/>
          </p:cNvPicPr>
          <p:nvPr/>
        </p:nvPicPr>
        <p:blipFill>
          <a:blip r:embed="rId4"/>
          <a:stretch>
            <a:fillRect/>
          </a:stretch>
        </p:blipFill>
        <p:spPr>
          <a:xfrm>
            <a:off x="7516998" y="2301766"/>
            <a:ext cx="4192839" cy="2518095"/>
          </a:xfrm>
          <a:prstGeom prst="rect">
            <a:avLst/>
          </a:prstGeom>
        </p:spPr>
      </p:pic>
    </p:spTree>
    <p:extLst>
      <p:ext uri="{BB962C8B-B14F-4D97-AF65-F5344CB8AC3E}">
        <p14:creationId xmlns:p14="http://schemas.microsoft.com/office/powerpoint/2010/main" val="290671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643AD61-F11C-9F35-5291-467AD7FB729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5854432-E2B6-9AB3-F0B2-4C2AFD92B1E3}"/>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DCE1D75-09D1-24A0-E6EF-4F939BD68C2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AFCF857-4488-54B3-B77B-724D0DE2BA37}"/>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Future considerations:</a:t>
            </a:r>
          </a:p>
          <a:p>
            <a:pPr marL="460375" indent="-231775"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Harmonization with international frameworks:</a:t>
            </a:r>
            <a:r>
              <a:rPr lang="en-US" sz="2000" b="0" i="0" dirty="0">
                <a:solidFill>
                  <a:srgbClr val="1F1F1F"/>
                </a:solidFill>
                <a:effectLst/>
                <a:latin typeface="Arial" panose="020B0604020202020204" pitchFamily="34" charset="0"/>
                <a:cs typeface="Arial" panose="020B0604020202020204" pitchFamily="34" charset="0"/>
              </a:rPr>
              <a:t> Aligning national and regional approaches with international standards and principles can promote consistency and effectiveness.</a:t>
            </a:r>
          </a:p>
          <a:p>
            <a:pPr marL="460375" indent="-231775"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Combining with other approaches:</a:t>
            </a:r>
            <a:r>
              <a:rPr lang="en-US" sz="2000" b="0" i="0" dirty="0">
                <a:solidFill>
                  <a:srgbClr val="1F1F1F"/>
                </a:solidFill>
                <a:effectLst/>
                <a:latin typeface="Arial" panose="020B0604020202020204" pitchFamily="34" charset="0"/>
                <a:cs typeface="Arial" panose="020B0604020202020204" pitchFamily="34" charset="0"/>
              </a:rPr>
              <a:t> Integrating national and regional mechanisms with diplomacy, capacity building, and policy changes can create a more comprehensive framework for addressing climate disputes.</a:t>
            </a:r>
          </a:p>
        </p:txBody>
      </p:sp>
      <p:pic>
        <p:nvPicPr>
          <p:cNvPr id="6" name="Εικόνα 5">
            <a:extLst>
              <a:ext uri="{FF2B5EF4-FFF2-40B4-BE49-F238E27FC236}">
                <a16:creationId xmlns:a16="http://schemas.microsoft.com/office/drawing/2014/main" id="{114D6509-5030-9B7F-A0A2-B1111AB7317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A2DD3D2-A040-1245-F976-2445E759E154}"/>
              </a:ext>
            </a:extLst>
          </p:cNvPr>
          <p:cNvPicPr>
            <a:picLocks noChangeAspect="1"/>
          </p:cNvPicPr>
          <p:nvPr/>
        </p:nvPicPr>
        <p:blipFill>
          <a:blip r:embed="rId4"/>
          <a:stretch>
            <a:fillRect/>
          </a:stretch>
        </p:blipFill>
        <p:spPr>
          <a:xfrm>
            <a:off x="7504024" y="2389598"/>
            <a:ext cx="4200581" cy="2404373"/>
          </a:xfrm>
          <a:prstGeom prst="rect">
            <a:avLst/>
          </a:prstGeom>
        </p:spPr>
      </p:pic>
    </p:spTree>
    <p:extLst>
      <p:ext uri="{BB962C8B-B14F-4D97-AF65-F5344CB8AC3E}">
        <p14:creationId xmlns:p14="http://schemas.microsoft.com/office/powerpoint/2010/main" val="359094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466F458-4CF1-06C7-7367-B6D86CC0CDD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50053BA-CBEF-F63B-51D0-7494CF539B3B}"/>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768F5F1-E90D-6453-8250-5B2DDDED17D9}"/>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45C8FFB-75D3-FFCD-265C-923E6EE4CD6C}"/>
              </a:ext>
            </a:extLst>
          </p:cNvPr>
          <p:cNvSpPr>
            <a:spLocks noGrp="1"/>
          </p:cNvSpPr>
          <p:nvPr>
            <p:ph type="body" idx="1"/>
          </p:nvPr>
        </p:nvSpPr>
        <p:spPr>
          <a:xfrm>
            <a:off x="720725" y="2282847"/>
            <a:ext cx="6148674" cy="331492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algn="l" defTabSz="517525">
              <a:lnSpc>
                <a:spcPct val="80000"/>
              </a:lnSpc>
              <a:spcAft>
                <a:spcPts val="600"/>
              </a:spcAft>
              <a:tabLst>
                <a:tab pos="517525" algn="l"/>
              </a:tabLst>
            </a:pPr>
            <a:r>
              <a:rPr lang="en-US" sz="2000" b="1" i="0" dirty="0">
                <a:solidFill>
                  <a:srgbClr val="1F1F1F"/>
                </a:solidFill>
                <a:effectLst/>
                <a:latin typeface="Arial" panose="020B0604020202020204" pitchFamily="34" charset="0"/>
                <a:cs typeface="Arial" panose="020B0604020202020204" pitchFamily="34" charset="0"/>
              </a:rPr>
              <a:t>Key takeaways:</a:t>
            </a:r>
          </a:p>
          <a:p>
            <a:pPr marL="571500" indent="-342900" algn="just" defTabSz="517525">
              <a:lnSpc>
                <a:spcPct val="80000"/>
              </a:lnSpc>
              <a:spcAft>
                <a:spcPts val="600"/>
              </a:spcAft>
              <a:buFont typeface="Arial" panose="020B0604020202020204" pitchFamily="34" charset="0"/>
              <a:buChar char="•"/>
              <a:tabLst>
                <a:tab pos="517525" algn="l"/>
              </a:tabLst>
            </a:pPr>
            <a:r>
              <a:rPr lang="en-US" sz="2000" b="0" i="0" dirty="0">
                <a:solidFill>
                  <a:srgbClr val="1F1F1F"/>
                </a:solidFill>
                <a:effectLst/>
                <a:latin typeface="Arial" panose="020B0604020202020204" pitchFamily="34" charset="0"/>
                <a:cs typeface="Arial" panose="020B0604020202020204" pitchFamily="34" charset="0"/>
              </a:rPr>
              <a:t>National and regional mechanisms play a crucial role in addressing climate change disputes, offering diverse approaches closer to the specific contexts and impacts experienced by communities and individuals.</a:t>
            </a:r>
          </a:p>
          <a:p>
            <a:pPr marL="571500" indent="-342900" algn="just" defTabSz="517525">
              <a:lnSpc>
                <a:spcPct val="80000"/>
              </a:lnSpc>
              <a:spcAft>
                <a:spcPts val="600"/>
              </a:spcAft>
              <a:buFont typeface="Arial" panose="020B0604020202020204" pitchFamily="34" charset="0"/>
              <a:buChar char="•"/>
              <a:tabLst>
                <a:tab pos="517525" algn="l"/>
              </a:tabLst>
            </a:pPr>
            <a:r>
              <a:rPr lang="en-US" sz="2000" i="0" dirty="0">
                <a:solidFill>
                  <a:srgbClr val="1F1F1F"/>
                </a:solidFill>
                <a:effectLst/>
                <a:latin typeface="Arial" panose="020B0604020202020204" pitchFamily="34" charset="0"/>
                <a:cs typeface="Arial" panose="020B0604020202020204" pitchFamily="34" charset="0"/>
              </a:rPr>
              <a:t>Recognizing their potential and limitations, and exploring ways to strengthen and complement them with other approaches, is crucial for creating a more just and equitable framework for resolving disputes and ensuring effective climate action.</a:t>
            </a:r>
          </a:p>
        </p:txBody>
      </p:sp>
      <p:pic>
        <p:nvPicPr>
          <p:cNvPr id="6" name="Εικόνα 5">
            <a:extLst>
              <a:ext uri="{FF2B5EF4-FFF2-40B4-BE49-F238E27FC236}">
                <a16:creationId xmlns:a16="http://schemas.microsoft.com/office/drawing/2014/main" id="{623A1F2E-4199-BA79-BD37-C48749449DA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9474D82-BA3E-04AA-BAE9-3329C649A364}"/>
              </a:ext>
            </a:extLst>
          </p:cNvPr>
          <p:cNvPicPr>
            <a:picLocks noChangeAspect="1"/>
          </p:cNvPicPr>
          <p:nvPr/>
        </p:nvPicPr>
        <p:blipFill>
          <a:blip r:embed="rId4"/>
          <a:stretch>
            <a:fillRect/>
          </a:stretch>
        </p:blipFill>
        <p:spPr>
          <a:xfrm>
            <a:off x="7409793" y="2371513"/>
            <a:ext cx="4319316" cy="2780659"/>
          </a:xfrm>
          <a:prstGeom prst="rect">
            <a:avLst/>
          </a:prstGeom>
        </p:spPr>
      </p:pic>
    </p:spTree>
    <p:extLst>
      <p:ext uri="{BB962C8B-B14F-4D97-AF65-F5344CB8AC3E}">
        <p14:creationId xmlns:p14="http://schemas.microsoft.com/office/powerpoint/2010/main" val="1082244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1D0EBDA-DB93-CDB1-70F3-A68BC2317F1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DBD7103-828B-65DD-EB24-05D45CB9F69A}"/>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935B842-9FE1-D95E-5569-4AAE5B983A7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6.5. Landmark climate-related court cases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11D5DBF-F2DF-81E4-D04B-94F6595F5155}"/>
              </a:ext>
            </a:extLst>
          </p:cNvPr>
          <p:cNvSpPr>
            <a:spLocks noGrp="1"/>
          </p:cNvSpPr>
          <p:nvPr>
            <p:ph type="body" idx="1"/>
          </p:nvPr>
        </p:nvSpPr>
        <p:spPr>
          <a:xfrm>
            <a:off x="720725" y="2113659"/>
            <a:ext cx="6148674" cy="332229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National Courts:</a:t>
            </a:r>
          </a:p>
          <a:p>
            <a:pPr algn="just">
              <a:lnSpc>
                <a:spcPct val="80000"/>
              </a:lnSpc>
              <a:spcBef>
                <a:spcPts val="600"/>
              </a:spcBef>
              <a:spcAft>
                <a:spcPts val="600"/>
              </a:spcAft>
              <a:buFont typeface="Arial" panose="020B0604020202020204" pitchFamily="34" charset="0"/>
              <a:buChar char="•"/>
            </a:pPr>
            <a:r>
              <a:rPr lang="en-US" sz="1800" b="1" i="0" dirty="0" err="1">
                <a:solidFill>
                  <a:srgbClr val="1F1F1F"/>
                </a:solidFill>
                <a:effectLst/>
                <a:latin typeface="Arial" panose="020B0604020202020204" pitchFamily="34" charset="0"/>
                <a:cs typeface="Arial" panose="020B0604020202020204" pitchFamily="34" charset="0"/>
              </a:rPr>
              <a:t>Lliu</a:t>
            </a:r>
            <a:r>
              <a:rPr lang="en-US" sz="1800" b="1" i="0" dirty="0">
                <a:solidFill>
                  <a:srgbClr val="1F1F1F"/>
                </a:solidFill>
                <a:effectLst/>
                <a:latin typeface="Arial" panose="020B0604020202020204" pitchFamily="34" charset="0"/>
                <a:cs typeface="Arial" panose="020B0604020202020204" pitchFamily="34" charset="0"/>
              </a:rPr>
              <a:t> v. Shell (Netherlands, 2023):</a:t>
            </a:r>
            <a:r>
              <a:rPr lang="en-US" sz="1800" b="0" i="0" dirty="0">
                <a:solidFill>
                  <a:srgbClr val="1F1F1F"/>
                </a:solidFill>
                <a:effectLst/>
                <a:latin typeface="Arial" panose="020B0604020202020204" pitchFamily="34" charset="0"/>
                <a:cs typeface="Arial" panose="020B0604020202020204" pitchFamily="34" charset="0"/>
              </a:rPr>
              <a:t> This case went further, requiring Shell to reduce global emissions by 45% by 2030 compared to 2019 levels. It established a duty of care for corporations to address their contributions to climate change beyond their national borders.</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Juliana v. United States (US, 2018):</a:t>
            </a:r>
            <a:r>
              <a:rPr lang="en-US" sz="1800" b="0" i="0" dirty="0">
                <a:solidFill>
                  <a:srgbClr val="1F1F1F"/>
                </a:solidFill>
                <a:effectLst/>
                <a:latin typeface="Arial" panose="020B0604020202020204" pitchFamily="34" charset="0"/>
                <a:cs typeface="Arial" panose="020B0604020202020204" pitchFamily="34" charset="0"/>
              </a:rPr>
              <a:t> Though ultimately dismissed, this case brought by young people against the US government for failing to protect their future from climate change ignited public discussion about legal avenues for climate action.</a:t>
            </a:r>
          </a:p>
        </p:txBody>
      </p:sp>
      <p:pic>
        <p:nvPicPr>
          <p:cNvPr id="6" name="Εικόνα 5">
            <a:extLst>
              <a:ext uri="{FF2B5EF4-FFF2-40B4-BE49-F238E27FC236}">
                <a16:creationId xmlns:a16="http://schemas.microsoft.com/office/drawing/2014/main" id="{9619372A-3299-EEC8-47D2-11B3C2B6B8C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D9B3AA3-69B7-BE98-4EC8-752EF0162212}"/>
              </a:ext>
            </a:extLst>
          </p:cNvPr>
          <p:cNvPicPr>
            <a:picLocks noChangeAspect="1"/>
          </p:cNvPicPr>
          <p:nvPr/>
        </p:nvPicPr>
        <p:blipFill>
          <a:blip r:embed="rId4"/>
          <a:stretch>
            <a:fillRect/>
          </a:stretch>
        </p:blipFill>
        <p:spPr>
          <a:xfrm>
            <a:off x="7443579" y="2085565"/>
            <a:ext cx="4027696" cy="2686869"/>
          </a:xfrm>
          <a:prstGeom prst="rect">
            <a:avLst/>
          </a:prstGeom>
        </p:spPr>
      </p:pic>
    </p:spTree>
    <p:extLst>
      <p:ext uri="{BB962C8B-B14F-4D97-AF65-F5344CB8AC3E}">
        <p14:creationId xmlns:p14="http://schemas.microsoft.com/office/powerpoint/2010/main" val="3088243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A8B59CD-5117-DDFD-8B54-30B4D1412C7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1240FD8-9535-FD96-7A98-B2EAB7413AA1}"/>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D797645-A79E-0F3C-0CE2-199F1E70CC7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6.5. Landmark climate-related court cases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75FBA31-841D-E70F-8ED6-A75D637936F7}"/>
              </a:ext>
            </a:extLst>
          </p:cNvPr>
          <p:cNvSpPr>
            <a:spLocks noGrp="1"/>
          </p:cNvSpPr>
          <p:nvPr>
            <p:ph type="body" idx="1"/>
          </p:nvPr>
        </p:nvSpPr>
        <p:spPr>
          <a:xfrm>
            <a:off x="720725" y="2113659"/>
            <a:ext cx="6148674" cy="343135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40000" lnSpcReduction="20000"/>
          </a:bodyPr>
          <a:lstStyle/>
          <a:p>
            <a:pPr algn="just"/>
            <a:r>
              <a:rPr lang="en-US" sz="4800" b="1" i="0" dirty="0">
                <a:solidFill>
                  <a:srgbClr val="1F1F1F"/>
                </a:solidFill>
                <a:effectLst/>
                <a:latin typeface="Arial" panose="020B0604020202020204" pitchFamily="34" charset="0"/>
                <a:cs typeface="Arial" panose="020B0604020202020204" pitchFamily="34" charset="0"/>
              </a:rPr>
              <a:t>Regional Courts:</a:t>
            </a:r>
            <a:endParaRPr lang="en-US" sz="4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4800" b="1" i="0" dirty="0" err="1">
                <a:solidFill>
                  <a:srgbClr val="1F1F1F"/>
                </a:solidFill>
                <a:effectLst/>
                <a:latin typeface="Arial" panose="020B0604020202020204" pitchFamily="34" charset="0"/>
                <a:cs typeface="Arial" panose="020B0604020202020204" pitchFamily="34" charset="0"/>
              </a:rPr>
              <a:t>Klimaatzaak</a:t>
            </a:r>
            <a:r>
              <a:rPr lang="en-US" sz="4800" b="1" i="0" dirty="0">
                <a:solidFill>
                  <a:srgbClr val="1F1F1F"/>
                </a:solidFill>
                <a:effectLst/>
                <a:latin typeface="Arial" panose="020B0604020202020204" pitchFamily="34" charset="0"/>
                <a:cs typeface="Arial" panose="020B0604020202020204" pitchFamily="34" charset="0"/>
              </a:rPr>
              <a:t> (Belgium, 2020):</a:t>
            </a:r>
            <a:r>
              <a:rPr lang="en-US" sz="4800" b="0" i="0" dirty="0">
                <a:solidFill>
                  <a:srgbClr val="1F1F1F"/>
                </a:solidFill>
                <a:effectLst/>
                <a:latin typeface="Arial" panose="020B0604020202020204" pitchFamily="34" charset="0"/>
                <a:cs typeface="Arial" panose="020B0604020202020204" pitchFamily="34" charset="0"/>
              </a:rPr>
              <a:t> Similar to the </a:t>
            </a:r>
            <a:r>
              <a:rPr lang="en-US" sz="4800" b="0" i="0" dirty="0" err="1">
                <a:solidFill>
                  <a:srgbClr val="1F1F1F"/>
                </a:solidFill>
                <a:effectLst/>
                <a:latin typeface="Arial" panose="020B0604020202020204" pitchFamily="34" charset="0"/>
                <a:cs typeface="Arial" panose="020B0604020202020204" pitchFamily="34" charset="0"/>
              </a:rPr>
              <a:t>Urgenda</a:t>
            </a:r>
            <a:r>
              <a:rPr lang="en-US" sz="4800" b="0" i="0" dirty="0">
                <a:solidFill>
                  <a:srgbClr val="1F1F1F"/>
                </a:solidFill>
                <a:effectLst/>
                <a:latin typeface="Arial" panose="020B0604020202020204" pitchFamily="34" charset="0"/>
                <a:cs typeface="Arial" panose="020B0604020202020204" pitchFamily="34" charset="0"/>
              </a:rPr>
              <a:t> case, this Belgian court ordered the government to take more ambitious climate action, recognizing the violation of fundamental rights due to insufficient protection.</a:t>
            </a:r>
          </a:p>
          <a:p>
            <a:pPr algn="just">
              <a:buFont typeface="Arial" panose="020B0604020202020204" pitchFamily="34" charset="0"/>
              <a:buChar char="•"/>
            </a:pPr>
            <a:r>
              <a:rPr lang="en-US" sz="4800" b="1" i="0" dirty="0">
                <a:solidFill>
                  <a:srgbClr val="1F1F1F"/>
                </a:solidFill>
                <a:effectLst/>
                <a:latin typeface="Arial" panose="020B0604020202020204" pitchFamily="34" charset="0"/>
                <a:cs typeface="Arial" panose="020B0604020202020204" pitchFamily="34" charset="0"/>
              </a:rPr>
              <a:t>Inter-American Court of Human Rights:</a:t>
            </a:r>
            <a:r>
              <a:rPr lang="en-US" sz="4800" b="0" i="0" dirty="0">
                <a:solidFill>
                  <a:srgbClr val="1F1F1F"/>
                </a:solidFill>
                <a:effectLst/>
                <a:latin typeface="Arial" panose="020B0604020202020204" pitchFamily="34" charset="0"/>
                <a:cs typeface="Arial" panose="020B0604020202020204" pitchFamily="34" charset="0"/>
              </a:rPr>
              <a:t> This court has issued rulings on cases related to climate change impacts and human rights violations, like access to water or indigenous rights. For example, in the 2020 "</a:t>
            </a:r>
            <a:r>
              <a:rPr lang="en-US" sz="4800" b="0" i="0" dirty="0" err="1">
                <a:solidFill>
                  <a:srgbClr val="1F1F1F"/>
                </a:solidFill>
                <a:effectLst/>
                <a:latin typeface="Arial" panose="020B0604020202020204" pitchFamily="34" charset="0"/>
                <a:cs typeface="Arial" panose="020B0604020202020204" pitchFamily="34" charset="0"/>
              </a:rPr>
              <a:t>Mayagna</a:t>
            </a:r>
            <a:r>
              <a:rPr lang="en-US" sz="4800" b="0" i="0" dirty="0">
                <a:solidFill>
                  <a:srgbClr val="1F1F1F"/>
                </a:solidFill>
                <a:effectLst/>
                <a:latin typeface="Arial" panose="020B0604020202020204" pitchFamily="34" charset="0"/>
                <a:cs typeface="Arial" panose="020B0604020202020204" pitchFamily="34" charset="0"/>
              </a:rPr>
              <a:t> </a:t>
            </a:r>
            <a:r>
              <a:rPr lang="en-US" sz="4800" b="0" i="0" dirty="0" err="1">
                <a:solidFill>
                  <a:srgbClr val="1F1F1F"/>
                </a:solidFill>
                <a:effectLst/>
                <a:latin typeface="Arial" panose="020B0604020202020204" pitchFamily="34" charset="0"/>
                <a:cs typeface="Arial" panose="020B0604020202020204" pitchFamily="34" charset="0"/>
              </a:rPr>
              <a:t>Somoto</a:t>
            </a:r>
            <a:r>
              <a:rPr lang="en-US" sz="4800" b="0" i="0" dirty="0">
                <a:solidFill>
                  <a:srgbClr val="1F1F1F"/>
                </a:solidFill>
                <a:effectLst/>
                <a:latin typeface="Arial" panose="020B0604020202020204" pitchFamily="34" charset="0"/>
                <a:cs typeface="Arial" panose="020B0604020202020204" pitchFamily="34" charset="0"/>
              </a:rPr>
              <a:t> v. Nicaragua" case, it acknowledged the link between climate change and human rights, requiring Nicaragua to protect indigenous communities from its effects.</a:t>
            </a:r>
          </a:p>
        </p:txBody>
      </p:sp>
      <p:pic>
        <p:nvPicPr>
          <p:cNvPr id="6" name="Εικόνα 5">
            <a:extLst>
              <a:ext uri="{FF2B5EF4-FFF2-40B4-BE49-F238E27FC236}">
                <a16:creationId xmlns:a16="http://schemas.microsoft.com/office/drawing/2014/main" id="{A7C966FE-66DD-DA0A-951F-CD15388DD22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F4797E6-19AE-3D0E-C233-640B034C24DC}"/>
              </a:ext>
            </a:extLst>
          </p:cNvPr>
          <p:cNvPicPr>
            <a:picLocks noChangeAspect="1"/>
          </p:cNvPicPr>
          <p:nvPr/>
        </p:nvPicPr>
        <p:blipFill>
          <a:blip r:embed="rId4"/>
          <a:stretch>
            <a:fillRect/>
          </a:stretch>
        </p:blipFill>
        <p:spPr>
          <a:xfrm>
            <a:off x="7640231" y="2062129"/>
            <a:ext cx="4280339" cy="2853559"/>
          </a:xfrm>
          <a:prstGeom prst="rect">
            <a:avLst/>
          </a:prstGeom>
        </p:spPr>
      </p:pic>
    </p:spTree>
    <p:extLst>
      <p:ext uri="{BB962C8B-B14F-4D97-AF65-F5344CB8AC3E}">
        <p14:creationId xmlns:p14="http://schemas.microsoft.com/office/powerpoint/2010/main" val="2694584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F409E66-4902-FFA9-6CAA-EC63DCC86AD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BE07F1F-CA42-B81D-13D4-4D516B78AB45}"/>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D5CAA10-DDC9-1F9A-9D0A-2D8D0B25D6A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6.5. Landmark climate-related court cases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F4C57EA-0D8D-2683-BDC7-C7E97C1B520E}"/>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32500" lnSpcReduction="20000"/>
          </a:bodyPr>
          <a:lstStyle/>
          <a:p>
            <a:pPr algn="just"/>
            <a:r>
              <a:rPr lang="en-US" sz="5400" b="1" i="0" dirty="0">
                <a:solidFill>
                  <a:srgbClr val="1F1F1F"/>
                </a:solidFill>
                <a:effectLst/>
                <a:latin typeface="Arial" panose="020B0604020202020204" pitchFamily="34" charset="0"/>
                <a:cs typeface="Arial" panose="020B0604020202020204" pitchFamily="34" charset="0"/>
              </a:rPr>
              <a:t>Investment-State Dispute Settlement (ISDS):</a:t>
            </a:r>
            <a:endParaRPr lang="en-US" sz="54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5400" b="1" i="0" dirty="0">
                <a:solidFill>
                  <a:srgbClr val="1F1F1F"/>
                </a:solidFill>
                <a:effectLst/>
                <a:latin typeface="Arial" panose="020B0604020202020204" pitchFamily="34" charset="0"/>
                <a:cs typeface="Arial" panose="020B0604020202020204" pitchFamily="34" charset="0"/>
              </a:rPr>
              <a:t>RWE v. Germany (2022):</a:t>
            </a:r>
            <a:r>
              <a:rPr lang="en-US" sz="5400" b="0" i="0" dirty="0">
                <a:solidFill>
                  <a:srgbClr val="1F1F1F"/>
                </a:solidFill>
                <a:effectLst/>
                <a:latin typeface="Arial" panose="020B0604020202020204" pitchFamily="34" charset="0"/>
                <a:cs typeface="Arial" panose="020B0604020202020204" pitchFamily="34" charset="0"/>
              </a:rPr>
              <a:t> This case used ISDS, usually for commercial disputes, where RWE, a German energy company, challenged a government coal phase-out plan. The case was ultimately settled without a ruling, raising concerns about potential conflicts between investor protection and environmental goals.</a:t>
            </a:r>
          </a:p>
          <a:p>
            <a:pPr algn="just"/>
            <a:r>
              <a:rPr lang="en-US" sz="5400" b="1" i="0" dirty="0">
                <a:solidFill>
                  <a:srgbClr val="1F1F1F"/>
                </a:solidFill>
                <a:effectLst/>
                <a:latin typeface="Arial" panose="020B0604020202020204" pitchFamily="34" charset="0"/>
                <a:cs typeface="Arial" panose="020B0604020202020204" pitchFamily="34" charset="0"/>
              </a:rPr>
              <a:t>Non-Binding Tribunals:</a:t>
            </a:r>
            <a:endParaRPr lang="en-US" sz="54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5400" b="1" i="0" dirty="0">
                <a:solidFill>
                  <a:srgbClr val="1F1F1F"/>
                </a:solidFill>
                <a:effectLst/>
                <a:latin typeface="Arial" panose="020B0604020202020204" pitchFamily="34" charset="0"/>
                <a:cs typeface="Arial" panose="020B0604020202020204" pitchFamily="34" charset="0"/>
              </a:rPr>
              <a:t>Climate Emergency Tribunal (2021-present):</a:t>
            </a:r>
            <a:r>
              <a:rPr lang="en-US" sz="5400" b="0" i="0" dirty="0">
                <a:solidFill>
                  <a:srgbClr val="1F1F1F"/>
                </a:solidFill>
                <a:effectLst/>
                <a:latin typeface="Arial" panose="020B0604020202020204" pitchFamily="34" charset="0"/>
                <a:cs typeface="Arial" panose="020B0604020202020204" pitchFamily="34" charset="0"/>
              </a:rPr>
              <a:t> This non-binding tribunal aims to raise public awareness and pressure governments and corporations to take stronger action on climate change. While not directly resolving disputes, it offers a platform for holding powerful actors accountable in a symbolic way.</a:t>
            </a:r>
          </a:p>
        </p:txBody>
      </p:sp>
      <p:pic>
        <p:nvPicPr>
          <p:cNvPr id="6" name="Εικόνα 5">
            <a:extLst>
              <a:ext uri="{FF2B5EF4-FFF2-40B4-BE49-F238E27FC236}">
                <a16:creationId xmlns:a16="http://schemas.microsoft.com/office/drawing/2014/main" id="{85CDE761-D0EB-5D45-05FB-F6DD180D747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5A2EB1D-B82D-3CE7-C541-C3B8A523ACA4}"/>
              </a:ext>
            </a:extLst>
          </p:cNvPr>
          <p:cNvPicPr>
            <a:picLocks noChangeAspect="1"/>
          </p:cNvPicPr>
          <p:nvPr/>
        </p:nvPicPr>
        <p:blipFill>
          <a:blip r:embed="rId4"/>
          <a:stretch>
            <a:fillRect/>
          </a:stretch>
        </p:blipFill>
        <p:spPr>
          <a:xfrm>
            <a:off x="7302587" y="2213105"/>
            <a:ext cx="4520499" cy="2757360"/>
          </a:xfrm>
          <a:prstGeom prst="rect">
            <a:avLst/>
          </a:prstGeom>
        </p:spPr>
      </p:pic>
    </p:spTree>
    <p:extLst>
      <p:ext uri="{BB962C8B-B14F-4D97-AF65-F5344CB8AC3E}">
        <p14:creationId xmlns:p14="http://schemas.microsoft.com/office/powerpoint/2010/main" val="3869842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D95CA85-595F-91BE-FD13-8D21D7FE7C0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5D380D2-DA08-5085-78A6-9C918BAD993B}"/>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7E93C6C-F367-2371-AA28-E4E19669F11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6.5. Landmark climate-related court cases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E4FC9FB-5E75-26EA-1737-619808A24DFD}"/>
              </a:ext>
            </a:extLst>
          </p:cNvPr>
          <p:cNvSpPr>
            <a:spLocks noGrp="1"/>
          </p:cNvSpPr>
          <p:nvPr>
            <p:ph type="body" idx="1"/>
          </p:nvPr>
        </p:nvSpPr>
        <p:spPr>
          <a:xfrm>
            <a:off x="720725" y="2113659"/>
            <a:ext cx="6148674" cy="35251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spcAft>
                <a:spcPts val="600"/>
              </a:spcAft>
            </a:pPr>
            <a:r>
              <a:rPr lang="en-US" sz="2200" b="1" i="0" dirty="0">
                <a:solidFill>
                  <a:srgbClr val="1F1F1F"/>
                </a:solidFill>
                <a:effectLst/>
                <a:latin typeface="Arial" panose="020B0604020202020204" pitchFamily="34" charset="0"/>
                <a:cs typeface="Arial" panose="020B0604020202020204" pitchFamily="34" charset="0"/>
              </a:rPr>
              <a:t>Key takeaways:</a:t>
            </a:r>
          </a:p>
          <a:p>
            <a:pPr marL="573088" indent="-344488" algn="just">
              <a:spcAft>
                <a:spcPts val="600"/>
              </a:spcAft>
              <a:buFont typeface="Arial" panose="020B0604020202020204" pitchFamily="34" charset="0"/>
              <a:buChar char="•"/>
            </a:pPr>
            <a:r>
              <a:rPr lang="en-US" sz="2000" i="0" dirty="0">
                <a:solidFill>
                  <a:srgbClr val="1F1F1F"/>
                </a:solidFill>
                <a:effectLst/>
                <a:latin typeface="Arial" panose="020B0604020202020204" pitchFamily="34" charset="0"/>
                <a:cs typeface="Arial" panose="020B0604020202020204" pitchFamily="34" charset="0"/>
              </a:rPr>
              <a:t>These landmark cases showcase the diverse approaches and potential of various specialized mechanisms in addressing climate change disputes. </a:t>
            </a:r>
          </a:p>
          <a:p>
            <a:pPr marL="573088" indent="-344488" algn="just">
              <a:spcAft>
                <a:spcPts val="600"/>
              </a:spcAft>
              <a:buFont typeface="Arial" panose="020B0604020202020204" pitchFamily="34" charset="0"/>
              <a:buChar char="•"/>
            </a:pPr>
            <a:r>
              <a:rPr lang="en-US" sz="2000" i="0" dirty="0">
                <a:solidFill>
                  <a:srgbClr val="1F1F1F"/>
                </a:solidFill>
                <a:effectLst/>
                <a:latin typeface="Arial" panose="020B0604020202020204" pitchFamily="34" charset="0"/>
                <a:cs typeface="Arial" panose="020B0604020202020204" pitchFamily="34" charset="0"/>
              </a:rPr>
              <a:t>While limitations exist, they highlight the evolving legal landscape and growing importance of holding governments and corporations accountable for their contributions to climate change.</a:t>
            </a:r>
          </a:p>
        </p:txBody>
      </p:sp>
      <p:pic>
        <p:nvPicPr>
          <p:cNvPr id="6" name="Εικόνα 5">
            <a:extLst>
              <a:ext uri="{FF2B5EF4-FFF2-40B4-BE49-F238E27FC236}">
                <a16:creationId xmlns:a16="http://schemas.microsoft.com/office/drawing/2014/main" id="{24B02539-0F88-BDEF-C74D-2F98D62063B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A2DF6B6-F29F-F4D8-DA3A-55CFD360CC7F}"/>
              </a:ext>
            </a:extLst>
          </p:cNvPr>
          <p:cNvPicPr>
            <a:picLocks noChangeAspect="1"/>
          </p:cNvPicPr>
          <p:nvPr/>
        </p:nvPicPr>
        <p:blipFill>
          <a:blip r:embed="rId4"/>
          <a:stretch>
            <a:fillRect/>
          </a:stretch>
        </p:blipFill>
        <p:spPr>
          <a:xfrm>
            <a:off x="7485468" y="2302010"/>
            <a:ext cx="4293968" cy="2862645"/>
          </a:xfrm>
          <a:prstGeom prst="rect">
            <a:avLst/>
          </a:prstGeom>
        </p:spPr>
      </p:pic>
    </p:spTree>
    <p:extLst>
      <p:ext uri="{BB962C8B-B14F-4D97-AF65-F5344CB8AC3E}">
        <p14:creationId xmlns:p14="http://schemas.microsoft.com/office/powerpoint/2010/main" val="1783006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8565AD9-DCB6-3CAD-430A-F75F16BD1CC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71C21BA-C6A4-8A32-BEBD-A1CBFCE2D12C}"/>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3A55D4A-2FF3-0272-9A93-6F2EA0EF406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6.1. Compliance and compensation mechanisms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16D74FD-2430-B8A1-14FD-65BAFFD51BB6}"/>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a:bodyPr>
          <a:lstStyle/>
          <a:p>
            <a:pPr marL="60325" indent="0" algn="just"/>
            <a:r>
              <a:rPr lang="en-US" sz="2200" b="1" i="0" dirty="0">
                <a:solidFill>
                  <a:srgbClr val="1F1F1F"/>
                </a:solidFill>
                <a:effectLst/>
                <a:latin typeface="Arial" panose="020B0604020202020204" pitchFamily="34" charset="0"/>
                <a:cs typeface="Arial" panose="020B0604020202020204" pitchFamily="34" charset="0"/>
              </a:rPr>
              <a:t>Compensation Mechanisms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Loss and Damage finance:</a:t>
            </a:r>
            <a:r>
              <a:rPr lang="en-US" sz="1900" b="0" i="0" dirty="0">
                <a:solidFill>
                  <a:srgbClr val="1F1F1F"/>
                </a:solidFill>
                <a:effectLst/>
                <a:latin typeface="Arial" panose="020B0604020202020204" pitchFamily="34" charset="0"/>
                <a:cs typeface="Arial" panose="020B0604020202020204" pitchFamily="34" charset="0"/>
              </a:rPr>
              <a:t> The UNFCCC Warsaw International Mechanism for Loss and Damage provides financial assistance to developing countries for addressing climate impacts beyond adaptation.</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Legal remedies:</a:t>
            </a:r>
            <a:r>
              <a:rPr lang="en-US" sz="1900" b="0" i="0" dirty="0">
                <a:solidFill>
                  <a:srgbClr val="1F1F1F"/>
                </a:solidFill>
                <a:effectLst/>
                <a:latin typeface="Arial" panose="020B0604020202020204" pitchFamily="34" charset="0"/>
                <a:cs typeface="Arial" panose="020B0604020202020204" pitchFamily="34" charset="0"/>
              </a:rPr>
              <a:t> Courts can order polluters to pay compensation for damages caused by their actions, although successful cases are still rare.</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Insurance schemes:</a:t>
            </a:r>
            <a:r>
              <a:rPr lang="en-US" sz="1900" b="0" i="0" dirty="0">
                <a:solidFill>
                  <a:srgbClr val="1F1F1F"/>
                </a:solidFill>
                <a:effectLst/>
                <a:latin typeface="Arial" panose="020B0604020202020204" pitchFamily="34" charset="0"/>
                <a:cs typeface="Arial" panose="020B0604020202020204" pitchFamily="34" charset="0"/>
              </a:rPr>
              <a:t> Initiatives like parametric insurance can provide pre-determined payouts for specific climate events, offering financial support to affected communities.</a:t>
            </a:r>
          </a:p>
        </p:txBody>
      </p:sp>
      <p:pic>
        <p:nvPicPr>
          <p:cNvPr id="6" name="Εικόνα 5">
            <a:extLst>
              <a:ext uri="{FF2B5EF4-FFF2-40B4-BE49-F238E27FC236}">
                <a16:creationId xmlns:a16="http://schemas.microsoft.com/office/drawing/2014/main" id="{05BECFEB-3775-F7FA-F335-763F3B569AF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693A97D-88E3-4CC1-5329-173667BA13F0}"/>
              </a:ext>
            </a:extLst>
          </p:cNvPr>
          <p:cNvPicPr>
            <a:picLocks noChangeAspect="1"/>
          </p:cNvPicPr>
          <p:nvPr/>
        </p:nvPicPr>
        <p:blipFill>
          <a:blip r:embed="rId4"/>
          <a:stretch>
            <a:fillRect/>
          </a:stretch>
        </p:blipFill>
        <p:spPr>
          <a:xfrm>
            <a:off x="7306860" y="1970133"/>
            <a:ext cx="4452486" cy="2962927"/>
          </a:xfrm>
          <a:prstGeom prst="rect">
            <a:avLst/>
          </a:prstGeom>
        </p:spPr>
      </p:pic>
    </p:spTree>
    <p:extLst>
      <p:ext uri="{BB962C8B-B14F-4D97-AF65-F5344CB8AC3E}">
        <p14:creationId xmlns:p14="http://schemas.microsoft.com/office/powerpoint/2010/main" val="1251513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EEC3BB4-0B00-5D2B-9AF5-EA270EEC971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C25F0BD-6D1F-48ED-807A-D14714CD3B4E}"/>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4E4320D-FA88-0885-C20E-D55F117BE3E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6.1. Compliance and compensation mechanisms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7D3BBB5-210F-2089-973D-76507E32B5D1}"/>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Bef>
                <a:spcPts val="12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Challenges in compensation</a:t>
            </a:r>
            <a:endParaRPr lang="en-US" sz="1800" b="0" i="0" dirty="0">
              <a:solidFill>
                <a:srgbClr val="1F1F1F"/>
              </a:solidFill>
              <a:effectLst/>
              <a:latin typeface="Arial" panose="020B0604020202020204" pitchFamily="34" charset="0"/>
              <a:cs typeface="Arial" panose="020B0604020202020204" pitchFamily="34" charset="0"/>
            </a:endParaRPr>
          </a:p>
          <a:p>
            <a:pPr algn="just">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Causation and attribution:</a:t>
            </a:r>
            <a:r>
              <a:rPr lang="en-US" sz="1800" b="0" i="0" dirty="0">
                <a:solidFill>
                  <a:srgbClr val="1F1F1F"/>
                </a:solidFill>
                <a:effectLst/>
                <a:latin typeface="Arial" panose="020B0604020202020204" pitchFamily="34" charset="0"/>
                <a:cs typeface="Arial" panose="020B0604020202020204" pitchFamily="34" charset="0"/>
              </a:rPr>
              <a:t> Proving that specific harm was caused by a specific party's emissions is often complex and expensive.</a:t>
            </a:r>
          </a:p>
          <a:p>
            <a:pPr algn="just">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Equity and justice:</a:t>
            </a:r>
            <a:r>
              <a:rPr lang="en-US" sz="1800" b="0" i="0" dirty="0">
                <a:solidFill>
                  <a:srgbClr val="1F1F1F"/>
                </a:solidFill>
                <a:effectLst/>
                <a:latin typeface="Arial" panose="020B0604020202020204" pitchFamily="34" charset="0"/>
                <a:cs typeface="Arial" panose="020B0604020202020204" pitchFamily="34" charset="0"/>
              </a:rPr>
              <a:t> Ensuring equitable access to compensation for communities most affected by climate change remains a challenge.</a:t>
            </a:r>
          </a:p>
          <a:p>
            <a:pPr algn="just">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Financial constraints:</a:t>
            </a:r>
            <a:r>
              <a:rPr lang="en-US" sz="1800" b="0" i="0" dirty="0">
                <a:solidFill>
                  <a:srgbClr val="1F1F1F"/>
                </a:solidFill>
                <a:effectLst/>
                <a:latin typeface="Arial" panose="020B0604020202020204" pitchFamily="34" charset="0"/>
                <a:cs typeface="Arial" panose="020B0604020202020204" pitchFamily="34" charset="0"/>
              </a:rPr>
              <a:t> Mobilizing sufficient resources for comprehensive compensation remains a significant hurdle.</a:t>
            </a:r>
          </a:p>
        </p:txBody>
      </p:sp>
      <p:pic>
        <p:nvPicPr>
          <p:cNvPr id="6" name="Εικόνα 5">
            <a:extLst>
              <a:ext uri="{FF2B5EF4-FFF2-40B4-BE49-F238E27FC236}">
                <a16:creationId xmlns:a16="http://schemas.microsoft.com/office/drawing/2014/main" id="{33642532-FC9E-475F-0EC1-172D18AC0DF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D2FC730-D778-3609-2040-BF6B67E44CEF}"/>
              </a:ext>
            </a:extLst>
          </p:cNvPr>
          <p:cNvPicPr>
            <a:picLocks noChangeAspect="1"/>
          </p:cNvPicPr>
          <p:nvPr/>
        </p:nvPicPr>
        <p:blipFill>
          <a:blip r:embed="rId4"/>
          <a:stretch>
            <a:fillRect/>
          </a:stretch>
        </p:blipFill>
        <p:spPr>
          <a:xfrm>
            <a:off x="7308977" y="2113659"/>
            <a:ext cx="4687630" cy="3119405"/>
          </a:xfrm>
          <a:prstGeom prst="rect">
            <a:avLst/>
          </a:prstGeom>
        </p:spPr>
      </p:pic>
    </p:spTree>
    <p:extLst>
      <p:ext uri="{BB962C8B-B14F-4D97-AF65-F5344CB8AC3E}">
        <p14:creationId xmlns:p14="http://schemas.microsoft.com/office/powerpoint/2010/main" val="1075190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79F733B-C646-7E0C-4654-A45B19CCD5F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E7B13C0-7E66-CC8E-8342-2430015FF4A8}"/>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8B1F4E3-0D44-D330-3A91-23E39BD312A5}"/>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6.1. Compliance and compensation mechanisms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47B59DE-FFF3-82B6-296B-2099E4FF6F8A}"/>
              </a:ext>
            </a:extLst>
          </p:cNvPr>
          <p:cNvSpPr>
            <a:spLocks noGrp="1"/>
          </p:cNvSpPr>
          <p:nvPr>
            <p:ph type="body" idx="1"/>
          </p:nvPr>
        </p:nvSpPr>
        <p:spPr>
          <a:xfrm>
            <a:off x="720725" y="2113659"/>
            <a:ext cx="6148674" cy="324648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just"/>
            <a:r>
              <a:rPr lang="en-US" sz="2800" b="1" i="0" dirty="0">
                <a:solidFill>
                  <a:srgbClr val="1F1F1F"/>
                </a:solidFill>
                <a:effectLst/>
                <a:latin typeface="Arial" panose="020B0604020202020204" pitchFamily="34" charset="0"/>
                <a:cs typeface="Arial" panose="020B0604020202020204" pitchFamily="34" charset="0"/>
              </a:rPr>
              <a:t>Future considerations</a:t>
            </a:r>
            <a:endParaRPr lang="en-US" sz="2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800" b="1" i="0" dirty="0">
                <a:solidFill>
                  <a:srgbClr val="1F1F1F"/>
                </a:solidFill>
                <a:effectLst/>
                <a:latin typeface="Arial" panose="020B0604020202020204" pitchFamily="34" charset="0"/>
                <a:cs typeface="Arial" panose="020B0604020202020204" pitchFamily="34" charset="0"/>
              </a:rPr>
              <a:t>Strengthening existing mechanisms:</a:t>
            </a:r>
            <a:r>
              <a:rPr lang="en-US" sz="2800" b="0" i="0" dirty="0">
                <a:solidFill>
                  <a:srgbClr val="1F1F1F"/>
                </a:solidFill>
                <a:effectLst/>
                <a:latin typeface="Arial" panose="020B0604020202020204" pitchFamily="34" charset="0"/>
                <a:cs typeface="Arial" panose="020B0604020202020204" pitchFamily="34" charset="0"/>
              </a:rPr>
              <a:t> Enhancing enforcement power, improving transparency, and addressing capacity gaps are crucial for effective compliance.</a:t>
            </a:r>
          </a:p>
          <a:p>
            <a:pPr algn="just">
              <a:buFont typeface="Arial" panose="020B0604020202020204" pitchFamily="34" charset="0"/>
              <a:buChar char="•"/>
            </a:pPr>
            <a:r>
              <a:rPr lang="en-US" sz="2800" b="1" i="0" dirty="0">
                <a:solidFill>
                  <a:srgbClr val="1F1F1F"/>
                </a:solidFill>
                <a:effectLst/>
                <a:latin typeface="Arial" panose="020B0604020202020204" pitchFamily="34" charset="0"/>
                <a:cs typeface="Arial" panose="020B0604020202020204" pitchFamily="34" charset="0"/>
              </a:rPr>
              <a:t>Exploring innovative solutions:</a:t>
            </a:r>
            <a:r>
              <a:rPr lang="en-US" sz="2800" b="0" i="0" dirty="0">
                <a:solidFill>
                  <a:srgbClr val="1F1F1F"/>
                </a:solidFill>
                <a:effectLst/>
                <a:latin typeface="Arial" panose="020B0604020202020204" pitchFamily="34" charset="0"/>
                <a:cs typeface="Arial" panose="020B0604020202020204" pitchFamily="34" charset="0"/>
              </a:rPr>
              <a:t> Market-based mechanisms like carbon pricing or emissions trading schemes could generate funds for compensation.</a:t>
            </a:r>
          </a:p>
          <a:p>
            <a:pPr algn="just">
              <a:buFont typeface="Arial" panose="020B0604020202020204" pitchFamily="34" charset="0"/>
              <a:buChar char="•"/>
            </a:pPr>
            <a:r>
              <a:rPr lang="en-US" sz="2800" b="1" i="0" dirty="0">
                <a:solidFill>
                  <a:srgbClr val="1F1F1F"/>
                </a:solidFill>
                <a:effectLst/>
                <a:latin typeface="Arial" panose="020B0604020202020204" pitchFamily="34" charset="0"/>
                <a:cs typeface="Arial" panose="020B0604020202020204" pitchFamily="34" charset="0"/>
              </a:rPr>
              <a:t>Addressing systemic issues:</a:t>
            </a:r>
            <a:r>
              <a:rPr lang="en-US" sz="2800" b="0" i="0" dirty="0">
                <a:solidFill>
                  <a:srgbClr val="1F1F1F"/>
                </a:solidFill>
                <a:effectLst/>
                <a:latin typeface="Arial" panose="020B0604020202020204" pitchFamily="34" charset="0"/>
                <a:cs typeface="Arial" panose="020B0604020202020204" pitchFamily="34" charset="0"/>
              </a:rPr>
              <a:t> Recognizing the historical and ongoing responsibility of major emitters and addressing inequalities in vulnerability and access to resources is crucial for achieving justice and preventing future harm.</a:t>
            </a:r>
          </a:p>
        </p:txBody>
      </p:sp>
      <p:pic>
        <p:nvPicPr>
          <p:cNvPr id="6" name="Εικόνα 5">
            <a:extLst>
              <a:ext uri="{FF2B5EF4-FFF2-40B4-BE49-F238E27FC236}">
                <a16:creationId xmlns:a16="http://schemas.microsoft.com/office/drawing/2014/main" id="{3FE97996-F990-C704-7306-9CDE7F493BD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AD7AF0C-630B-55D7-2BCF-12EB06353385}"/>
              </a:ext>
            </a:extLst>
          </p:cNvPr>
          <p:cNvPicPr>
            <a:picLocks noChangeAspect="1"/>
          </p:cNvPicPr>
          <p:nvPr/>
        </p:nvPicPr>
        <p:blipFill>
          <a:blip r:embed="rId4"/>
          <a:stretch>
            <a:fillRect/>
          </a:stretch>
        </p:blipFill>
        <p:spPr>
          <a:xfrm>
            <a:off x="7819697" y="2332658"/>
            <a:ext cx="3747594" cy="2495898"/>
          </a:xfrm>
          <a:prstGeom prst="rect">
            <a:avLst/>
          </a:prstGeom>
        </p:spPr>
      </p:pic>
    </p:spTree>
    <p:extLst>
      <p:ext uri="{BB962C8B-B14F-4D97-AF65-F5344CB8AC3E}">
        <p14:creationId xmlns:p14="http://schemas.microsoft.com/office/powerpoint/2010/main" val="630790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207B3FA-132B-59B3-337D-7D874BDAC2C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EA4E235-2067-D0CA-5E64-0EF0D85C7304}"/>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1DA14BB-EC36-B072-16C1-90D8714D07C4}"/>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6.1. Compliance and compensation mechanisms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9B50036-5CD7-F1EA-BB3D-0B8E5F8F62DC}"/>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Key takeaways:</a:t>
            </a:r>
          </a:p>
          <a:p>
            <a:pPr marL="569913" indent="-342900"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Compliance and compensation mechanisms play crucial roles in </a:t>
            </a:r>
            <a:r>
              <a:rPr lang="en-US" sz="1800" dirty="0">
                <a:solidFill>
                  <a:srgbClr val="1F1F1F"/>
                </a:solidFill>
                <a:latin typeface="Arial" panose="020B0604020202020204" pitchFamily="34" charset="0"/>
                <a:cs typeface="Arial" panose="020B0604020202020204" pitchFamily="34" charset="0"/>
              </a:rPr>
              <a:t>ensuring accountability and addressing harm caused by climate change actions or inaction.</a:t>
            </a:r>
          </a:p>
          <a:p>
            <a:pPr marL="569913" indent="-342900" algn="jus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Compliance and compensation mechanisms are essential components of a comprehensive approach to climate change dispute resolution. </a:t>
            </a:r>
          </a:p>
          <a:p>
            <a:pPr marL="569913" indent="-342900" algn="jus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Addressing the challenges and exploring innovative solutions will be crucial to ensure accountability, address harm, and ultimately achieve a more just and sustainable future.</a:t>
            </a:r>
          </a:p>
        </p:txBody>
      </p:sp>
      <p:pic>
        <p:nvPicPr>
          <p:cNvPr id="6" name="Εικόνα 5">
            <a:extLst>
              <a:ext uri="{FF2B5EF4-FFF2-40B4-BE49-F238E27FC236}">
                <a16:creationId xmlns:a16="http://schemas.microsoft.com/office/drawing/2014/main" id="{64037AB2-6751-F44E-49B5-BA17BCB3F0C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A5B71BE-6E4D-94E1-B836-C5A6A34D12A2}"/>
              </a:ext>
            </a:extLst>
          </p:cNvPr>
          <p:cNvPicPr>
            <a:picLocks noChangeAspect="1"/>
          </p:cNvPicPr>
          <p:nvPr/>
        </p:nvPicPr>
        <p:blipFill>
          <a:blip r:embed="rId4"/>
          <a:stretch>
            <a:fillRect/>
          </a:stretch>
        </p:blipFill>
        <p:spPr>
          <a:xfrm>
            <a:off x="7264749" y="1998325"/>
            <a:ext cx="4523521" cy="3017835"/>
          </a:xfrm>
          <a:prstGeom prst="rect">
            <a:avLst/>
          </a:prstGeom>
        </p:spPr>
      </p:pic>
    </p:spTree>
    <p:extLst>
      <p:ext uri="{BB962C8B-B14F-4D97-AF65-F5344CB8AC3E}">
        <p14:creationId xmlns:p14="http://schemas.microsoft.com/office/powerpoint/2010/main" val="75341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0C8E8AD-AF90-93DB-6B3B-F0A9F2E16FC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502ABD6-16A6-3BCE-4B46-1E5516C65934}"/>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69E2353-2262-00D9-D7B4-391627B7305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B5CD69C-A9BC-863A-9C9C-A026ACE77F8E}"/>
              </a:ext>
            </a:extLst>
          </p:cNvPr>
          <p:cNvSpPr>
            <a:spLocks noGrp="1"/>
          </p:cNvSpPr>
          <p:nvPr>
            <p:ph type="body" idx="1"/>
          </p:nvPr>
        </p:nvSpPr>
        <p:spPr>
          <a:xfrm>
            <a:off x="682754" y="2156710"/>
            <a:ext cx="6148674" cy="313625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Bilateral diplomacy:</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1200"/>
              </a:spcBef>
              <a:spcAft>
                <a:spcPts val="600"/>
              </a:spcAft>
              <a:buFont typeface="Arial" panose="020B0604020202020204" pitchFamily="34" charset="0"/>
              <a:buChar char="•"/>
            </a:pPr>
            <a:r>
              <a:rPr lang="en-US" b="1" i="0" dirty="0">
                <a:solidFill>
                  <a:srgbClr val="1F1F1F"/>
                </a:solidFill>
                <a:effectLst/>
                <a:latin typeface="Arial" panose="020B0604020202020204" pitchFamily="34" charset="0"/>
                <a:cs typeface="Arial" panose="020B0604020202020204" pitchFamily="34" charset="0"/>
              </a:rPr>
              <a:t>Direct engagement:</a:t>
            </a:r>
            <a:r>
              <a:rPr lang="en-US" b="0" i="0" dirty="0">
                <a:solidFill>
                  <a:srgbClr val="1F1F1F"/>
                </a:solidFill>
                <a:effectLst/>
                <a:latin typeface="Arial" panose="020B0604020202020204" pitchFamily="34" charset="0"/>
                <a:cs typeface="Arial" panose="020B0604020202020204" pitchFamily="34" charset="0"/>
              </a:rPr>
              <a:t> Allows two countries with a dispute or potential disagreement to engage in direct dialogue, negotiation, and compromise to find mutually beneficial solutions without resorting to legal proceedings.</a:t>
            </a:r>
          </a:p>
          <a:p>
            <a:pPr algn="just">
              <a:lnSpc>
                <a:spcPct val="80000"/>
              </a:lnSpc>
              <a:spcBef>
                <a:spcPts val="1200"/>
              </a:spcBef>
              <a:spcAft>
                <a:spcPts val="600"/>
              </a:spcAft>
              <a:buFont typeface="Arial" panose="020B0604020202020204" pitchFamily="34" charset="0"/>
              <a:buChar char="•"/>
            </a:pPr>
            <a:r>
              <a:rPr lang="en-US" b="1" i="0" dirty="0">
                <a:solidFill>
                  <a:srgbClr val="1F1F1F"/>
                </a:solidFill>
                <a:effectLst/>
                <a:latin typeface="Arial" panose="020B0604020202020204" pitchFamily="34" charset="0"/>
                <a:cs typeface="Arial" panose="020B0604020202020204" pitchFamily="34" charset="0"/>
              </a:rPr>
              <a:t>Flexibility:</a:t>
            </a:r>
            <a:r>
              <a:rPr lang="en-US" b="0" i="0" dirty="0">
                <a:solidFill>
                  <a:srgbClr val="1F1F1F"/>
                </a:solidFill>
                <a:effectLst/>
                <a:latin typeface="Arial" panose="020B0604020202020204" pitchFamily="34" charset="0"/>
                <a:cs typeface="Arial" panose="020B0604020202020204" pitchFamily="34" charset="0"/>
              </a:rPr>
              <a:t> Offers greater flexibility and adaptability compared to formal legal frameworks, allowing parties to consider specific interests and contexts.</a:t>
            </a:r>
          </a:p>
          <a:p>
            <a:pPr algn="just">
              <a:lnSpc>
                <a:spcPct val="80000"/>
              </a:lnSpc>
              <a:spcBef>
                <a:spcPts val="1200"/>
              </a:spcBef>
              <a:spcAft>
                <a:spcPts val="600"/>
              </a:spcAft>
              <a:buFont typeface="Arial" panose="020B0604020202020204" pitchFamily="34" charset="0"/>
              <a:buChar char="•"/>
            </a:pPr>
            <a:r>
              <a:rPr lang="en-US" b="1" i="0" dirty="0">
                <a:solidFill>
                  <a:srgbClr val="1F1F1F"/>
                </a:solidFill>
                <a:effectLst/>
                <a:latin typeface="Arial" panose="020B0604020202020204" pitchFamily="34" charset="0"/>
                <a:cs typeface="Arial" panose="020B0604020202020204" pitchFamily="34" charset="0"/>
              </a:rPr>
              <a:t>Building trust and relationships:</a:t>
            </a:r>
            <a:r>
              <a:rPr lang="en-US" b="0" i="0" dirty="0">
                <a:solidFill>
                  <a:srgbClr val="1F1F1F"/>
                </a:solidFill>
                <a:effectLst/>
                <a:latin typeface="Arial" panose="020B0604020202020204" pitchFamily="34" charset="0"/>
                <a:cs typeface="Arial" panose="020B0604020202020204" pitchFamily="34" charset="0"/>
              </a:rPr>
              <a:t> Can foster trust and understanding between countries, leading to more collaborative approaches to climate challenges in the future.</a:t>
            </a:r>
          </a:p>
        </p:txBody>
      </p:sp>
      <p:pic>
        <p:nvPicPr>
          <p:cNvPr id="6" name="Εικόνα 5">
            <a:extLst>
              <a:ext uri="{FF2B5EF4-FFF2-40B4-BE49-F238E27FC236}">
                <a16:creationId xmlns:a16="http://schemas.microsoft.com/office/drawing/2014/main" id="{C52574FA-2599-18C4-D7CD-DF3DB4AB456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695E99C-A6B8-8AAA-494D-4E2E7DF3465A}"/>
              </a:ext>
            </a:extLst>
          </p:cNvPr>
          <p:cNvPicPr>
            <a:picLocks noChangeAspect="1"/>
          </p:cNvPicPr>
          <p:nvPr/>
        </p:nvPicPr>
        <p:blipFill>
          <a:blip r:embed="rId4"/>
          <a:stretch>
            <a:fillRect/>
          </a:stretch>
        </p:blipFill>
        <p:spPr>
          <a:xfrm>
            <a:off x="7577056" y="1950613"/>
            <a:ext cx="4017955" cy="3076247"/>
          </a:xfrm>
          <a:prstGeom prst="rect">
            <a:avLst/>
          </a:prstGeom>
        </p:spPr>
      </p:pic>
    </p:spTree>
    <p:extLst>
      <p:ext uri="{BB962C8B-B14F-4D97-AF65-F5344CB8AC3E}">
        <p14:creationId xmlns:p14="http://schemas.microsoft.com/office/powerpoint/2010/main" val="1417925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5D2B643-0379-A9D6-C116-7BDFC8216C3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E87871A-F102-AC56-8FAF-CB8914469CD9}"/>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65A71AC-013E-F36E-D068-90C8AB6BA15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89B9E71-34FC-0F84-70DC-707EC34DED19}"/>
              </a:ext>
            </a:extLst>
          </p:cNvPr>
          <p:cNvSpPr>
            <a:spLocks noGrp="1"/>
          </p:cNvSpPr>
          <p:nvPr>
            <p:ph type="body" idx="1"/>
          </p:nvPr>
        </p:nvSpPr>
        <p:spPr>
          <a:xfrm>
            <a:off x="720725" y="2113659"/>
            <a:ext cx="6148674" cy="311929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Examples: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US-China Joint Statement Addressing Climate Change (2021): Outlined shared goals and specific actions for both countries to reduce emissions.</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Norway-Indonesia REDD+ Agreement (2010): Provided financial support for Indonesia's forest conservation efforts, reducing deforestation and carbon emissions.</a:t>
            </a:r>
          </a:p>
        </p:txBody>
      </p:sp>
      <p:pic>
        <p:nvPicPr>
          <p:cNvPr id="6" name="Εικόνα 5">
            <a:extLst>
              <a:ext uri="{FF2B5EF4-FFF2-40B4-BE49-F238E27FC236}">
                <a16:creationId xmlns:a16="http://schemas.microsoft.com/office/drawing/2014/main" id="{4075D9CD-2610-74D6-68A2-587C5462A52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F37E285-7E9C-47B0-4E95-4C143BA5B681}"/>
              </a:ext>
            </a:extLst>
          </p:cNvPr>
          <p:cNvPicPr>
            <a:picLocks noChangeAspect="1"/>
          </p:cNvPicPr>
          <p:nvPr/>
        </p:nvPicPr>
        <p:blipFill>
          <a:blip r:embed="rId4"/>
          <a:stretch>
            <a:fillRect/>
          </a:stretch>
        </p:blipFill>
        <p:spPr>
          <a:xfrm>
            <a:off x="7428713" y="1846001"/>
            <a:ext cx="4541367" cy="3031849"/>
          </a:xfrm>
          <a:prstGeom prst="rect">
            <a:avLst/>
          </a:prstGeom>
        </p:spPr>
      </p:pic>
      <p:sp>
        <p:nvSpPr>
          <p:cNvPr id="10" name="TextBox 9">
            <a:extLst>
              <a:ext uri="{FF2B5EF4-FFF2-40B4-BE49-F238E27FC236}">
                <a16:creationId xmlns:a16="http://schemas.microsoft.com/office/drawing/2014/main" id="{7DF9609D-93D4-F322-D8E1-E4A86204648C}"/>
              </a:ext>
            </a:extLst>
          </p:cNvPr>
          <p:cNvSpPr txBox="1"/>
          <p:nvPr/>
        </p:nvSpPr>
        <p:spPr>
          <a:xfrm>
            <a:off x="7403762" y="4991197"/>
            <a:ext cx="4680105" cy="738664"/>
          </a:xfrm>
          <a:prstGeom prst="rect">
            <a:avLst/>
          </a:prstGeom>
          <a:noFill/>
        </p:spPr>
        <p:txBody>
          <a:bodyPr wrap="square">
            <a:spAutoFit/>
          </a:bodyPr>
          <a:lstStyle/>
          <a:p>
            <a:pPr algn="ctr"/>
            <a:r>
              <a:rPr lang="en-US" b="1" dirty="0"/>
              <a:t>Indonesia and Norway signed a New Partnership to Reduce Greenhouse Gas Emissions from Forestry and Other Land Use.</a:t>
            </a:r>
          </a:p>
        </p:txBody>
      </p:sp>
    </p:spTree>
    <p:extLst>
      <p:ext uri="{BB962C8B-B14F-4D97-AF65-F5344CB8AC3E}">
        <p14:creationId xmlns:p14="http://schemas.microsoft.com/office/powerpoint/2010/main" val="128172318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7701</TotalTime>
  <Words>3022</Words>
  <Application>Microsoft Office PowerPoint</Application>
  <PresentationFormat>Widescreen</PresentationFormat>
  <Paragraphs>196</Paragraphs>
  <Slides>35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Century Gothic</vt:lpstr>
      <vt:lpstr>Arial</vt:lpstr>
      <vt:lpstr>Söhne</vt:lpstr>
      <vt:lpstr>Calibri</vt:lpstr>
      <vt:lpstr>Office Theme</vt:lpstr>
      <vt:lpstr>PowerPoint Presentation</vt:lpstr>
      <vt:lpstr>6.1. Compliance and compensation mechanisms </vt:lpstr>
      <vt:lpstr>6.1. Compliance and compensation mechanisms </vt:lpstr>
      <vt:lpstr>6.1. Compliance and compensation mechanisms </vt:lpstr>
      <vt:lpstr>6.1. Compliance and compensation mechanisms </vt:lpstr>
      <vt:lpstr>6.1. Compliance and compensation mechanisms </vt:lpstr>
      <vt:lpstr>6.1. Compliance and compensation mechanisms </vt:lpstr>
      <vt:lpstr>6.2. Bilateral and multilateral diplomacy</vt:lpstr>
      <vt:lpstr>6.2. Bilateral and multilateral diplomacy</vt:lpstr>
      <vt:lpstr>6.2. Bilateral and multilateral diplomacy</vt:lpstr>
      <vt:lpstr>6.2. Bilateral and multilateral diplomacy</vt:lpstr>
      <vt:lpstr>6.2. Bilateral and multilateral diplomacy</vt:lpstr>
      <vt:lpstr>6.2. Bilateral and multilateral diplomacy</vt:lpstr>
      <vt:lpstr>6.2. Bilateral and multilateral diplomacy</vt:lpstr>
      <vt:lpstr>6.2. Bilateral and multilateral diplomacy</vt:lpstr>
      <vt:lpstr>6.3. International courts and tribunals</vt:lpstr>
      <vt:lpstr>6.3. International courts and tribunals</vt:lpstr>
      <vt:lpstr>6.3. International courts and tribunals</vt:lpstr>
      <vt:lpstr>6.3. International courts and tribunals</vt:lpstr>
      <vt:lpstr>6.3. International courts and tribunals</vt:lpstr>
      <vt:lpstr>6.3. International courts and tribunals</vt:lpstr>
      <vt:lpstr>6.3. International courts and tribunals</vt:lpstr>
      <vt:lpstr>6.4. National and regional mechanism</vt:lpstr>
      <vt:lpstr>6.4. National and regional mechanism</vt:lpstr>
      <vt:lpstr>6.4. National and regional mechanism</vt:lpstr>
      <vt:lpstr>6.4. National and regional mechanism</vt:lpstr>
      <vt:lpstr>6.4. National and regional mechanism</vt:lpstr>
      <vt:lpstr>6.4. National and regional mechanism</vt:lpstr>
      <vt:lpstr>6.4. National and regional mechanism</vt:lpstr>
      <vt:lpstr>6.4. National and regional mechanism</vt:lpstr>
      <vt:lpstr>6.4. National and regional mechanism</vt:lpstr>
      <vt:lpstr>6.5. Landmark climate-related court cases</vt:lpstr>
      <vt:lpstr>6.5. Landmark climate-related court cases</vt:lpstr>
      <vt:lpstr>6.5. Landmark climate-related court cases</vt:lpstr>
      <vt:lpstr>6.5. Landmark climate-related court cases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26</cp:revision>
  <dcterms:created xsi:type="dcterms:W3CDTF">2020-01-02T01:56:26Z</dcterms:created>
  <dcterms:modified xsi:type="dcterms:W3CDTF">2024-03-18T08:16:19Z</dcterms:modified>
</cp:coreProperties>
</file>