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951663" cy="10082213"/>
  <p:embeddedFontLst>
    <p:embeddedFont>
      <p:font typeface="Century Gothic"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18" autoAdjust="0"/>
    <p:restoredTop sz="94660"/>
  </p:normalViewPr>
  <p:slideViewPr>
    <p:cSldViewPr snapToGrid="0">
      <p:cViewPr varScale="1">
        <p:scale>
          <a:sx n="39" d="100"/>
          <a:sy n="39" d="100"/>
        </p:scale>
        <p:origin x="40" y="6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51"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323842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0516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5472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0761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138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3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772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9642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046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651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532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180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12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04167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nSpc>
                <a:spcPct val="107000"/>
              </a:lnSpc>
              <a:spcBef>
                <a:spcPts val="800"/>
              </a:spcBef>
              <a:spcAft>
                <a:spcPts val="800"/>
              </a:spcAft>
              <a:buNone/>
              <a:defRPr sz="2700" b="1">
                <a:solidFill>
                  <a:srgbClr val="003399"/>
                </a:solidFill>
                <a:latin typeface="Century Gothic"/>
                <a:ea typeface="Century Gothic"/>
                <a:cs typeface="Century Gothic"/>
              </a:defRPr>
            </a:lvl1pPr>
          </a:lstStyle>
          <a:p>
            <a:r>
              <a:rPr lang="en-US" dirty="0">
                <a:sym typeface="Century Gothic"/>
              </a:rPr>
              <a:t>Subject title: </a:t>
            </a:r>
            <a:r>
              <a:rPr lang="en-GB" dirty="0"/>
              <a:t>CLIMATE CHANGE DISPUTE LITIGATION</a:t>
            </a:r>
            <a:endParaRPr lang="en-US" dirty="0">
              <a:sym typeface="Century Gothic"/>
            </a:endParaRPr>
          </a:p>
          <a:p>
            <a:endParaRPr lang="en-US" dirty="0">
              <a:sym typeface="Century Gothic"/>
            </a:endParaRPr>
          </a:p>
          <a:p>
            <a:r>
              <a:rPr lang="en-US" dirty="0">
                <a:sym typeface="Century Gothic"/>
              </a:rPr>
              <a:t>Instructor Name: </a:t>
            </a:r>
            <a:r>
              <a:rPr lang="en-US" dirty="0" err="1">
                <a:sym typeface="Century Gothic"/>
              </a:rPr>
              <a:t>Nguyễn</a:t>
            </a:r>
            <a:r>
              <a:rPr lang="en-US" dirty="0">
                <a:sym typeface="Century Gothic"/>
              </a:rPr>
              <a:t> </a:t>
            </a:r>
            <a:r>
              <a:rPr lang="en-US" dirty="0" err="1">
                <a:sym typeface="Century Gothic"/>
              </a:rPr>
              <a:t>Thị</a:t>
            </a:r>
            <a:r>
              <a:rPr lang="en-US" dirty="0">
                <a:sym typeface="Century Gothic"/>
              </a:rPr>
              <a:t> </a:t>
            </a:r>
            <a:r>
              <a:rPr lang="en-US" dirty="0" err="1">
                <a:sym typeface="Century Gothic"/>
              </a:rPr>
              <a:t>Hồng</a:t>
            </a:r>
            <a:r>
              <a:rPr lang="en-US" dirty="0">
                <a:sym typeface="Century Gothic"/>
              </a:rPr>
              <a:t> Trinh</a:t>
            </a:r>
            <a:endParaRPr dirty="0">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9</a:t>
            </a:r>
            <a:r>
              <a:rPr lang="en-US" sz="2400" b="1" dirty="0" smtClean="0">
                <a:solidFill>
                  <a:srgbClr val="FFFF00"/>
                </a:solidFill>
                <a:latin typeface="Arial" panose="020B0604020202020204" pitchFamily="34" charset="0"/>
                <a:cs typeface="Arial" panose="020B0604020202020204" pitchFamily="34" charset="0"/>
              </a:rPr>
              <a:t>. Future Directions of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093216"/>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000" b="1" dirty="0" smtClean="0">
                <a:solidFill>
                  <a:srgbClr val="002060"/>
                </a:solidFill>
                <a:latin typeface="Arial" panose="020B0604020202020204" pitchFamily="34" charset="0"/>
                <a:cs typeface="Arial" panose="020B0604020202020204" pitchFamily="34" charset="0"/>
              </a:rPr>
              <a:t>9</a:t>
            </a:r>
            <a:r>
              <a:rPr lang="en-GB" sz="2000" b="1" dirty="0" smtClean="0">
                <a:solidFill>
                  <a:srgbClr val="002060"/>
                </a:solidFill>
                <a:latin typeface="Arial" panose="020B0604020202020204" pitchFamily="34" charset="0"/>
                <a:cs typeface="Arial" panose="020B0604020202020204" pitchFamily="34" charset="0"/>
              </a:rPr>
              <a:t>.3. </a:t>
            </a:r>
            <a:r>
              <a:rPr lang="en-US" sz="2000" b="1" dirty="0">
                <a:solidFill>
                  <a:srgbClr val="002060"/>
                </a:solidFill>
                <a:latin typeface="Arial" panose="020B0604020202020204" pitchFamily="34" charset="0"/>
                <a:cs typeface="Arial" panose="020B0604020202020204" pitchFamily="34" charset="0"/>
              </a:rPr>
              <a:t>Effects on legislation, corporate behavior, and public opinion</a:t>
            </a:r>
            <a:endParaRPr lang="x-none" sz="20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21882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Public Opinion and Climate Litigation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Climate litigation plays a critical role in shaping public opinion by raising awareness and generating media coverage. This slide explores how high-profile cases alter public perceptions and increase engagement with climate issues</a:t>
            </a:r>
            <a:r>
              <a:rPr lang="en-US" sz="1800" dirty="0" smtClean="0">
                <a:solidFill>
                  <a:srgbClr val="002060"/>
                </a:solidFill>
                <a:latin typeface="Arial" panose="020B0604020202020204" pitchFamily="34" charset="0"/>
                <a:cs typeface="Arial" panose="020B0604020202020204" pitchFamily="34" charset="0"/>
              </a:rPr>
              <a:t>.</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Impact of high-profile litigation on public awareness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Examples of how media coverage of litigation affects public opinion</a:t>
            </a:r>
          </a:p>
          <a:p>
            <a:pPr marL="514350" indent="-28575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5" name="Picture 4"/>
          <p:cNvPicPr>
            <a:picLocks noChangeAspect="1"/>
          </p:cNvPicPr>
          <p:nvPr/>
        </p:nvPicPr>
        <p:blipFill>
          <a:blip r:embed="rId4"/>
          <a:stretch>
            <a:fillRect/>
          </a:stretch>
        </p:blipFill>
        <p:spPr>
          <a:xfrm>
            <a:off x="7861814" y="2769734"/>
            <a:ext cx="2619375" cy="1743075"/>
          </a:xfrm>
          <a:prstGeom prst="rect">
            <a:avLst/>
          </a:prstGeom>
        </p:spPr>
      </p:pic>
    </p:spTree>
    <p:extLst>
      <p:ext uri="{BB962C8B-B14F-4D97-AF65-F5344CB8AC3E}">
        <p14:creationId xmlns:p14="http://schemas.microsoft.com/office/powerpoint/2010/main" val="885378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9</a:t>
            </a:r>
            <a:r>
              <a:rPr lang="en-US" sz="2400" b="1" dirty="0" smtClean="0">
                <a:solidFill>
                  <a:srgbClr val="FFFF00"/>
                </a:solidFill>
                <a:latin typeface="Arial" panose="020B0604020202020204" pitchFamily="34" charset="0"/>
                <a:cs typeface="Arial" panose="020B0604020202020204" pitchFamily="34" charset="0"/>
              </a:rPr>
              <a:t>. Future Directions of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093216"/>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000" b="1" dirty="0" smtClean="0">
                <a:solidFill>
                  <a:srgbClr val="002060"/>
                </a:solidFill>
                <a:latin typeface="Arial" panose="020B0604020202020204" pitchFamily="34" charset="0"/>
                <a:cs typeface="Arial" panose="020B0604020202020204" pitchFamily="34" charset="0"/>
              </a:rPr>
              <a:t>9</a:t>
            </a:r>
            <a:r>
              <a:rPr lang="en-GB" sz="2000" b="1" dirty="0" smtClean="0">
                <a:solidFill>
                  <a:srgbClr val="002060"/>
                </a:solidFill>
                <a:latin typeface="Arial" panose="020B0604020202020204" pitchFamily="34" charset="0"/>
                <a:cs typeface="Arial" panose="020B0604020202020204" pitchFamily="34" charset="0"/>
              </a:rPr>
              <a:t>.3. </a:t>
            </a:r>
            <a:r>
              <a:rPr lang="en-US" sz="2000" b="1" dirty="0">
                <a:solidFill>
                  <a:srgbClr val="002060"/>
                </a:solidFill>
                <a:latin typeface="Arial" panose="020B0604020202020204" pitchFamily="34" charset="0"/>
                <a:cs typeface="Arial" panose="020B0604020202020204" pitchFamily="34" charset="0"/>
              </a:rPr>
              <a:t>Effects on legislation, corporate behavior, and public opinion</a:t>
            </a:r>
            <a:endParaRPr lang="x-none" sz="20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21882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Challenges in Legislation Due to Climate Litigation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While climate litigation can drive legislative change, it also presents challenges. This slide reviews the complexities and conflicts that arise when trying to balance legal, economic, and environmental interests in new laws</a:t>
            </a:r>
            <a:r>
              <a:rPr lang="en-US" sz="1800" dirty="0" smtClean="0">
                <a:solidFill>
                  <a:srgbClr val="002060"/>
                </a:solidFill>
                <a:latin typeface="Arial" panose="020B0604020202020204" pitchFamily="34" charset="0"/>
                <a:cs typeface="Arial" panose="020B0604020202020204" pitchFamily="34" charset="0"/>
              </a:rPr>
              <a:t>.</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Legal challenges in crafting effective environmental legislation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Conflicts between economic interests and environmental protections</a:t>
            </a:r>
          </a:p>
          <a:p>
            <a:pPr marL="514350" indent="-28575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5" name="Picture 4"/>
          <p:cNvPicPr>
            <a:picLocks noChangeAspect="1"/>
          </p:cNvPicPr>
          <p:nvPr/>
        </p:nvPicPr>
        <p:blipFill>
          <a:blip r:embed="rId4"/>
          <a:stretch>
            <a:fillRect/>
          </a:stretch>
        </p:blipFill>
        <p:spPr>
          <a:xfrm>
            <a:off x="7861814" y="2769734"/>
            <a:ext cx="2619375" cy="1743075"/>
          </a:xfrm>
          <a:prstGeom prst="rect">
            <a:avLst/>
          </a:prstGeom>
        </p:spPr>
      </p:pic>
    </p:spTree>
    <p:extLst>
      <p:ext uri="{BB962C8B-B14F-4D97-AF65-F5344CB8AC3E}">
        <p14:creationId xmlns:p14="http://schemas.microsoft.com/office/powerpoint/2010/main" val="1067665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9</a:t>
            </a:r>
            <a:r>
              <a:rPr lang="en-US" sz="2400" b="1" dirty="0" smtClean="0">
                <a:solidFill>
                  <a:srgbClr val="FFFF00"/>
                </a:solidFill>
                <a:latin typeface="Arial" panose="020B0604020202020204" pitchFamily="34" charset="0"/>
                <a:cs typeface="Arial" panose="020B0604020202020204" pitchFamily="34" charset="0"/>
              </a:rPr>
              <a:t>. Future Directions of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093216"/>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000" b="1" dirty="0" smtClean="0">
                <a:solidFill>
                  <a:srgbClr val="002060"/>
                </a:solidFill>
                <a:latin typeface="Arial" panose="020B0604020202020204" pitchFamily="34" charset="0"/>
                <a:cs typeface="Arial" panose="020B0604020202020204" pitchFamily="34" charset="0"/>
              </a:rPr>
              <a:t>9</a:t>
            </a:r>
            <a:r>
              <a:rPr lang="en-GB" sz="2000" b="1" dirty="0" smtClean="0">
                <a:solidFill>
                  <a:srgbClr val="002060"/>
                </a:solidFill>
                <a:latin typeface="Arial" panose="020B0604020202020204" pitchFamily="34" charset="0"/>
                <a:cs typeface="Arial" panose="020B0604020202020204" pitchFamily="34" charset="0"/>
              </a:rPr>
              <a:t>.3. </a:t>
            </a:r>
            <a:r>
              <a:rPr lang="en-US" sz="2000" b="1" dirty="0">
                <a:solidFill>
                  <a:srgbClr val="002060"/>
                </a:solidFill>
                <a:latin typeface="Arial" panose="020B0604020202020204" pitchFamily="34" charset="0"/>
                <a:cs typeface="Arial" panose="020B0604020202020204" pitchFamily="34" charset="0"/>
              </a:rPr>
              <a:t>Effects on legislation, corporate behavior, and public opinion</a:t>
            </a:r>
            <a:endParaRPr lang="x-none" sz="20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21882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b="1" dirty="0">
                <a:solidFill>
                  <a:srgbClr val="002060"/>
                </a:solidFill>
                <a:latin typeface="Arial" panose="020B0604020202020204" pitchFamily="34" charset="0"/>
                <a:cs typeface="Arial" panose="020B0604020202020204" pitchFamily="34" charset="0"/>
              </a:rPr>
              <a:t>Future Predictions for Corporate Response to Climate Litigation</a:t>
            </a:r>
          </a:p>
          <a:p>
            <a:pPr marL="5143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As climate litigation becomes more prevalent, corporate responses are likely to evolve. This slide predicts how businesses might further integrate sustainability into their operations and governance to mitigate legal risks and align with public expectations</a:t>
            </a:r>
            <a:r>
              <a:rPr lang="en-US" dirty="0" smtClean="0">
                <a:solidFill>
                  <a:srgbClr val="002060"/>
                </a:solidFill>
                <a:latin typeface="Arial" panose="020B0604020202020204" pitchFamily="34" charset="0"/>
                <a:cs typeface="Arial" panose="020B0604020202020204" pitchFamily="34" charset="0"/>
              </a:rPr>
              <a:t>.</a:t>
            </a:r>
          </a:p>
          <a:p>
            <a:pPr marL="5143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Predictions for future corporate strategies in response to litigation</a:t>
            </a:r>
          </a:p>
          <a:p>
            <a:pPr marL="5143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The growing role of sustainability officers and green policies in businesses</a:t>
            </a:r>
          </a:p>
          <a:p>
            <a:pPr marL="514350" indent="-28575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5" name="Picture 4"/>
          <p:cNvPicPr>
            <a:picLocks noChangeAspect="1"/>
          </p:cNvPicPr>
          <p:nvPr/>
        </p:nvPicPr>
        <p:blipFill>
          <a:blip r:embed="rId4"/>
          <a:stretch>
            <a:fillRect/>
          </a:stretch>
        </p:blipFill>
        <p:spPr>
          <a:xfrm>
            <a:off x="7861814" y="2769734"/>
            <a:ext cx="2619375" cy="1743075"/>
          </a:xfrm>
          <a:prstGeom prst="rect">
            <a:avLst/>
          </a:prstGeom>
        </p:spPr>
      </p:pic>
    </p:spTree>
    <p:extLst>
      <p:ext uri="{BB962C8B-B14F-4D97-AF65-F5344CB8AC3E}">
        <p14:creationId xmlns:p14="http://schemas.microsoft.com/office/powerpoint/2010/main" val="1387728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9</a:t>
            </a:r>
            <a:r>
              <a:rPr lang="en-US" sz="2400" b="1" dirty="0" smtClean="0">
                <a:solidFill>
                  <a:srgbClr val="FFFF00"/>
                </a:solidFill>
                <a:latin typeface="Arial" panose="020B0604020202020204" pitchFamily="34" charset="0"/>
                <a:cs typeface="Arial" panose="020B0604020202020204" pitchFamily="34" charset="0"/>
              </a:rPr>
              <a:t>. Future Directions of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093216"/>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000" b="1" dirty="0" smtClean="0">
                <a:solidFill>
                  <a:srgbClr val="002060"/>
                </a:solidFill>
                <a:latin typeface="Arial" panose="020B0604020202020204" pitchFamily="34" charset="0"/>
                <a:cs typeface="Arial" panose="020B0604020202020204" pitchFamily="34" charset="0"/>
              </a:rPr>
              <a:t>9</a:t>
            </a:r>
            <a:r>
              <a:rPr lang="en-GB" sz="2000" b="1" dirty="0" smtClean="0">
                <a:solidFill>
                  <a:srgbClr val="002060"/>
                </a:solidFill>
                <a:latin typeface="Arial" panose="020B0604020202020204" pitchFamily="34" charset="0"/>
                <a:cs typeface="Arial" panose="020B0604020202020204" pitchFamily="34" charset="0"/>
              </a:rPr>
              <a:t>.3. </a:t>
            </a:r>
            <a:r>
              <a:rPr lang="en-US" sz="2000" b="1" dirty="0">
                <a:solidFill>
                  <a:srgbClr val="002060"/>
                </a:solidFill>
                <a:latin typeface="Arial" panose="020B0604020202020204" pitchFamily="34" charset="0"/>
                <a:cs typeface="Arial" panose="020B0604020202020204" pitchFamily="34" charset="0"/>
              </a:rPr>
              <a:t>Effects on legislation, corporate behavior, and public opinion</a:t>
            </a:r>
            <a:endParaRPr lang="x-none" sz="20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21882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b="1" dirty="0">
                <a:solidFill>
                  <a:srgbClr val="002060"/>
                </a:solidFill>
                <a:latin typeface="Arial" panose="020B0604020202020204" pitchFamily="34" charset="0"/>
                <a:cs typeface="Arial" panose="020B0604020202020204" pitchFamily="34" charset="0"/>
              </a:rPr>
              <a:t>Conclusion: Integrating Litigation, Legislation, and Public Engagement</a:t>
            </a:r>
          </a:p>
          <a:p>
            <a:pPr marL="5143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This concluding slide emphasizes the need for an integrated approach that combines effective litigation, responsive legislation, and informed public engagement to address the challenges of climate change comprehensively</a:t>
            </a:r>
            <a:r>
              <a:rPr lang="en-US" dirty="0" smtClean="0">
                <a:solidFill>
                  <a:srgbClr val="002060"/>
                </a:solidFill>
                <a:latin typeface="Arial" panose="020B0604020202020204" pitchFamily="34" charset="0"/>
                <a:cs typeface="Arial" panose="020B0604020202020204" pitchFamily="34" charset="0"/>
              </a:rPr>
              <a:t>.</a:t>
            </a:r>
          </a:p>
          <a:p>
            <a:pPr marL="5143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Summary of climate litigation's impacts on legislation, corporate behavior, and public opinion</a:t>
            </a:r>
          </a:p>
          <a:p>
            <a:pPr marL="5143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Call to action for stakeholders across sectors to collaborate for sustainable change</a:t>
            </a:r>
          </a:p>
          <a:p>
            <a:pPr marL="514350" indent="-28575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5" name="Picture 4"/>
          <p:cNvPicPr>
            <a:picLocks noChangeAspect="1"/>
          </p:cNvPicPr>
          <p:nvPr/>
        </p:nvPicPr>
        <p:blipFill>
          <a:blip r:embed="rId4"/>
          <a:stretch>
            <a:fillRect/>
          </a:stretch>
        </p:blipFill>
        <p:spPr>
          <a:xfrm>
            <a:off x="7861814" y="2769734"/>
            <a:ext cx="2619375" cy="1743075"/>
          </a:xfrm>
          <a:prstGeom prst="rect">
            <a:avLst/>
          </a:prstGeom>
        </p:spPr>
      </p:pic>
    </p:spTree>
    <p:extLst>
      <p:ext uri="{BB962C8B-B14F-4D97-AF65-F5344CB8AC3E}">
        <p14:creationId xmlns:p14="http://schemas.microsoft.com/office/powerpoint/2010/main" val="1392450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9</a:t>
            </a:r>
            <a:r>
              <a:rPr lang="en-US" sz="2400" b="1" dirty="0" smtClean="0">
                <a:solidFill>
                  <a:srgbClr val="FFFF00"/>
                </a:solidFill>
                <a:latin typeface="Arial" panose="020B0604020202020204" pitchFamily="34" charset="0"/>
                <a:cs typeface="Arial" panose="020B0604020202020204" pitchFamily="34" charset="0"/>
              </a:rPr>
              <a:t>. Future Directions of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093216"/>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00CC"/>
                </a:solidFill>
                <a:latin typeface="Arial" panose="020B0604020202020204" pitchFamily="34" charset="0"/>
                <a:cs typeface="Arial" panose="020B0604020202020204" pitchFamily="34" charset="0"/>
              </a:rPr>
              <a:t>9</a:t>
            </a:r>
            <a:r>
              <a:rPr lang="en-GB" sz="2400" b="1" dirty="0" smtClean="0">
                <a:solidFill>
                  <a:srgbClr val="0000CC"/>
                </a:solidFill>
                <a:latin typeface="Arial" panose="020B0604020202020204" pitchFamily="34" charset="0"/>
                <a:cs typeface="Arial" panose="020B0604020202020204" pitchFamily="34" charset="0"/>
              </a:rPr>
              <a:t>.1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Emerging Areas and Legal Theories, e.g., climate migration and displacement</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0" indent="0" algn="just">
              <a:lnSpc>
                <a:spcPct val="80000"/>
              </a:lnSpc>
              <a:spcBef>
                <a:spcPts val="600"/>
              </a:spcBef>
              <a:spcAft>
                <a:spcPts val="600"/>
              </a:spcAft>
            </a:pPr>
            <a:r>
              <a:rPr lang="en-US" sz="2000" dirty="0">
                <a:solidFill>
                  <a:srgbClr val="002060"/>
                </a:solidFill>
                <a:latin typeface="Arial" panose="020B0604020202020204" pitchFamily="34" charset="0"/>
                <a:cs typeface="Arial" panose="020B0604020202020204" pitchFamily="34" charset="0"/>
              </a:rPr>
              <a:t>This slide introduces the evolving landscape of climate litigation, focusing on emerging areas such as climate migration, displacement, and new legal theories. We will explore how these aspects are becoming central to legal debates and actions worldwide</a:t>
            </a:r>
            <a:r>
              <a:rPr lang="en-US" sz="2000" dirty="0" smtClean="0">
                <a:solidFill>
                  <a:srgbClr val="002060"/>
                </a:solidFill>
                <a:latin typeface="Arial" panose="020B0604020202020204" pitchFamily="34" charset="0"/>
                <a:cs typeface="Arial" panose="020B0604020202020204" pitchFamily="34" charset="0"/>
              </a:rPr>
              <a:t>.</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Overview of climate litigation's evolution</a:t>
            </a:r>
          </a:p>
          <a:p>
            <a:pPr marL="514350" indent="-28575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Introduction to new areas like climate migration and legal theories</a:t>
            </a: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732939" y="2833642"/>
            <a:ext cx="3028950" cy="1514475"/>
          </a:xfrm>
          <a:prstGeom prst="rect">
            <a:avLst/>
          </a:prstGeom>
        </p:spPr>
      </p:pic>
    </p:spTree>
    <p:extLst>
      <p:ext uri="{BB962C8B-B14F-4D97-AF65-F5344CB8AC3E}">
        <p14:creationId xmlns:p14="http://schemas.microsoft.com/office/powerpoint/2010/main" val="302387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9</a:t>
            </a:r>
            <a:r>
              <a:rPr lang="en-US" sz="2400" b="1" dirty="0" smtClean="0">
                <a:solidFill>
                  <a:srgbClr val="FFFF00"/>
                </a:solidFill>
                <a:latin typeface="Arial" panose="020B0604020202020204" pitchFamily="34" charset="0"/>
                <a:cs typeface="Arial" panose="020B0604020202020204" pitchFamily="34" charset="0"/>
              </a:rPr>
              <a:t>. Future Directions of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093216"/>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00CC"/>
                </a:solidFill>
                <a:latin typeface="Arial" panose="020B0604020202020204" pitchFamily="34" charset="0"/>
                <a:cs typeface="Arial" panose="020B0604020202020204" pitchFamily="34" charset="0"/>
              </a:rPr>
              <a:t>9</a:t>
            </a:r>
            <a:r>
              <a:rPr lang="en-GB" sz="2400" b="1" dirty="0" smtClean="0">
                <a:solidFill>
                  <a:srgbClr val="0000CC"/>
                </a:solidFill>
                <a:latin typeface="Arial" panose="020B0604020202020204" pitchFamily="34" charset="0"/>
                <a:cs typeface="Arial" panose="020B0604020202020204" pitchFamily="34" charset="0"/>
              </a:rPr>
              <a:t>.1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Emerging Areas and Legal Theories, e.g., climate migration and displacement</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21882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Climate Migration and Displacement</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Climate migration and displacement refer to the movement of populations due to climate change impacts such as sea-level rise, extreme weather, and deteriorating agriculture. Legal challenges include defining climate refugees and ensuring their rights</a:t>
            </a:r>
            <a:r>
              <a:rPr lang="en-US" sz="1800" dirty="0" smtClean="0">
                <a:solidFill>
                  <a:srgbClr val="002060"/>
                </a:solidFill>
                <a:latin typeface="Arial" panose="020B0604020202020204" pitchFamily="34" charset="0"/>
                <a:cs typeface="Arial" panose="020B0604020202020204" pitchFamily="34" charset="0"/>
              </a:rPr>
              <a:t>.</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Definition and causes of climate migration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Legal challenges in classifying and protecting climate migrants</a:t>
            </a:r>
          </a:p>
          <a:p>
            <a:pPr marL="514350" indent="-28575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749268" y="3103423"/>
            <a:ext cx="3028950" cy="1514475"/>
          </a:xfrm>
          <a:prstGeom prst="rect">
            <a:avLst/>
          </a:prstGeom>
        </p:spPr>
      </p:pic>
    </p:spTree>
    <p:extLst>
      <p:ext uri="{BB962C8B-B14F-4D97-AF65-F5344CB8AC3E}">
        <p14:creationId xmlns:p14="http://schemas.microsoft.com/office/powerpoint/2010/main" val="365845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9</a:t>
            </a:r>
            <a:r>
              <a:rPr lang="en-US" sz="2400" b="1" dirty="0" smtClean="0">
                <a:solidFill>
                  <a:srgbClr val="FFFF00"/>
                </a:solidFill>
                <a:latin typeface="Arial" panose="020B0604020202020204" pitchFamily="34" charset="0"/>
                <a:cs typeface="Arial" panose="020B0604020202020204" pitchFamily="34" charset="0"/>
              </a:rPr>
              <a:t>. Future Directions of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093216"/>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00CC"/>
                </a:solidFill>
                <a:latin typeface="Arial" panose="020B0604020202020204" pitchFamily="34" charset="0"/>
                <a:cs typeface="Arial" panose="020B0604020202020204" pitchFamily="34" charset="0"/>
              </a:rPr>
              <a:t>9</a:t>
            </a:r>
            <a:r>
              <a:rPr lang="en-GB" sz="2400" b="1" dirty="0" smtClean="0">
                <a:solidFill>
                  <a:srgbClr val="0000CC"/>
                </a:solidFill>
                <a:latin typeface="Arial" panose="020B0604020202020204" pitchFamily="34" charset="0"/>
                <a:cs typeface="Arial" panose="020B0604020202020204" pitchFamily="34" charset="0"/>
              </a:rPr>
              <a:t>.1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Emerging Areas and Legal Theories, e.g., climate migration and displacement</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21882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Legal Status of Climate Refugees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Unlike traditional refugees, climate refugees lack specific legal recognition and protection under international law. This segment discusses the need for new legal frameworks to recognize and protect individuals displaced by environmental factors</a:t>
            </a:r>
            <a:r>
              <a:rPr lang="en-US" sz="1800" dirty="0" smtClean="0">
                <a:solidFill>
                  <a:srgbClr val="002060"/>
                </a:solidFill>
                <a:latin typeface="Arial" panose="020B0604020202020204" pitchFamily="34" charset="0"/>
                <a:cs typeface="Arial" panose="020B0604020202020204" pitchFamily="34" charset="0"/>
              </a:rPr>
              <a:t>.</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Gaps in current refugee laws concerning environmental factors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Proposals for international treaties to protect climate refugees</a:t>
            </a:r>
          </a:p>
          <a:p>
            <a:pPr marL="514350" indent="-28575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749268" y="3103423"/>
            <a:ext cx="3028950" cy="1514475"/>
          </a:xfrm>
          <a:prstGeom prst="rect">
            <a:avLst/>
          </a:prstGeom>
        </p:spPr>
      </p:pic>
    </p:spTree>
    <p:extLst>
      <p:ext uri="{BB962C8B-B14F-4D97-AF65-F5344CB8AC3E}">
        <p14:creationId xmlns:p14="http://schemas.microsoft.com/office/powerpoint/2010/main" val="1779654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9</a:t>
            </a:r>
            <a:r>
              <a:rPr lang="en-US" sz="2400" b="1" dirty="0" smtClean="0">
                <a:solidFill>
                  <a:srgbClr val="FFFF00"/>
                </a:solidFill>
                <a:latin typeface="Arial" panose="020B0604020202020204" pitchFamily="34" charset="0"/>
                <a:cs typeface="Arial" panose="020B0604020202020204" pitchFamily="34" charset="0"/>
              </a:rPr>
              <a:t>. Future Directions of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093216"/>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00CC"/>
                </a:solidFill>
                <a:latin typeface="Arial" panose="020B0604020202020204" pitchFamily="34" charset="0"/>
                <a:cs typeface="Arial" panose="020B0604020202020204" pitchFamily="34" charset="0"/>
              </a:rPr>
              <a:t>9</a:t>
            </a:r>
            <a:r>
              <a:rPr lang="en-GB" sz="2400" b="1" dirty="0" smtClean="0">
                <a:solidFill>
                  <a:srgbClr val="0000CC"/>
                </a:solidFill>
                <a:latin typeface="Arial" panose="020B0604020202020204" pitchFamily="34" charset="0"/>
                <a:cs typeface="Arial" panose="020B0604020202020204" pitchFamily="34" charset="0"/>
              </a:rPr>
              <a:t>.1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Emerging Areas and Legal Theories, e.g., climate migration and displacement</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21882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Liability and Compensation in Climate Litigation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As the impacts of climate change become more apparent, legal claims for liability and compensation are gaining traction. This section discusses how entities might be held accountable for climate-related damages</a:t>
            </a:r>
            <a:r>
              <a:rPr lang="en-US" sz="1800" dirty="0" smtClean="0">
                <a:solidFill>
                  <a:srgbClr val="002060"/>
                </a:solidFill>
                <a:latin typeface="Arial" panose="020B0604020202020204" pitchFamily="34" charset="0"/>
                <a:cs typeface="Arial" panose="020B0604020202020204" pitchFamily="34" charset="0"/>
              </a:rPr>
              <a:t>.</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Theories of liability in climate damages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Case studies of successful compensation claims</a:t>
            </a:r>
          </a:p>
          <a:p>
            <a:pPr marL="514350" indent="-28575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749268" y="3103423"/>
            <a:ext cx="3028950" cy="1514475"/>
          </a:xfrm>
          <a:prstGeom prst="rect">
            <a:avLst/>
          </a:prstGeom>
        </p:spPr>
      </p:pic>
    </p:spTree>
    <p:extLst>
      <p:ext uri="{BB962C8B-B14F-4D97-AF65-F5344CB8AC3E}">
        <p14:creationId xmlns:p14="http://schemas.microsoft.com/office/powerpoint/2010/main" val="707672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9</a:t>
            </a:r>
            <a:r>
              <a:rPr lang="en-US" sz="2400" b="1" dirty="0" smtClean="0">
                <a:solidFill>
                  <a:srgbClr val="FFFF00"/>
                </a:solidFill>
                <a:latin typeface="Arial" panose="020B0604020202020204" pitchFamily="34" charset="0"/>
                <a:cs typeface="Arial" panose="020B0604020202020204" pitchFamily="34" charset="0"/>
              </a:rPr>
              <a:t>. Future Directions of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093216"/>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00CC"/>
                </a:solidFill>
                <a:latin typeface="Arial" panose="020B0604020202020204" pitchFamily="34" charset="0"/>
                <a:cs typeface="Arial" panose="020B0604020202020204" pitchFamily="34" charset="0"/>
              </a:rPr>
              <a:t>9</a:t>
            </a:r>
            <a:r>
              <a:rPr lang="en-GB" sz="2400" b="1" dirty="0" smtClean="0">
                <a:solidFill>
                  <a:srgbClr val="0000CC"/>
                </a:solidFill>
                <a:latin typeface="Arial" panose="020B0604020202020204" pitchFamily="34" charset="0"/>
                <a:cs typeface="Arial" panose="020B0604020202020204" pitchFamily="34" charset="0"/>
              </a:rPr>
              <a:t>.1</a:t>
            </a:r>
            <a:r>
              <a:rPr lang="en-GB"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Emerging Areas and Legal Theories, e.g., climate migration and displacement</a:t>
            </a:r>
            <a:endParaRPr lang="x-none"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21882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The Role of Science in Future Climate Litigation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Science plays a crucial role in climate litigation by providing evidence and projections. This slide focuses on how advancements in climate science can influence future legal arguments and outcomes</a:t>
            </a:r>
            <a:r>
              <a:rPr lang="en-US" sz="1800" dirty="0" smtClean="0">
                <a:solidFill>
                  <a:srgbClr val="002060"/>
                </a:solidFill>
                <a:latin typeface="Arial" panose="020B0604020202020204" pitchFamily="34" charset="0"/>
                <a:cs typeface="Arial" panose="020B0604020202020204" pitchFamily="34" charset="0"/>
              </a:rPr>
              <a:t>.</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The evolving role of scientific evidence in court</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How climate models and data are used in litigation</a:t>
            </a:r>
          </a:p>
          <a:p>
            <a:pPr marL="514350" indent="-28575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749268" y="3103423"/>
            <a:ext cx="3028950" cy="1514475"/>
          </a:xfrm>
          <a:prstGeom prst="rect">
            <a:avLst/>
          </a:prstGeom>
        </p:spPr>
      </p:pic>
    </p:spTree>
    <p:extLst>
      <p:ext uri="{BB962C8B-B14F-4D97-AF65-F5344CB8AC3E}">
        <p14:creationId xmlns:p14="http://schemas.microsoft.com/office/powerpoint/2010/main" val="802300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9</a:t>
            </a:r>
            <a:r>
              <a:rPr lang="en-US" sz="2400" b="1" dirty="0" smtClean="0">
                <a:solidFill>
                  <a:srgbClr val="FFFF00"/>
                </a:solidFill>
                <a:latin typeface="Arial" panose="020B0604020202020204" pitchFamily="34" charset="0"/>
                <a:cs typeface="Arial" panose="020B0604020202020204" pitchFamily="34" charset="0"/>
              </a:rPr>
              <a:t>. Future Directions of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093216"/>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000" b="1" dirty="0" smtClean="0">
                <a:solidFill>
                  <a:srgbClr val="002060"/>
                </a:solidFill>
                <a:latin typeface="Arial" panose="020B0604020202020204" pitchFamily="34" charset="0"/>
                <a:cs typeface="Arial" panose="020B0604020202020204" pitchFamily="34" charset="0"/>
              </a:rPr>
              <a:t>9</a:t>
            </a:r>
            <a:r>
              <a:rPr lang="en-GB" sz="2000" b="1" dirty="0" smtClean="0">
                <a:solidFill>
                  <a:srgbClr val="002060"/>
                </a:solidFill>
                <a:latin typeface="Arial" panose="020B0604020202020204" pitchFamily="34" charset="0"/>
                <a:cs typeface="Arial" panose="020B0604020202020204" pitchFamily="34" charset="0"/>
              </a:rPr>
              <a:t>.3. </a:t>
            </a:r>
            <a:r>
              <a:rPr lang="en-US" sz="2000" b="1" dirty="0">
                <a:solidFill>
                  <a:srgbClr val="002060"/>
                </a:solidFill>
                <a:latin typeface="Arial" panose="020B0604020202020204" pitchFamily="34" charset="0"/>
                <a:cs typeface="Arial" panose="020B0604020202020204" pitchFamily="34" charset="0"/>
              </a:rPr>
              <a:t>Effects on legislation, corporate behavior, and public opinion</a:t>
            </a:r>
            <a:endParaRPr lang="x-none" sz="20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21882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This presentation explores how climate litigation is shaping future legislative developments, influencing corporate practices, and shifting public opinion. We will examine the interconnected roles of legal actions, policy changes, and societal perceptions in addressing climate </a:t>
            </a:r>
            <a:r>
              <a:rPr lang="en-US" sz="1800" dirty="0" smtClean="0">
                <a:solidFill>
                  <a:srgbClr val="002060"/>
                </a:solidFill>
                <a:latin typeface="Arial" panose="020B0604020202020204" pitchFamily="34" charset="0"/>
                <a:cs typeface="Arial" panose="020B0604020202020204" pitchFamily="34" charset="0"/>
              </a:rPr>
              <a:t>change.</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Overview of climate litigation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Introduction to its broad impacts: legislation, corporate behavior, public opinion</a:t>
            </a:r>
          </a:p>
          <a:p>
            <a:pPr marL="514350" indent="-28575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1026" name="Picture 2" descr="AUWCL The Advocate - Summer 2022 by WCL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6190" y="2521238"/>
            <a:ext cx="19812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51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9</a:t>
            </a:r>
            <a:r>
              <a:rPr lang="en-US" sz="2400" b="1" dirty="0" smtClean="0">
                <a:solidFill>
                  <a:srgbClr val="FFFF00"/>
                </a:solidFill>
                <a:latin typeface="Arial" panose="020B0604020202020204" pitchFamily="34" charset="0"/>
                <a:cs typeface="Arial" panose="020B0604020202020204" pitchFamily="34" charset="0"/>
              </a:rPr>
              <a:t>. Future Directions of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093216"/>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000" b="1" dirty="0" smtClean="0">
                <a:solidFill>
                  <a:srgbClr val="002060"/>
                </a:solidFill>
                <a:latin typeface="Arial" panose="020B0604020202020204" pitchFamily="34" charset="0"/>
                <a:cs typeface="Arial" panose="020B0604020202020204" pitchFamily="34" charset="0"/>
              </a:rPr>
              <a:t>9</a:t>
            </a:r>
            <a:r>
              <a:rPr lang="en-GB" sz="2000" b="1" dirty="0" smtClean="0">
                <a:solidFill>
                  <a:srgbClr val="002060"/>
                </a:solidFill>
                <a:latin typeface="Arial" panose="020B0604020202020204" pitchFamily="34" charset="0"/>
                <a:cs typeface="Arial" panose="020B0604020202020204" pitchFamily="34" charset="0"/>
              </a:rPr>
              <a:t>.3. </a:t>
            </a:r>
            <a:r>
              <a:rPr lang="en-US" sz="2000" b="1" dirty="0">
                <a:solidFill>
                  <a:srgbClr val="002060"/>
                </a:solidFill>
                <a:latin typeface="Arial" panose="020B0604020202020204" pitchFamily="34" charset="0"/>
                <a:cs typeface="Arial" panose="020B0604020202020204" pitchFamily="34" charset="0"/>
              </a:rPr>
              <a:t>Effects on legislation, corporate behavior, and public opinion</a:t>
            </a:r>
            <a:endParaRPr lang="x-none" sz="20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21882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1800" b="1" dirty="0">
                <a:solidFill>
                  <a:srgbClr val="002060"/>
                </a:solidFill>
                <a:latin typeface="Arial" panose="020B0604020202020204" pitchFamily="34" charset="0"/>
                <a:cs typeface="Arial" panose="020B0604020202020204" pitchFamily="34" charset="0"/>
              </a:rPr>
              <a:t>Climate Litigation Influencing Legislation</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Climate litigation is increasingly prompting legislative changes by highlighting regulatory gaps and pushing for stricter environmental laws. This slide discusses specific instances where court cases have directly led to new legislative actions</a:t>
            </a:r>
            <a:r>
              <a:rPr lang="en-US" sz="1800" dirty="0" smtClean="0">
                <a:solidFill>
                  <a:srgbClr val="002060"/>
                </a:solidFill>
                <a:latin typeface="Arial" panose="020B0604020202020204" pitchFamily="34" charset="0"/>
                <a:cs typeface="Arial" panose="020B0604020202020204" pitchFamily="34" charset="0"/>
              </a:rPr>
              <a:t>.</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Examples of litigation leading to legislative changes</a:t>
            </a:r>
          </a:p>
          <a:p>
            <a:pPr marL="514350" indent="-285750">
              <a:buFont typeface="Arial" panose="020B0604020202020204" pitchFamily="34" charset="0"/>
              <a:buChar char="•"/>
            </a:pPr>
            <a:r>
              <a:rPr lang="en-US" sz="1800" dirty="0">
                <a:solidFill>
                  <a:srgbClr val="002060"/>
                </a:solidFill>
                <a:latin typeface="Arial" panose="020B0604020202020204" pitchFamily="34" charset="0"/>
                <a:cs typeface="Arial" panose="020B0604020202020204" pitchFamily="34" charset="0"/>
              </a:rPr>
              <a:t>Analysis of new environmental laws influenced by court decisions</a:t>
            </a:r>
          </a:p>
          <a:p>
            <a:pPr marL="514350" indent="-28575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5" name="Picture 4"/>
          <p:cNvPicPr>
            <a:picLocks noChangeAspect="1"/>
          </p:cNvPicPr>
          <p:nvPr/>
        </p:nvPicPr>
        <p:blipFill>
          <a:blip r:embed="rId4"/>
          <a:stretch>
            <a:fillRect/>
          </a:stretch>
        </p:blipFill>
        <p:spPr>
          <a:xfrm>
            <a:off x="7861814" y="2769734"/>
            <a:ext cx="2619375" cy="1743075"/>
          </a:xfrm>
          <a:prstGeom prst="rect">
            <a:avLst/>
          </a:prstGeom>
        </p:spPr>
      </p:pic>
    </p:spTree>
    <p:extLst>
      <p:ext uri="{BB962C8B-B14F-4D97-AF65-F5344CB8AC3E}">
        <p14:creationId xmlns:p14="http://schemas.microsoft.com/office/powerpoint/2010/main" val="117474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a:solidFill>
                  <a:srgbClr val="FFFF00"/>
                </a:solidFill>
                <a:latin typeface="Arial" panose="020B0604020202020204" pitchFamily="34" charset="0"/>
                <a:cs typeface="Arial" panose="020B0604020202020204" pitchFamily="34" charset="0"/>
              </a:rPr>
              <a:t>9</a:t>
            </a:r>
            <a:r>
              <a:rPr lang="en-US" sz="2400" b="1" dirty="0" smtClean="0">
                <a:solidFill>
                  <a:srgbClr val="FFFF00"/>
                </a:solidFill>
                <a:latin typeface="Arial" panose="020B0604020202020204" pitchFamily="34" charset="0"/>
                <a:cs typeface="Arial" panose="020B0604020202020204" pitchFamily="34" charset="0"/>
              </a:rPr>
              <a:t>. Future Directions of Climate Litigation</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093216"/>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000" b="1" dirty="0" smtClean="0">
                <a:solidFill>
                  <a:srgbClr val="002060"/>
                </a:solidFill>
                <a:latin typeface="Arial" panose="020B0604020202020204" pitchFamily="34" charset="0"/>
                <a:cs typeface="Arial" panose="020B0604020202020204" pitchFamily="34" charset="0"/>
              </a:rPr>
              <a:t>9</a:t>
            </a:r>
            <a:r>
              <a:rPr lang="en-GB" sz="2000" b="1" dirty="0" smtClean="0">
                <a:solidFill>
                  <a:srgbClr val="002060"/>
                </a:solidFill>
                <a:latin typeface="Arial" panose="020B0604020202020204" pitchFamily="34" charset="0"/>
                <a:cs typeface="Arial" panose="020B0604020202020204" pitchFamily="34" charset="0"/>
              </a:rPr>
              <a:t>.3. </a:t>
            </a:r>
            <a:r>
              <a:rPr lang="en-US" sz="2000" b="1" dirty="0">
                <a:solidFill>
                  <a:srgbClr val="002060"/>
                </a:solidFill>
                <a:latin typeface="Arial" panose="020B0604020202020204" pitchFamily="34" charset="0"/>
                <a:cs typeface="Arial" panose="020B0604020202020204" pitchFamily="34" charset="0"/>
              </a:rPr>
              <a:t>Effects on legislation, corporate behavior, and public opinion</a:t>
            </a:r>
            <a:endParaRPr lang="x-none" sz="2000" b="1" dirty="0">
              <a:solidFill>
                <a:srgbClr val="002060"/>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21882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228600" indent="0"/>
            <a:r>
              <a:rPr lang="en-US" b="1" dirty="0">
                <a:solidFill>
                  <a:srgbClr val="002060"/>
                </a:solidFill>
                <a:latin typeface="Arial" panose="020B0604020202020204" pitchFamily="34" charset="0"/>
                <a:cs typeface="Arial" panose="020B0604020202020204" pitchFamily="34" charset="0"/>
              </a:rPr>
              <a:t>Corporate Behavior and Climate Litigation</a:t>
            </a:r>
          </a:p>
          <a:p>
            <a:pPr marL="5143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Corporate behavior is significantly impacted by climate litigation. Companies are beginning to adjust their strategies and policies in anticipation of legal risks related to their environmental impacts. This slide delves into how litigation is reshaping corporate governance and sustainability initiatives</a:t>
            </a:r>
            <a:r>
              <a:rPr lang="en-US" dirty="0" smtClean="0">
                <a:solidFill>
                  <a:srgbClr val="002060"/>
                </a:solidFill>
                <a:latin typeface="Arial" panose="020B0604020202020204" pitchFamily="34" charset="0"/>
                <a:cs typeface="Arial" panose="020B0604020202020204" pitchFamily="34" charset="0"/>
              </a:rPr>
              <a:t>.</a:t>
            </a:r>
          </a:p>
          <a:p>
            <a:pPr marL="5143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Case studies of corporations changing practices due to litigation</a:t>
            </a:r>
          </a:p>
          <a:p>
            <a:pPr marL="5143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Long-term trends in corporate environmental responsibility</a:t>
            </a:r>
          </a:p>
          <a:p>
            <a:pPr marL="514350" indent="-28575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5" name="Picture 4"/>
          <p:cNvPicPr>
            <a:picLocks noChangeAspect="1"/>
          </p:cNvPicPr>
          <p:nvPr/>
        </p:nvPicPr>
        <p:blipFill>
          <a:blip r:embed="rId4"/>
          <a:stretch>
            <a:fillRect/>
          </a:stretch>
        </p:blipFill>
        <p:spPr>
          <a:xfrm>
            <a:off x="7861814" y="2769734"/>
            <a:ext cx="2619375" cy="1743075"/>
          </a:xfrm>
          <a:prstGeom prst="rect">
            <a:avLst/>
          </a:prstGeom>
        </p:spPr>
      </p:pic>
    </p:spTree>
    <p:extLst>
      <p:ext uri="{BB962C8B-B14F-4D97-AF65-F5344CB8AC3E}">
        <p14:creationId xmlns:p14="http://schemas.microsoft.com/office/powerpoint/2010/main" val="187599550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5898</TotalTime>
  <Words>1015</Words>
  <Application>Microsoft Office PowerPoint</Application>
  <PresentationFormat>Widescreen</PresentationFormat>
  <Paragraphs>90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Times New Roman</vt:lpstr>
      <vt:lpstr>Century Gothic</vt:lpstr>
      <vt:lpstr>Calibri</vt:lpstr>
      <vt:lpstr>Office Theme</vt:lpstr>
      <vt:lpstr>PowerPoint Presentation</vt:lpstr>
      <vt:lpstr>9.1. Emerging Areas and Legal Theories, e.g., climate migration and displacement</vt:lpstr>
      <vt:lpstr>9.1. Emerging Areas and Legal Theories, e.g., climate migration and displacement</vt:lpstr>
      <vt:lpstr>9.1. Emerging Areas and Legal Theories, e.g., climate migration and displacement</vt:lpstr>
      <vt:lpstr>9.1. Emerging Areas and Legal Theories, e.g., climate migration and displacement</vt:lpstr>
      <vt:lpstr>9.1. Emerging Areas and Legal Theories, e.g., climate migration and displacement</vt:lpstr>
      <vt:lpstr>9.3. Effects on legislation, corporate behavior, and public opinion</vt:lpstr>
      <vt:lpstr>9.3. Effects on legislation, corporate behavior, and public opinion</vt:lpstr>
      <vt:lpstr>9.3. Effects on legislation, corporate behavior, and public opinion</vt:lpstr>
      <vt:lpstr>9.3. Effects on legislation, corporate behavior, and public opinion</vt:lpstr>
      <vt:lpstr>9.3. Effects on legislation, corporate behavior, and public opinion</vt:lpstr>
      <vt:lpstr>9.3. Effects on legislation, corporate behavior, and public opinion</vt:lpstr>
      <vt:lpstr>9.3. Effects on legislation, corporate behavior, and public opinion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Admin</cp:lastModifiedBy>
  <cp:revision>69</cp:revision>
  <dcterms:created xsi:type="dcterms:W3CDTF">2020-01-02T01:56:26Z</dcterms:created>
  <dcterms:modified xsi:type="dcterms:W3CDTF">2024-04-14T15:32:26Z</dcterms:modified>
</cp:coreProperties>
</file>