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1"/>
  </p:notesMasterIdLst>
  <p:sldIdLst>
    <p:sldId id="256" r:id="rId3"/>
    <p:sldId id="257" r:id="rId4"/>
    <p:sldId id="258" r:id="rId5"/>
    <p:sldId id="283" r:id="rId6"/>
    <p:sldId id="259" r:id="rId7"/>
    <p:sldId id="287" r:id="rId8"/>
    <p:sldId id="285" r:id="rId9"/>
    <p:sldId id="286" r:id="rId10"/>
    <p:sldId id="288" r:id="rId11"/>
    <p:sldId id="289" r:id="rId12"/>
    <p:sldId id="290" r:id="rId13"/>
    <p:sldId id="291" r:id="rId14"/>
    <p:sldId id="293" r:id="rId15"/>
    <p:sldId id="292" r:id="rId16"/>
    <p:sldId id="294" r:id="rId17"/>
    <p:sldId id="295" r:id="rId18"/>
    <p:sldId id="296" r:id="rId19"/>
    <p:sldId id="297" r:id="rId20"/>
  </p:sldIdLst>
  <p:sldSz cx="12192000" cy="6858000"/>
  <p:notesSz cx="6951663" cy="10082213"/>
  <p:embeddedFontLst>
    <p:embeddedFont>
      <p:font typeface="Century Gothic" panose="020B0502020202020204"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91" d="100"/>
          <a:sy n="91" d="100"/>
        </p:scale>
        <p:origin x="208" y="9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53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50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78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154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6803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54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0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278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15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75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11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60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74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81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240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stormwaterone.com/articles/extreme-weather-how-it-is-connected-to-climate-chan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metoffice.gov.uk/weather/climate/climate-explained/climate-zones"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701947"/>
            <a:ext cx="10695057" cy="24039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The Science of Climate Change: Mitigation and Adaptation</a:t>
            </a:r>
          </a:p>
          <a:p>
            <a:pPr marL="0" marR="0" lvl="0" indent="0" algn="l" rtl="0">
              <a:lnSpc>
                <a:spcPct val="107000"/>
              </a:lnSpc>
              <a:spcBef>
                <a:spcPts val="800"/>
              </a:spcBef>
              <a:spcAft>
                <a:spcPts val="800"/>
              </a:spcAft>
              <a:buNone/>
            </a:pP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Mohamad Farhan Mohamad Mohsin</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3"/>
            <a:ext cx="10528381" cy="46114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1800" b="1" dirty="0">
                <a:solidFill>
                  <a:srgbClr val="374151"/>
                </a:solidFill>
                <a:latin typeface="Söhne"/>
              </a:rPr>
              <a:t>Key Concepts Covered:</a:t>
            </a:r>
            <a:endParaRPr lang="en-MY" sz="1800" dirty="0">
              <a:solidFill>
                <a:srgbClr val="374151"/>
              </a:solidFill>
              <a:latin typeface="Söhne"/>
            </a:endParaRPr>
          </a:p>
          <a:p>
            <a:pPr marL="742950" lvl="1" indent="-285750">
              <a:buFont typeface="Arial" panose="020B0604020202020204" pitchFamily="34" charset="0"/>
              <a:buChar char="•"/>
            </a:pPr>
            <a:r>
              <a:rPr lang="en-MY" sz="1800" dirty="0">
                <a:solidFill>
                  <a:srgbClr val="374151"/>
                </a:solidFill>
                <a:latin typeface="Söhne"/>
              </a:rPr>
              <a:t>Defined Climate Change: Emphasized as significant alterations in Earth's climate system due to human activities.</a:t>
            </a:r>
          </a:p>
          <a:p>
            <a:pPr marL="742950" lvl="1" indent="-285750">
              <a:buFont typeface="Arial" panose="020B0604020202020204" pitchFamily="34" charset="0"/>
              <a:buChar char="•"/>
            </a:pPr>
            <a:r>
              <a:rPr lang="en-MY" sz="1800" dirty="0">
                <a:solidFill>
                  <a:srgbClr val="374151"/>
                </a:solidFill>
                <a:latin typeface="Söhne"/>
              </a:rPr>
              <a:t>Climate vs. Weather: Distinguished between long-term climate patterns and short-term atmospheric conditions.</a:t>
            </a:r>
          </a:p>
          <a:p>
            <a:pPr marL="742950" lvl="1" indent="-285750">
              <a:buFont typeface="Arial" panose="020B0604020202020204" pitchFamily="34" charset="0"/>
              <a:buChar char="•"/>
            </a:pPr>
            <a:r>
              <a:rPr lang="en-MY" sz="1800" dirty="0">
                <a:solidFill>
                  <a:srgbClr val="374151"/>
                </a:solidFill>
                <a:latin typeface="Söhne"/>
              </a:rPr>
              <a:t>Understanding Climate Zones: Explored Tropical, Temperate, and Polar zones with distinct characteristics.</a:t>
            </a:r>
          </a:p>
          <a:p>
            <a:pPr marL="742950" lvl="1" indent="-285750">
              <a:buFont typeface="Arial" panose="020B0604020202020204" pitchFamily="34" charset="0"/>
              <a:buChar char="•"/>
            </a:pPr>
            <a:r>
              <a:rPr lang="en-MY" sz="1800" dirty="0" err="1">
                <a:solidFill>
                  <a:srgbClr val="374151"/>
                </a:solidFill>
                <a:latin typeface="Söhne"/>
              </a:rPr>
              <a:t>Köppen</a:t>
            </a:r>
            <a:r>
              <a:rPr lang="en-MY" sz="1800" dirty="0">
                <a:solidFill>
                  <a:srgbClr val="374151"/>
                </a:solidFill>
                <a:latin typeface="Söhne"/>
              </a:rPr>
              <a:t> Climate Classification: Introduced a system categorizing climates based on temperature and precipitation.</a:t>
            </a:r>
          </a:p>
          <a:p>
            <a:pPr marL="457200" lvl="1"/>
            <a:endParaRPr lang="en-MY" sz="1800" dirty="0">
              <a:solidFill>
                <a:srgbClr val="374151"/>
              </a:solidFill>
              <a:latin typeface="Söhne"/>
            </a:endParaRPr>
          </a:p>
          <a:p>
            <a:r>
              <a:rPr lang="en-MY" sz="1800" b="1" dirty="0">
                <a:solidFill>
                  <a:srgbClr val="374151"/>
                </a:solidFill>
                <a:latin typeface="Söhne"/>
              </a:rPr>
              <a:t>Importance of Concepts:</a:t>
            </a:r>
            <a:endParaRPr lang="en-MY" sz="1800" dirty="0">
              <a:solidFill>
                <a:srgbClr val="374151"/>
              </a:solidFill>
              <a:latin typeface="Söhne"/>
            </a:endParaRPr>
          </a:p>
          <a:p>
            <a:pPr marL="742950" lvl="1" indent="-285750">
              <a:buFont typeface="Arial" panose="020B0604020202020204" pitchFamily="34" charset="0"/>
              <a:buChar char="•"/>
            </a:pPr>
            <a:r>
              <a:rPr lang="en-MY" sz="1800" dirty="0">
                <a:solidFill>
                  <a:srgbClr val="374151"/>
                </a:solidFill>
                <a:latin typeface="Söhne"/>
              </a:rPr>
              <a:t>Impacts of Climate Change: Discussed effects on agriculture, water resources, biodiversity, health, economies, and global stability.</a:t>
            </a:r>
          </a:p>
          <a:p>
            <a:pPr marL="742950" lvl="1" indent="-285750">
              <a:buFont typeface="Arial" panose="020B0604020202020204" pitchFamily="34" charset="0"/>
              <a:buChar char="•"/>
            </a:pPr>
            <a:r>
              <a:rPr lang="en-MY" sz="1800" dirty="0">
                <a:solidFill>
                  <a:srgbClr val="374151"/>
                </a:solidFill>
                <a:latin typeface="Söhne"/>
              </a:rPr>
              <a:t>Human Influence: Highlighted human activities as major contributors to climate change.</a:t>
            </a:r>
          </a:p>
          <a:p>
            <a:pPr marL="742950" lvl="1" indent="-285750">
              <a:buFont typeface="Arial" panose="020B0604020202020204" pitchFamily="34" charset="0"/>
              <a:buChar char="•"/>
            </a:pPr>
            <a:r>
              <a:rPr lang="en-MY" sz="1800" dirty="0">
                <a:solidFill>
                  <a:srgbClr val="374151"/>
                </a:solidFill>
                <a:latin typeface="Söhne"/>
              </a:rPr>
              <a:t>Necessity for Mitigation and Adaptation: Stressed urgency in implementing strategies for sustainable solutions.</a:t>
            </a: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3600" dirty="0">
                <a:latin typeface="Segoe UI" panose="020B0502040204020203" pitchFamily="34" charset="0"/>
                <a:cs typeface="Segoe UI" panose="020B0502040204020203" pitchFamily="34" charset="0"/>
              </a:rPr>
              <a:t>Summary</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7731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algn="just">
              <a:lnSpc>
                <a:spcPct val="150000"/>
              </a:lnSpc>
              <a:buSzPts val="1600"/>
            </a:pPr>
            <a:r>
              <a:rPr lang="en-US" sz="2400" dirty="0">
                <a:latin typeface="Segoe UI" panose="020B0502040204020203" pitchFamily="34" charset="0"/>
                <a:ea typeface="Quattrocento Sans"/>
                <a:cs typeface="Segoe UI" panose="020B0502040204020203" pitchFamily="34" charset="0"/>
                <a:sym typeface="Quattrocento Sans"/>
              </a:rPr>
              <a:t>Part II</a:t>
            </a:r>
          </a:p>
          <a:p>
            <a:pPr marL="742950" lvl="1" indent="-285750" algn="just">
              <a:lnSpc>
                <a:spcPct val="150000"/>
              </a:lnSpc>
              <a:buSzPts val="1600"/>
              <a:buFont typeface="Arial" panose="020B0604020202020204" pitchFamily="34" charset="0"/>
              <a:buChar char="•"/>
            </a:pPr>
            <a:r>
              <a:rPr lang="en-US" sz="2400" dirty="0">
                <a:latin typeface="Segoe UI" panose="020B0502040204020203" pitchFamily="34" charset="0"/>
                <a:ea typeface="Quattrocento Sans"/>
                <a:cs typeface="Segoe UI" panose="020B0502040204020203" pitchFamily="34" charset="0"/>
                <a:sym typeface="Quattrocento Sans"/>
              </a:rPr>
              <a:t>Evidence of Contemporary Climate Change</a:t>
            </a:r>
          </a:p>
          <a:p>
            <a:pPr marL="742950" lvl="1" indent="-285750" algn="just">
              <a:lnSpc>
                <a:spcPct val="150000"/>
              </a:lnSpc>
              <a:buSzPts val="1600"/>
              <a:buFont typeface="Arial" panose="020B0604020202020204" pitchFamily="34" charset="0"/>
              <a:buChar char="•"/>
            </a:pPr>
            <a:r>
              <a:rPr lang="en-US" sz="2400" dirty="0">
                <a:latin typeface="Segoe UI" panose="020B0502040204020203" pitchFamily="34" charset="0"/>
                <a:ea typeface="Quattrocento Sans"/>
                <a:cs typeface="Segoe UI" panose="020B0502040204020203" pitchFamily="34" charset="0"/>
                <a:sym typeface="Quattrocento Sans"/>
              </a:rPr>
              <a:t>Impacts of Climate Change</a:t>
            </a:r>
          </a:p>
          <a:p>
            <a:pPr marL="742950" lvl="1" indent="-285750" algn="just">
              <a:lnSpc>
                <a:spcPct val="150000"/>
              </a:lnSpc>
              <a:buSzPts val="1600"/>
              <a:buFont typeface="Arial" panose="020B0604020202020204" pitchFamily="34" charset="0"/>
              <a:buChar char="•"/>
            </a:pPr>
            <a:r>
              <a:rPr lang="en-US" sz="2400" dirty="0">
                <a:latin typeface="Segoe UI" panose="020B0502040204020203" pitchFamily="34" charset="0"/>
                <a:ea typeface="Quattrocento Sans"/>
                <a:cs typeface="Segoe UI" panose="020B0502040204020203" pitchFamily="34" charset="0"/>
                <a:sym typeface="Quattrocento Sans"/>
              </a:rPr>
              <a:t>Risk Assessment</a:t>
            </a:r>
          </a:p>
          <a:p>
            <a:pPr marL="742950" lvl="1" indent="-285750" algn="just">
              <a:lnSpc>
                <a:spcPct val="150000"/>
              </a:lnSpc>
              <a:buSzPts val="1600"/>
              <a:buFont typeface="Arial" panose="020B0604020202020204" pitchFamily="34" charset="0"/>
              <a:buChar char="•"/>
            </a:pPr>
            <a:endParaRPr lang="en-US" sz="2400" dirty="0">
              <a:latin typeface="Segoe UI" panose="020B0502040204020203" pitchFamily="34" charset="0"/>
              <a:ea typeface="Quattrocento Sans"/>
              <a:cs typeface="Segoe UI" panose="020B0502040204020203" pitchFamily="34" charset="0"/>
              <a:sym typeface="Quattrocento Sans"/>
            </a:endParaRPr>
          </a:p>
          <a:p>
            <a:pPr marL="742950" lvl="1" indent="-285750" algn="just">
              <a:lnSpc>
                <a:spcPct val="150000"/>
              </a:lnSpc>
              <a:buSzPts val="1600"/>
              <a:buFont typeface="Arial" panose="020B0604020202020204" pitchFamily="34" charset="0"/>
              <a:buChar char="•"/>
            </a:pPr>
            <a:endParaRPr lang="en-US" sz="2400"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endParaRPr lang="en-US" sz="24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76683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5" y="1143001"/>
            <a:ext cx="4726744"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MY" sz="3600" b="0" i="0" dirty="0">
                <a:solidFill>
                  <a:srgbClr val="374151"/>
                </a:solidFill>
                <a:effectLst/>
                <a:latin typeface="Söhne"/>
              </a:rPr>
              <a:t>Observational Evidence of Climate Change</a:t>
            </a:r>
            <a:endParaRPr lang="LID4096" sz="2400"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464235" y="2225040"/>
            <a:ext cx="4726743" cy="366923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en-MY" sz="2400" b="1" i="0" dirty="0">
                <a:solidFill>
                  <a:srgbClr val="374151"/>
                </a:solidFill>
                <a:effectLst/>
                <a:latin typeface="Söhne"/>
              </a:rPr>
              <a:t>Temperature Trends:</a:t>
            </a:r>
            <a:endParaRPr lang="en-MY" sz="2400" b="0" i="0" dirty="0">
              <a:solidFill>
                <a:srgbClr val="374151"/>
              </a:solidFill>
              <a:effectLst/>
              <a:latin typeface="Söhne"/>
            </a:endParaRPr>
          </a:p>
          <a:p>
            <a:pPr marL="342900" indent="-342900" algn="just">
              <a:buFont typeface="Arial" panose="020B0604020202020204" pitchFamily="34" charset="0"/>
              <a:buChar char="•"/>
            </a:pPr>
            <a:r>
              <a:rPr lang="en-MY" sz="2000" b="0" i="0" dirty="0">
                <a:solidFill>
                  <a:srgbClr val="374151"/>
                </a:solidFill>
                <a:effectLst/>
                <a:latin typeface="Söhne"/>
              </a:rPr>
              <a:t>Global averages: Data from various sources consistently shows a rise in global average temperatures over the past century. This increase is attributed to greenhouse gas emissions from human activities, trapping heat in the atmosphere.</a:t>
            </a:r>
          </a:p>
          <a:p>
            <a:pPr marL="342900" indent="-342900" algn="just">
              <a:buFont typeface="Arial" panose="020B0604020202020204" pitchFamily="34" charset="0"/>
              <a:buChar char="•"/>
            </a:pPr>
            <a:r>
              <a:rPr lang="en-MY" sz="2000" b="0" i="0" dirty="0">
                <a:solidFill>
                  <a:srgbClr val="374151"/>
                </a:solidFill>
                <a:effectLst/>
                <a:latin typeface="Söhne"/>
              </a:rPr>
              <a:t>Regional variations: While the global average is rising, some regions experience more extreme temperature changes than others due to local geographical and climatic factors.</a:t>
            </a:r>
          </a:p>
          <a:p>
            <a:pPr marL="228600" indent="0" algn="just"/>
            <a:endParaRPr lang="en-MY" sz="2400" b="0" i="0" dirty="0">
              <a:solidFill>
                <a:srgbClr val="374151"/>
              </a:solidFill>
              <a:effectLst/>
              <a:latin typeface="Söhne"/>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4" descr="Tides - WorldAtlas">
            <a:extLst>
              <a:ext uri="{FF2B5EF4-FFF2-40B4-BE49-F238E27FC236}">
                <a16:creationId xmlns:a16="http://schemas.microsoft.com/office/drawing/2014/main" id="{73FFADF1-D658-12E1-8CF2-CB6986F08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8116" y="1184934"/>
            <a:ext cx="3545813" cy="1985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2020 Ties for Global Temperature Record - Climate Adaptation Center">
            <a:extLst>
              <a:ext uri="{FF2B5EF4-FFF2-40B4-BE49-F238E27FC236}">
                <a16:creationId xmlns:a16="http://schemas.microsoft.com/office/drawing/2014/main" id="{2E0A3CC6-5363-579E-0118-85B320EB0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9733" y="1129756"/>
            <a:ext cx="3622008" cy="204083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33A7F95-266C-A270-D78F-9D6BDCC17EC2}"/>
              </a:ext>
            </a:extLst>
          </p:cNvPr>
          <p:cNvSpPr txBox="1">
            <a:spLocks/>
          </p:cNvSpPr>
          <p:nvPr/>
        </p:nvSpPr>
        <p:spPr>
          <a:xfrm>
            <a:off x="5336227" y="3546042"/>
            <a:ext cx="6525767" cy="2503066"/>
          </a:xfrm>
          <a:prstGeom prst="rect">
            <a:avLst/>
          </a:prstGeom>
          <a:ln>
            <a:solidFill>
              <a:schemeClr val="accent6">
                <a:lumMod val="60000"/>
                <a:lumOff val="40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MY" b="1" dirty="0">
                <a:solidFill>
                  <a:srgbClr val="374151"/>
                </a:solidFill>
                <a:latin typeface="Söhne"/>
              </a:rPr>
              <a:t>Sea Level Rise:</a:t>
            </a:r>
            <a:endParaRPr lang="en-MY" dirty="0">
              <a:solidFill>
                <a:srgbClr val="374151"/>
              </a:solidFill>
              <a:latin typeface="Söhne"/>
            </a:endParaRPr>
          </a:p>
          <a:p>
            <a:pPr marL="285750" indent="-285750" algn="just"/>
            <a:r>
              <a:rPr lang="en-MY" sz="2400" dirty="0">
                <a:solidFill>
                  <a:srgbClr val="374151"/>
                </a:solidFill>
                <a:latin typeface="Söhne"/>
              </a:rPr>
              <a:t>Impact and measurements: Sea levels have been rising due to melting ice caps and glaciers, as well as thermal expansion of seawater caused by warming temperatures. This rise threatens coastal communities, leading to increased flooding, erosion, and risks to infrastructure.</a:t>
            </a:r>
          </a:p>
          <a:p>
            <a:pPr marL="285750" indent="-285750" algn="just"/>
            <a:r>
              <a:rPr lang="en-MY" sz="2400" dirty="0">
                <a:solidFill>
                  <a:srgbClr val="374151"/>
                </a:solidFill>
                <a:latin typeface="Söhne"/>
              </a:rPr>
              <a:t>Measurements: Scientific measurements using satellite data and tide gauges confirm a steady increase in sea levels globally.</a:t>
            </a:r>
          </a:p>
        </p:txBody>
      </p:sp>
    </p:spTree>
    <p:extLst>
      <p:ext uri="{BB962C8B-B14F-4D97-AF65-F5344CB8AC3E}">
        <p14:creationId xmlns:p14="http://schemas.microsoft.com/office/powerpoint/2010/main" val="217511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9" y="2000342"/>
            <a:ext cx="5102941" cy="39502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3200" b="1" dirty="0">
                <a:solidFill>
                  <a:srgbClr val="374151"/>
                </a:solidFill>
                <a:latin typeface="Söhne"/>
              </a:rPr>
              <a:t>Extreme Weather Events:</a:t>
            </a:r>
            <a:endParaRPr lang="en-MY" sz="3200" dirty="0">
              <a:solidFill>
                <a:srgbClr val="374151"/>
              </a:solidFill>
              <a:latin typeface="Söhne"/>
            </a:endParaRPr>
          </a:p>
          <a:p>
            <a:pPr marL="285750" indent="-285750">
              <a:buFont typeface="Arial" panose="020B0604020202020204" pitchFamily="34" charset="0"/>
              <a:buChar char="•"/>
            </a:pPr>
            <a:r>
              <a:rPr lang="en-MY" sz="2400" dirty="0">
                <a:solidFill>
                  <a:srgbClr val="374151"/>
                </a:solidFill>
                <a:latin typeface="Söhne"/>
              </a:rPr>
              <a:t>Increased frequency and intensity: Scientific observations confirm a rise in the frequency and intensity of extreme weather events like hurricanes, heatwaves, floods, and droughts. These events have become more severe, causing significant damage to infrastructure and posing risks to human lives.</a:t>
            </a:r>
          </a:p>
          <a:p>
            <a:endParaRPr lang="en-MY" sz="2800" dirty="0">
              <a:solidFill>
                <a:srgbClr val="222222"/>
              </a:solidFill>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8800" b="1" i="0" dirty="0" err="1">
                <a:solidFill>
                  <a:srgbClr val="374151"/>
                </a:solidFill>
                <a:effectLst/>
                <a:latin typeface="Söhne"/>
              </a:rPr>
              <a:t>Köppen</a:t>
            </a:r>
            <a:r>
              <a:rPr lang="en-MY" sz="8800" b="1" i="0" dirty="0">
                <a:solidFill>
                  <a:srgbClr val="374151"/>
                </a:solidFill>
                <a:effectLst/>
                <a:latin typeface="Söhne"/>
              </a:rPr>
              <a:t> Climate Classification</a:t>
            </a:r>
            <a:endParaRPr lang="LID4096" sz="3600" dirty="0">
              <a:latin typeface="Segoe UI" panose="020B0502040204020203" pitchFamily="34" charset="0"/>
              <a:cs typeface="Segoe UI" panose="020B0502040204020203" pitchFamily="34" charset="0"/>
            </a:endParaRPr>
          </a:p>
        </p:txBody>
      </p:sp>
      <p:pic>
        <p:nvPicPr>
          <p:cNvPr id="5" name="Picture 2" descr="Extreme Climate and Weather Events in a Warmer World · Frontiers for Young  Minds">
            <a:extLst>
              <a:ext uri="{FF2B5EF4-FFF2-40B4-BE49-F238E27FC236}">
                <a16:creationId xmlns:a16="http://schemas.microsoft.com/office/drawing/2014/main" id="{FBAAC7A7-CC0D-793F-F04C-B67D624F2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2067608"/>
            <a:ext cx="5824537" cy="388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3" y="1143001"/>
            <a:ext cx="9073661"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MY" b="0" i="0" dirty="0">
                <a:solidFill>
                  <a:srgbClr val="374151"/>
                </a:solidFill>
                <a:effectLst/>
                <a:latin typeface="Söhne"/>
              </a:rPr>
              <a:t>Observational Evidence of Climate Change</a:t>
            </a:r>
            <a:endParaRPr lang="LID4096" sz="1600"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464235" y="2225040"/>
            <a:ext cx="5233180" cy="180597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r>
              <a:rPr lang="en-MY" sz="2400" b="0" i="0" dirty="0">
                <a:solidFill>
                  <a:srgbClr val="374151"/>
                </a:solidFill>
                <a:effectLst/>
                <a:latin typeface="Söhne"/>
              </a:rPr>
              <a:t>Sources: Credible scientific organizations such as NASA, NOAA, and IPCC compile and </a:t>
            </a:r>
            <a:r>
              <a:rPr lang="en-MY" sz="2400" b="0" i="0" dirty="0" err="1">
                <a:solidFill>
                  <a:srgbClr val="374151"/>
                </a:solidFill>
                <a:effectLst/>
                <a:latin typeface="Söhne"/>
              </a:rPr>
              <a:t>analyze</a:t>
            </a:r>
            <a:r>
              <a:rPr lang="en-MY" sz="2400" b="0" i="0" dirty="0">
                <a:solidFill>
                  <a:srgbClr val="374151"/>
                </a:solidFill>
                <a:effectLst/>
                <a:latin typeface="Söhne"/>
              </a:rPr>
              <a:t> vast amounts of data from various sources worldwide.</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descr="A screen shot of a map&#10;&#10;Description automatically generated">
            <a:extLst>
              <a:ext uri="{FF2B5EF4-FFF2-40B4-BE49-F238E27FC236}">
                <a16:creationId xmlns:a16="http://schemas.microsoft.com/office/drawing/2014/main" id="{B23B393C-0316-9889-B7F8-B2681D4C8034}"/>
              </a:ext>
            </a:extLst>
          </p:cNvPr>
          <p:cNvPicPr>
            <a:picLocks noChangeAspect="1"/>
          </p:cNvPicPr>
          <p:nvPr/>
        </p:nvPicPr>
        <p:blipFill>
          <a:blip r:embed="rId4"/>
          <a:stretch>
            <a:fillRect/>
          </a:stretch>
        </p:blipFill>
        <p:spPr>
          <a:xfrm>
            <a:off x="9754238" y="1143001"/>
            <a:ext cx="2007412" cy="5425439"/>
          </a:xfrm>
          <a:prstGeom prst="rect">
            <a:avLst/>
          </a:prstGeom>
        </p:spPr>
      </p:pic>
      <p:pic>
        <p:nvPicPr>
          <p:cNvPr id="5" name="Picture 4" descr="A table with numbers and a number of days&#10;&#10;Description automatically generated with medium confidence">
            <a:extLst>
              <a:ext uri="{FF2B5EF4-FFF2-40B4-BE49-F238E27FC236}">
                <a16:creationId xmlns:a16="http://schemas.microsoft.com/office/drawing/2014/main" id="{86DAAFFD-A052-2C53-E4B5-BA7099E39EA1}"/>
              </a:ext>
            </a:extLst>
          </p:cNvPr>
          <p:cNvPicPr>
            <a:picLocks noChangeAspect="1"/>
          </p:cNvPicPr>
          <p:nvPr/>
        </p:nvPicPr>
        <p:blipFill>
          <a:blip r:embed="rId5"/>
          <a:stretch>
            <a:fillRect/>
          </a:stretch>
        </p:blipFill>
        <p:spPr>
          <a:xfrm>
            <a:off x="464233" y="4172417"/>
            <a:ext cx="9172136" cy="1865086"/>
          </a:xfrm>
          <a:prstGeom prst="rect">
            <a:avLst/>
          </a:prstGeom>
        </p:spPr>
      </p:pic>
      <p:sp>
        <p:nvSpPr>
          <p:cNvPr id="7" name="Θέση κειμένου 2">
            <a:extLst>
              <a:ext uri="{FF2B5EF4-FFF2-40B4-BE49-F238E27FC236}">
                <a16:creationId xmlns:a16="http://schemas.microsoft.com/office/drawing/2014/main" id="{5A96500C-7AA1-469D-0522-ACFA6ED15115}"/>
              </a:ext>
            </a:extLst>
          </p:cNvPr>
          <p:cNvSpPr txBox="1">
            <a:spLocks/>
          </p:cNvSpPr>
          <p:nvPr/>
        </p:nvSpPr>
        <p:spPr>
          <a:xfrm>
            <a:off x="5789759" y="2234150"/>
            <a:ext cx="3846610" cy="1801075"/>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r>
              <a:rPr lang="en-MY" sz="2400" dirty="0">
                <a:solidFill>
                  <a:srgbClr val="374151"/>
                </a:solidFill>
                <a:latin typeface="Söhne"/>
              </a:rPr>
              <a:t>Sources: Credible scientific organizations such as NASA, NOAA, and IPCC compile and </a:t>
            </a:r>
            <a:r>
              <a:rPr lang="en-MY" sz="2400" dirty="0" err="1">
                <a:solidFill>
                  <a:srgbClr val="374151"/>
                </a:solidFill>
                <a:latin typeface="Söhne"/>
              </a:rPr>
              <a:t>analyze</a:t>
            </a:r>
            <a:r>
              <a:rPr lang="en-MY" sz="2400" dirty="0">
                <a:solidFill>
                  <a:srgbClr val="374151"/>
                </a:solidFill>
                <a:latin typeface="Söhne"/>
              </a:rPr>
              <a:t> vast amounts of data from various sources worldwide.</a:t>
            </a:r>
          </a:p>
        </p:txBody>
      </p:sp>
    </p:spTree>
    <p:extLst>
      <p:ext uri="{BB962C8B-B14F-4D97-AF65-F5344CB8AC3E}">
        <p14:creationId xmlns:p14="http://schemas.microsoft.com/office/powerpoint/2010/main" val="360583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3"/>
            <a:ext cx="10528381" cy="46114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buFont typeface="Arial" panose="020B0604020202020204" pitchFamily="34" charset="0"/>
              <a:buChar char="•"/>
            </a:pPr>
            <a:r>
              <a:rPr lang="en-MY" sz="2400" b="1" dirty="0">
                <a:solidFill>
                  <a:srgbClr val="374151"/>
                </a:solidFill>
                <a:latin typeface="Söhne"/>
              </a:rPr>
              <a:t>Environmental Consequences:</a:t>
            </a:r>
            <a:endParaRPr lang="en-MY" sz="2400" dirty="0">
              <a:solidFill>
                <a:srgbClr val="374151"/>
              </a:solidFill>
              <a:latin typeface="Söhne"/>
            </a:endParaRPr>
          </a:p>
          <a:p>
            <a:pPr marL="742950" lvl="1" indent="-285750">
              <a:buFont typeface="Arial" panose="020B0604020202020204" pitchFamily="34" charset="0"/>
              <a:buChar char="•"/>
            </a:pPr>
            <a:r>
              <a:rPr lang="en-MY" sz="2400" dirty="0">
                <a:solidFill>
                  <a:srgbClr val="374151"/>
                </a:solidFill>
                <a:latin typeface="Söhne"/>
              </a:rPr>
              <a:t>Ecosystem disruptions: Climate change causes disruptions in ecosystems, leading to shifts in habitats, loss of biodiversity, and endangerment or extinction of species.</a:t>
            </a:r>
          </a:p>
          <a:p>
            <a:pPr marL="742950" lvl="1" indent="-285750">
              <a:buFont typeface="Arial" panose="020B0604020202020204" pitchFamily="34" charset="0"/>
              <a:buChar char="•"/>
            </a:pPr>
            <a:r>
              <a:rPr lang="en-MY" sz="2400" dirty="0">
                <a:solidFill>
                  <a:srgbClr val="374151"/>
                </a:solidFill>
                <a:latin typeface="Söhne"/>
              </a:rPr>
              <a:t>Habitat loss: Melting polar ice, deforestation, and altered weather patterns threaten the habitats of various species, affecting their survival.</a:t>
            </a:r>
          </a:p>
          <a:p>
            <a:pPr>
              <a:buFont typeface="Arial" panose="020B0604020202020204" pitchFamily="34" charset="0"/>
              <a:buChar char="•"/>
            </a:pPr>
            <a:r>
              <a:rPr lang="en-MY" sz="2400" b="1" dirty="0">
                <a:solidFill>
                  <a:srgbClr val="374151"/>
                </a:solidFill>
                <a:latin typeface="Söhne"/>
              </a:rPr>
              <a:t>Societal Impacts:</a:t>
            </a:r>
            <a:endParaRPr lang="en-MY" sz="2400" dirty="0">
              <a:solidFill>
                <a:srgbClr val="374151"/>
              </a:solidFill>
              <a:latin typeface="Söhne"/>
            </a:endParaRPr>
          </a:p>
          <a:p>
            <a:pPr marL="742950" lvl="1" indent="-285750">
              <a:buFont typeface="Arial" panose="020B0604020202020204" pitchFamily="34" charset="0"/>
              <a:buChar char="•"/>
            </a:pPr>
            <a:r>
              <a:rPr lang="en-MY" sz="2400" dirty="0">
                <a:solidFill>
                  <a:srgbClr val="374151"/>
                </a:solidFill>
                <a:latin typeface="Söhne"/>
              </a:rPr>
              <a:t>Economic consequences: Climate-related disasters damage infrastructure, agriculture, and industries, resulting in economic losses, increased insurance costs, and reduced productivity.</a:t>
            </a:r>
          </a:p>
          <a:p>
            <a:pPr marL="742950" lvl="1" indent="-285750">
              <a:buFont typeface="Arial" panose="020B0604020202020204" pitchFamily="34" charset="0"/>
              <a:buChar char="•"/>
            </a:pPr>
            <a:r>
              <a:rPr lang="en-MY" sz="2400" dirty="0">
                <a:solidFill>
                  <a:srgbClr val="374151"/>
                </a:solidFill>
                <a:latin typeface="Söhne"/>
              </a:rPr>
              <a:t>Health effects: Changing climates contribute to the spread of diseases, heat-related illnesses, and mental health issues, impacting human well-being.</a:t>
            </a: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8800" b="1" i="0" dirty="0">
                <a:solidFill>
                  <a:srgbClr val="374151"/>
                </a:solidFill>
                <a:effectLst/>
                <a:latin typeface="Söhne"/>
              </a:rPr>
              <a:t>Impacts of Climate Change</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1819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2"/>
            <a:ext cx="10528381" cy="475214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buFont typeface="Arial" panose="020B0604020202020204" pitchFamily="34" charset="0"/>
              <a:buChar char="•"/>
            </a:pPr>
            <a:r>
              <a:rPr lang="en-MY" sz="1800" b="1" dirty="0">
                <a:solidFill>
                  <a:srgbClr val="374151"/>
                </a:solidFill>
                <a:latin typeface="Söhne"/>
              </a:rPr>
              <a:t>Potential Future Scenarios:</a:t>
            </a:r>
            <a:endParaRPr lang="en-MY" sz="1800" dirty="0">
              <a:solidFill>
                <a:srgbClr val="374151"/>
              </a:solidFill>
              <a:latin typeface="Söhne"/>
            </a:endParaRPr>
          </a:p>
          <a:p>
            <a:pPr marL="742950" lvl="1" indent="-285750">
              <a:buFont typeface="Arial" panose="020B0604020202020204" pitchFamily="34" charset="0"/>
              <a:buChar char="•"/>
            </a:pPr>
            <a:r>
              <a:rPr lang="en-MY" sz="1800" dirty="0">
                <a:solidFill>
                  <a:srgbClr val="374151"/>
                </a:solidFill>
                <a:latin typeface="Söhne"/>
              </a:rPr>
              <a:t>Projected scenarios: Climate models predict various potential future scenarios based on different emissions trajectories. These scenarios include potential temperature increases ranging from moderate to extreme, changes in precipitation patterns, and accelerated sea level rise.</a:t>
            </a:r>
          </a:p>
          <a:p>
            <a:pPr marL="742950" lvl="1" indent="-285750">
              <a:buFont typeface="Arial" panose="020B0604020202020204" pitchFamily="34" charset="0"/>
              <a:buChar char="•"/>
            </a:pPr>
            <a:r>
              <a:rPr lang="en-MY" sz="1800" dirty="0">
                <a:solidFill>
                  <a:srgbClr val="374151"/>
                </a:solidFill>
                <a:latin typeface="Söhne"/>
              </a:rPr>
              <a:t>Uncertainty: While projections provide insights, uncertainties exist due to the complexity of Earth's climate system and the unpredictability of human actions.</a:t>
            </a:r>
          </a:p>
          <a:p>
            <a:pPr>
              <a:buFont typeface="Arial" panose="020B0604020202020204" pitchFamily="34" charset="0"/>
              <a:buChar char="•"/>
            </a:pPr>
            <a:r>
              <a:rPr lang="en-MY" sz="1800" b="1" dirty="0">
                <a:solidFill>
                  <a:srgbClr val="374151"/>
                </a:solidFill>
                <a:latin typeface="Söhne"/>
              </a:rPr>
              <a:t>Associated Risks:</a:t>
            </a:r>
            <a:endParaRPr lang="en-MY" sz="1800" dirty="0">
              <a:solidFill>
                <a:srgbClr val="374151"/>
              </a:solidFill>
              <a:latin typeface="Söhne"/>
            </a:endParaRPr>
          </a:p>
          <a:p>
            <a:pPr marL="742950" lvl="1" indent="-285750">
              <a:buFont typeface="Arial" panose="020B0604020202020204" pitchFamily="34" charset="0"/>
              <a:buChar char="•"/>
            </a:pPr>
            <a:r>
              <a:rPr lang="en-MY" sz="1800" dirty="0">
                <a:solidFill>
                  <a:srgbClr val="374151"/>
                </a:solidFill>
                <a:latin typeface="Söhne"/>
              </a:rPr>
              <a:t>Food security: Changing climates may disrupt agricultural patterns, leading to decreased crop yields, affecting food availability and prices globally.</a:t>
            </a:r>
          </a:p>
          <a:p>
            <a:pPr marL="742950" lvl="1" indent="-285750">
              <a:buFont typeface="Arial" panose="020B0604020202020204" pitchFamily="34" charset="0"/>
              <a:buChar char="•"/>
            </a:pPr>
            <a:r>
              <a:rPr lang="en-MY" sz="1800" dirty="0">
                <a:solidFill>
                  <a:srgbClr val="374151"/>
                </a:solidFill>
                <a:latin typeface="Söhne"/>
              </a:rPr>
              <a:t>Water resources: Shifts in precipitation patterns and melting glaciers can impact freshwater availability, potentially leading to water shortages in some regions.</a:t>
            </a:r>
          </a:p>
          <a:p>
            <a:pPr marL="742950" lvl="1" indent="-285750">
              <a:buFont typeface="Arial" panose="020B0604020202020204" pitchFamily="34" charset="0"/>
              <a:buChar char="•"/>
            </a:pPr>
            <a:r>
              <a:rPr lang="en-MY" sz="1800" dirty="0">
                <a:solidFill>
                  <a:srgbClr val="374151"/>
                </a:solidFill>
                <a:latin typeface="Söhne"/>
              </a:rPr>
              <a:t>Human health: Rising temperatures and changing weather patterns contribute to heat-related illnesses, the spread of vector-borne diseases, and mental health challenges.</a:t>
            </a:r>
          </a:p>
          <a:p>
            <a:pPr marL="742950" lvl="1" indent="-285750">
              <a:buFont typeface="Arial" panose="020B0604020202020204" pitchFamily="34" charset="0"/>
              <a:buChar char="•"/>
            </a:pPr>
            <a:r>
              <a:rPr lang="en-MY" sz="1800" dirty="0">
                <a:solidFill>
                  <a:srgbClr val="374151"/>
                </a:solidFill>
                <a:latin typeface="Söhne"/>
              </a:rPr>
              <a:t>Migration: Environmental changes, such as sea-level rise and extreme weather events, can force populations to migrate, leading to potential social and political challenges.</a:t>
            </a:r>
          </a:p>
          <a:p>
            <a:pPr marL="742950" lvl="1" indent="-285750">
              <a:buFont typeface="Arial" panose="020B0604020202020204" pitchFamily="34" charset="0"/>
              <a:buChar char="•"/>
            </a:pPr>
            <a:r>
              <a:rPr lang="en-MY" sz="1800" dirty="0">
                <a:solidFill>
                  <a:srgbClr val="374151"/>
                </a:solidFill>
                <a:latin typeface="Söhne"/>
              </a:rPr>
              <a:t>Geopolitical tensions: Competition for resources and displacement due to climate impacts could escalate tensions between regions and nations.</a:t>
            </a: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9600" b="1" i="0" dirty="0">
                <a:effectLst/>
                <a:latin typeface="Söhne"/>
              </a:rPr>
              <a:t>Risk Assessment</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377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2"/>
            <a:ext cx="10683127" cy="251538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2000" b="1" dirty="0">
                <a:solidFill>
                  <a:srgbClr val="374151"/>
                </a:solidFill>
                <a:latin typeface="Söhne"/>
              </a:rPr>
              <a:t>Mitigation and Adaptation:</a:t>
            </a:r>
            <a:endParaRPr lang="en-MY" sz="2000" dirty="0">
              <a:solidFill>
                <a:srgbClr val="374151"/>
              </a:solidFill>
              <a:latin typeface="Söhne"/>
            </a:endParaRPr>
          </a:p>
          <a:p>
            <a:pPr marL="742950" lvl="1" indent="-285750">
              <a:buFont typeface="Arial" panose="020B0604020202020204" pitchFamily="34" charset="0"/>
              <a:buChar char="•"/>
            </a:pPr>
            <a:r>
              <a:rPr lang="en-MY" sz="2000" dirty="0">
                <a:solidFill>
                  <a:srgbClr val="374151"/>
                </a:solidFill>
                <a:latin typeface="Söhne"/>
              </a:rPr>
              <a:t>Mitigation strategies: Efforts to reduce greenhouse gas emissions through cleaner energy sources, sustainable practices, and international agreements like the Paris Agreement are crucial to mitigate future risks.</a:t>
            </a:r>
          </a:p>
          <a:p>
            <a:pPr marL="742950" lvl="1" indent="-285750">
              <a:buFont typeface="Arial" panose="020B0604020202020204" pitchFamily="34" charset="0"/>
              <a:buChar char="•"/>
            </a:pPr>
            <a:r>
              <a:rPr lang="en-MY" sz="2000" dirty="0">
                <a:solidFill>
                  <a:srgbClr val="374151"/>
                </a:solidFill>
                <a:latin typeface="Söhne"/>
              </a:rPr>
              <a:t>Adaptation measures: Building resilient infrastructure, implementing sustainable water management strategies, developing early warning systems, and enhancing community preparedness are essential for adapting to changing climates and reducing vulnerabilities</a:t>
            </a:r>
            <a:endParaRPr lang="en-MY" sz="1800" dirty="0">
              <a:solidFill>
                <a:srgbClr val="374151"/>
              </a:solidFill>
              <a:latin typeface="Söhne"/>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9600" b="1" i="0" dirty="0">
                <a:effectLst/>
                <a:latin typeface="Söhne"/>
              </a:rPr>
              <a:t>Risk Assessment</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101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2"/>
            <a:ext cx="10683127" cy="458333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2400" dirty="0">
                <a:solidFill>
                  <a:srgbClr val="374151"/>
                </a:solidFill>
                <a:latin typeface="Söhne"/>
              </a:rPr>
              <a:t>The compelling evidence of contemporary climate change and its consequences:</a:t>
            </a:r>
          </a:p>
          <a:p>
            <a:endParaRPr lang="en-MY" sz="2400" dirty="0">
              <a:solidFill>
                <a:srgbClr val="374151"/>
              </a:solidFill>
              <a:latin typeface="Söhne"/>
            </a:endParaRPr>
          </a:p>
          <a:p>
            <a:pPr marL="342900" lvl="1" indent="-342900">
              <a:buFont typeface="+mj-lt"/>
              <a:buAutoNum type="arabicPeriod"/>
            </a:pPr>
            <a:r>
              <a:rPr lang="en-MY" sz="2400" b="1" dirty="0">
                <a:solidFill>
                  <a:srgbClr val="374151"/>
                </a:solidFill>
                <a:latin typeface="Söhne"/>
              </a:rPr>
              <a:t>Evidence:</a:t>
            </a:r>
            <a:r>
              <a:rPr lang="en-MY" sz="2400" dirty="0">
                <a:solidFill>
                  <a:srgbClr val="374151"/>
                </a:solidFill>
                <a:latin typeface="Söhne"/>
              </a:rPr>
              <a:t> Analyses of temperature trends, sea level rise, and extreme weather events from reputable sources like NASA and NOAA highlighted undeniable climate shifts.</a:t>
            </a:r>
          </a:p>
          <a:p>
            <a:pPr marL="342900" lvl="1" indent="-342900">
              <a:buFont typeface="+mj-lt"/>
              <a:buAutoNum type="arabicPeriod"/>
            </a:pPr>
            <a:r>
              <a:rPr lang="en-MY" sz="2400" b="1" dirty="0">
                <a:solidFill>
                  <a:srgbClr val="374151"/>
                </a:solidFill>
                <a:latin typeface="Söhne"/>
              </a:rPr>
              <a:t>Impacts:</a:t>
            </a:r>
            <a:r>
              <a:rPr lang="en-MY" sz="2400" dirty="0">
                <a:solidFill>
                  <a:srgbClr val="374151"/>
                </a:solidFill>
                <a:latin typeface="Söhne"/>
              </a:rPr>
              <a:t> Environmental disruptions, biodiversity loss, economic setbacks, and health implications underscored the far-reaching effects of climate change.</a:t>
            </a:r>
          </a:p>
          <a:p>
            <a:pPr marL="342900" lvl="1" indent="-342900">
              <a:buFont typeface="+mj-lt"/>
              <a:buAutoNum type="arabicPeriod"/>
            </a:pPr>
            <a:r>
              <a:rPr lang="en-MY" sz="2400" b="1" dirty="0">
                <a:solidFill>
                  <a:srgbClr val="374151"/>
                </a:solidFill>
                <a:latin typeface="Söhne"/>
              </a:rPr>
              <a:t>Risks:</a:t>
            </a:r>
            <a:r>
              <a:rPr lang="en-MY" sz="2400" dirty="0">
                <a:solidFill>
                  <a:srgbClr val="374151"/>
                </a:solidFill>
                <a:latin typeface="Söhne"/>
              </a:rPr>
              <a:t> Identified risks included threats to food security, water resources, human health, migration pressures, and geopolitical tensions.</a:t>
            </a:r>
          </a:p>
          <a:p>
            <a:pPr marL="342900" lvl="1" indent="-342900">
              <a:buFont typeface="+mj-lt"/>
              <a:buAutoNum type="arabicPeriod"/>
            </a:pPr>
            <a:r>
              <a:rPr lang="en-MY" sz="2400" b="1" dirty="0">
                <a:solidFill>
                  <a:srgbClr val="374151"/>
                </a:solidFill>
                <a:latin typeface="Söhne"/>
              </a:rPr>
              <a:t>Action:</a:t>
            </a:r>
            <a:r>
              <a:rPr lang="en-MY" sz="2400" dirty="0">
                <a:solidFill>
                  <a:srgbClr val="374151"/>
                </a:solidFill>
                <a:latin typeface="Söhne"/>
              </a:rPr>
              <a:t> Emphasized the urgent need for mitigation strategies, adaptation measures, and sustainable practices to combat climate-related risks and build resilience.</a:t>
            </a: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9600" b="1" i="0" dirty="0">
                <a:effectLst/>
                <a:latin typeface="Söhne"/>
              </a:rPr>
              <a:t>Summary</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23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algn="just">
              <a:lnSpc>
                <a:spcPct val="150000"/>
              </a:lnSpc>
              <a:buSzPts val="1600"/>
            </a:pPr>
            <a:r>
              <a:rPr lang="en-US" sz="2400" dirty="0">
                <a:latin typeface="Segoe UI" panose="020B0502040204020203" pitchFamily="34" charset="0"/>
                <a:ea typeface="Quattrocento Sans"/>
                <a:cs typeface="Segoe UI" panose="020B0502040204020203" pitchFamily="34" charset="0"/>
                <a:sym typeface="Quattrocento Sans"/>
              </a:rPr>
              <a:t>Part I</a:t>
            </a:r>
          </a:p>
          <a:p>
            <a:pPr marL="742950" lvl="1" indent="-285750" algn="just">
              <a:lnSpc>
                <a:spcPct val="150000"/>
              </a:lnSpc>
              <a:buSzPts val="1600"/>
              <a:buFont typeface="Arial" panose="020B0604020202020204" pitchFamily="34" charset="0"/>
              <a:buChar char="•"/>
            </a:pPr>
            <a:r>
              <a:rPr lang="en-US" sz="2400" dirty="0">
                <a:latin typeface="Segoe UI" panose="020B0502040204020203" pitchFamily="34" charset="0"/>
                <a:ea typeface="Quattrocento Sans"/>
                <a:cs typeface="Segoe UI" panose="020B0502040204020203" pitchFamily="34" charset="0"/>
                <a:sym typeface="Quattrocento Sans"/>
              </a:rPr>
              <a:t>Definition of Climate Change</a:t>
            </a:r>
          </a:p>
          <a:p>
            <a:pPr marL="742950" lvl="1" indent="-285750" algn="just">
              <a:lnSpc>
                <a:spcPct val="150000"/>
              </a:lnSpc>
              <a:buSzPts val="1600"/>
              <a:buFont typeface="Arial" panose="020B0604020202020204" pitchFamily="34" charset="0"/>
              <a:buChar char="•"/>
            </a:pPr>
            <a:r>
              <a:rPr lang="en-US" sz="2400" dirty="0">
                <a:latin typeface="Segoe UI" panose="020B0502040204020203" pitchFamily="34" charset="0"/>
                <a:ea typeface="Quattrocento Sans"/>
                <a:cs typeface="Segoe UI" panose="020B0502040204020203" pitchFamily="34" charset="0"/>
                <a:sym typeface="Quattrocento Sans"/>
              </a:rPr>
              <a:t>Key Climate Concepts</a:t>
            </a:r>
          </a:p>
          <a:p>
            <a:pPr marL="742950" lvl="1" indent="-285750" algn="just">
              <a:lnSpc>
                <a:spcPct val="150000"/>
              </a:lnSpc>
              <a:buSzPts val="1600"/>
              <a:buFont typeface="Arial" panose="020B0604020202020204" pitchFamily="34" charset="0"/>
              <a:buChar char="•"/>
            </a:pPr>
            <a:r>
              <a:rPr lang="en-US" sz="2400" dirty="0">
                <a:latin typeface="Segoe UI" panose="020B0502040204020203" pitchFamily="34" charset="0"/>
                <a:ea typeface="Quattrocento Sans"/>
                <a:cs typeface="Segoe UI" panose="020B0502040204020203" pitchFamily="34" charset="0"/>
                <a:sym typeface="Quattrocento Sans"/>
              </a:rPr>
              <a:t>Climate vs. Weather</a:t>
            </a:r>
          </a:p>
          <a:p>
            <a:pPr marL="742950" lvl="1" indent="-285750" algn="just">
              <a:lnSpc>
                <a:spcPct val="150000"/>
              </a:lnSpc>
              <a:buSzPts val="1600"/>
              <a:buFont typeface="Arial" panose="020B0604020202020204" pitchFamily="34" charset="0"/>
              <a:buChar char="•"/>
            </a:pPr>
            <a:r>
              <a:rPr lang="en-US" sz="2400" dirty="0">
                <a:latin typeface="Segoe UI" panose="020B0502040204020203" pitchFamily="34" charset="0"/>
                <a:ea typeface="Quattrocento Sans"/>
                <a:cs typeface="Segoe UI" panose="020B0502040204020203" pitchFamily="34" charset="0"/>
                <a:sym typeface="Quattrocento Sans"/>
              </a:rPr>
              <a:t>Understanding Climate Zones</a:t>
            </a:r>
          </a:p>
          <a:p>
            <a:pPr marL="742950" lvl="1" indent="-285750" algn="just">
              <a:lnSpc>
                <a:spcPct val="150000"/>
              </a:lnSpc>
              <a:buSzPts val="1600"/>
              <a:buFont typeface="Arial" panose="020B0604020202020204" pitchFamily="34" charset="0"/>
              <a:buChar char="•"/>
            </a:pPr>
            <a:r>
              <a:rPr lang="en-US" sz="2400" dirty="0" err="1">
                <a:latin typeface="Segoe UI" panose="020B0502040204020203" pitchFamily="34" charset="0"/>
                <a:ea typeface="Quattrocento Sans"/>
                <a:cs typeface="Segoe UI" panose="020B0502040204020203" pitchFamily="34" charset="0"/>
                <a:sym typeface="Quattrocento Sans"/>
              </a:rPr>
              <a:t>Köppen</a:t>
            </a:r>
            <a:r>
              <a:rPr lang="en-US" sz="2400" dirty="0">
                <a:latin typeface="Segoe UI" panose="020B0502040204020203" pitchFamily="34" charset="0"/>
                <a:ea typeface="Quattrocento Sans"/>
                <a:cs typeface="Segoe UI" panose="020B0502040204020203" pitchFamily="34" charset="0"/>
                <a:sym typeface="Quattrocento Sans"/>
              </a:rPr>
              <a:t> Climate Classification</a:t>
            </a:r>
          </a:p>
          <a:p>
            <a:pPr marL="742950" lvl="1" indent="-285750" algn="just">
              <a:lnSpc>
                <a:spcPct val="150000"/>
              </a:lnSpc>
              <a:buSzPts val="1600"/>
              <a:buFont typeface="Arial" panose="020B0604020202020204" pitchFamily="34" charset="0"/>
              <a:buChar char="•"/>
            </a:pPr>
            <a:r>
              <a:rPr lang="en-US" sz="2400" dirty="0">
                <a:latin typeface="Segoe UI" panose="020B0502040204020203" pitchFamily="34" charset="0"/>
                <a:ea typeface="Quattrocento Sans"/>
                <a:cs typeface="Segoe UI" panose="020B0502040204020203" pitchFamily="34" charset="0"/>
                <a:sym typeface="Quattrocento Sans"/>
              </a:rPr>
              <a:t>Climate vs. Weather Examples</a:t>
            </a:r>
          </a:p>
          <a:p>
            <a:pPr marL="457200" lvl="1" algn="just">
              <a:lnSpc>
                <a:spcPct val="150000"/>
              </a:lnSpc>
              <a:buSzPts val="1600"/>
            </a:pPr>
            <a:endParaRPr lang="en-US" sz="2400" dirty="0">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4" y="1143001"/>
            <a:ext cx="5753686"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MY" sz="3600" b="1" i="0" dirty="0">
                <a:solidFill>
                  <a:srgbClr val="374151"/>
                </a:solidFill>
                <a:effectLst/>
                <a:latin typeface="Söhne"/>
              </a:rPr>
              <a:t>Definition of Climate Change</a:t>
            </a:r>
            <a:endParaRPr lang="LID4096" sz="2400"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464235" y="2225040"/>
            <a:ext cx="5753686"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indent="0" algn="just"/>
            <a:r>
              <a:rPr lang="en-MY" sz="2000" b="1" i="0" dirty="0">
                <a:solidFill>
                  <a:srgbClr val="374151"/>
                </a:solidFill>
                <a:effectLst/>
                <a:latin typeface="Söhne"/>
              </a:rPr>
              <a:t>Definition:</a:t>
            </a:r>
            <a:r>
              <a:rPr lang="en-MY" sz="2000" b="0" i="0" dirty="0">
                <a:solidFill>
                  <a:srgbClr val="374151"/>
                </a:solidFill>
                <a:effectLst/>
                <a:latin typeface="Söhne"/>
              </a:rPr>
              <a:t> Substantial alterations in Earth's climate system, primarily caused by human activities like burning fossil fuels and deforestation, leading to increased concentrations of greenhouse gases. These changes result in long-term shifts in weather patterns, impacting ecosystems, weather events, sea levels, and human societies.</a:t>
            </a:r>
          </a:p>
          <a:p>
            <a:pPr marL="228600" indent="0" algn="l"/>
            <a:r>
              <a:rPr lang="en-MY" sz="2000" b="1" i="0" dirty="0">
                <a:solidFill>
                  <a:srgbClr val="374151"/>
                </a:solidFill>
                <a:effectLst/>
                <a:latin typeface="Söhne"/>
              </a:rPr>
              <a:t>Significance:</a:t>
            </a:r>
            <a:r>
              <a:rPr lang="en-MY" sz="2000" b="0" i="0" dirty="0">
                <a:solidFill>
                  <a:srgbClr val="374151"/>
                </a:solidFill>
                <a:effectLst/>
                <a:latin typeface="Söhne"/>
              </a:rPr>
              <a:t> Understanding climate change is critical due to its multifaceted impacts on agriculture, water resources, biodiversity, health, economies, and geopolitical stability.</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8" name="Picture 2" descr="&quot;A small shift makes a big difference&quot;. A line chart showing how small changes in the climate increases the probability of more hot weather and more extreme weather.">
            <a:hlinkClick r:id="rId4"/>
            <a:extLst>
              <a:ext uri="{FF2B5EF4-FFF2-40B4-BE49-F238E27FC236}">
                <a16:creationId xmlns:a16="http://schemas.microsoft.com/office/drawing/2014/main" id="{7F2EB308-F6C1-11C3-C927-BBB45405CD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146" y="1864360"/>
            <a:ext cx="5429504" cy="339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7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4" y="1143001"/>
            <a:ext cx="5753686"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MY" sz="3600" b="1" i="0" dirty="0">
                <a:solidFill>
                  <a:srgbClr val="374151"/>
                </a:solidFill>
                <a:effectLst/>
                <a:latin typeface="Söhne"/>
              </a:rPr>
              <a:t>Key Climate Concepts</a:t>
            </a:r>
            <a:endParaRPr lang="LID4096" sz="2400"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464235" y="2225040"/>
            <a:ext cx="5753686"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indent="0" algn="just"/>
            <a:r>
              <a:rPr lang="en-MY" sz="2000" b="1" i="0" dirty="0">
                <a:solidFill>
                  <a:srgbClr val="374151"/>
                </a:solidFill>
                <a:effectLst/>
                <a:latin typeface="Söhne"/>
              </a:rPr>
              <a:t>Climate Zones:</a:t>
            </a:r>
            <a:r>
              <a:rPr lang="en-MY" sz="2000" b="0" i="0" dirty="0">
                <a:solidFill>
                  <a:srgbClr val="374151"/>
                </a:solidFill>
                <a:effectLst/>
                <a:latin typeface="Söhne"/>
              </a:rPr>
              <a:t> Geographical areas characterized by specific climate patterns determined by factors like temperature, precipitation, latitude, and altitude. They include Tropical (warm and humid), Temperate (moderate), and Polar (cold) zones, each with distinct environmental conditions.</a:t>
            </a:r>
          </a:p>
          <a:p>
            <a:pPr marL="228600" indent="0" algn="just"/>
            <a:r>
              <a:rPr lang="en-MY" sz="2000" b="1" i="0" dirty="0">
                <a:solidFill>
                  <a:srgbClr val="374151"/>
                </a:solidFill>
                <a:effectLst/>
                <a:latin typeface="Söhne"/>
              </a:rPr>
              <a:t>Climate Classifications:</a:t>
            </a:r>
            <a:r>
              <a:rPr lang="en-MY" sz="2000" b="0" i="0" dirty="0">
                <a:solidFill>
                  <a:srgbClr val="374151"/>
                </a:solidFill>
                <a:effectLst/>
                <a:latin typeface="Söhne"/>
              </a:rPr>
              <a:t> Various classification systems exist, such as the </a:t>
            </a:r>
            <a:r>
              <a:rPr lang="en-MY" sz="2000" b="0" i="0" dirty="0" err="1">
                <a:solidFill>
                  <a:srgbClr val="374151"/>
                </a:solidFill>
                <a:effectLst/>
                <a:latin typeface="Söhne"/>
              </a:rPr>
              <a:t>Köppen</a:t>
            </a:r>
            <a:r>
              <a:rPr lang="en-MY" sz="2000" b="0" i="0" dirty="0">
                <a:solidFill>
                  <a:srgbClr val="374151"/>
                </a:solidFill>
                <a:effectLst/>
                <a:latin typeface="Söhne"/>
              </a:rPr>
              <a:t> climate classification, which categorizes climates based on temperature and precipitation patterns, resulting in symbols representing climate types globally.</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2" descr="A simplified map of the world's climate zones, showing tropical climates at the equator, with dry, temperate and continental, and polar climates between the tropics and the poles.">
            <a:extLst>
              <a:ext uri="{FF2B5EF4-FFF2-40B4-BE49-F238E27FC236}">
                <a16:creationId xmlns:a16="http://schemas.microsoft.com/office/drawing/2014/main" id="{EBC4B7C1-AD31-5C0C-AEFB-A301E5B5C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92" y="1804852"/>
            <a:ext cx="5044419" cy="2837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6D6160-E57E-8F32-1D63-480BD5ABEF51}"/>
              </a:ext>
            </a:extLst>
          </p:cNvPr>
          <p:cNvSpPr txBox="1"/>
          <p:nvPr/>
        </p:nvSpPr>
        <p:spPr>
          <a:xfrm>
            <a:off x="7086966" y="4802481"/>
            <a:ext cx="4387582" cy="523220"/>
          </a:xfrm>
          <a:prstGeom prst="rect">
            <a:avLst/>
          </a:prstGeom>
          <a:noFill/>
        </p:spPr>
        <p:txBody>
          <a:bodyPr wrap="square">
            <a:spAutoFit/>
          </a:bodyPr>
          <a:lstStyle/>
          <a:p>
            <a:r>
              <a:rPr lang="en-US" dirty="0">
                <a:hlinkClick r:id="rId5"/>
              </a:rPr>
              <a:t>https://www.metoffice.gov.uk/weather/climate/climate-explained/climate-zones</a:t>
            </a:r>
            <a:r>
              <a:rPr lang="en-US" dirty="0"/>
              <a:t> </a:t>
            </a:r>
          </a:p>
        </p:txBody>
      </p:sp>
    </p:spTree>
    <p:extLst>
      <p:ext uri="{BB962C8B-B14F-4D97-AF65-F5344CB8AC3E}">
        <p14:creationId xmlns:p14="http://schemas.microsoft.com/office/powerpoint/2010/main" val="207805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10683127"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MY" sz="3600" dirty="0">
                <a:latin typeface="Segoe UI" panose="020B0502040204020203" pitchFamily="34" charset="0"/>
                <a:cs typeface="Segoe UI" panose="020B0502040204020203" pitchFamily="34" charset="0"/>
              </a:rPr>
              <a:t>Climate vs. Weather</a:t>
            </a:r>
            <a:endParaRPr lang="LID4096" sz="36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2436046"/>
            <a:ext cx="4737182" cy="172799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buNone/>
            </a:pPr>
            <a:r>
              <a:rPr lang="en-MY" b="0" i="0" dirty="0">
                <a:solidFill>
                  <a:srgbClr val="374151"/>
                </a:solidFill>
                <a:effectLst/>
                <a:latin typeface="Söhne"/>
              </a:rPr>
              <a:t>Climate: the average weather patterns observed in a region over an extended period, typically 30 years or more. </a:t>
            </a:r>
          </a:p>
          <a:p>
            <a:pPr marL="114300" indent="0">
              <a:buNone/>
            </a:pP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6096000" y="2326604"/>
            <a:ext cx="5468402" cy="1837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114300" indent="0">
              <a:buNone/>
            </a:pPr>
            <a:r>
              <a:rPr lang="en-MY" b="0" i="0" dirty="0">
                <a:solidFill>
                  <a:srgbClr val="374151"/>
                </a:solidFill>
                <a:effectLst/>
                <a:latin typeface="Söhne"/>
              </a:rPr>
              <a:t>Weather: denotes short-term atmospheric conditions that change rapidly over hours, days, or weeks and can include temperature, precipitation, wind, and humidity.</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3" name="TextBox 2">
            <a:extLst>
              <a:ext uri="{FF2B5EF4-FFF2-40B4-BE49-F238E27FC236}">
                <a16:creationId xmlns:a16="http://schemas.microsoft.com/office/drawing/2014/main" id="{5BBE3F7E-E196-933A-A054-4D74354337C3}"/>
              </a:ext>
            </a:extLst>
          </p:cNvPr>
          <p:cNvSpPr txBox="1"/>
          <p:nvPr/>
        </p:nvSpPr>
        <p:spPr>
          <a:xfrm>
            <a:off x="993058" y="4242179"/>
            <a:ext cx="10571344" cy="1815882"/>
          </a:xfrm>
          <a:prstGeom prst="rect">
            <a:avLst/>
          </a:prstGeom>
          <a:noFill/>
          <a:ln>
            <a:solidFill>
              <a:schemeClr val="accent6"/>
            </a:solidFill>
          </a:ln>
        </p:spPr>
        <p:txBody>
          <a:bodyPr wrap="square">
            <a:spAutoFit/>
          </a:bodyPr>
          <a:lstStyle/>
          <a:p>
            <a:pPr algn="ctr"/>
            <a:r>
              <a:rPr lang="en-MY" sz="2800" b="1" i="0" dirty="0">
                <a:solidFill>
                  <a:srgbClr val="374151"/>
                </a:solidFill>
                <a:effectLst/>
                <a:latin typeface="Söhne"/>
              </a:rPr>
              <a:t>Emphasis:</a:t>
            </a:r>
            <a:r>
              <a:rPr lang="en-MY" sz="2800" b="0" i="0" dirty="0">
                <a:solidFill>
                  <a:srgbClr val="374151"/>
                </a:solidFill>
                <a:effectLst/>
                <a:latin typeface="Söhne"/>
              </a:rPr>
              <a:t> Distinguishing between climate and weather aids in understanding long-term trends (climate) versus immediate conditions (weather), influencing societal planning, agriculture, and disaster preparedness.</a:t>
            </a:r>
          </a:p>
        </p:txBody>
      </p:sp>
    </p:spTree>
    <p:extLst>
      <p:ext uri="{BB962C8B-B14F-4D97-AF65-F5344CB8AC3E}">
        <p14:creationId xmlns:p14="http://schemas.microsoft.com/office/powerpoint/2010/main" val="184161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3"/>
            <a:ext cx="10528381" cy="37375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r>
              <a:rPr lang="en-MY" sz="2000" dirty="0">
                <a:solidFill>
                  <a:srgbClr val="222222"/>
                </a:solidFill>
                <a:latin typeface="Segoe UI" panose="020B0502040204020203" pitchFamily="34" charset="0"/>
                <a:cs typeface="Segoe UI" panose="020B0502040204020203" pitchFamily="34" charset="0"/>
              </a:rPr>
              <a:t>Climate scientists split the Earth into approximately five main types of climates</a:t>
            </a:r>
          </a:p>
          <a:p>
            <a:endParaRPr lang="en-MY" sz="2000" dirty="0">
              <a:solidFill>
                <a:srgbClr val="222222"/>
              </a:solidFill>
              <a:latin typeface="Segoe UI" panose="020B0502040204020203" pitchFamily="34" charset="0"/>
              <a:cs typeface="Segoe UI" panose="020B0502040204020203" pitchFamily="34" charset="0"/>
            </a:endParaRPr>
          </a:p>
          <a:p>
            <a:r>
              <a:rPr lang="en-MY" sz="2000" b="1" dirty="0">
                <a:solidFill>
                  <a:srgbClr val="222222"/>
                </a:solidFill>
                <a:latin typeface="Segoe UI" panose="020B0502040204020203" pitchFamily="34" charset="0"/>
                <a:cs typeface="Segoe UI" panose="020B0502040204020203" pitchFamily="34" charset="0"/>
              </a:rPr>
              <a:t>A: Tropical.</a:t>
            </a:r>
            <a:r>
              <a:rPr lang="en-MY" sz="2000" dirty="0">
                <a:solidFill>
                  <a:srgbClr val="222222"/>
                </a:solidFill>
                <a:latin typeface="Segoe UI" panose="020B0502040204020203" pitchFamily="34" charset="0"/>
                <a:cs typeface="Segoe UI" panose="020B0502040204020203" pitchFamily="34" charset="0"/>
              </a:rPr>
              <a:t> In this hot and humid zone, the average temperatures are greater than 64°F (18°C) year-round and there is more than 59 inches of precipitation each year.</a:t>
            </a:r>
          </a:p>
          <a:p>
            <a:r>
              <a:rPr lang="en-MY" sz="2000" b="1" dirty="0">
                <a:solidFill>
                  <a:srgbClr val="222222"/>
                </a:solidFill>
                <a:latin typeface="Segoe UI" panose="020B0502040204020203" pitchFamily="34" charset="0"/>
                <a:cs typeface="Segoe UI" panose="020B0502040204020203" pitchFamily="34" charset="0"/>
              </a:rPr>
              <a:t>B: Dry.</a:t>
            </a:r>
            <a:r>
              <a:rPr lang="en-MY" sz="2000" dirty="0">
                <a:solidFill>
                  <a:srgbClr val="222222"/>
                </a:solidFill>
                <a:latin typeface="Segoe UI" panose="020B0502040204020203" pitchFamily="34" charset="0"/>
                <a:cs typeface="Segoe UI" panose="020B0502040204020203" pitchFamily="34" charset="0"/>
              </a:rPr>
              <a:t> These climate zones are so dry because moisture is rapidly evaporated from the air and there is very little precipitation.</a:t>
            </a:r>
          </a:p>
          <a:p>
            <a:r>
              <a:rPr lang="en-MY" sz="2000" b="1" dirty="0">
                <a:solidFill>
                  <a:srgbClr val="222222"/>
                </a:solidFill>
                <a:latin typeface="Segoe UI" panose="020B0502040204020203" pitchFamily="34" charset="0"/>
                <a:cs typeface="Segoe UI" panose="020B0502040204020203" pitchFamily="34" charset="0"/>
              </a:rPr>
              <a:t>C: Temperate.</a:t>
            </a:r>
            <a:r>
              <a:rPr lang="en-MY" sz="2000" dirty="0">
                <a:solidFill>
                  <a:srgbClr val="222222"/>
                </a:solidFill>
                <a:latin typeface="Segoe UI" panose="020B0502040204020203" pitchFamily="34" charset="0"/>
                <a:cs typeface="Segoe UI" panose="020B0502040204020203" pitchFamily="34" charset="0"/>
              </a:rPr>
              <a:t> In this zone, there are typically warm and humid summers with thunderstorms and mild winters.</a:t>
            </a:r>
          </a:p>
          <a:p>
            <a:r>
              <a:rPr lang="en-MY" sz="2000" b="1" dirty="0">
                <a:solidFill>
                  <a:srgbClr val="222222"/>
                </a:solidFill>
                <a:latin typeface="Segoe UI" panose="020B0502040204020203" pitchFamily="34" charset="0"/>
                <a:cs typeface="Segoe UI" panose="020B0502040204020203" pitchFamily="34" charset="0"/>
              </a:rPr>
              <a:t>D. Continental.</a:t>
            </a:r>
            <a:r>
              <a:rPr lang="en-MY" sz="2000" dirty="0">
                <a:solidFill>
                  <a:srgbClr val="222222"/>
                </a:solidFill>
                <a:latin typeface="Segoe UI" panose="020B0502040204020203" pitchFamily="34" charset="0"/>
                <a:cs typeface="Segoe UI" panose="020B0502040204020203" pitchFamily="34" charset="0"/>
              </a:rPr>
              <a:t> These regions have warm to cool summers and very cold winters. In the winter, this zone can experience snowstorms, strong winds, and very cold temperatures—sometimes falling below -22°F (-30°C)!</a:t>
            </a:r>
          </a:p>
          <a:p>
            <a:r>
              <a:rPr lang="en-MY" sz="2000" b="1" dirty="0">
                <a:solidFill>
                  <a:srgbClr val="222222"/>
                </a:solidFill>
                <a:latin typeface="Segoe UI" panose="020B0502040204020203" pitchFamily="34" charset="0"/>
                <a:cs typeface="Segoe UI" panose="020B0502040204020203" pitchFamily="34" charset="0"/>
              </a:rPr>
              <a:t>E: Polar.</a:t>
            </a:r>
            <a:r>
              <a:rPr lang="en-MY" sz="2000" dirty="0">
                <a:solidFill>
                  <a:srgbClr val="222222"/>
                </a:solidFill>
                <a:latin typeface="Segoe UI" panose="020B0502040204020203" pitchFamily="34" charset="0"/>
                <a:cs typeface="Segoe UI" panose="020B0502040204020203" pitchFamily="34" charset="0"/>
              </a:rPr>
              <a:t> In the polar climate zones, it’s extremely cold. Even in summer, the temperatures here never go higher than 50°F (10°C)!</a:t>
            </a: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3600">
                <a:latin typeface="Segoe UI" panose="020B0502040204020203" pitchFamily="34" charset="0"/>
                <a:cs typeface="Segoe UI" panose="020B0502040204020203" pitchFamily="34" charset="0"/>
              </a:rPr>
              <a:t>Climate vs. Weather</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1435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4" y="1143001"/>
            <a:ext cx="5753686"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MY" sz="4800" b="1" i="0" dirty="0">
                <a:solidFill>
                  <a:srgbClr val="374151"/>
                </a:solidFill>
                <a:effectLst/>
                <a:latin typeface="Söhne"/>
              </a:rPr>
              <a:t>5 Climate Zones</a:t>
            </a:r>
            <a:endParaRPr lang="LID4096" sz="2400" dirty="0">
              <a:latin typeface="Segoe UI" panose="020B0502040204020203" pitchFamily="34" charset="0"/>
              <a:cs typeface="Segoe UI" panose="020B0502040204020203"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2" descr="An illustration of a globe with latitude and longitude lines ">
            <a:extLst>
              <a:ext uri="{FF2B5EF4-FFF2-40B4-BE49-F238E27FC236}">
                <a16:creationId xmlns:a16="http://schemas.microsoft.com/office/drawing/2014/main" id="{C8F59286-FC77-5303-EB97-E8111FC8D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54" y="1449243"/>
            <a:ext cx="5250022" cy="3959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Unit 2: World Climate Patterns Understanding Climate Zones - ppt video  online download">
            <a:extLst>
              <a:ext uri="{FF2B5EF4-FFF2-40B4-BE49-F238E27FC236}">
                <a16:creationId xmlns:a16="http://schemas.microsoft.com/office/drawing/2014/main" id="{D6EB69F1-CCCD-2410-B078-97B954883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66" y="2252684"/>
            <a:ext cx="5250022"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3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9" y="2000342"/>
            <a:ext cx="6758240" cy="39502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2200" b="1" dirty="0">
                <a:solidFill>
                  <a:srgbClr val="374151"/>
                </a:solidFill>
                <a:latin typeface="Söhne"/>
              </a:rPr>
              <a:t>Overview:</a:t>
            </a:r>
            <a:r>
              <a:rPr lang="en-MY" sz="2200" dirty="0">
                <a:solidFill>
                  <a:srgbClr val="374151"/>
                </a:solidFill>
                <a:latin typeface="Söhne"/>
              </a:rPr>
              <a:t> The </a:t>
            </a:r>
            <a:r>
              <a:rPr lang="en-MY" sz="2200" dirty="0" err="1">
                <a:solidFill>
                  <a:srgbClr val="374151"/>
                </a:solidFill>
                <a:latin typeface="Söhne"/>
              </a:rPr>
              <a:t>Köppen</a:t>
            </a:r>
            <a:r>
              <a:rPr lang="en-MY" sz="2200" dirty="0">
                <a:solidFill>
                  <a:srgbClr val="374151"/>
                </a:solidFill>
                <a:latin typeface="Söhne"/>
              </a:rPr>
              <a:t> climate classification system categorizes climates based on temperature, precipitation, and vegetation patterns. It identifies climate types using letters and symbols, facilitating the understanding and communication of climatic differences worldwide.</a:t>
            </a:r>
          </a:p>
          <a:p>
            <a:endParaRPr lang="en-MY" sz="2200" b="1" dirty="0">
              <a:solidFill>
                <a:srgbClr val="374151"/>
              </a:solidFill>
              <a:latin typeface="Söhne"/>
            </a:endParaRPr>
          </a:p>
          <a:p>
            <a:r>
              <a:rPr lang="en-MY" sz="2200" b="1" dirty="0">
                <a:solidFill>
                  <a:srgbClr val="374151"/>
                </a:solidFill>
                <a:latin typeface="Söhne"/>
              </a:rPr>
              <a:t>Classification Criteria:</a:t>
            </a:r>
            <a:r>
              <a:rPr lang="en-MY" sz="2200" dirty="0">
                <a:solidFill>
                  <a:srgbClr val="374151"/>
                </a:solidFill>
                <a:latin typeface="Söhne"/>
              </a:rPr>
              <a:t> </a:t>
            </a:r>
            <a:r>
              <a:rPr lang="en-MY" sz="2200" dirty="0" err="1">
                <a:solidFill>
                  <a:srgbClr val="374151"/>
                </a:solidFill>
                <a:latin typeface="Söhne"/>
              </a:rPr>
              <a:t>Köppen's</a:t>
            </a:r>
            <a:r>
              <a:rPr lang="en-MY" sz="2200" dirty="0">
                <a:solidFill>
                  <a:srgbClr val="374151"/>
                </a:solidFill>
                <a:latin typeface="Söhne"/>
              </a:rPr>
              <a:t> system includes categories like Tropical (A), Dry (B), Temperate (C), Continental (D), and Polar (E) climates, further divided into subcategories based on specific climate characteristics.</a:t>
            </a:r>
          </a:p>
          <a:p>
            <a:endParaRPr lang="en-MY" sz="2200" dirty="0">
              <a:solidFill>
                <a:srgbClr val="222222"/>
              </a:solidFill>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8800" b="1" i="0" dirty="0" err="1">
                <a:solidFill>
                  <a:srgbClr val="374151"/>
                </a:solidFill>
                <a:effectLst/>
                <a:latin typeface="Söhne"/>
              </a:rPr>
              <a:t>Köppen</a:t>
            </a:r>
            <a:r>
              <a:rPr lang="en-MY" sz="8800" b="1" i="0" dirty="0">
                <a:solidFill>
                  <a:srgbClr val="374151"/>
                </a:solidFill>
                <a:effectLst/>
                <a:latin typeface="Söhne"/>
              </a:rPr>
              <a:t> Climate Classification</a:t>
            </a:r>
            <a:endParaRPr lang="LID4096" sz="3600" dirty="0">
              <a:latin typeface="Segoe UI" panose="020B0502040204020203" pitchFamily="34" charset="0"/>
              <a:cs typeface="Segoe UI" panose="020B0502040204020203" pitchFamily="34" charset="0"/>
            </a:endParaRPr>
          </a:p>
        </p:txBody>
      </p:sp>
      <p:pic>
        <p:nvPicPr>
          <p:cNvPr id="4" name="Picture 4" descr="An illustration of climate zones on a US map">
            <a:extLst>
              <a:ext uri="{FF2B5EF4-FFF2-40B4-BE49-F238E27FC236}">
                <a16:creationId xmlns:a16="http://schemas.microsoft.com/office/drawing/2014/main" id="{31513B9C-D5C9-41B0-09F1-EC994E2CF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692" y="2746213"/>
            <a:ext cx="4220308" cy="269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0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10683127"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MY" sz="3600" dirty="0">
                <a:latin typeface="Segoe UI" panose="020B0502040204020203" pitchFamily="34" charset="0"/>
                <a:cs typeface="Segoe UI" panose="020B0502040204020203" pitchFamily="34" charset="0"/>
              </a:rPr>
              <a:t>Climate vs. Weather Examples</a:t>
            </a:r>
            <a:endParaRPr lang="LID4096" sz="36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2245360"/>
            <a:ext cx="4971644" cy="355052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114300" indent="0" algn="l">
              <a:buNone/>
            </a:pPr>
            <a:r>
              <a:rPr lang="en-MY" sz="2600" b="1" dirty="0">
                <a:solidFill>
                  <a:srgbClr val="374151"/>
                </a:solidFill>
                <a:latin typeface="Söhne"/>
              </a:rPr>
              <a:t>C</a:t>
            </a:r>
            <a:r>
              <a:rPr lang="en-MY" sz="2600" b="1" i="0" dirty="0">
                <a:solidFill>
                  <a:srgbClr val="374151"/>
                </a:solidFill>
                <a:effectLst/>
                <a:latin typeface="Söhne"/>
              </a:rPr>
              <a:t>limate:</a:t>
            </a:r>
            <a:endParaRPr lang="en-MY" sz="2600" b="0" i="0" dirty="0">
              <a:solidFill>
                <a:srgbClr val="374151"/>
              </a:solidFill>
              <a:effectLst/>
              <a:latin typeface="Söhne"/>
            </a:endParaRPr>
          </a:p>
          <a:p>
            <a:pPr marL="285750" indent="-285750">
              <a:buFont typeface="Arial" panose="020B0604020202020204" pitchFamily="34" charset="0"/>
              <a:buChar char="•"/>
            </a:pPr>
            <a:r>
              <a:rPr lang="en-MY" sz="2600" b="1" i="0" dirty="0">
                <a:solidFill>
                  <a:srgbClr val="374151"/>
                </a:solidFill>
                <a:effectLst/>
                <a:latin typeface="Söhne"/>
              </a:rPr>
              <a:t>Visualization:</a:t>
            </a:r>
            <a:r>
              <a:rPr lang="en-MY" sz="2600" b="0" i="0" dirty="0">
                <a:solidFill>
                  <a:srgbClr val="374151"/>
                </a:solidFill>
                <a:effectLst/>
                <a:latin typeface="Söhne"/>
              </a:rPr>
              <a:t> Graph representing temperature averages and precipitation trends over several decades in a hypothetical region (Graph showing average temperatures and precipitation from 1950 to 2020).</a:t>
            </a:r>
          </a:p>
          <a:p>
            <a:pPr marL="285750" indent="-285750">
              <a:buFont typeface="Arial" panose="020B0604020202020204" pitchFamily="34" charset="0"/>
              <a:buChar char="•"/>
            </a:pPr>
            <a:r>
              <a:rPr lang="en-MY" sz="2600" b="1" i="0" dirty="0">
                <a:solidFill>
                  <a:srgbClr val="374151"/>
                </a:solidFill>
                <a:effectLst/>
                <a:latin typeface="Söhne"/>
              </a:rPr>
              <a:t>Description:</a:t>
            </a:r>
            <a:r>
              <a:rPr lang="en-MY" sz="2600" b="0" i="0" dirty="0">
                <a:solidFill>
                  <a:srgbClr val="374151"/>
                </a:solidFill>
                <a:effectLst/>
                <a:latin typeface="Söhne"/>
              </a:rPr>
              <a:t> The graph illustrates long-term climate trends, showcasing the average temperatures and precipitation levels recorded over many years, indicating patterns and variability</a:t>
            </a:r>
            <a:r>
              <a:rPr lang="en-MY" b="0" i="0" dirty="0">
                <a:solidFill>
                  <a:srgbClr val="374151"/>
                </a:solidFill>
                <a:effectLst/>
                <a:latin typeface="Söhne"/>
              </a:rPr>
              <a:t>.</a:t>
            </a:r>
          </a:p>
          <a:p>
            <a:pPr marL="114300" indent="0">
              <a:buNone/>
            </a:pP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6096000" y="2326603"/>
            <a:ext cx="5468402" cy="346928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114300" indent="0" algn="l">
              <a:buNone/>
            </a:pPr>
            <a:r>
              <a:rPr lang="en-MY" sz="2400" b="1" i="0" dirty="0">
                <a:solidFill>
                  <a:srgbClr val="374151"/>
                </a:solidFill>
                <a:effectLst/>
                <a:latin typeface="Söhne"/>
              </a:rPr>
              <a:t>Weather :</a:t>
            </a:r>
            <a:endParaRPr lang="en-MY" sz="2400" b="0" i="0" dirty="0">
              <a:solidFill>
                <a:srgbClr val="374151"/>
              </a:solidFill>
              <a:effectLst/>
              <a:latin typeface="Söhne"/>
            </a:endParaRPr>
          </a:p>
          <a:p>
            <a:pPr marL="285750" indent="-285750">
              <a:buFont typeface="Arial" panose="020B0604020202020204" pitchFamily="34" charset="0"/>
              <a:buChar char="•"/>
            </a:pPr>
            <a:r>
              <a:rPr lang="en-MY" sz="2400" b="1" i="0" dirty="0">
                <a:solidFill>
                  <a:srgbClr val="374151"/>
                </a:solidFill>
                <a:effectLst/>
                <a:latin typeface="Söhne"/>
              </a:rPr>
              <a:t>Visualization:</a:t>
            </a:r>
            <a:r>
              <a:rPr lang="en-MY" sz="2400" b="0" i="0" dirty="0">
                <a:solidFill>
                  <a:srgbClr val="374151"/>
                </a:solidFill>
                <a:effectLst/>
                <a:latin typeface="Söhne"/>
              </a:rPr>
              <a:t> Weekly bar graph or icons displaying day-to-day variations in temperature and rainfall for a specific week in the same hypothetical region (Bar graph showing daily temperature fluctuations and rainfall amounts for a week in 2021).</a:t>
            </a:r>
          </a:p>
          <a:p>
            <a:pPr marL="285750" indent="-285750">
              <a:buFont typeface="Arial" panose="020B0604020202020204" pitchFamily="34" charset="0"/>
              <a:buChar char="•"/>
            </a:pPr>
            <a:r>
              <a:rPr lang="en-MY" sz="2400" b="1" i="0" dirty="0">
                <a:solidFill>
                  <a:srgbClr val="374151"/>
                </a:solidFill>
                <a:effectLst/>
                <a:latin typeface="Söhne"/>
              </a:rPr>
              <a:t>Description:</a:t>
            </a:r>
            <a:r>
              <a:rPr lang="en-MY" sz="2400" b="0" i="0" dirty="0">
                <a:solidFill>
                  <a:srgbClr val="374151"/>
                </a:solidFill>
                <a:effectLst/>
                <a:latin typeface="Söhne"/>
              </a:rPr>
              <a:t> This visual representation highlights short-term variations in temperature and rainfall observed over a week, demonstrating day-to-day weather changes that differ from the long-term climate patterns depicted in the previous graph.</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420001230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4432</TotalTime>
  <Words>1732</Words>
  <Application>Microsoft Macintosh PowerPoint</Application>
  <PresentationFormat>Widescreen</PresentationFormat>
  <Paragraphs>120</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Segoe UI</vt:lpstr>
      <vt:lpstr>Söhne</vt:lpstr>
      <vt:lpstr>Arial</vt:lpstr>
      <vt:lpstr>Century Gothic</vt:lpstr>
      <vt:lpstr>Calibri</vt:lpstr>
      <vt:lpstr>Office Theme</vt:lpstr>
      <vt:lpstr>Θέμα του Office</vt:lpstr>
      <vt:lpstr>PowerPoint Presentation</vt:lpstr>
      <vt:lpstr>PowerPoint Presentation</vt:lpstr>
      <vt:lpstr>Definition of Climate Change</vt:lpstr>
      <vt:lpstr>Key Climate Concepts</vt:lpstr>
      <vt:lpstr>Climate vs. Weather</vt:lpstr>
      <vt:lpstr>PowerPoint Presentation</vt:lpstr>
      <vt:lpstr>5 Climate Zones</vt:lpstr>
      <vt:lpstr>PowerPoint Presentation</vt:lpstr>
      <vt:lpstr>Climate vs. Weather Examples</vt:lpstr>
      <vt:lpstr>PowerPoint Presentation</vt:lpstr>
      <vt:lpstr>PowerPoint Presentation</vt:lpstr>
      <vt:lpstr>Observational Evidence of Climate Change</vt:lpstr>
      <vt:lpstr>PowerPoint Presentation</vt:lpstr>
      <vt:lpstr>Observational Evidence of Climate Change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Mohamad Farhan Bin Mohamad Mohs</cp:lastModifiedBy>
  <cp:revision>7</cp:revision>
  <dcterms:created xsi:type="dcterms:W3CDTF">2020-01-02T01:56:26Z</dcterms:created>
  <dcterms:modified xsi:type="dcterms:W3CDTF">2024-07-15T13:34:58Z</dcterms:modified>
</cp:coreProperties>
</file>