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12192000"/>
  <p:notesSz cx="6951650" cy="10082200"/>
  <p:embeddedFontLst>
    <p:embeddedFont>
      <p:font typeface="Quattrocento Sans"/>
      <p:regular r:id="rId27"/>
      <p:bold r:id="rId28"/>
      <p:italic r:id="rId29"/>
      <p:boldItalic r:id="rId30"/>
    </p:embeddedFont>
    <p:embeddedFont>
      <p:font typeface="Martel Sans"/>
      <p:regular r:id="rId31"/>
      <p:bold r:id="rId32"/>
    </p:embeddedFont>
    <p:embeddedFont>
      <p:font typeface="Kanit"/>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h+K2OAwqRGcGUdg4qmbxy8RPco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8DA1D2-ABCD-4D3B-8020-7BA88C5FB001}">
  <a:tblStyle styleId="{848DA1D2-ABCD-4D3B-8020-7BA88C5FB00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artelSans-regular.fntdata"/><Relationship Id="rId30" Type="http://schemas.openxmlformats.org/officeDocument/2006/relationships/font" Target="fonts/QuattrocentoSans-boldItalic.fntdata"/><Relationship Id="rId11" Type="http://schemas.openxmlformats.org/officeDocument/2006/relationships/slide" Target="slides/slide4.xml"/><Relationship Id="rId33" Type="http://schemas.openxmlformats.org/officeDocument/2006/relationships/font" Target="fonts/Kanit-regular.fntdata"/><Relationship Id="rId10" Type="http://schemas.openxmlformats.org/officeDocument/2006/relationships/slide" Target="slides/slide3.xml"/><Relationship Id="rId32" Type="http://schemas.openxmlformats.org/officeDocument/2006/relationships/font" Target="fonts/MartelSans-bold.fntdata"/><Relationship Id="rId13" Type="http://schemas.openxmlformats.org/officeDocument/2006/relationships/slide" Target="slides/slide6.xml"/><Relationship Id="rId35" Type="http://schemas.openxmlformats.org/officeDocument/2006/relationships/font" Target="fonts/Kanit-italic.fntdata"/><Relationship Id="rId12" Type="http://schemas.openxmlformats.org/officeDocument/2006/relationships/slide" Target="slides/slide5.xml"/><Relationship Id="rId34" Type="http://schemas.openxmlformats.org/officeDocument/2006/relationships/font" Target="fonts/Kanit-bold.fntdata"/><Relationship Id="rId15" Type="http://schemas.openxmlformats.org/officeDocument/2006/relationships/slide" Target="slides/slide8.xml"/><Relationship Id="rId37" Type="http://schemas.openxmlformats.org/officeDocument/2006/relationships/font" Target="fonts/CenturyGothic-regular.fntdata"/><Relationship Id="rId14" Type="http://schemas.openxmlformats.org/officeDocument/2006/relationships/slide" Target="slides/slide7.xml"/><Relationship Id="rId36" Type="http://schemas.openxmlformats.org/officeDocument/2006/relationships/font" Target="fonts/Kanit-boldItalic.fntdata"/><Relationship Id="rId17" Type="http://schemas.openxmlformats.org/officeDocument/2006/relationships/slide" Target="slides/slide10.xml"/><Relationship Id="rId39" Type="http://schemas.openxmlformats.org/officeDocument/2006/relationships/font" Target="fonts/CenturyGothic-italic.fntdata"/><Relationship Id="rId16" Type="http://schemas.openxmlformats.org/officeDocument/2006/relationships/slide" Target="slides/slide9.xml"/><Relationship Id="rId38" Type="http://schemas.openxmlformats.org/officeDocument/2006/relationships/font" Target="fonts/CenturyGothic-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8825" y="756150"/>
            <a:ext cx="4634650" cy="37808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p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9: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0: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2: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3: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4: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5: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16: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7: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8: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6: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46: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2: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3: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4: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7: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8: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 name="Shape 30"/>
        <p:cNvGrpSpPr/>
        <p:nvPr/>
      </p:nvGrpSpPr>
      <p:grpSpPr>
        <a:xfrm>
          <a:off x="0" y="0"/>
          <a:ext cx="0" cy="0"/>
          <a:chOff x="0" y="0"/>
          <a:chExt cx="0" cy="0"/>
        </a:xfrm>
      </p:grpSpPr>
      <p:sp>
        <p:nvSpPr>
          <p:cNvPr id="31" name="Google Shape;3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 name="Google Shape;33;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2" name="Shape 52"/>
        <p:cNvGrpSpPr/>
        <p:nvPr/>
      </p:nvGrpSpPr>
      <p:grpSpPr>
        <a:xfrm>
          <a:off x="0" y="0"/>
          <a:ext cx="0" cy="0"/>
          <a:chOff x="0" y="0"/>
          <a:chExt cx="0" cy="0"/>
        </a:xfrm>
      </p:grpSpPr>
      <p:sp>
        <p:nvSpPr>
          <p:cNvPr id="53" name="Google Shape;53;p48"/>
          <p:cNvSpPr txBox="1"/>
          <p:nvPr/>
        </p:nvSpPr>
        <p:spPr>
          <a:xfrm>
            <a:off x="1538742" y="6251419"/>
            <a:ext cx="3760845" cy="514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595959"/>
              </a:solidFill>
              <a:latin typeface="Century Gothic"/>
              <a:ea typeface="Century Gothic"/>
              <a:cs typeface="Century Gothic"/>
              <a:sym typeface="Century Gothic"/>
            </a:endParaRPr>
          </a:p>
        </p:txBody>
      </p:sp>
      <p:graphicFrame>
        <p:nvGraphicFramePr>
          <p:cNvPr id="54" name="Google Shape;54;p48"/>
          <p:cNvGraphicFramePr/>
          <p:nvPr/>
        </p:nvGraphicFramePr>
        <p:xfrm>
          <a:off x="1189871" y="6101850"/>
          <a:ext cx="3000000" cy="3000000"/>
        </p:xfrm>
        <a:graphic>
          <a:graphicData uri="http://schemas.openxmlformats.org/drawingml/2006/table">
            <a:tbl>
              <a:tblPr>
                <a:noFill/>
                <a:tableStyleId>{848DA1D2-ABCD-4D3B-8020-7BA88C5FB001}</a:tableStyleId>
              </a:tblPr>
              <a:tblGrid>
                <a:gridCol w="717225"/>
                <a:gridCol w="3419475"/>
              </a:tblGrid>
              <a:tr h="114300">
                <a:tc>
                  <a:txBody>
                    <a:bodyPr/>
                    <a:lstStyle/>
                    <a:p>
                      <a:pPr indent="0" lvl="0" marL="0" marR="0" rtl="0" algn="l">
                        <a:lnSpc>
                          <a:spcPct val="107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900"/>
                        <a:buFont typeface="Arial"/>
                        <a:buNone/>
                      </a:pPr>
                      <a:r>
                        <a:rPr b="0" lang="en-US" sz="900" u="none" cap="none" strike="noStrike">
                          <a:solidFill>
                            <a:srgbClr val="003399"/>
                          </a:solidFill>
                          <a:latin typeface="Century Gothic"/>
                          <a:ea typeface="Century Gothic"/>
                          <a:cs typeface="Century Gothic"/>
                          <a:sym typeface="Century Gothic"/>
                        </a:rPr>
                        <a:t>CCP-LAW |</a:t>
                      </a:r>
                      <a:r>
                        <a:rPr b="0" lang="en-US" sz="900" u="none" cap="none" strike="noStrike">
                          <a:solidFill>
                            <a:srgbClr val="2683C6"/>
                          </a:solidFill>
                          <a:latin typeface="Century Gothic"/>
                          <a:ea typeface="Century Gothic"/>
                          <a:cs typeface="Century Gothic"/>
                          <a:sym typeface="Century Gothic"/>
                        </a:rPr>
                        <a:t>Curricula development on Climate Change Policy and Law</a:t>
                      </a:r>
                      <a:endParaRPr b="0" sz="900" u="none" cap="none" strike="noStrike">
                        <a:latin typeface="Calibri"/>
                        <a:ea typeface="Calibri"/>
                        <a:cs typeface="Calibri"/>
                        <a:sym typeface="Calibri"/>
                      </a:endParaRPr>
                    </a:p>
                    <a:p>
                      <a:pPr indent="0" lvl="0" marL="0" marR="0" rtl="0" algn="l">
                        <a:lnSpc>
                          <a:spcPct val="107000"/>
                        </a:lnSpc>
                        <a:spcBef>
                          <a:spcPts val="300"/>
                        </a:spcBef>
                        <a:spcAft>
                          <a:spcPts val="0"/>
                        </a:spcAft>
                        <a:buClr>
                          <a:srgbClr val="000000"/>
                        </a:buClr>
                        <a:buSzPts val="900"/>
                        <a:buFont typeface="Arial"/>
                        <a:buNone/>
                      </a:pPr>
                      <a:r>
                        <a:rPr lang="en-US" sz="900" u="none" cap="none" strike="noStrike">
                          <a:solidFill>
                            <a:srgbClr val="3B3838"/>
                          </a:solidFill>
                          <a:latin typeface="Calibri"/>
                          <a:ea typeface="Calibri"/>
                          <a:cs typeface="Calibri"/>
                          <a:sym typeface="Calibri"/>
                        </a:rPr>
                        <a:t>Project No of Reference: 618874-EPP-1-2020-1-VN-EPPKA2-CBHE-JP</a:t>
                      </a:r>
                      <a:endParaRPr sz="11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55" name="Google Shape;55;p48"/>
          <p:cNvPicPr preferRelativeResize="0"/>
          <p:nvPr/>
        </p:nvPicPr>
        <p:blipFill rotWithShape="1">
          <a:blip r:embed="rId2">
            <a:alphaModFix/>
          </a:blip>
          <a:srcRect b="0" l="0" r="0" t="0"/>
          <a:stretch/>
        </p:blipFill>
        <p:spPr>
          <a:xfrm>
            <a:off x="1189871" y="6000290"/>
            <a:ext cx="697742" cy="674990"/>
          </a:xfrm>
          <a:prstGeom prst="rect">
            <a:avLst/>
          </a:prstGeom>
          <a:noFill/>
          <a:ln>
            <a:noFill/>
          </a:ln>
        </p:spPr>
      </p:pic>
      <p:pic>
        <p:nvPicPr>
          <p:cNvPr id="56" name="Google Shape;56;p48"/>
          <p:cNvPicPr preferRelativeResize="0"/>
          <p:nvPr/>
        </p:nvPicPr>
        <p:blipFill rotWithShape="1">
          <a:blip r:embed="rId3">
            <a:alphaModFix/>
          </a:blip>
          <a:srcRect b="0" l="0" r="0" t="0"/>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2.png"/><Relationship Id="rId13" Type="http://schemas.openxmlformats.org/officeDocument/2006/relationships/image" Target="../media/image11.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9.png"/><Relationship Id="rId9" Type="http://schemas.openxmlformats.org/officeDocument/2006/relationships/image" Target="../media/image5.png"/><Relationship Id="rId1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gamma.app" TargetMode="External"/><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gamma.app"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gamma.app" TargetMode="External"/><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gamma.app"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p:nvPr/>
        </p:nvSpPr>
        <p:spPr>
          <a:xfrm>
            <a:off x="0" y="0"/>
            <a:ext cx="12192000" cy="325120"/>
          </a:xfrm>
          <a:prstGeom prst="rect">
            <a:avLst/>
          </a:prstGeom>
          <a:solidFill>
            <a:srgbClr val="0033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b="0" l="0" r="0" t="0"/>
          <a:stretch/>
        </p:blipFill>
        <p:spPr>
          <a:xfrm>
            <a:off x="0" y="451804"/>
            <a:ext cx="3495675" cy="951865"/>
          </a:xfrm>
          <a:prstGeom prst="rect">
            <a:avLst/>
          </a:prstGeom>
          <a:noFill/>
          <a:ln>
            <a:noFill/>
          </a:ln>
        </p:spPr>
      </p:pic>
      <p:sp>
        <p:nvSpPr>
          <p:cNvPr id="63" name="Google Shape;63;p1"/>
          <p:cNvSpPr txBox="1"/>
          <p:nvPr/>
        </p:nvSpPr>
        <p:spPr>
          <a:xfrm>
            <a:off x="186689" y="1516385"/>
            <a:ext cx="11150343" cy="158565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700"/>
              <a:buFont typeface="Arial"/>
              <a:buNone/>
            </a:pPr>
            <a:r>
              <a:rPr b="1" i="0" lang="en-US" sz="2700" u="none" cap="none" strike="noStrike">
                <a:solidFill>
                  <a:srgbClr val="003399"/>
                </a:solidFill>
                <a:latin typeface="Century Gothic"/>
                <a:ea typeface="Century Gothic"/>
                <a:cs typeface="Century Gothic"/>
                <a:sym typeface="Century Gothic"/>
              </a:rPr>
              <a:t>CCP-LAW</a:t>
            </a:r>
            <a:endParaRPr b="0" i="0" sz="2700" u="none" cap="none" strike="noStrike">
              <a:solidFill>
                <a:srgbClr val="000000"/>
              </a:solidFill>
              <a:latin typeface="Century Gothic"/>
              <a:ea typeface="Century Gothic"/>
              <a:cs typeface="Century Gothic"/>
              <a:sym typeface="Century Gothic"/>
            </a:endParaRPr>
          </a:p>
          <a:p>
            <a:pPr indent="0" lvl="0" marL="0" marR="0" rtl="0" algn="ctr">
              <a:lnSpc>
                <a:spcPct val="107000"/>
              </a:lnSpc>
              <a:spcBef>
                <a:spcPts val="800"/>
              </a:spcBef>
              <a:spcAft>
                <a:spcPts val="0"/>
              </a:spcAft>
              <a:buClr>
                <a:srgbClr val="000000"/>
              </a:buClr>
              <a:buSzPts val="2700"/>
              <a:buFont typeface="Arial"/>
              <a:buNone/>
            </a:pPr>
            <a:r>
              <a:rPr b="1" i="0" lang="en-US" sz="2700" u="none" cap="none" strike="noStrike">
                <a:solidFill>
                  <a:srgbClr val="2683C6"/>
                </a:solidFill>
                <a:latin typeface="Century Gothic"/>
                <a:ea typeface="Century Gothic"/>
                <a:cs typeface="Century Gothic"/>
                <a:sym typeface="Century Gothic"/>
              </a:rPr>
              <a:t>Curricula development on Climate Change Policy and Law</a:t>
            </a:r>
            <a:endParaRPr b="0" i="0" sz="2700" u="none" cap="none" strike="noStrike">
              <a:solidFill>
                <a:srgbClr val="000000"/>
              </a:solidFill>
              <a:latin typeface="Century Gothic"/>
              <a:ea typeface="Century Gothic"/>
              <a:cs typeface="Century Gothic"/>
              <a:sym typeface="Century Gothic"/>
            </a:endParaRPr>
          </a:p>
          <a:p>
            <a:pPr indent="0" lvl="0" marL="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64" name="Google Shape;64;p1"/>
          <p:cNvPicPr preferRelativeResize="0"/>
          <p:nvPr/>
        </p:nvPicPr>
        <p:blipFill rotWithShape="1">
          <a:blip r:embed="rId4">
            <a:alphaModFix/>
          </a:blip>
          <a:srcRect b="27095" l="26643" r="39273" t="10967"/>
          <a:stretch/>
        </p:blipFill>
        <p:spPr>
          <a:xfrm>
            <a:off x="10737335" y="339087"/>
            <a:ext cx="1305303" cy="1266981"/>
          </a:xfrm>
          <a:prstGeom prst="rect">
            <a:avLst/>
          </a:prstGeom>
          <a:noFill/>
          <a:ln>
            <a:noFill/>
          </a:ln>
        </p:spPr>
      </p:pic>
      <p:sp>
        <p:nvSpPr>
          <p:cNvPr id="65" name="Google Shape;65;p1"/>
          <p:cNvSpPr/>
          <p:nvPr/>
        </p:nvSpPr>
        <p:spPr>
          <a:xfrm>
            <a:off x="0" y="5902960"/>
            <a:ext cx="12192000" cy="955041"/>
          </a:xfrm>
          <a:prstGeom prst="rect">
            <a:avLst/>
          </a:prstGeom>
          <a:solidFill>
            <a:srgbClr val="BBCC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Project No of Reference: 618874-EPP-1-2020-1-VN-EPPKA2-CBHE-JP:</a:t>
            </a:r>
            <a:r>
              <a:rPr b="0" i="0" lang="en-US" sz="12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000" u="none" cap="none" strike="noStrike">
              <a:solidFill>
                <a:srgbClr val="FFFFFF"/>
              </a:solidFill>
              <a:latin typeface="Calibri"/>
              <a:ea typeface="Calibri"/>
              <a:cs typeface="Calibri"/>
              <a:sym typeface="Calibri"/>
            </a:endParaRPr>
          </a:p>
        </p:txBody>
      </p:sp>
      <p:sp>
        <p:nvSpPr>
          <p:cNvPr id="66" name="Google Shape;66;p1"/>
          <p:cNvSpPr txBox="1"/>
          <p:nvPr/>
        </p:nvSpPr>
        <p:spPr>
          <a:xfrm>
            <a:off x="239643" y="2908665"/>
            <a:ext cx="11150400" cy="1730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2700"/>
              <a:buFont typeface="Arial"/>
              <a:buNone/>
            </a:pPr>
            <a:r>
              <a:rPr b="1" i="0" lang="en-US" sz="2700" u="none" cap="none" strike="noStrike">
                <a:solidFill>
                  <a:srgbClr val="003399"/>
                </a:solidFill>
                <a:latin typeface="Century Gothic"/>
                <a:ea typeface="Century Gothic"/>
                <a:cs typeface="Century Gothic"/>
                <a:sym typeface="Century Gothic"/>
              </a:rPr>
              <a:t>Subject: Corporate Governance and Climate Change</a:t>
            </a:r>
            <a:endParaRPr/>
          </a:p>
          <a:p>
            <a:pPr indent="0" lvl="0" marL="0" marR="0" rtl="0" algn="ctr">
              <a:lnSpc>
                <a:spcPct val="107000"/>
              </a:lnSpc>
              <a:spcBef>
                <a:spcPts val="1600"/>
              </a:spcBef>
              <a:spcAft>
                <a:spcPts val="0"/>
              </a:spcAft>
              <a:buClr>
                <a:srgbClr val="000000"/>
              </a:buClr>
              <a:buSzPts val="2700"/>
              <a:buFont typeface="Arial"/>
              <a:buNone/>
            </a:pPr>
            <a:r>
              <a:rPr b="1" i="0" lang="en-US" sz="2700" u="none" cap="none" strike="noStrike">
                <a:solidFill>
                  <a:srgbClr val="003399"/>
                </a:solidFill>
                <a:latin typeface="Century Gothic"/>
                <a:ea typeface="Century Gothic"/>
                <a:cs typeface="Century Gothic"/>
                <a:sym typeface="Century Gothic"/>
              </a:rPr>
              <a:t>Topic </a:t>
            </a:r>
            <a:r>
              <a:rPr b="1" lang="en-US" sz="2700">
                <a:solidFill>
                  <a:srgbClr val="003399"/>
                </a:solidFill>
                <a:latin typeface="Century Gothic"/>
                <a:ea typeface="Century Gothic"/>
                <a:cs typeface="Century Gothic"/>
                <a:sym typeface="Century Gothic"/>
              </a:rPr>
              <a:t>2</a:t>
            </a:r>
            <a:r>
              <a:rPr b="1" i="0" lang="en-US" sz="2700" u="none" cap="none" strike="noStrike">
                <a:solidFill>
                  <a:srgbClr val="003399"/>
                </a:solidFill>
                <a:latin typeface="Century Gothic"/>
                <a:ea typeface="Century Gothic"/>
                <a:cs typeface="Century Gothic"/>
                <a:sym typeface="Century Gothic"/>
              </a:rPr>
              <a:t>: Sustainable Corporate Governance</a:t>
            </a:r>
            <a:endParaRPr b="1" i="0" sz="2700" u="none" cap="none" strike="noStrike">
              <a:solidFill>
                <a:srgbClr val="003399"/>
              </a:solidFill>
              <a:latin typeface="Century Gothic"/>
              <a:ea typeface="Century Gothic"/>
              <a:cs typeface="Century Gothic"/>
              <a:sym typeface="Century Gothic"/>
            </a:endParaRPr>
          </a:p>
          <a:p>
            <a:pPr indent="0" lvl="0" marL="0" marR="0" rtl="0" algn="ctr">
              <a:lnSpc>
                <a:spcPct val="107000"/>
              </a:lnSpc>
              <a:spcBef>
                <a:spcPts val="1600"/>
              </a:spcBef>
              <a:spcAft>
                <a:spcPts val="800"/>
              </a:spcAft>
              <a:buClr>
                <a:srgbClr val="000000"/>
              </a:buClr>
              <a:buSzPts val="2200"/>
              <a:buFont typeface="Arial"/>
              <a:buNone/>
            </a:pPr>
            <a:r>
              <a:rPr b="1" i="0" lang="en-US" sz="2200" u="none" cap="none" strike="noStrike">
                <a:solidFill>
                  <a:srgbClr val="003399"/>
                </a:solidFill>
                <a:latin typeface="Century Gothic"/>
                <a:ea typeface="Century Gothic"/>
                <a:cs typeface="Century Gothic"/>
                <a:sym typeface="Century Gothic"/>
              </a:rPr>
              <a:t>Instructor Name: </a:t>
            </a:r>
            <a:r>
              <a:rPr b="1" i="0" lang="en-US" sz="2200" u="none" cap="none" strike="noStrike">
                <a:solidFill>
                  <a:srgbClr val="003399"/>
                </a:solidFill>
                <a:highlight>
                  <a:srgbClr val="FFFF00"/>
                </a:highlight>
                <a:latin typeface="Century Gothic"/>
                <a:ea typeface="Century Gothic"/>
                <a:cs typeface="Century Gothic"/>
                <a:sym typeface="Century Gothic"/>
              </a:rPr>
              <a:t>…</a:t>
            </a:r>
            <a:endParaRPr b="0" i="0" sz="2200" u="none" cap="none" strike="noStrike">
              <a:solidFill>
                <a:srgbClr val="000000"/>
              </a:solidFill>
              <a:highlight>
                <a:srgbClr val="FFFF00"/>
              </a:highlight>
              <a:latin typeface="Century Gothic"/>
              <a:ea typeface="Century Gothic"/>
              <a:cs typeface="Century Gothic"/>
              <a:sym typeface="Century Gothic"/>
            </a:endParaRPr>
          </a:p>
        </p:txBody>
      </p:sp>
      <p:pic>
        <p:nvPicPr>
          <p:cNvPr id="67" name="Google Shape;67;p1"/>
          <p:cNvPicPr preferRelativeResize="0"/>
          <p:nvPr/>
        </p:nvPicPr>
        <p:blipFill rotWithShape="1">
          <a:blip r:embed="rId5">
            <a:alphaModFix/>
          </a:blip>
          <a:srcRect b="0" l="0" r="0" t="0"/>
          <a:stretch/>
        </p:blipFill>
        <p:spPr>
          <a:xfrm>
            <a:off x="2259248" y="5288834"/>
            <a:ext cx="1448292" cy="404478"/>
          </a:xfrm>
          <a:prstGeom prst="rect">
            <a:avLst/>
          </a:prstGeom>
          <a:noFill/>
          <a:ln>
            <a:noFill/>
          </a:ln>
        </p:spPr>
      </p:pic>
      <p:pic>
        <p:nvPicPr>
          <p:cNvPr id="68" name="Google Shape;68;p1"/>
          <p:cNvPicPr preferRelativeResize="0"/>
          <p:nvPr/>
        </p:nvPicPr>
        <p:blipFill rotWithShape="1">
          <a:blip r:embed="rId6">
            <a:alphaModFix/>
          </a:blip>
          <a:srcRect b="0" l="0" r="20177" t="0"/>
          <a:stretch/>
        </p:blipFill>
        <p:spPr>
          <a:xfrm>
            <a:off x="10603618" y="5288834"/>
            <a:ext cx="1533649" cy="419377"/>
          </a:xfrm>
          <a:prstGeom prst="rect">
            <a:avLst/>
          </a:prstGeom>
          <a:noFill/>
          <a:ln>
            <a:noFill/>
          </a:ln>
        </p:spPr>
      </p:pic>
      <p:pic>
        <p:nvPicPr>
          <p:cNvPr id="69" name="Google Shape;69;p1"/>
          <p:cNvPicPr preferRelativeResize="0"/>
          <p:nvPr/>
        </p:nvPicPr>
        <p:blipFill rotWithShape="1">
          <a:blip r:embed="rId7">
            <a:alphaModFix/>
          </a:blip>
          <a:srcRect b="0" l="0" r="0" t="0"/>
          <a:stretch/>
        </p:blipFill>
        <p:spPr>
          <a:xfrm>
            <a:off x="7460330" y="5245638"/>
            <a:ext cx="485416" cy="490870"/>
          </a:xfrm>
          <a:prstGeom prst="rect">
            <a:avLst/>
          </a:prstGeom>
          <a:noFill/>
          <a:ln>
            <a:noFill/>
          </a:ln>
        </p:spPr>
      </p:pic>
      <p:pic>
        <p:nvPicPr>
          <p:cNvPr id="70" name="Google Shape;70;p1"/>
          <p:cNvPicPr preferRelativeResize="0"/>
          <p:nvPr/>
        </p:nvPicPr>
        <p:blipFill rotWithShape="1">
          <a:blip r:embed="rId8">
            <a:alphaModFix/>
          </a:blip>
          <a:srcRect b="0" l="0" r="0" t="0"/>
          <a:stretch/>
        </p:blipFill>
        <p:spPr>
          <a:xfrm>
            <a:off x="54733" y="5223940"/>
            <a:ext cx="485417" cy="509388"/>
          </a:xfrm>
          <a:prstGeom prst="rect">
            <a:avLst/>
          </a:prstGeom>
          <a:noFill/>
          <a:ln>
            <a:noFill/>
          </a:ln>
        </p:spPr>
      </p:pic>
      <p:pic>
        <p:nvPicPr>
          <p:cNvPr id="71" name="Google Shape;71;p1"/>
          <p:cNvPicPr preferRelativeResize="0"/>
          <p:nvPr/>
        </p:nvPicPr>
        <p:blipFill rotWithShape="1">
          <a:blip r:embed="rId9">
            <a:alphaModFix/>
          </a:blip>
          <a:srcRect b="0" l="0" r="0" t="0"/>
          <a:stretch/>
        </p:blipFill>
        <p:spPr>
          <a:xfrm>
            <a:off x="540150" y="5259686"/>
            <a:ext cx="1638414" cy="419377"/>
          </a:xfrm>
          <a:prstGeom prst="rect">
            <a:avLst/>
          </a:prstGeom>
          <a:noFill/>
          <a:ln>
            <a:noFill/>
          </a:ln>
        </p:spPr>
      </p:pic>
      <p:pic>
        <p:nvPicPr>
          <p:cNvPr id="72" name="Google Shape;72;p1"/>
          <p:cNvPicPr preferRelativeResize="0"/>
          <p:nvPr/>
        </p:nvPicPr>
        <p:blipFill rotWithShape="1">
          <a:blip r:embed="rId10">
            <a:alphaModFix/>
          </a:blip>
          <a:srcRect b="0" l="0" r="0" t="0"/>
          <a:stretch/>
        </p:blipFill>
        <p:spPr>
          <a:xfrm>
            <a:off x="4914914" y="5357692"/>
            <a:ext cx="1489026" cy="367595"/>
          </a:xfrm>
          <a:prstGeom prst="rect">
            <a:avLst/>
          </a:prstGeom>
          <a:noFill/>
          <a:ln>
            <a:noFill/>
          </a:ln>
        </p:spPr>
      </p:pic>
      <p:pic>
        <p:nvPicPr>
          <p:cNvPr id="73" name="Google Shape;73;p1"/>
          <p:cNvPicPr preferRelativeResize="0"/>
          <p:nvPr/>
        </p:nvPicPr>
        <p:blipFill rotWithShape="1">
          <a:blip r:embed="rId11">
            <a:alphaModFix/>
          </a:blip>
          <a:srcRect b="8448" l="0" r="10406" t="0"/>
          <a:stretch/>
        </p:blipFill>
        <p:spPr>
          <a:xfrm>
            <a:off x="8705701" y="5233834"/>
            <a:ext cx="1795277" cy="489486"/>
          </a:xfrm>
          <a:prstGeom prst="rect">
            <a:avLst/>
          </a:prstGeom>
          <a:noFill/>
          <a:ln>
            <a:noFill/>
          </a:ln>
        </p:spPr>
      </p:pic>
      <p:pic>
        <p:nvPicPr>
          <p:cNvPr id="74" name="Google Shape;74;p1"/>
          <p:cNvPicPr preferRelativeResize="0"/>
          <p:nvPr/>
        </p:nvPicPr>
        <p:blipFill rotWithShape="1">
          <a:blip r:embed="rId12">
            <a:alphaModFix/>
          </a:blip>
          <a:srcRect b="0" l="0" r="0" t="0"/>
          <a:stretch/>
        </p:blipFill>
        <p:spPr>
          <a:xfrm>
            <a:off x="6451188" y="5331800"/>
            <a:ext cx="980435" cy="419377"/>
          </a:xfrm>
          <a:prstGeom prst="rect">
            <a:avLst/>
          </a:prstGeom>
          <a:noFill/>
          <a:ln>
            <a:noFill/>
          </a:ln>
        </p:spPr>
      </p:pic>
      <p:pic>
        <p:nvPicPr>
          <p:cNvPr id="75" name="Google Shape;75;p1"/>
          <p:cNvPicPr preferRelativeResize="0"/>
          <p:nvPr/>
        </p:nvPicPr>
        <p:blipFill rotWithShape="1">
          <a:blip r:embed="rId13">
            <a:alphaModFix/>
          </a:blip>
          <a:srcRect b="0" l="0" r="0" t="0"/>
          <a:stretch/>
        </p:blipFill>
        <p:spPr>
          <a:xfrm>
            <a:off x="8018929" y="5259686"/>
            <a:ext cx="719168" cy="489486"/>
          </a:xfrm>
          <a:prstGeom prst="rect">
            <a:avLst/>
          </a:prstGeom>
          <a:noFill/>
          <a:ln>
            <a:noFill/>
          </a:ln>
        </p:spPr>
      </p:pic>
      <p:pic>
        <p:nvPicPr>
          <p:cNvPr id="76" name="Google Shape;76;p1"/>
          <p:cNvPicPr preferRelativeResize="0"/>
          <p:nvPr/>
        </p:nvPicPr>
        <p:blipFill rotWithShape="1">
          <a:blip r:embed="rId14">
            <a:alphaModFix/>
          </a:blip>
          <a:srcRect b="0" l="0" r="0" t="0"/>
          <a:stretch/>
        </p:blipFill>
        <p:spPr>
          <a:xfrm>
            <a:off x="3774016" y="5265789"/>
            <a:ext cx="1131082" cy="502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p:nvPr/>
        </p:nvSpPr>
        <p:spPr>
          <a:xfrm>
            <a:off x="693683" y="345126"/>
            <a:ext cx="10625957" cy="954067"/>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IMPACT ON CORPORATION- Increased Risk of Extreme </a:t>
            </a:r>
            <a:endParaRPr/>
          </a:p>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Weather Events</a:t>
            </a:r>
            <a:endParaRPr/>
          </a:p>
        </p:txBody>
      </p:sp>
      <p:pic>
        <p:nvPicPr>
          <p:cNvPr descr="preencoded.png" id="173" name="Google Shape;173;p9">
            <a:hlinkClick r:id="rId3"/>
          </p:cNvPr>
          <p:cNvPicPr preferRelativeResize="0"/>
          <p:nvPr/>
        </p:nvPicPr>
        <p:blipFill rotWithShape="1">
          <a:blip r:embed="rId4">
            <a:alphaModFix/>
          </a:blip>
          <a:srcRect b="0" l="0" r="0" t="0"/>
          <a:stretch/>
        </p:blipFill>
        <p:spPr>
          <a:xfrm>
            <a:off x="12242153" y="7589520"/>
            <a:ext cx="2296807" cy="548640"/>
          </a:xfrm>
          <a:prstGeom prst="rect">
            <a:avLst/>
          </a:prstGeom>
          <a:noFill/>
          <a:ln>
            <a:noFill/>
          </a:ln>
        </p:spPr>
      </p:pic>
      <p:pic>
        <p:nvPicPr>
          <p:cNvPr descr="preencoded.png" id="174" name="Google Shape;174;p9"/>
          <p:cNvPicPr preferRelativeResize="0"/>
          <p:nvPr/>
        </p:nvPicPr>
        <p:blipFill rotWithShape="1">
          <a:blip r:embed="rId5">
            <a:alphaModFix/>
          </a:blip>
          <a:srcRect b="0" l="0" r="0" t="0"/>
          <a:stretch/>
        </p:blipFill>
        <p:spPr>
          <a:xfrm>
            <a:off x="693683" y="1581541"/>
            <a:ext cx="3615801" cy="1847460"/>
          </a:xfrm>
          <a:prstGeom prst="rect">
            <a:avLst/>
          </a:prstGeom>
          <a:noFill/>
          <a:ln>
            <a:noFill/>
          </a:ln>
        </p:spPr>
      </p:pic>
      <p:sp>
        <p:nvSpPr>
          <p:cNvPr id="175" name="Google Shape;175;p9"/>
          <p:cNvSpPr/>
          <p:nvPr/>
        </p:nvSpPr>
        <p:spPr>
          <a:xfrm>
            <a:off x="993057" y="3429000"/>
            <a:ext cx="2782014" cy="347782"/>
          </a:xfrm>
          <a:prstGeom prst="rect">
            <a:avLst/>
          </a:prstGeom>
          <a:noFill/>
          <a:ln>
            <a:noFill/>
          </a:ln>
        </p:spPr>
        <p:txBody>
          <a:bodyPr anchorCtr="0" anchor="t" bIns="45700" lIns="91425" spcFirstLastPara="1" rIns="91425" wrap="square" tIns="45700">
            <a:noAutofit/>
          </a:bodyPr>
          <a:lstStyle/>
          <a:p>
            <a:pPr indent="0" lvl="0" marL="0" marR="0" rtl="0" algn="l">
              <a:lnSpc>
                <a:spcPct val="124965"/>
              </a:lnSpc>
              <a:spcBef>
                <a:spcPts val="0"/>
              </a:spcBef>
              <a:spcAft>
                <a:spcPts val="0"/>
              </a:spcAft>
              <a:buClr>
                <a:srgbClr val="000000"/>
              </a:buClr>
              <a:buSzPts val="2191"/>
              <a:buFont typeface="Arial"/>
              <a:buNone/>
            </a:pPr>
            <a:r>
              <a:rPr b="0" i="0" lang="en-US" sz="2191" u="none" cap="none" strike="noStrike">
                <a:solidFill>
                  <a:srgbClr val="2C3249"/>
                </a:solidFill>
                <a:latin typeface="Kanit"/>
                <a:ea typeface="Kanit"/>
                <a:cs typeface="Kanit"/>
                <a:sym typeface="Kanit"/>
              </a:rPr>
              <a:t>Disruptive Storms</a:t>
            </a:r>
            <a:endParaRPr b="0" i="0" sz="2191" u="none" cap="none" strike="noStrike">
              <a:solidFill>
                <a:srgbClr val="000000"/>
              </a:solidFill>
              <a:latin typeface="Arial"/>
              <a:ea typeface="Arial"/>
              <a:cs typeface="Arial"/>
              <a:sym typeface="Arial"/>
            </a:endParaRPr>
          </a:p>
        </p:txBody>
      </p:sp>
      <p:sp>
        <p:nvSpPr>
          <p:cNvPr id="176" name="Google Shape;176;p9"/>
          <p:cNvSpPr/>
          <p:nvPr/>
        </p:nvSpPr>
        <p:spPr>
          <a:xfrm>
            <a:off x="693683" y="3776782"/>
            <a:ext cx="3615801" cy="23507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53"/>
              <a:buFont typeface="Arial"/>
              <a:buNone/>
            </a:pPr>
            <a:r>
              <a:rPr b="0" i="0" lang="en-US" sz="1753" u="none" cap="none" strike="noStrike">
                <a:solidFill>
                  <a:srgbClr val="2C3249"/>
                </a:solidFill>
                <a:latin typeface="Martel Sans"/>
                <a:ea typeface="Martel Sans"/>
                <a:cs typeface="Martel Sans"/>
                <a:sym typeface="Martel Sans"/>
              </a:rPr>
              <a:t>Extreme weather events like hurricanes, typhoons, and blizzards are becoming more frequent and intense due to climate change, causing widespread damage to infrastructure and disrupting business operations.</a:t>
            </a:r>
            <a:endParaRPr b="0" i="0" sz="1753" u="none" cap="none" strike="noStrike">
              <a:solidFill>
                <a:srgbClr val="000000"/>
              </a:solidFill>
              <a:latin typeface="Arial"/>
              <a:ea typeface="Arial"/>
              <a:cs typeface="Arial"/>
              <a:sym typeface="Arial"/>
            </a:endParaRPr>
          </a:p>
        </p:txBody>
      </p:sp>
      <p:pic>
        <p:nvPicPr>
          <p:cNvPr descr="preencoded.png" id="177" name="Google Shape;177;p9"/>
          <p:cNvPicPr preferRelativeResize="0"/>
          <p:nvPr/>
        </p:nvPicPr>
        <p:blipFill rotWithShape="1">
          <a:blip r:embed="rId6">
            <a:alphaModFix/>
          </a:blip>
          <a:srcRect b="0" l="0" r="0" t="0"/>
          <a:stretch/>
        </p:blipFill>
        <p:spPr>
          <a:xfrm>
            <a:off x="4608858" y="1598617"/>
            <a:ext cx="3239183" cy="1847460"/>
          </a:xfrm>
          <a:prstGeom prst="rect">
            <a:avLst/>
          </a:prstGeom>
          <a:noFill/>
          <a:ln>
            <a:noFill/>
          </a:ln>
        </p:spPr>
      </p:pic>
      <p:sp>
        <p:nvSpPr>
          <p:cNvPr id="178" name="Google Shape;178;p9"/>
          <p:cNvSpPr/>
          <p:nvPr/>
        </p:nvSpPr>
        <p:spPr>
          <a:xfrm>
            <a:off x="4614274" y="3477260"/>
            <a:ext cx="2442852" cy="347782"/>
          </a:xfrm>
          <a:prstGeom prst="rect">
            <a:avLst/>
          </a:prstGeom>
          <a:noFill/>
          <a:ln>
            <a:noFill/>
          </a:ln>
        </p:spPr>
        <p:txBody>
          <a:bodyPr anchorCtr="0" anchor="t" bIns="45700" lIns="91425" spcFirstLastPara="1" rIns="91425" wrap="square" tIns="45700">
            <a:noAutofit/>
          </a:bodyPr>
          <a:lstStyle/>
          <a:p>
            <a:pPr indent="0" lvl="0" marL="0" marR="0" rtl="0" algn="l">
              <a:lnSpc>
                <a:spcPct val="124965"/>
              </a:lnSpc>
              <a:spcBef>
                <a:spcPts val="0"/>
              </a:spcBef>
              <a:spcAft>
                <a:spcPts val="0"/>
              </a:spcAft>
              <a:buClr>
                <a:srgbClr val="000000"/>
              </a:buClr>
              <a:buSzPts val="2191"/>
              <a:buFont typeface="Arial"/>
              <a:buNone/>
            </a:pPr>
            <a:r>
              <a:rPr b="0" i="0" lang="en-US" sz="2191" u="none" cap="none" strike="noStrike">
                <a:solidFill>
                  <a:srgbClr val="2C3249"/>
                </a:solidFill>
                <a:latin typeface="Kanit"/>
                <a:ea typeface="Kanit"/>
                <a:cs typeface="Kanit"/>
                <a:sym typeface="Kanit"/>
              </a:rPr>
              <a:t>Devastating Flooding</a:t>
            </a:r>
            <a:endParaRPr b="0" i="0" sz="2191" u="none" cap="none" strike="noStrike">
              <a:solidFill>
                <a:srgbClr val="000000"/>
              </a:solidFill>
              <a:latin typeface="Arial"/>
              <a:ea typeface="Arial"/>
              <a:cs typeface="Arial"/>
              <a:sym typeface="Arial"/>
            </a:endParaRPr>
          </a:p>
        </p:txBody>
      </p:sp>
      <p:sp>
        <p:nvSpPr>
          <p:cNvPr id="179" name="Google Shape;179;p9"/>
          <p:cNvSpPr/>
          <p:nvPr/>
        </p:nvSpPr>
        <p:spPr>
          <a:xfrm>
            <a:off x="4614275" y="3958511"/>
            <a:ext cx="3363078" cy="24919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53"/>
              <a:buFont typeface="Arial"/>
              <a:buNone/>
            </a:pPr>
            <a:r>
              <a:rPr b="0" i="0" lang="en-US" sz="1753" u="none" cap="none" strike="noStrike">
                <a:solidFill>
                  <a:srgbClr val="2C3249"/>
                </a:solidFill>
                <a:latin typeface="Martel Sans"/>
                <a:ea typeface="Martel Sans"/>
                <a:cs typeface="Martel Sans"/>
                <a:sym typeface="Martel Sans"/>
              </a:rPr>
              <a:t>Rising sea levels and heavy rainfall are leading to more frequent and severe flooding events, which can cripple transportation networks, contaminate water supplies, and force evacuations of entire communities.</a:t>
            </a:r>
            <a:endParaRPr b="0" i="0" sz="1753" u="none" cap="none" strike="noStrike">
              <a:solidFill>
                <a:srgbClr val="000000"/>
              </a:solidFill>
              <a:latin typeface="Arial"/>
              <a:ea typeface="Arial"/>
              <a:cs typeface="Arial"/>
              <a:sym typeface="Arial"/>
            </a:endParaRPr>
          </a:p>
        </p:txBody>
      </p:sp>
      <p:pic>
        <p:nvPicPr>
          <p:cNvPr descr="preencoded.png" id="180" name="Google Shape;180;p9"/>
          <p:cNvPicPr preferRelativeResize="0"/>
          <p:nvPr/>
        </p:nvPicPr>
        <p:blipFill rotWithShape="1">
          <a:blip r:embed="rId7">
            <a:alphaModFix/>
          </a:blip>
          <a:srcRect b="0" l="0" r="0" t="0"/>
          <a:stretch/>
        </p:blipFill>
        <p:spPr>
          <a:xfrm>
            <a:off x="8160865" y="1551442"/>
            <a:ext cx="3158775" cy="1847460"/>
          </a:xfrm>
          <a:prstGeom prst="rect">
            <a:avLst/>
          </a:prstGeom>
          <a:noFill/>
          <a:ln>
            <a:noFill/>
          </a:ln>
        </p:spPr>
      </p:pic>
      <p:sp>
        <p:nvSpPr>
          <p:cNvPr id="181" name="Google Shape;181;p9"/>
          <p:cNvSpPr/>
          <p:nvPr/>
        </p:nvSpPr>
        <p:spPr>
          <a:xfrm>
            <a:off x="8071464" y="3477260"/>
            <a:ext cx="2782014" cy="312978"/>
          </a:xfrm>
          <a:prstGeom prst="rect">
            <a:avLst/>
          </a:prstGeom>
          <a:noFill/>
          <a:ln>
            <a:noFill/>
          </a:ln>
        </p:spPr>
        <p:txBody>
          <a:bodyPr anchorCtr="0" anchor="t" bIns="45700" lIns="91425" spcFirstLastPara="1" rIns="91425" wrap="square" tIns="45700">
            <a:noAutofit/>
          </a:bodyPr>
          <a:lstStyle/>
          <a:p>
            <a:pPr indent="0" lvl="0" marL="0" marR="0" rtl="0" algn="l">
              <a:lnSpc>
                <a:spcPct val="124965"/>
              </a:lnSpc>
              <a:spcBef>
                <a:spcPts val="0"/>
              </a:spcBef>
              <a:spcAft>
                <a:spcPts val="0"/>
              </a:spcAft>
              <a:buClr>
                <a:srgbClr val="000000"/>
              </a:buClr>
              <a:buSzPts val="2191"/>
              <a:buFont typeface="Arial"/>
              <a:buNone/>
            </a:pPr>
            <a:r>
              <a:rPr b="0" i="0" lang="en-US" sz="2191" u="none" cap="none" strike="noStrike">
                <a:solidFill>
                  <a:srgbClr val="2C3249"/>
                </a:solidFill>
                <a:latin typeface="Kanit"/>
                <a:ea typeface="Kanit"/>
                <a:cs typeface="Kanit"/>
                <a:sym typeface="Kanit"/>
              </a:rPr>
              <a:t>Destructive Wildfires</a:t>
            </a:r>
            <a:endParaRPr b="0" i="0" sz="2191" u="none" cap="none" strike="noStrike">
              <a:solidFill>
                <a:srgbClr val="000000"/>
              </a:solidFill>
              <a:latin typeface="Arial"/>
              <a:ea typeface="Arial"/>
              <a:cs typeface="Arial"/>
              <a:sym typeface="Arial"/>
            </a:endParaRPr>
          </a:p>
        </p:txBody>
      </p:sp>
      <p:sp>
        <p:nvSpPr>
          <p:cNvPr id="182" name="Google Shape;182;p9"/>
          <p:cNvSpPr/>
          <p:nvPr/>
        </p:nvSpPr>
        <p:spPr>
          <a:xfrm>
            <a:off x="8071464" y="3958511"/>
            <a:ext cx="3830122" cy="22425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53"/>
              <a:buFont typeface="Arial"/>
              <a:buNone/>
            </a:pPr>
            <a:r>
              <a:rPr b="0" i="0" lang="en-US" sz="1753" u="none" cap="none" strike="noStrike">
                <a:solidFill>
                  <a:srgbClr val="2C3249"/>
                </a:solidFill>
                <a:latin typeface="Martel Sans"/>
                <a:ea typeface="Martel Sans"/>
                <a:cs typeface="Martel Sans"/>
                <a:sym typeface="Martel Sans"/>
              </a:rPr>
              <a:t>Prolonged droughts and heatwaves, exacerbated by climate change, are causing an increase in the frequency and intensity of wildfires, which can destroy critical infrastructure and disrupt business operations.</a:t>
            </a:r>
            <a:endParaRPr b="0" i="0" sz="1753"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0"/>
          <p:cNvPicPr preferRelativeResize="0"/>
          <p:nvPr/>
        </p:nvPicPr>
        <p:blipFill rotWithShape="1">
          <a:blip r:embed="rId3">
            <a:alphaModFix/>
          </a:blip>
          <a:srcRect b="0" l="0" r="0" t="0"/>
          <a:stretch/>
        </p:blipFill>
        <p:spPr>
          <a:xfrm>
            <a:off x="6981168" y="2743200"/>
            <a:ext cx="4247319" cy="2953407"/>
          </a:xfrm>
          <a:prstGeom prst="rect">
            <a:avLst/>
          </a:prstGeom>
          <a:noFill/>
          <a:ln>
            <a:noFill/>
          </a:ln>
        </p:spPr>
      </p:pic>
      <p:sp>
        <p:nvSpPr>
          <p:cNvPr id="188" name="Google Shape;188;p10"/>
          <p:cNvSpPr/>
          <p:nvPr/>
        </p:nvSpPr>
        <p:spPr>
          <a:xfrm>
            <a:off x="963513" y="1089325"/>
            <a:ext cx="7044211" cy="3416279"/>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5400" u="none" cap="none" strike="noStrike">
                <a:solidFill>
                  <a:srgbClr val="FFFFFF"/>
                </a:solidFill>
                <a:latin typeface="Quattrocento Sans"/>
                <a:ea typeface="Quattrocento Sans"/>
                <a:cs typeface="Quattrocento Sans"/>
                <a:sym typeface="Quattrocento Sans"/>
              </a:rPr>
              <a:t>Embedding Sustainability Elements in Corporate Governance</a:t>
            </a:r>
            <a:endParaRPr b="0" i="0" sz="54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p:nvPr/>
        </p:nvSpPr>
        <p:spPr>
          <a:xfrm>
            <a:off x="993058" y="46808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1. Board Composition and Diversity</a:t>
            </a:r>
            <a:endParaRPr b="0" i="0" sz="2800" u="none" cap="none" strike="noStrike">
              <a:solidFill>
                <a:srgbClr val="FFFFFF"/>
              </a:solidFill>
              <a:latin typeface="Quattrocento Sans"/>
              <a:ea typeface="Quattrocento Sans"/>
              <a:cs typeface="Quattrocento Sans"/>
              <a:sym typeface="Quattrocento Sans"/>
            </a:endParaRPr>
          </a:p>
        </p:txBody>
      </p:sp>
      <p:sp>
        <p:nvSpPr>
          <p:cNvPr id="194" name="Google Shape;194;p11"/>
          <p:cNvSpPr txBox="1"/>
          <p:nvPr/>
        </p:nvSpPr>
        <p:spPr>
          <a:xfrm>
            <a:off x="993059" y="1387366"/>
            <a:ext cx="9488130" cy="4350481"/>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85000" lnSpcReduction="1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Inclusion of Sustainability Experts: </a:t>
            </a:r>
            <a:r>
              <a:rPr b="0" i="0" lang="en-US" sz="2800" u="none" cap="none" strike="noStrike">
                <a:solidFill>
                  <a:srgbClr val="000000"/>
                </a:solidFill>
                <a:latin typeface="Quattrocento Sans"/>
                <a:ea typeface="Quattrocento Sans"/>
                <a:cs typeface="Quattrocento Sans"/>
                <a:sym typeface="Quattrocento Sans"/>
              </a:rPr>
              <a:t>Appoint board members with expertise in environmental, social, and governance (ESG) issues to provide informed guidance and oversight.</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Diverse Perspectives: </a:t>
            </a:r>
            <a:r>
              <a:rPr b="0" i="0" lang="en-US" sz="2800" u="none" cap="none" strike="noStrike">
                <a:solidFill>
                  <a:srgbClr val="000000"/>
                </a:solidFill>
                <a:latin typeface="Quattrocento Sans"/>
                <a:ea typeface="Quattrocento Sans"/>
                <a:cs typeface="Quattrocento Sans"/>
                <a:sym typeface="Quattrocento Sans"/>
              </a:rPr>
              <a:t>Ensure a diverse board to bring a range of perspectives and innovative solutions to sustainability challenges.</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Training and Education: </a:t>
            </a:r>
            <a:r>
              <a:rPr b="0" i="0" lang="en-US" sz="2800" u="none" cap="none" strike="noStrike">
                <a:solidFill>
                  <a:srgbClr val="000000"/>
                </a:solidFill>
                <a:latin typeface="Quattrocento Sans"/>
                <a:ea typeface="Quattrocento Sans"/>
                <a:cs typeface="Quattrocento Sans"/>
                <a:sym typeface="Quattrocento Sans"/>
              </a:rPr>
              <a:t>Regularly train board members on sustainability trends and best practices to enhance their understanding and decision-making capabilities.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2. ESG Integration into Corporate Strategy</a:t>
            </a:r>
            <a:endParaRPr b="0" i="0" sz="2800" u="none" cap="none" strike="noStrike">
              <a:solidFill>
                <a:srgbClr val="FFFFFF"/>
              </a:solidFill>
              <a:latin typeface="Quattrocento Sans"/>
              <a:ea typeface="Quattrocento Sans"/>
              <a:cs typeface="Quattrocento Sans"/>
              <a:sym typeface="Quattrocento Sans"/>
            </a:endParaRPr>
          </a:p>
        </p:txBody>
      </p:sp>
      <p:sp>
        <p:nvSpPr>
          <p:cNvPr id="200" name="Google Shape;200;p12"/>
          <p:cNvSpPr txBox="1"/>
          <p:nvPr/>
        </p:nvSpPr>
        <p:spPr>
          <a:xfrm>
            <a:off x="993059" y="1177160"/>
            <a:ext cx="9488130" cy="45606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85000" lnSpcReduction="2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Strategic Alignment</a:t>
            </a:r>
            <a:r>
              <a:rPr b="0" i="0" lang="en-US" sz="2800" u="none" cap="none" strike="noStrike">
                <a:solidFill>
                  <a:srgbClr val="000000"/>
                </a:solidFill>
                <a:latin typeface="Quattrocento Sans"/>
                <a:ea typeface="Quattrocento Sans"/>
                <a:cs typeface="Quattrocento Sans"/>
                <a:sym typeface="Quattrocento Sans"/>
              </a:rPr>
              <a:t>: Integrate ESG goals into the overall corporate strategy to ensure alignment with business objectives and long-term vision.</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Performance Metrics: </a:t>
            </a:r>
            <a:r>
              <a:rPr b="0" i="0" lang="en-US" sz="2800" u="none" cap="none" strike="noStrike">
                <a:solidFill>
                  <a:srgbClr val="000000"/>
                </a:solidFill>
                <a:latin typeface="Quattrocento Sans"/>
                <a:ea typeface="Quattrocento Sans"/>
                <a:cs typeface="Quattrocento Sans"/>
                <a:sym typeface="Quattrocento Sans"/>
              </a:rPr>
              <a:t>Develop and implement ESG performance metrics to track progress and drive accountability across the organization.</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Sustainability Committees: </a:t>
            </a:r>
            <a:r>
              <a:rPr b="0" i="0" lang="en-US" sz="2800" u="none" cap="none" strike="noStrike">
                <a:solidFill>
                  <a:srgbClr val="000000"/>
                </a:solidFill>
                <a:latin typeface="Quattrocento Sans"/>
                <a:ea typeface="Quattrocento Sans"/>
                <a:cs typeface="Quattrocento Sans"/>
                <a:sym typeface="Quattrocento Sans"/>
              </a:rPr>
              <a:t>Establish dedicated sustainability committees at the board level to oversee ESG initiatives and ensure they are prioritized.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3. Stakeholder Engagement</a:t>
            </a:r>
            <a:endParaRPr/>
          </a:p>
        </p:txBody>
      </p:sp>
      <p:sp>
        <p:nvSpPr>
          <p:cNvPr id="206" name="Google Shape;206;p13"/>
          <p:cNvSpPr txBox="1"/>
          <p:nvPr/>
        </p:nvSpPr>
        <p:spPr>
          <a:xfrm>
            <a:off x="993059" y="1082566"/>
            <a:ext cx="9488130" cy="4698124"/>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77500" lnSpcReduction="2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Regular Communication: </a:t>
            </a:r>
            <a:r>
              <a:rPr b="0" i="0" lang="en-US" sz="2800" u="none" cap="none" strike="noStrike">
                <a:solidFill>
                  <a:srgbClr val="000000"/>
                </a:solidFill>
                <a:latin typeface="Quattrocento Sans"/>
                <a:ea typeface="Quattrocento Sans"/>
                <a:cs typeface="Quattrocento Sans"/>
                <a:sym typeface="Quattrocento Sans"/>
              </a:rPr>
              <a:t>Engage with stakeholders, including investors, employees, customers, and communities, to understand their concerns and expectations related to sustainability.</a:t>
            </a:r>
            <a:endParaRPr/>
          </a:p>
          <a:p>
            <a:pPr indent="0" lvl="1" marL="457200" marR="0" rtl="0" algn="l">
              <a:lnSpc>
                <a:spcPct val="150000"/>
              </a:lnSpc>
              <a:spcBef>
                <a:spcPts val="0"/>
              </a:spcBef>
              <a:spcAft>
                <a:spcPts val="0"/>
              </a:spcAft>
              <a:buNone/>
            </a:pPr>
            <a:r>
              <a:t/>
            </a:r>
            <a:endParaRPr b="0" i="0" sz="2800" u="none" cap="none" strike="noStrike">
              <a:solidFill>
                <a:srgbClr val="000000"/>
              </a:solidFill>
              <a:latin typeface="Quattrocento Sans"/>
              <a:ea typeface="Quattrocento Sans"/>
              <a:cs typeface="Quattrocento Sans"/>
              <a:sym typeface="Quattrocento Sans"/>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Feedback Mechanisms: </a:t>
            </a:r>
            <a:r>
              <a:rPr b="0" i="0" lang="en-US" sz="2800" u="none" cap="none" strike="noStrike">
                <a:solidFill>
                  <a:srgbClr val="000000"/>
                </a:solidFill>
                <a:latin typeface="Quattrocento Sans"/>
                <a:ea typeface="Quattrocento Sans"/>
                <a:cs typeface="Quattrocento Sans"/>
                <a:sym typeface="Quattrocento Sans"/>
              </a:rPr>
              <a:t>Implement robust feedback mechanisms to gather stakeholder input and incorporate it into corporate policies and practices.</a:t>
            </a:r>
            <a:endParaRPr/>
          </a:p>
          <a:p>
            <a:pPr indent="0" lvl="1" marL="457200" marR="0" rtl="0" algn="l">
              <a:lnSpc>
                <a:spcPct val="150000"/>
              </a:lnSpc>
              <a:spcBef>
                <a:spcPts val="0"/>
              </a:spcBef>
              <a:spcAft>
                <a:spcPts val="0"/>
              </a:spcAft>
              <a:buNone/>
            </a:pPr>
            <a:r>
              <a:t/>
            </a:r>
            <a:endParaRPr b="0" i="0" sz="2800" u="none" cap="none" strike="noStrike">
              <a:solidFill>
                <a:srgbClr val="000000"/>
              </a:solidFill>
              <a:latin typeface="Quattrocento Sans"/>
              <a:ea typeface="Quattrocento Sans"/>
              <a:cs typeface="Quattrocento Sans"/>
              <a:sym typeface="Quattrocento Sans"/>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Transparency: </a:t>
            </a:r>
            <a:r>
              <a:rPr b="0" i="0" lang="en-US" sz="2800" u="none" cap="none" strike="noStrike">
                <a:solidFill>
                  <a:srgbClr val="000000"/>
                </a:solidFill>
                <a:latin typeface="Quattrocento Sans"/>
                <a:ea typeface="Quattrocento Sans"/>
                <a:cs typeface="Quattrocento Sans"/>
                <a:sym typeface="Quattrocento Sans"/>
              </a:rPr>
              <a:t>Maintain transparency in communications with stakeholders about the company's sustainability efforts and progress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FFFFFF"/>
                </a:solidFill>
                <a:latin typeface="Quattrocento Sans"/>
                <a:ea typeface="Quattrocento Sans"/>
                <a:cs typeface="Quattrocento Sans"/>
                <a:sym typeface="Quattrocento Sans"/>
              </a:rPr>
              <a:t>4. Transparency and Reporting</a:t>
            </a:r>
            <a:endParaRPr/>
          </a:p>
        </p:txBody>
      </p:sp>
      <p:sp>
        <p:nvSpPr>
          <p:cNvPr id="212" name="Google Shape;212;p14"/>
          <p:cNvSpPr txBox="1"/>
          <p:nvPr/>
        </p:nvSpPr>
        <p:spPr>
          <a:xfrm>
            <a:off x="993059" y="1114098"/>
            <a:ext cx="9488130" cy="462375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85000" lnSpcReduction="2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Sustainability Reporting: </a:t>
            </a:r>
            <a:r>
              <a:rPr b="0" i="0" lang="en-US" sz="2800" u="none" cap="none" strike="noStrike">
                <a:solidFill>
                  <a:srgbClr val="000000"/>
                </a:solidFill>
                <a:latin typeface="Quattrocento Sans"/>
                <a:ea typeface="Quattrocento Sans"/>
                <a:cs typeface="Quattrocento Sans"/>
                <a:sym typeface="Quattrocento Sans"/>
              </a:rPr>
              <a:t>Publish regular sustainability reports that adhere to international standards such as the Global Reporting Initiative (GRI), Sustainability Accounting Standards Board (SASB), and Task Force on Climate-related Financial Disclosures (TCFD).</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Clear Communication: </a:t>
            </a:r>
            <a:r>
              <a:rPr b="0" i="0" lang="en-US" sz="2800" u="none" cap="none" strike="noStrike">
                <a:solidFill>
                  <a:srgbClr val="000000"/>
                </a:solidFill>
                <a:latin typeface="Quattrocento Sans"/>
                <a:ea typeface="Quattrocento Sans"/>
                <a:cs typeface="Quattrocento Sans"/>
                <a:sym typeface="Quattrocento Sans"/>
              </a:rPr>
              <a:t>Ensure that sustainability reports are clear, comprehensive, and accessible to all stakeholders.</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Continuous Improvement: </a:t>
            </a:r>
            <a:r>
              <a:rPr b="0" i="0" lang="en-US" sz="2800" u="none" cap="none" strike="noStrike">
                <a:solidFill>
                  <a:srgbClr val="000000"/>
                </a:solidFill>
                <a:latin typeface="Quattrocento Sans"/>
                <a:ea typeface="Quattrocento Sans"/>
                <a:cs typeface="Quattrocento Sans"/>
                <a:sym typeface="Quattrocento Sans"/>
              </a:rPr>
              <a:t>Use the insights from sustainability reporting to drive continuous improvement in ESG practices.</a:t>
            </a:r>
            <a:endParaRPr b="0" i="0" sz="28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5. Embedding Sustainability in Corporate Culture</a:t>
            </a:r>
            <a:endParaRPr/>
          </a:p>
        </p:txBody>
      </p:sp>
      <p:sp>
        <p:nvSpPr>
          <p:cNvPr id="218" name="Google Shape;218;p15"/>
          <p:cNvSpPr txBox="1"/>
          <p:nvPr/>
        </p:nvSpPr>
        <p:spPr>
          <a:xfrm>
            <a:off x="993059" y="1592356"/>
            <a:ext cx="9488130" cy="4145491"/>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85000" lnSpcReduction="2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Leadership Commitment: </a:t>
            </a:r>
            <a:r>
              <a:rPr b="0" i="0" lang="en-US" sz="2800" u="none" cap="none" strike="noStrike">
                <a:solidFill>
                  <a:srgbClr val="000000"/>
                </a:solidFill>
                <a:latin typeface="Quattrocento Sans"/>
                <a:ea typeface="Quattrocento Sans"/>
                <a:cs typeface="Quattrocento Sans"/>
                <a:sym typeface="Quattrocento Sans"/>
              </a:rPr>
              <a:t>Demonstrate strong commitment from top leadership to sustainability goals and values.</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Employee Engagement: </a:t>
            </a:r>
            <a:r>
              <a:rPr b="0" i="0" lang="en-US" sz="2800" u="none" cap="none" strike="noStrike">
                <a:solidFill>
                  <a:srgbClr val="000000"/>
                </a:solidFill>
                <a:latin typeface="Quattrocento Sans"/>
                <a:ea typeface="Quattrocento Sans"/>
                <a:cs typeface="Quattrocento Sans"/>
                <a:sym typeface="Quattrocento Sans"/>
              </a:rPr>
              <a:t>Foster a culture of sustainability by engaging employees at all levels and encouraging sustainable practices within the organization.</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Incentives and Recognition: </a:t>
            </a:r>
            <a:r>
              <a:rPr b="0" i="0" lang="en-US" sz="2800" u="none" cap="none" strike="noStrike">
                <a:solidFill>
                  <a:srgbClr val="000000"/>
                </a:solidFill>
                <a:latin typeface="Quattrocento Sans"/>
                <a:ea typeface="Quattrocento Sans"/>
                <a:cs typeface="Quattrocento Sans"/>
                <a:sym typeface="Quattrocento Sans"/>
              </a:rPr>
              <a:t>Implement incentive programs to reward employees for their contributions to sustainability initiatives.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6. Risk Management and Compliance</a:t>
            </a:r>
            <a:endParaRPr b="0" i="0" sz="2800" u="none" cap="none" strike="noStrike">
              <a:solidFill>
                <a:srgbClr val="FFFFFF"/>
              </a:solidFill>
              <a:latin typeface="Quattrocento Sans"/>
              <a:ea typeface="Quattrocento Sans"/>
              <a:cs typeface="Quattrocento Sans"/>
              <a:sym typeface="Quattrocento Sans"/>
            </a:endParaRPr>
          </a:p>
        </p:txBody>
      </p:sp>
      <p:sp>
        <p:nvSpPr>
          <p:cNvPr id="224" name="Google Shape;224;p16"/>
          <p:cNvSpPr txBox="1"/>
          <p:nvPr/>
        </p:nvSpPr>
        <p:spPr>
          <a:xfrm>
            <a:off x="993060" y="1387367"/>
            <a:ext cx="9488130" cy="437819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85000" lnSpcReduction="10000"/>
          </a:bodyPr>
          <a:lstStyle/>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Climate Risk Assessment: </a:t>
            </a:r>
            <a:r>
              <a:rPr b="0" i="0" lang="en-US" sz="2800" u="none" cap="none" strike="noStrike">
                <a:solidFill>
                  <a:srgbClr val="000000"/>
                </a:solidFill>
                <a:latin typeface="Quattrocento Sans"/>
                <a:ea typeface="Quattrocento Sans"/>
                <a:cs typeface="Quattrocento Sans"/>
                <a:sym typeface="Quattrocento Sans"/>
              </a:rPr>
              <a:t>Regularly assess and address climate-related risks as part of the overall risk management framework.</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Regulatory Compliance: </a:t>
            </a:r>
            <a:r>
              <a:rPr b="0" i="0" lang="en-US" sz="2800" u="none" cap="none" strike="noStrike">
                <a:solidFill>
                  <a:srgbClr val="000000"/>
                </a:solidFill>
                <a:latin typeface="Quattrocento Sans"/>
                <a:ea typeface="Quattrocento Sans"/>
                <a:cs typeface="Quattrocento Sans"/>
                <a:sym typeface="Quattrocento Sans"/>
              </a:rPr>
              <a:t>Ensure compliance with relevant environmental and social regulations to avoid legal and reputational risks.</a:t>
            </a:r>
            <a:endParaRPr/>
          </a:p>
          <a:p>
            <a:pPr indent="0" lvl="1" marL="457200" marR="0" rtl="0" algn="l">
              <a:lnSpc>
                <a:spcPct val="150000"/>
              </a:lnSpc>
              <a:spcBef>
                <a:spcPts val="0"/>
              </a:spcBef>
              <a:spcAft>
                <a:spcPts val="0"/>
              </a:spcAft>
              <a:buNone/>
            </a:pPr>
            <a:r>
              <a:rPr b="0" i="0" lang="en-US" sz="2800" u="none" cap="none" strike="noStrike">
                <a:solidFill>
                  <a:srgbClr val="0070C0"/>
                </a:solidFill>
                <a:latin typeface="Quattrocento Sans"/>
                <a:ea typeface="Quattrocento Sans"/>
                <a:cs typeface="Quattrocento Sans"/>
                <a:sym typeface="Quattrocento Sans"/>
              </a:rPr>
              <a:t>Sustainable Supply Chain: </a:t>
            </a:r>
            <a:r>
              <a:rPr b="0" i="0" lang="en-US" sz="2800" u="none" cap="none" strike="noStrike">
                <a:solidFill>
                  <a:srgbClr val="000000"/>
                </a:solidFill>
                <a:latin typeface="Quattrocento Sans"/>
                <a:ea typeface="Quattrocento Sans"/>
                <a:cs typeface="Quattrocento Sans"/>
                <a:sym typeface="Quattrocento Sans"/>
              </a:rPr>
              <a:t>Promote sustainability across the supply chain by working with suppliers who adhere to ESG standards.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p:nvPr/>
        </p:nvSpPr>
        <p:spPr>
          <a:xfrm>
            <a:off x="993059" y="28520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7. Innovation and Investment in Sustainable Practices</a:t>
            </a:r>
            <a:endParaRPr b="0" i="0" sz="2800" u="none" cap="none" strike="noStrike">
              <a:solidFill>
                <a:srgbClr val="FFFFFF"/>
              </a:solidFill>
              <a:latin typeface="Quattrocento Sans"/>
              <a:ea typeface="Quattrocento Sans"/>
              <a:cs typeface="Quattrocento Sans"/>
              <a:sym typeface="Quattrocento Sans"/>
            </a:endParaRPr>
          </a:p>
        </p:txBody>
      </p:sp>
      <p:sp>
        <p:nvSpPr>
          <p:cNvPr id="230" name="Google Shape;230;p17"/>
          <p:cNvSpPr txBox="1"/>
          <p:nvPr/>
        </p:nvSpPr>
        <p:spPr>
          <a:xfrm>
            <a:off x="993060" y="1387367"/>
            <a:ext cx="9488130" cy="437819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92500"/>
          </a:bodyPr>
          <a:lstStyle/>
          <a:p>
            <a:pPr indent="0" lvl="1" marL="457200" marR="0" rtl="0" algn="l">
              <a:lnSpc>
                <a:spcPct val="150000"/>
              </a:lnSpc>
              <a:spcBef>
                <a:spcPts val="0"/>
              </a:spcBef>
              <a:spcAft>
                <a:spcPts val="0"/>
              </a:spcAft>
              <a:buNone/>
            </a:pPr>
            <a:r>
              <a:rPr b="0" i="0" lang="en-US" sz="2800" u="none" cap="none" strike="noStrike">
                <a:solidFill>
                  <a:schemeClr val="accent1"/>
                </a:solidFill>
                <a:latin typeface="Quattrocento Sans"/>
                <a:ea typeface="Quattrocento Sans"/>
                <a:cs typeface="Quattrocento Sans"/>
                <a:sym typeface="Quattrocento Sans"/>
              </a:rPr>
              <a:t>R&amp;D for Sustainability</a:t>
            </a:r>
            <a:r>
              <a:rPr b="0" i="0" lang="en-US" sz="2800" u="none" cap="none" strike="noStrike">
                <a:solidFill>
                  <a:schemeClr val="dk1"/>
                </a:solidFill>
                <a:latin typeface="Quattrocento Sans"/>
                <a:ea typeface="Quattrocento Sans"/>
                <a:cs typeface="Quattrocento Sans"/>
                <a:sym typeface="Quattrocento Sans"/>
              </a:rPr>
              <a:t>: Invest in research and development to create sustainable products and services.</a:t>
            </a:r>
            <a:endParaRPr/>
          </a:p>
          <a:p>
            <a:pPr indent="0" lvl="1" marL="457200" marR="0" rtl="0" algn="l">
              <a:lnSpc>
                <a:spcPct val="150000"/>
              </a:lnSpc>
              <a:spcBef>
                <a:spcPts val="0"/>
              </a:spcBef>
              <a:spcAft>
                <a:spcPts val="0"/>
              </a:spcAft>
              <a:buNone/>
            </a:pPr>
            <a:r>
              <a:rPr b="0" i="0" lang="en-US" sz="2800" u="none" cap="none" strike="noStrike">
                <a:solidFill>
                  <a:schemeClr val="accent1"/>
                </a:solidFill>
                <a:latin typeface="Quattrocento Sans"/>
                <a:ea typeface="Quattrocento Sans"/>
                <a:cs typeface="Quattrocento Sans"/>
                <a:sym typeface="Quattrocento Sans"/>
              </a:rPr>
              <a:t>Renewable Energy: </a:t>
            </a:r>
            <a:r>
              <a:rPr b="0" i="0" lang="en-US" sz="2800" u="none" cap="none" strike="noStrike">
                <a:solidFill>
                  <a:schemeClr val="dk1"/>
                </a:solidFill>
                <a:latin typeface="Quattrocento Sans"/>
                <a:ea typeface="Quattrocento Sans"/>
                <a:cs typeface="Quattrocento Sans"/>
                <a:sym typeface="Quattrocento Sans"/>
              </a:rPr>
              <a:t>Transition to renewable energy sources to reduce carbon footprint and operational costs.</a:t>
            </a:r>
            <a:endParaRPr/>
          </a:p>
          <a:p>
            <a:pPr indent="0" lvl="1" marL="457200" marR="0" rtl="0" algn="l">
              <a:lnSpc>
                <a:spcPct val="150000"/>
              </a:lnSpc>
              <a:spcBef>
                <a:spcPts val="0"/>
              </a:spcBef>
              <a:spcAft>
                <a:spcPts val="0"/>
              </a:spcAft>
              <a:buNone/>
            </a:pPr>
            <a:r>
              <a:rPr b="0" i="0" lang="en-US" sz="2800" u="none" cap="none" strike="noStrike">
                <a:solidFill>
                  <a:schemeClr val="accent1"/>
                </a:solidFill>
                <a:latin typeface="Quattrocento Sans"/>
                <a:ea typeface="Quattrocento Sans"/>
                <a:cs typeface="Quattrocento Sans"/>
                <a:sym typeface="Quattrocento Sans"/>
              </a:rPr>
              <a:t>Circular Economy: </a:t>
            </a:r>
            <a:r>
              <a:rPr b="0" i="0" lang="en-US" sz="2800" u="none" cap="none" strike="noStrike">
                <a:solidFill>
                  <a:schemeClr val="dk1"/>
                </a:solidFill>
                <a:latin typeface="Quattrocento Sans"/>
                <a:ea typeface="Quattrocento Sans"/>
                <a:cs typeface="Quattrocento Sans"/>
                <a:sym typeface="Quattrocento Sans"/>
              </a:rPr>
              <a:t>Implement circular economy principles to minimize waste and maximize resource efficiency.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8"/>
          <p:cNvPicPr preferRelativeResize="0"/>
          <p:nvPr/>
        </p:nvPicPr>
        <p:blipFill rotWithShape="1">
          <a:blip r:embed="rId3">
            <a:alphaModFix/>
          </a:blip>
          <a:srcRect b="0" l="0" r="0" t="0"/>
          <a:stretch/>
        </p:blipFill>
        <p:spPr>
          <a:xfrm>
            <a:off x="2406869" y="1524000"/>
            <a:ext cx="7409793" cy="39098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6"/>
          <p:cNvSpPr/>
          <p:nvPr/>
        </p:nvSpPr>
        <p:spPr>
          <a:xfrm>
            <a:off x="993058" y="468080"/>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In this topic, we will cover…</a:t>
            </a:r>
            <a:endParaRPr b="0" i="0" sz="2800" u="none" cap="none" strike="noStrike">
              <a:solidFill>
                <a:srgbClr val="FFFFFF"/>
              </a:solidFill>
              <a:latin typeface="Quattrocento Sans"/>
              <a:ea typeface="Quattrocento Sans"/>
              <a:cs typeface="Quattrocento Sans"/>
              <a:sym typeface="Quattrocento Sans"/>
            </a:endParaRPr>
          </a:p>
        </p:txBody>
      </p:sp>
      <p:sp>
        <p:nvSpPr>
          <p:cNvPr id="82" name="Google Shape;82;p46"/>
          <p:cNvSpPr txBox="1"/>
          <p:nvPr/>
        </p:nvSpPr>
        <p:spPr>
          <a:xfrm>
            <a:off x="993059" y="1592356"/>
            <a:ext cx="9488130" cy="4145491"/>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457200" lvl="1" marL="914400" marR="0" rtl="0" algn="l">
              <a:lnSpc>
                <a:spcPct val="150000"/>
              </a:lnSpc>
              <a:spcBef>
                <a:spcPts val="0"/>
              </a:spcBef>
              <a:spcAft>
                <a:spcPts val="0"/>
              </a:spcAft>
              <a:buClr>
                <a:srgbClr val="000000"/>
              </a:buClr>
              <a:buSzPts val="1600"/>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Climate change and its impact on corporations</a:t>
            </a:r>
            <a:endParaRPr/>
          </a:p>
          <a:p>
            <a:pPr indent="0" lvl="1" marL="457200" marR="0" rtl="0" algn="l">
              <a:lnSpc>
                <a:spcPct val="150000"/>
              </a:lnSpc>
              <a:spcBef>
                <a:spcPts val="0"/>
              </a:spcBef>
              <a:spcAft>
                <a:spcPts val="0"/>
              </a:spcAft>
              <a:buNone/>
            </a:pPr>
            <a:r>
              <a:t/>
            </a:r>
            <a:endParaRPr b="0" i="0" sz="2800" u="none" cap="none" strike="noStrike">
              <a:solidFill>
                <a:srgbClr val="000000"/>
              </a:solidFill>
              <a:latin typeface="Quattrocento Sans"/>
              <a:ea typeface="Quattrocento Sans"/>
              <a:cs typeface="Quattrocento Sans"/>
              <a:sym typeface="Quattrocento Sans"/>
            </a:endParaRPr>
          </a:p>
          <a:p>
            <a:pPr indent="-457200" lvl="1" marL="914400" marR="0" rtl="0" algn="l">
              <a:lnSpc>
                <a:spcPct val="150000"/>
              </a:lnSpc>
              <a:spcBef>
                <a:spcPts val="0"/>
              </a:spcBef>
              <a:spcAft>
                <a:spcPts val="0"/>
              </a:spcAft>
              <a:buClr>
                <a:srgbClr val="000000"/>
              </a:buClr>
              <a:buSzPts val="1600"/>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Embedding sustainability elements in Corporate Governance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
          <p:cNvPicPr preferRelativeResize="0"/>
          <p:nvPr/>
        </p:nvPicPr>
        <p:blipFill rotWithShape="1">
          <a:blip r:embed="rId3">
            <a:alphaModFix/>
          </a:blip>
          <a:srcRect b="0" l="0" r="0" t="0"/>
          <a:stretch/>
        </p:blipFill>
        <p:spPr>
          <a:xfrm>
            <a:off x="6499499" y="2901118"/>
            <a:ext cx="4401411" cy="2928939"/>
          </a:xfrm>
          <a:prstGeom prst="rect">
            <a:avLst/>
          </a:prstGeom>
          <a:noFill/>
          <a:ln>
            <a:noFill/>
          </a:ln>
        </p:spPr>
      </p:pic>
      <p:sp>
        <p:nvSpPr>
          <p:cNvPr id="88" name="Google Shape;88;p2"/>
          <p:cNvSpPr/>
          <p:nvPr/>
        </p:nvSpPr>
        <p:spPr>
          <a:xfrm>
            <a:off x="1164368" y="1371599"/>
            <a:ext cx="6519857" cy="2585283"/>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5400" u="none" cap="none" strike="noStrike">
                <a:solidFill>
                  <a:srgbClr val="FFFFFF"/>
                </a:solidFill>
                <a:latin typeface="Quattrocento Sans"/>
                <a:ea typeface="Quattrocento Sans"/>
                <a:cs typeface="Quattrocento Sans"/>
                <a:sym typeface="Quattrocento Sans"/>
              </a:rPr>
              <a:t>Climate change and its impact on corporations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p:nvPr/>
        </p:nvSpPr>
        <p:spPr>
          <a:xfrm>
            <a:off x="993058" y="468080"/>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UNDERSTANDING CLIMATE CHANGE</a:t>
            </a:r>
            <a:endParaRPr b="0" i="0" sz="2800" u="none" cap="none" strike="noStrike">
              <a:solidFill>
                <a:srgbClr val="FFFFFF"/>
              </a:solidFill>
              <a:latin typeface="Quattrocento Sans"/>
              <a:ea typeface="Quattrocento Sans"/>
              <a:cs typeface="Quattrocento Sans"/>
              <a:sym typeface="Quattrocento Sans"/>
            </a:endParaRPr>
          </a:p>
        </p:txBody>
      </p:sp>
      <p:sp>
        <p:nvSpPr>
          <p:cNvPr id="94" name="Google Shape;94;p3"/>
          <p:cNvSpPr txBox="1"/>
          <p:nvPr/>
        </p:nvSpPr>
        <p:spPr>
          <a:xfrm>
            <a:off x="993059" y="1592356"/>
            <a:ext cx="9488130" cy="4145491"/>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70000" lnSpcReduction="20000"/>
          </a:bodyPr>
          <a:lstStyle/>
          <a:p>
            <a:pPr indent="-557213" lvl="1" marL="914400" marR="0" rtl="0" algn="l">
              <a:lnSpc>
                <a:spcPct val="150000"/>
              </a:lnSpc>
              <a:spcBef>
                <a:spcPts val="0"/>
              </a:spcBef>
              <a:spcAft>
                <a:spcPts val="0"/>
              </a:spcAft>
              <a:buClr>
                <a:srgbClr val="000000"/>
              </a:buClr>
              <a:buSzPct val="81632"/>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Climate change refers to long-term shifts in temperatures and weather patterns (UN)</a:t>
            </a:r>
            <a:endParaRPr/>
          </a:p>
          <a:p>
            <a:pPr indent="-536575" lvl="1" marL="893763" marR="0" rtl="0" algn="l">
              <a:lnSpc>
                <a:spcPct val="150000"/>
              </a:lnSpc>
              <a:spcBef>
                <a:spcPts val="0"/>
              </a:spcBef>
              <a:spcAft>
                <a:spcPts val="0"/>
              </a:spcAft>
              <a:buClr>
                <a:srgbClr val="000000"/>
              </a:buClr>
              <a:buSzPct val="81632"/>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The average temperature of the Earth’s surface is now about 1.2°C warmer than it was in the late 1800s (before the industrial revolution) and warmer than at any time in the last 100,000 years. </a:t>
            </a:r>
            <a:endParaRPr/>
          </a:p>
          <a:p>
            <a:pPr indent="-536575" lvl="1" marL="893763" marR="0" rtl="0" algn="l">
              <a:lnSpc>
                <a:spcPct val="150000"/>
              </a:lnSpc>
              <a:spcBef>
                <a:spcPts val="0"/>
              </a:spcBef>
              <a:spcAft>
                <a:spcPts val="0"/>
              </a:spcAft>
              <a:buClr>
                <a:srgbClr val="000000"/>
              </a:buClr>
              <a:buSzPct val="81632"/>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The last decade (2011-2020) was the warmest on record, and each of the last four decades has been warmer than any previous decade since 1850.</a:t>
            </a:r>
            <a:endParaRPr/>
          </a:p>
          <a:p>
            <a:pPr indent="-536575" lvl="1" marL="893763" marR="0" rtl="0" algn="l">
              <a:lnSpc>
                <a:spcPct val="150000"/>
              </a:lnSpc>
              <a:spcBef>
                <a:spcPts val="0"/>
              </a:spcBef>
              <a:spcAft>
                <a:spcPts val="0"/>
              </a:spcAft>
              <a:buClr>
                <a:srgbClr val="000000"/>
              </a:buClr>
              <a:buSzPct val="81632"/>
              <a:buFont typeface="Noto Sans Symbols"/>
              <a:buChar char="⮚"/>
            </a:pPr>
            <a:r>
              <a:rPr b="0" i="0" lang="en-US" sz="2800" u="none" cap="none" strike="noStrike">
                <a:solidFill>
                  <a:srgbClr val="000000"/>
                </a:solidFill>
                <a:latin typeface="Quattrocento Sans"/>
                <a:ea typeface="Quattrocento Sans"/>
                <a:cs typeface="Quattrocento Sans"/>
                <a:sym typeface="Quattrocento Sans"/>
              </a:rPr>
              <a:t>Limiting global temperature rise to no more than 1.5°C would help us avoid the worst climate impacts and maintain a livable climate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p:nvPr/>
        </p:nvSpPr>
        <p:spPr>
          <a:xfrm>
            <a:off x="993059" y="285200"/>
            <a:ext cx="969596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FFFFFF"/>
                </a:solidFill>
                <a:latin typeface="Quattrocento Sans"/>
                <a:ea typeface="Quattrocento Sans"/>
                <a:cs typeface="Quattrocento Sans"/>
                <a:sym typeface="Quattrocento Sans"/>
              </a:rPr>
              <a:t>UNDERSTANDING CLIMATE CHANGE - CAUSE</a:t>
            </a:r>
            <a:endParaRPr/>
          </a:p>
        </p:txBody>
      </p:sp>
      <p:sp>
        <p:nvSpPr>
          <p:cNvPr id="100" name="Google Shape;100;p4"/>
          <p:cNvSpPr txBox="1"/>
          <p:nvPr/>
        </p:nvSpPr>
        <p:spPr>
          <a:xfrm>
            <a:off x="993059"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40000" lnSpcReduction="20000"/>
          </a:bodyPr>
          <a:lstStyle/>
          <a:p>
            <a:pPr indent="0" lvl="1" marL="84138" marR="0" rtl="0" algn="ctr">
              <a:lnSpc>
                <a:spcPct val="150000"/>
              </a:lnSpc>
              <a:spcBef>
                <a:spcPts val="0"/>
              </a:spcBef>
              <a:spcAft>
                <a:spcPts val="0"/>
              </a:spcAft>
              <a:buNone/>
            </a:pPr>
            <a:r>
              <a:rPr b="1" i="0" lang="en-US" sz="3400" u="none" cap="none" strike="noStrike">
                <a:solidFill>
                  <a:schemeClr val="accent1"/>
                </a:solidFill>
                <a:latin typeface="Quattrocento Sans"/>
                <a:ea typeface="Quattrocento Sans"/>
                <a:cs typeface="Quattrocento Sans"/>
                <a:sym typeface="Quattrocento Sans"/>
              </a:rPr>
              <a:t>Greenhouse Gas Emissions</a:t>
            </a:r>
            <a:endParaRPr b="0" i="0" sz="3400" u="none" cap="none" strike="noStrike">
              <a:solidFill>
                <a:srgbClr val="000000"/>
              </a:solidFill>
              <a:latin typeface="Quattrocento Sans"/>
              <a:ea typeface="Quattrocento Sans"/>
              <a:cs typeface="Quattrocento Sans"/>
              <a:sym typeface="Quattrocento Sans"/>
            </a:endParaRPr>
          </a:p>
          <a:p>
            <a:pPr indent="0" lvl="1" marL="0" marR="0" rtl="0" algn="ctr">
              <a:lnSpc>
                <a:spcPct val="150000"/>
              </a:lnSpc>
              <a:spcBef>
                <a:spcPts val="0"/>
              </a:spcBef>
              <a:spcAft>
                <a:spcPts val="0"/>
              </a:spcAft>
              <a:buNone/>
            </a:pPr>
            <a:r>
              <a:rPr b="0" i="0" lang="en-US" sz="3800" u="none" cap="none" strike="noStrike">
                <a:solidFill>
                  <a:srgbClr val="000000"/>
                </a:solidFill>
                <a:latin typeface="Quattrocento Sans"/>
                <a:ea typeface="Quattrocento Sans"/>
                <a:cs typeface="Quattrocento Sans"/>
                <a:sym typeface="Quattrocento Sans"/>
              </a:rPr>
              <a:t>The primary driver of recent climate change is the increase in greenhouse gases (GHGs) like carbon dioxide (CO2), methane (CH4), and nitrous oxide (N2O) in the atmosphere. These gases trap heat from the sun, leading to a warming effect known as the greenhouse effect.</a:t>
            </a:r>
            <a:endParaRPr/>
          </a:p>
        </p:txBody>
      </p:sp>
      <p:sp>
        <p:nvSpPr>
          <p:cNvPr id="101" name="Google Shape;101;p4"/>
          <p:cNvSpPr txBox="1"/>
          <p:nvPr/>
        </p:nvSpPr>
        <p:spPr>
          <a:xfrm>
            <a:off x="4330093"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70000" lnSpcReduction="20000"/>
          </a:bodyPr>
          <a:lstStyle/>
          <a:p>
            <a:pPr indent="0" lvl="1" marL="84138" marR="0" rtl="0" algn="ctr">
              <a:lnSpc>
                <a:spcPct val="150000"/>
              </a:lnSpc>
              <a:spcBef>
                <a:spcPts val="0"/>
              </a:spcBef>
              <a:spcAft>
                <a:spcPts val="0"/>
              </a:spcAft>
              <a:buNone/>
            </a:pPr>
            <a:r>
              <a:rPr b="1" i="0" lang="en-US" sz="2600" u="none" cap="none" strike="noStrike">
                <a:solidFill>
                  <a:schemeClr val="accent1"/>
                </a:solidFill>
                <a:latin typeface="Quattrocento Sans"/>
                <a:ea typeface="Quattrocento Sans"/>
                <a:cs typeface="Quattrocento Sans"/>
                <a:sym typeface="Quattrocento Sans"/>
              </a:rPr>
              <a:t>Human Activities</a:t>
            </a:r>
            <a:endParaRPr/>
          </a:p>
          <a:p>
            <a:pPr indent="0" lvl="1" marL="84138" marR="0" rtl="0" algn="ctr">
              <a:lnSpc>
                <a:spcPct val="150000"/>
              </a:lnSpc>
              <a:spcBef>
                <a:spcPts val="0"/>
              </a:spcBef>
              <a:spcAft>
                <a:spcPts val="0"/>
              </a:spcAft>
              <a:buNone/>
            </a:pPr>
            <a:r>
              <a:rPr b="0" i="0" lang="en-US" sz="2600" u="none" cap="none" strike="noStrike">
                <a:solidFill>
                  <a:srgbClr val="000000"/>
                </a:solidFill>
                <a:latin typeface="Quattrocento Sans"/>
                <a:ea typeface="Quattrocento Sans"/>
                <a:cs typeface="Quattrocento Sans"/>
                <a:sym typeface="Quattrocento Sans"/>
              </a:rPr>
              <a:t>Industrial activities, deforestation, agriculture, and the burning of fossil fuels (coal, oil, and natural gas) significantly contribute to the increase in GHG emissions.</a:t>
            </a:r>
            <a:endParaRPr/>
          </a:p>
        </p:txBody>
      </p:sp>
      <p:sp>
        <p:nvSpPr>
          <p:cNvPr id="102" name="Google Shape;102;p4"/>
          <p:cNvSpPr txBox="1"/>
          <p:nvPr/>
        </p:nvSpPr>
        <p:spPr>
          <a:xfrm>
            <a:off x="7667127"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62500" lnSpcReduction="20000"/>
          </a:bodyPr>
          <a:lstStyle/>
          <a:p>
            <a:pPr indent="0" lvl="1" marL="84138" marR="0" rtl="0" algn="ctr">
              <a:lnSpc>
                <a:spcPct val="150000"/>
              </a:lnSpc>
              <a:spcBef>
                <a:spcPts val="0"/>
              </a:spcBef>
              <a:spcAft>
                <a:spcPts val="0"/>
              </a:spcAft>
              <a:buNone/>
            </a:pPr>
            <a:r>
              <a:rPr b="1" i="0" lang="en-US" sz="2800" u="none" cap="none" strike="noStrike">
                <a:solidFill>
                  <a:schemeClr val="accent1"/>
                </a:solidFill>
                <a:latin typeface="Quattrocento Sans"/>
                <a:ea typeface="Quattrocento Sans"/>
                <a:cs typeface="Quattrocento Sans"/>
                <a:sym typeface="Quattrocento Sans"/>
              </a:rPr>
              <a:t>Natural Factors</a:t>
            </a:r>
            <a:endParaRPr/>
          </a:p>
          <a:p>
            <a:pPr indent="0" lvl="1" marL="84138" marR="0" rtl="0" algn="ctr">
              <a:lnSpc>
                <a:spcPct val="150000"/>
              </a:lnSpc>
              <a:spcBef>
                <a:spcPts val="0"/>
              </a:spcBef>
              <a:spcAft>
                <a:spcPts val="0"/>
              </a:spcAft>
              <a:buNone/>
            </a:pPr>
            <a:r>
              <a:rPr b="0" i="0" lang="en-US" sz="2800" u="none" cap="none" strike="noStrike">
                <a:solidFill>
                  <a:srgbClr val="000000"/>
                </a:solidFill>
                <a:latin typeface="Quattrocento Sans"/>
                <a:ea typeface="Quattrocento Sans"/>
                <a:cs typeface="Quattrocento Sans"/>
                <a:sym typeface="Quattrocento Sans"/>
              </a:rPr>
              <a:t>Natural processes such as volcanic eruptions and variations in solar radiation also affect the climate, but their impact is relatively small compared to human activities..</a:t>
            </a:r>
            <a:endParaRPr/>
          </a:p>
        </p:txBody>
      </p:sp>
      <p:pic>
        <p:nvPicPr>
          <p:cNvPr id="103" name="Google Shape;103;p4"/>
          <p:cNvPicPr preferRelativeResize="0"/>
          <p:nvPr/>
        </p:nvPicPr>
        <p:blipFill rotWithShape="1">
          <a:blip r:embed="rId3">
            <a:alphaModFix/>
          </a:blip>
          <a:srcRect b="0" l="0" r="0" t="0"/>
          <a:stretch/>
        </p:blipFill>
        <p:spPr>
          <a:xfrm>
            <a:off x="993058" y="1000740"/>
            <a:ext cx="3021893" cy="1322045"/>
          </a:xfrm>
          <a:prstGeom prst="rect">
            <a:avLst/>
          </a:prstGeom>
          <a:noFill/>
          <a:ln>
            <a:noFill/>
          </a:ln>
        </p:spPr>
      </p:pic>
      <p:pic>
        <p:nvPicPr>
          <p:cNvPr id="104" name="Google Shape;104;p4"/>
          <p:cNvPicPr preferRelativeResize="0"/>
          <p:nvPr/>
        </p:nvPicPr>
        <p:blipFill rotWithShape="1">
          <a:blip r:embed="rId4">
            <a:alphaModFix/>
          </a:blip>
          <a:srcRect b="0" l="0" r="0" t="0"/>
          <a:stretch/>
        </p:blipFill>
        <p:spPr>
          <a:xfrm>
            <a:off x="7667127" y="994391"/>
            <a:ext cx="3021893" cy="1328394"/>
          </a:xfrm>
          <a:prstGeom prst="rect">
            <a:avLst/>
          </a:prstGeom>
          <a:noFill/>
          <a:ln>
            <a:noFill/>
          </a:ln>
        </p:spPr>
      </p:pic>
      <p:pic>
        <p:nvPicPr>
          <p:cNvPr id="105" name="Google Shape;105;p4"/>
          <p:cNvPicPr preferRelativeResize="0"/>
          <p:nvPr/>
        </p:nvPicPr>
        <p:blipFill rotWithShape="1">
          <a:blip r:embed="rId5">
            <a:alphaModFix/>
          </a:blip>
          <a:srcRect b="0" l="0" r="0" t="17962"/>
          <a:stretch/>
        </p:blipFill>
        <p:spPr>
          <a:xfrm>
            <a:off x="4330094" y="994389"/>
            <a:ext cx="3021892" cy="13283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p:nvPr/>
        </p:nvSpPr>
        <p:spPr>
          <a:xfrm>
            <a:off x="993059" y="285200"/>
            <a:ext cx="969596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FFFFFF"/>
                </a:solidFill>
                <a:latin typeface="Quattrocento Sans"/>
                <a:ea typeface="Quattrocento Sans"/>
                <a:cs typeface="Quattrocento Sans"/>
                <a:sym typeface="Quattrocento Sans"/>
              </a:rPr>
              <a:t>UNDERSTANDING CLIMATE CHANGE - INDICATORS</a:t>
            </a:r>
            <a:endParaRPr/>
          </a:p>
        </p:txBody>
      </p:sp>
      <p:sp>
        <p:nvSpPr>
          <p:cNvPr id="111" name="Google Shape;111;p5"/>
          <p:cNvSpPr txBox="1"/>
          <p:nvPr/>
        </p:nvSpPr>
        <p:spPr>
          <a:xfrm>
            <a:off x="993059"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47500" lnSpcReduction="20000"/>
          </a:bodyPr>
          <a:lstStyle/>
          <a:p>
            <a:pPr indent="0" lvl="1" marL="84138" marR="0" rtl="0" algn="ctr">
              <a:lnSpc>
                <a:spcPct val="150000"/>
              </a:lnSpc>
              <a:spcBef>
                <a:spcPts val="0"/>
              </a:spcBef>
              <a:spcAft>
                <a:spcPts val="0"/>
              </a:spcAft>
              <a:buNone/>
            </a:pPr>
            <a:r>
              <a:rPr b="1" i="0" lang="en-US" sz="3400" u="none" cap="none" strike="noStrike">
                <a:solidFill>
                  <a:schemeClr val="accent1"/>
                </a:solidFill>
                <a:latin typeface="Quattrocento Sans"/>
                <a:ea typeface="Quattrocento Sans"/>
                <a:cs typeface="Quattrocento Sans"/>
                <a:sym typeface="Quattrocento Sans"/>
              </a:rPr>
              <a:t>Rising Temperatures</a:t>
            </a:r>
            <a:endParaRPr b="0" i="0" sz="3800" u="none" cap="none" strike="noStrike">
              <a:solidFill>
                <a:srgbClr val="000000"/>
              </a:solidFill>
              <a:latin typeface="Quattrocento Sans"/>
              <a:ea typeface="Quattrocento Sans"/>
              <a:cs typeface="Quattrocento Sans"/>
              <a:sym typeface="Quattrocento Sans"/>
            </a:endParaRPr>
          </a:p>
          <a:p>
            <a:pPr indent="0" lvl="1" marL="84138" marR="0" rtl="0" algn="ctr">
              <a:lnSpc>
                <a:spcPct val="150000"/>
              </a:lnSpc>
              <a:spcBef>
                <a:spcPts val="0"/>
              </a:spcBef>
              <a:spcAft>
                <a:spcPts val="0"/>
              </a:spcAft>
              <a:buNone/>
            </a:pPr>
            <a:r>
              <a:rPr b="0" i="0" lang="en-US" sz="3800" u="none" cap="none" strike="noStrike">
                <a:solidFill>
                  <a:srgbClr val="000000"/>
                </a:solidFill>
                <a:latin typeface="Quattrocento Sans"/>
                <a:ea typeface="Quattrocento Sans"/>
                <a:cs typeface="Quattrocento Sans"/>
                <a:sym typeface="Quattrocento Sans"/>
              </a:rPr>
              <a:t>Global average temperatures have increased significantly over the past century. The past few decades have seen some of the highest temperatures on record.</a:t>
            </a:r>
            <a:endParaRPr/>
          </a:p>
        </p:txBody>
      </p:sp>
      <p:sp>
        <p:nvSpPr>
          <p:cNvPr id="112" name="Google Shape;112;p5"/>
          <p:cNvSpPr txBox="1"/>
          <p:nvPr/>
        </p:nvSpPr>
        <p:spPr>
          <a:xfrm>
            <a:off x="4330093"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77500" lnSpcReduction="20000"/>
          </a:bodyPr>
          <a:lstStyle/>
          <a:p>
            <a:pPr indent="0" lvl="1" marL="84138" marR="0" rtl="0" algn="ctr">
              <a:lnSpc>
                <a:spcPct val="150000"/>
              </a:lnSpc>
              <a:spcBef>
                <a:spcPts val="0"/>
              </a:spcBef>
              <a:spcAft>
                <a:spcPts val="0"/>
              </a:spcAft>
              <a:buNone/>
            </a:pPr>
            <a:r>
              <a:rPr b="1" i="0" lang="en-US" sz="2600" u="none" cap="none" strike="noStrike">
                <a:solidFill>
                  <a:schemeClr val="accent1"/>
                </a:solidFill>
                <a:latin typeface="Quattrocento Sans"/>
                <a:ea typeface="Quattrocento Sans"/>
                <a:cs typeface="Quattrocento Sans"/>
                <a:sym typeface="Quattrocento Sans"/>
              </a:rPr>
              <a:t>Melting Ice Caps and Glaciers</a:t>
            </a:r>
            <a:endParaRPr/>
          </a:p>
          <a:p>
            <a:pPr indent="0" lvl="1" marL="84138" marR="0" rtl="0" algn="ctr">
              <a:lnSpc>
                <a:spcPct val="150000"/>
              </a:lnSpc>
              <a:spcBef>
                <a:spcPts val="0"/>
              </a:spcBef>
              <a:spcAft>
                <a:spcPts val="0"/>
              </a:spcAft>
              <a:buNone/>
            </a:pPr>
            <a:r>
              <a:rPr b="0" i="0" lang="en-US" sz="2600" u="none" cap="none" strike="noStrike">
                <a:solidFill>
                  <a:srgbClr val="000000"/>
                </a:solidFill>
                <a:latin typeface="Quattrocento Sans"/>
                <a:ea typeface="Quattrocento Sans"/>
                <a:cs typeface="Quattrocento Sans"/>
                <a:sym typeface="Quattrocento Sans"/>
              </a:rPr>
              <a:t> The Arctic and Antarctic ice sheets, as well as glaciers worldwide, are melting at alarming rates, contributing to rising sea levels.</a:t>
            </a:r>
            <a:endParaRPr/>
          </a:p>
        </p:txBody>
      </p:sp>
      <p:sp>
        <p:nvSpPr>
          <p:cNvPr id="113" name="Google Shape;113;p5"/>
          <p:cNvSpPr txBox="1"/>
          <p:nvPr/>
        </p:nvSpPr>
        <p:spPr>
          <a:xfrm>
            <a:off x="7667127" y="2448910"/>
            <a:ext cx="3021893" cy="32889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fontScale="62500" lnSpcReduction="20000"/>
          </a:bodyPr>
          <a:lstStyle/>
          <a:p>
            <a:pPr indent="0" lvl="1" marL="84138" marR="0" rtl="0" algn="ctr">
              <a:lnSpc>
                <a:spcPct val="150000"/>
              </a:lnSpc>
              <a:spcBef>
                <a:spcPts val="0"/>
              </a:spcBef>
              <a:spcAft>
                <a:spcPts val="0"/>
              </a:spcAft>
              <a:buNone/>
            </a:pPr>
            <a:r>
              <a:rPr b="1" i="0" lang="en-US" sz="2800" u="none" cap="none" strike="noStrike">
                <a:solidFill>
                  <a:schemeClr val="accent1"/>
                </a:solidFill>
                <a:latin typeface="Quattrocento Sans"/>
                <a:ea typeface="Quattrocento Sans"/>
                <a:cs typeface="Quattrocento Sans"/>
                <a:sym typeface="Quattrocento Sans"/>
              </a:rPr>
              <a:t>Changing Precipitation Patterns</a:t>
            </a:r>
            <a:endParaRPr/>
          </a:p>
          <a:p>
            <a:pPr indent="0" lvl="1" marL="84138" marR="0" rtl="0" algn="ctr">
              <a:lnSpc>
                <a:spcPct val="150000"/>
              </a:lnSpc>
              <a:spcBef>
                <a:spcPts val="0"/>
              </a:spcBef>
              <a:spcAft>
                <a:spcPts val="0"/>
              </a:spcAft>
              <a:buNone/>
            </a:pPr>
            <a:r>
              <a:rPr b="0" i="0" lang="en-US" sz="2800" u="none" cap="none" strike="noStrike">
                <a:solidFill>
                  <a:srgbClr val="000000"/>
                </a:solidFill>
                <a:latin typeface="Quattrocento Sans"/>
                <a:ea typeface="Quattrocento Sans"/>
                <a:cs typeface="Quattrocento Sans"/>
                <a:sym typeface="Quattrocento Sans"/>
              </a:rPr>
              <a:t>Climate change has led to more extreme weather patterns, including intense rainfall, droughts, and shifts in seasonal weather.</a:t>
            </a:r>
            <a:endParaRPr/>
          </a:p>
        </p:txBody>
      </p:sp>
      <p:pic>
        <p:nvPicPr>
          <p:cNvPr id="114" name="Google Shape;114;p5"/>
          <p:cNvPicPr preferRelativeResize="0"/>
          <p:nvPr/>
        </p:nvPicPr>
        <p:blipFill rotWithShape="1">
          <a:blip r:embed="rId3">
            <a:alphaModFix/>
          </a:blip>
          <a:srcRect b="0" l="0" r="0" t="0"/>
          <a:stretch/>
        </p:blipFill>
        <p:spPr>
          <a:xfrm>
            <a:off x="993059" y="994389"/>
            <a:ext cx="3021892" cy="1328395"/>
          </a:xfrm>
          <a:prstGeom prst="rect">
            <a:avLst/>
          </a:prstGeom>
          <a:noFill/>
          <a:ln>
            <a:noFill/>
          </a:ln>
        </p:spPr>
      </p:pic>
      <p:pic>
        <p:nvPicPr>
          <p:cNvPr id="115" name="Google Shape;115;p5"/>
          <p:cNvPicPr preferRelativeResize="0"/>
          <p:nvPr/>
        </p:nvPicPr>
        <p:blipFill rotWithShape="1">
          <a:blip r:embed="rId4">
            <a:alphaModFix/>
          </a:blip>
          <a:srcRect b="0" l="0" r="0" t="0"/>
          <a:stretch/>
        </p:blipFill>
        <p:spPr>
          <a:xfrm>
            <a:off x="4330092" y="994389"/>
            <a:ext cx="3021892" cy="1328395"/>
          </a:xfrm>
          <a:prstGeom prst="rect">
            <a:avLst/>
          </a:prstGeom>
          <a:noFill/>
          <a:ln>
            <a:noFill/>
          </a:ln>
        </p:spPr>
      </p:pic>
      <p:pic>
        <p:nvPicPr>
          <p:cNvPr id="116" name="Google Shape;116;p5"/>
          <p:cNvPicPr preferRelativeResize="0"/>
          <p:nvPr/>
        </p:nvPicPr>
        <p:blipFill rotWithShape="1">
          <a:blip r:embed="rId5">
            <a:alphaModFix/>
          </a:blip>
          <a:srcRect b="0" l="0" r="0" t="0"/>
          <a:stretch/>
        </p:blipFill>
        <p:spPr>
          <a:xfrm>
            <a:off x="7785210" y="994389"/>
            <a:ext cx="2903810" cy="13283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p:nvPr/>
        </p:nvSpPr>
        <p:spPr>
          <a:xfrm>
            <a:off x="993058" y="468080"/>
            <a:ext cx="10004510"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IMPACT ON CORPORATION-Regulatory and Policy Changes </a:t>
            </a:r>
            <a:endParaRPr b="0" i="0" sz="2800" u="none" cap="none" strike="noStrike">
              <a:solidFill>
                <a:srgbClr val="FFFFFF"/>
              </a:solidFill>
              <a:latin typeface="Quattrocento Sans"/>
              <a:ea typeface="Quattrocento Sans"/>
              <a:cs typeface="Quattrocento Sans"/>
              <a:sym typeface="Quattrocento Sans"/>
            </a:endParaRPr>
          </a:p>
        </p:txBody>
      </p:sp>
      <p:sp>
        <p:nvSpPr>
          <p:cNvPr id="122" name="Google Shape;122;p6"/>
          <p:cNvSpPr/>
          <p:nvPr/>
        </p:nvSpPr>
        <p:spPr>
          <a:xfrm>
            <a:off x="293191" y="1542336"/>
            <a:ext cx="105132" cy="3456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22"/>
              <a:buFont typeface="Arial"/>
              <a:buNone/>
            </a:pPr>
            <a:r>
              <a:t/>
            </a:r>
            <a:endParaRPr b="0" i="0" sz="2722" u="none" cap="none" strike="noStrike">
              <a:solidFill>
                <a:srgbClr val="000000"/>
              </a:solidFill>
              <a:latin typeface="Arial"/>
              <a:ea typeface="Arial"/>
              <a:cs typeface="Arial"/>
              <a:sym typeface="Arial"/>
            </a:endParaRPr>
          </a:p>
        </p:txBody>
      </p:sp>
      <p:sp>
        <p:nvSpPr>
          <p:cNvPr id="123" name="Google Shape;123;p6"/>
          <p:cNvSpPr/>
          <p:nvPr/>
        </p:nvSpPr>
        <p:spPr>
          <a:xfrm>
            <a:off x="833080" y="1369458"/>
            <a:ext cx="2880598" cy="359926"/>
          </a:xfrm>
          <a:prstGeom prst="rect">
            <a:avLst/>
          </a:prstGeom>
          <a:noFill/>
          <a:ln>
            <a:noFill/>
          </a:ln>
        </p:spPr>
        <p:txBody>
          <a:bodyPr anchorCtr="0" anchor="t" bIns="45700" lIns="91425" spcFirstLastPara="1" rIns="91425" wrap="square" tIns="45700">
            <a:noAutofit/>
          </a:bodyPr>
          <a:lstStyle/>
          <a:p>
            <a:pPr indent="0" lvl="0" marL="0" marR="0" rtl="0" algn="l">
              <a:lnSpc>
                <a:spcPct val="157500"/>
              </a:lnSpc>
              <a:spcBef>
                <a:spcPts val="0"/>
              </a:spcBef>
              <a:spcAft>
                <a:spcPts val="0"/>
              </a:spcAft>
              <a:buClr>
                <a:srgbClr val="000000"/>
              </a:buClr>
              <a:buSzPts val="1800"/>
              <a:buFont typeface="Arial"/>
              <a:buNone/>
            </a:pPr>
            <a:r>
              <a:rPr b="0" i="0" lang="en-US" sz="1800" u="none" cap="none" strike="noStrike">
                <a:solidFill>
                  <a:srgbClr val="0070C0"/>
                </a:solidFill>
                <a:latin typeface="Quattrocento Sans"/>
                <a:ea typeface="Quattrocento Sans"/>
                <a:cs typeface="Quattrocento Sans"/>
                <a:sym typeface="Quattrocento Sans"/>
              </a:rPr>
              <a:t>Emissions Regulations</a:t>
            </a:r>
            <a:endParaRPr b="0" i="0" sz="1800" u="none" cap="none" strike="noStrike">
              <a:solidFill>
                <a:srgbClr val="0070C0"/>
              </a:solidFill>
              <a:latin typeface="Quattrocento Sans"/>
              <a:ea typeface="Quattrocento Sans"/>
              <a:cs typeface="Quattrocento Sans"/>
              <a:sym typeface="Quattrocento Sans"/>
            </a:endParaRPr>
          </a:p>
        </p:txBody>
      </p:sp>
      <p:sp>
        <p:nvSpPr>
          <p:cNvPr id="124" name="Google Shape;124;p6"/>
          <p:cNvSpPr/>
          <p:nvPr/>
        </p:nvSpPr>
        <p:spPr>
          <a:xfrm>
            <a:off x="833080" y="1867615"/>
            <a:ext cx="5176515" cy="1474946"/>
          </a:xfrm>
          <a:prstGeom prst="rect">
            <a:avLst/>
          </a:prstGeom>
          <a:noFill/>
          <a:ln>
            <a:noFill/>
          </a:ln>
        </p:spPr>
        <p:txBody>
          <a:bodyPr anchorCtr="0" anchor="t" bIns="45700" lIns="91425" spcFirstLastPara="1" rIns="91425" wrap="square" tIns="45700">
            <a:noAutofit/>
          </a:bodyPr>
          <a:lstStyle/>
          <a:p>
            <a:pPr indent="0" lvl="0" marL="0" marR="0" rtl="0" algn="l">
              <a:lnSpc>
                <a:spcPct val="161277"/>
              </a:lnSpc>
              <a:spcBef>
                <a:spcPts val="0"/>
              </a:spcBef>
              <a:spcAft>
                <a:spcPts val="0"/>
              </a:spcAft>
              <a:buClr>
                <a:srgbClr val="000000"/>
              </a:buClr>
              <a:buSzPts val="1800"/>
              <a:buFont typeface="Arial"/>
              <a:buNone/>
            </a:pPr>
            <a:r>
              <a:rPr b="0" i="0" lang="en-US" sz="1800" u="none" cap="none" strike="noStrike">
                <a:solidFill>
                  <a:srgbClr val="2C3249"/>
                </a:solidFill>
                <a:latin typeface="Quattrocento Sans"/>
                <a:ea typeface="Quattrocento Sans"/>
                <a:cs typeface="Quattrocento Sans"/>
                <a:sym typeface="Quattrocento Sans"/>
              </a:rPr>
              <a:t>Governments are implementing stricter limits on greenhouse gas emissions, requiring businesses to reduce their carbon footprint through efficient operations and clean technologies.</a:t>
            </a:r>
            <a:endParaRPr b="0" i="0" sz="1800" u="none" cap="none" strike="noStrike">
              <a:solidFill>
                <a:srgbClr val="000000"/>
              </a:solidFill>
              <a:latin typeface="Quattrocento Sans"/>
              <a:ea typeface="Quattrocento Sans"/>
              <a:cs typeface="Quattrocento Sans"/>
              <a:sym typeface="Quattrocento Sans"/>
            </a:endParaRPr>
          </a:p>
        </p:txBody>
      </p:sp>
      <p:sp>
        <p:nvSpPr>
          <p:cNvPr id="125" name="Google Shape;125;p6"/>
          <p:cNvSpPr/>
          <p:nvPr/>
        </p:nvSpPr>
        <p:spPr>
          <a:xfrm>
            <a:off x="6898170" y="1341040"/>
            <a:ext cx="3897421" cy="359926"/>
          </a:xfrm>
          <a:prstGeom prst="rect">
            <a:avLst/>
          </a:prstGeom>
          <a:noFill/>
          <a:ln>
            <a:noFill/>
          </a:ln>
        </p:spPr>
        <p:txBody>
          <a:bodyPr anchorCtr="0" anchor="t" bIns="45700" lIns="91425" spcFirstLastPara="1" rIns="91425" wrap="square" tIns="45700">
            <a:noAutofit/>
          </a:bodyPr>
          <a:lstStyle/>
          <a:p>
            <a:pPr indent="0" lvl="0" marL="0" marR="0" rtl="0" algn="l">
              <a:lnSpc>
                <a:spcPct val="157500"/>
              </a:lnSpc>
              <a:spcBef>
                <a:spcPts val="0"/>
              </a:spcBef>
              <a:spcAft>
                <a:spcPts val="0"/>
              </a:spcAft>
              <a:buClr>
                <a:srgbClr val="000000"/>
              </a:buClr>
              <a:buSzPts val="1800"/>
              <a:buFont typeface="Arial"/>
              <a:buNone/>
            </a:pPr>
            <a:r>
              <a:rPr b="0" i="0" lang="en-US" sz="1800" u="none" cap="none" strike="noStrike">
                <a:solidFill>
                  <a:srgbClr val="0070C0"/>
                </a:solidFill>
                <a:latin typeface="Quattrocento Sans"/>
                <a:ea typeface="Quattrocento Sans"/>
                <a:cs typeface="Quattrocento Sans"/>
                <a:sym typeface="Quattrocento Sans"/>
              </a:rPr>
              <a:t>Renewable Energy Mandates</a:t>
            </a:r>
            <a:endParaRPr b="0" i="0" sz="1800" u="none" cap="none" strike="noStrike">
              <a:solidFill>
                <a:srgbClr val="0070C0"/>
              </a:solidFill>
              <a:latin typeface="Quattrocento Sans"/>
              <a:ea typeface="Quattrocento Sans"/>
              <a:cs typeface="Quattrocento Sans"/>
              <a:sym typeface="Quattrocento Sans"/>
            </a:endParaRPr>
          </a:p>
        </p:txBody>
      </p:sp>
      <p:sp>
        <p:nvSpPr>
          <p:cNvPr id="126" name="Google Shape;126;p6"/>
          <p:cNvSpPr/>
          <p:nvPr/>
        </p:nvSpPr>
        <p:spPr>
          <a:xfrm>
            <a:off x="6898171" y="1839197"/>
            <a:ext cx="4190243" cy="1106210"/>
          </a:xfrm>
          <a:prstGeom prst="rect">
            <a:avLst/>
          </a:prstGeom>
          <a:noFill/>
          <a:ln>
            <a:noFill/>
          </a:ln>
        </p:spPr>
        <p:txBody>
          <a:bodyPr anchorCtr="0" anchor="t" bIns="45700" lIns="91425" spcFirstLastPara="1" rIns="91425" wrap="square" tIns="45700">
            <a:noAutofit/>
          </a:bodyPr>
          <a:lstStyle/>
          <a:p>
            <a:pPr indent="0" lvl="0" marL="0" marR="0" rtl="0" algn="l">
              <a:lnSpc>
                <a:spcPct val="161277"/>
              </a:lnSpc>
              <a:spcBef>
                <a:spcPts val="0"/>
              </a:spcBef>
              <a:spcAft>
                <a:spcPts val="0"/>
              </a:spcAft>
              <a:buClr>
                <a:srgbClr val="000000"/>
              </a:buClr>
              <a:buSzPts val="1800"/>
              <a:buFont typeface="Arial"/>
              <a:buNone/>
            </a:pPr>
            <a:r>
              <a:rPr b="0" i="0" lang="en-US" sz="1800" u="none" cap="none" strike="noStrike">
                <a:solidFill>
                  <a:srgbClr val="2C3249"/>
                </a:solidFill>
                <a:latin typeface="Quattrocento Sans"/>
                <a:ea typeface="Quattrocento Sans"/>
                <a:cs typeface="Quattrocento Sans"/>
                <a:sym typeface="Quattrocento Sans"/>
              </a:rPr>
              <a:t>Policies are being enacted to increase the use of renewable energy sources like solar and wind, forcing corporations to adapt their energy mix.</a:t>
            </a:r>
            <a:endParaRPr b="0" i="0" sz="1800" u="none" cap="none" strike="noStrike">
              <a:solidFill>
                <a:srgbClr val="000000"/>
              </a:solidFill>
              <a:latin typeface="Quattrocento Sans"/>
              <a:ea typeface="Quattrocento Sans"/>
              <a:cs typeface="Quattrocento Sans"/>
              <a:sym typeface="Quattrocento Sans"/>
            </a:endParaRPr>
          </a:p>
        </p:txBody>
      </p:sp>
      <p:sp>
        <p:nvSpPr>
          <p:cNvPr id="127" name="Google Shape;127;p6"/>
          <p:cNvSpPr/>
          <p:nvPr/>
        </p:nvSpPr>
        <p:spPr>
          <a:xfrm>
            <a:off x="256877" y="4005025"/>
            <a:ext cx="177760" cy="3456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22"/>
              <a:buFont typeface="Arial"/>
              <a:buNone/>
            </a:pPr>
            <a:r>
              <a:t/>
            </a:r>
            <a:endParaRPr b="0" i="0" sz="2722" u="none" cap="none" strike="noStrike">
              <a:solidFill>
                <a:srgbClr val="000000"/>
              </a:solidFill>
              <a:latin typeface="Arial"/>
              <a:ea typeface="Arial"/>
              <a:cs typeface="Arial"/>
              <a:sym typeface="Arial"/>
            </a:endParaRPr>
          </a:p>
        </p:txBody>
      </p:sp>
      <p:sp>
        <p:nvSpPr>
          <p:cNvPr id="128" name="Google Shape;128;p6"/>
          <p:cNvSpPr/>
          <p:nvPr/>
        </p:nvSpPr>
        <p:spPr>
          <a:xfrm>
            <a:off x="833080" y="3832147"/>
            <a:ext cx="3841909" cy="359926"/>
          </a:xfrm>
          <a:prstGeom prst="rect">
            <a:avLst/>
          </a:prstGeom>
          <a:noFill/>
          <a:ln>
            <a:noFill/>
          </a:ln>
        </p:spPr>
        <p:txBody>
          <a:bodyPr anchorCtr="0" anchor="t" bIns="45700" lIns="91425" spcFirstLastPara="1" rIns="91425" wrap="square" tIns="45700">
            <a:noAutofit/>
          </a:bodyPr>
          <a:lstStyle/>
          <a:p>
            <a:pPr indent="0" lvl="0" marL="0" marR="0" rtl="0" algn="l">
              <a:lnSpc>
                <a:spcPct val="157500"/>
              </a:lnSpc>
              <a:spcBef>
                <a:spcPts val="0"/>
              </a:spcBef>
              <a:spcAft>
                <a:spcPts val="0"/>
              </a:spcAft>
              <a:buClr>
                <a:srgbClr val="000000"/>
              </a:buClr>
              <a:buSzPts val="1800"/>
              <a:buFont typeface="Arial"/>
              <a:buNone/>
            </a:pPr>
            <a:r>
              <a:rPr b="0" i="0" lang="en-US" sz="1800" u="none" cap="none" strike="noStrike">
                <a:solidFill>
                  <a:srgbClr val="0070C0"/>
                </a:solidFill>
                <a:latin typeface="Quattrocento Sans"/>
                <a:ea typeface="Quattrocento Sans"/>
                <a:cs typeface="Quattrocento Sans"/>
                <a:sym typeface="Quattrocento Sans"/>
              </a:rPr>
              <a:t>Sustainable Finance Initiatives</a:t>
            </a:r>
            <a:endParaRPr b="0" i="0" sz="1800" u="none" cap="none" strike="noStrike">
              <a:solidFill>
                <a:srgbClr val="0070C0"/>
              </a:solidFill>
              <a:latin typeface="Quattrocento Sans"/>
              <a:ea typeface="Quattrocento Sans"/>
              <a:cs typeface="Quattrocento Sans"/>
              <a:sym typeface="Quattrocento Sans"/>
            </a:endParaRPr>
          </a:p>
        </p:txBody>
      </p:sp>
      <p:sp>
        <p:nvSpPr>
          <p:cNvPr id="129" name="Google Shape;129;p6"/>
          <p:cNvSpPr/>
          <p:nvPr/>
        </p:nvSpPr>
        <p:spPr>
          <a:xfrm>
            <a:off x="833080" y="4330304"/>
            <a:ext cx="5102943" cy="1474946"/>
          </a:xfrm>
          <a:prstGeom prst="rect">
            <a:avLst/>
          </a:prstGeom>
          <a:noFill/>
          <a:ln>
            <a:noFill/>
          </a:ln>
        </p:spPr>
        <p:txBody>
          <a:bodyPr anchorCtr="0" anchor="t" bIns="45700" lIns="91425" spcFirstLastPara="1" rIns="91425" wrap="square" tIns="45700">
            <a:noAutofit/>
          </a:bodyPr>
          <a:lstStyle/>
          <a:p>
            <a:pPr indent="0" lvl="0" marL="0" marR="0" rtl="0" algn="l">
              <a:lnSpc>
                <a:spcPct val="161277"/>
              </a:lnSpc>
              <a:spcBef>
                <a:spcPts val="0"/>
              </a:spcBef>
              <a:spcAft>
                <a:spcPts val="0"/>
              </a:spcAft>
              <a:buClr>
                <a:srgbClr val="000000"/>
              </a:buClr>
              <a:buSzPts val="1800"/>
              <a:buFont typeface="Arial"/>
              <a:buNone/>
            </a:pPr>
            <a:r>
              <a:rPr b="0" i="0" lang="en-US" sz="1800" u="none" cap="none" strike="noStrike">
                <a:solidFill>
                  <a:srgbClr val="2C3249"/>
                </a:solidFill>
                <a:latin typeface="Quattrocento Sans"/>
                <a:ea typeface="Quattrocento Sans"/>
                <a:cs typeface="Quattrocento Sans"/>
                <a:sym typeface="Quattrocento Sans"/>
              </a:rPr>
              <a:t>Financial regulations are being introduced to steer investment towards sustainable and climate-resilient projects, impacting corporate funding and reporting.</a:t>
            </a:r>
            <a:endParaRPr b="0" i="0" sz="1800" u="none" cap="none" strike="noStrike">
              <a:solidFill>
                <a:srgbClr val="000000"/>
              </a:solidFill>
              <a:latin typeface="Quattrocento Sans"/>
              <a:ea typeface="Quattrocento Sans"/>
              <a:cs typeface="Quattrocento Sans"/>
              <a:sym typeface="Quattrocento Sans"/>
            </a:endParaRPr>
          </a:p>
        </p:txBody>
      </p:sp>
      <p:sp>
        <p:nvSpPr>
          <p:cNvPr id="130" name="Google Shape;130;p6"/>
          <p:cNvSpPr/>
          <p:nvPr/>
        </p:nvSpPr>
        <p:spPr>
          <a:xfrm>
            <a:off x="6898171" y="3803729"/>
            <a:ext cx="3292111" cy="359926"/>
          </a:xfrm>
          <a:prstGeom prst="rect">
            <a:avLst/>
          </a:prstGeom>
          <a:noFill/>
          <a:ln>
            <a:noFill/>
          </a:ln>
        </p:spPr>
        <p:txBody>
          <a:bodyPr anchorCtr="0" anchor="t" bIns="45700" lIns="91425" spcFirstLastPara="1" rIns="91425" wrap="square" tIns="45700">
            <a:noAutofit/>
          </a:bodyPr>
          <a:lstStyle/>
          <a:p>
            <a:pPr indent="0" lvl="0" marL="0" marR="0" rtl="0" algn="l">
              <a:lnSpc>
                <a:spcPct val="157500"/>
              </a:lnSpc>
              <a:spcBef>
                <a:spcPts val="0"/>
              </a:spcBef>
              <a:spcAft>
                <a:spcPts val="0"/>
              </a:spcAft>
              <a:buClr>
                <a:srgbClr val="000000"/>
              </a:buClr>
              <a:buSzPts val="1800"/>
              <a:buFont typeface="Arial"/>
              <a:buNone/>
            </a:pPr>
            <a:r>
              <a:rPr b="0" i="0" lang="en-US" sz="1800" u="none" cap="none" strike="noStrike">
                <a:solidFill>
                  <a:srgbClr val="0070C0"/>
                </a:solidFill>
                <a:latin typeface="Quattrocento Sans"/>
                <a:ea typeface="Quattrocento Sans"/>
                <a:cs typeface="Quattrocento Sans"/>
                <a:sym typeface="Quattrocento Sans"/>
              </a:rPr>
              <a:t>Carbon Pricing Schemes</a:t>
            </a:r>
            <a:endParaRPr b="0" i="0" sz="1800" u="none" cap="none" strike="noStrike">
              <a:solidFill>
                <a:srgbClr val="0070C0"/>
              </a:solidFill>
              <a:latin typeface="Quattrocento Sans"/>
              <a:ea typeface="Quattrocento Sans"/>
              <a:cs typeface="Quattrocento Sans"/>
              <a:sym typeface="Quattrocento Sans"/>
            </a:endParaRPr>
          </a:p>
        </p:txBody>
      </p:sp>
      <p:sp>
        <p:nvSpPr>
          <p:cNvPr id="131" name="Google Shape;131;p6"/>
          <p:cNvSpPr/>
          <p:nvPr/>
        </p:nvSpPr>
        <p:spPr>
          <a:xfrm>
            <a:off x="6898170" y="4301886"/>
            <a:ext cx="4298659" cy="1474946"/>
          </a:xfrm>
          <a:prstGeom prst="rect">
            <a:avLst/>
          </a:prstGeom>
          <a:noFill/>
          <a:ln>
            <a:noFill/>
          </a:ln>
        </p:spPr>
        <p:txBody>
          <a:bodyPr anchorCtr="0" anchor="t" bIns="45700" lIns="91425" spcFirstLastPara="1" rIns="91425" wrap="square" tIns="45700">
            <a:noAutofit/>
          </a:bodyPr>
          <a:lstStyle/>
          <a:p>
            <a:pPr indent="0" lvl="0" marL="0" marR="0" rtl="0" algn="l">
              <a:lnSpc>
                <a:spcPct val="161277"/>
              </a:lnSpc>
              <a:spcBef>
                <a:spcPts val="0"/>
              </a:spcBef>
              <a:spcAft>
                <a:spcPts val="0"/>
              </a:spcAft>
              <a:buClr>
                <a:srgbClr val="000000"/>
              </a:buClr>
              <a:buSzPts val="1800"/>
              <a:buFont typeface="Arial"/>
              <a:buNone/>
            </a:pPr>
            <a:r>
              <a:rPr b="0" i="0" lang="en-US" sz="1800" u="none" cap="none" strike="noStrike">
                <a:solidFill>
                  <a:srgbClr val="2C3249"/>
                </a:solidFill>
                <a:latin typeface="Quattrocento Sans"/>
                <a:ea typeface="Quattrocento Sans"/>
                <a:cs typeface="Quattrocento Sans"/>
                <a:sym typeface="Quattrocento Sans"/>
              </a:rPr>
              <a:t>The implementation of carbon pricing, through taxes or emissions trading systems, creates financial incentives for corporations to cut emissions.</a:t>
            </a:r>
            <a:endParaRPr b="0" i="0" sz="1800" u="none" cap="none" strike="noStrike">
              <a:solidFill>
                <a:srgbClr val="000000"/>
              </a:solidFill>
              <a:latin typeface="Quattrocento Sans"/>
              <a:ea typeface="Quattrocento Sans"/>
              <a:cs typeface="Quattrocento Sans"/>
              <a:sym typeface="Quattrocento Sans"/>
            </a:endParaRPr>
          </a:p>
        </p:txBody>
      </p:sp>
      <p:pic>
        <p:nvPicPr>
          <p:cNvPr descr="preencoded.png" id="132" name="Google Shape;132;p6">
            <a:hlinkClick r:id="rId3"/>
          </p:cNvPr>
          <p:cNvPicPr preferRelativeResize="0"/>
          <p:nvPr/>
        </p:nvPicPr>
        <p:blipFill rotWithShape="1">
          <a:blip r:embed="rId4">
            <a:alphaModFix/>
          </a:blip>
          <a:srcRect b="0" l="0" r="0" t="0"/>
          <a:stretch/>
        </p:blipFill>
        <p:spPr>
          <a:xfrm>
            <a:off x="12242153" y="7589520"/>
            <a:ext cx="2296807" cy="548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p:nvPr/>
        </p:nvSpPr>
        <p:spPr>
          <a:xfrm>
            <a:off x="993058" y="468080"/>
            <a:ext cx="10004510" cy="954067"/>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IMPACT ON CORPORATION-Shifts in Consumer Preferences and Demands</a:t>
            </a:r>
            <a:endParaRPr/>
          </a:p>
        </p:txBody>
      </p:sp>
      <p:pic>
        <p:nvPicPr>
          <p:cNvPr descr="preencoded.png" id="138" name="Google Shape;138;p7">
            <a:hlinkClick r:id="rId3"/>
          </p:cNvPr>
          <p:cNvPicPr preferRelativeResize="0"/>
          <p:nvPr/>
        </p:nvPicPr>
        <p:blipFill rotWithShape="1">
          <a:blip r:embed="rId4">
            <a:alphaModFix/>
          </a:blip>
          <a:srcRect b="0" l="0" r="0" t="0"/>
          <a:stretch/>
        </p:blipFill>
        <p:spPr>
          <a:xfrm>
            <a:off x="12242153" y="7589520"/>
            <a:ext cx="2296807" cy="548640"/>
          </a:xfrm>
          <a:prstGeom prst="rect">
            <a:avLst/>
          </a:prstGeom>
          <a:noFill/>
          <a:ln>
            <a:noFill/>
          </a:ln>
        </p:spPr>
      </p:pic>
      <p:pic>
        <p:nvPicPr>
          <p:cNvPr descr="preencoded.png" id="139" name="Google Shape;139;p7"/>
          <p:cNvPicPr preferRelativeResize="0"/>
          <p:nvPr/>
        </p:nvPicPr>
        <p:blipFill rotWithShape="1">
          <a:blip r:embed="rId5">
            <a:alphaModFix/>
          </a:blip>
          <a:srcRect b="0" l="0" r="0" t="0"/>
          <a:stretch/>
        </p:blipFill>
        <p:spPr>
          <a:xfrm>
            <a:off x="2117514" y="1452777"/>
            <a:ext cx="617220" cy="617220"/>
          </a:xfrm>
          <a:prstGeom prst="rect">
            <a:avLst/>
          </a:prstGeom>
          <a:noFill/>
          <a:ln>
            <a:noFill/>
          </a:ln>
        </p:spPr>
      </p:pic>
      <p:sp>
        <p:nvSpPr>
          <p:cNvPr id="140" name="Google Shape;140;p7"/>
          <p:cNvSpPr/>
          <p:nvPr/>
        </p:nvSpPr>
        <p:spPr>
          <a:xfrm>
            <a:off x="916589" y="2316813"/>
            <a:ext cx="3086100" cy="385763"/>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0070C0"/>
                </a:solidFill>
                <a:latin typeface="Kanit"/>
                <a:ea typeface="Kanit"/>
                <a:cs typeface="Kanit"/>
                <a:sym typeface="Kanit"/>
              </a:rPr>
              <a:t>Sustainable Products</a:t>
            </a:r>
            <a:endParaRPr b="0" i="0" sz="2430" u="none" cap="none" strike="noStrike">
              <a:solidFill>
                <a:srgbClr val="0070C0"/>
              </a:solidFill>
              <a:latin typeface="Arial"/>
              <a:ea typeface="Arial"/>
              <a:cs typeface="Arial"/>
              <a:sym typeface="Arial"/>
            </a:endParaRPr>
          </a:p>
        </p:txBody>
      </p:sp>
      <p:sp>
        <p:nvSpPr>
          <p:cNvPr id="141" name="Google Shape;141;p7"/>
          <p:cNvSpPr/>
          <p:nvPr/>
        </p:nvSpPr>
        <p:spPr>
          <a:xfrm>
            <a:off x="916589" y="2850690"/>
            <a:ext cx="3392652" cy="1580198"/>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Consumers are increasingly seeking out products and services that are environmentally friendly and socially responsible.</a:t>
            </a:r>
            <a:endParaRPr b="0" i="0" sz="1944" u="none" cap="none" strike="noStrike">
              <a:solidFill>
                <a:srgbClr val="000000"/>
              </a:solidFill>
              <a:latin typeface="Arial"/>
              <a:ea typeface="Arial"/>
              <a:cs typeface="Arial"/>
              <a:sym typeface="Arial"/>
            </a:endParaRPr>
          </a:p>
        </p:txBody>
      </p:sp>
      <p:pic>
        <p:nvPicPr>
          <p:cNvPr descr="preencoded.png" id="142" name="Google Shape;142;p7"/>
          <p:cNvPicPr preferRelativeResize="0"/>
          <p:nvPr/>
        </p:nvPicPr>
        <p:blipFill rotWithShape="1">
          <a:blip r:embed="rId6">
            <a:alphaModFix/>
          </a:blip>
          <a:srcRect b="0" l="0" r="0" t="0"/>
          <a:stretch/>
        </p:blipFill>
        <p:spPr>
          <a:xfrm>
            <a:off x="5787390" y="1452777"/>
            <a:ext cx="617220" cy="617220"/>
          </a:xfrm>
          <a:prstGeom prst="rect">
            <a:avLst/>
          </a:prstGeom>
          <a:noFill/>
          <a:ln>
            <a:noFill/>
          </a:ln>
        </p:spPr>
      </p:pic>
      <p:sp>
        <p:nvSpPr>
          <p:cNvPr id="143" name="Google Shape;143;p7"/>
          <p:cNvSpPr/>
          <p:nvPr/>
        </p:nvSpPr>
        <p:spPr>
          <a:xfrm>
            <a:off x="4703567" y="2316813"/>
            <a:ext cx="3086100" cy="385763"/>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0070C0"/>
                </a:solidFill>
                <a:latin typeface="Kanit"/>
                <a:ea typeface="Kanit"/>
                <a:cs typeface="Kanit"/>
                <a:sym typeface="Kanit"/>
              </a:rPr>
              <a:t>Carbon Consciousness</a:t>
            </a:r>
            <a:endParaRPr b="0" i="0" sz="2430" u="none" cap="none" strike="noStrike">
              <a:solidFill>
                <a:srgbClr val="0070C0"/>
              </a:solidFill>
              <a:latin typeface="Arial"/>
              <a:ea typeface="Arial"/>
              <a:cs typeface="Arial"/>
              <a:sym typeface="Arial"/>
            </a:endParaRPr>
          </a:p>
        </p:txBody>
      </p:sp>
      <p:sp>
        <p:nvSpPr>
          <p:cNvPr id="144" name="Google Shape;144;p7"/>
          <p:cNvSpPr/>
          <p:nvPr/>
        </p:nvSpPr>
        <p:spPr>
          <a:xfrm>
            <a:off x="4703568" y="2850690"/>
            <a:ext cx="3631136" cy="1975247"/>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Buyers are demanding transparency around a company's carbon emissions and commitment to reducing its environmental impact.</a:t>
            </a:r>
            <a:endParaRPr b="0" i="0" sz="1944" u="none" cap="none" strike="noStrike">
              <a:solidFill>
                <a:srgbClr val="000000"/>
              </a:solidFill>
              <a:latin typeface="Arial"/>
              <a:ea typeface="Arial"/>
              <a:cs typeface="Arial"/>
              <a:sym typeface="Arial"/>
            </a:endParaRPr>
          </a:p>
        </p:txBody>
      </p:sp>
      <p:pic>
        <p:nvPicPr>
          <p:cNvPr descr="preencoded.png" id="145" name="Google Shape;145;p7"/>
          <p:cNvPicPr preferRelativeResize="0"/>
          <p:nvPr/>
        </p:nvPicPr>
        <p:blipFill rotWithShape="1">
          <a:blip r:embed="rId7">
            <a:alphaModFix/>
          </a:blip>
          <a:srcRect b="0" l="0" r="0" t="0"/>
          <a:stretch/>
        </p:blipFill>
        <p:spPr>
          <a:xfrm>
            <a:off x="9615023" y="1452777"/>
            <a:ext cx="617220" cy="617220"/>
          </a:xfrm>
          <a:prstGeom prst="rect">
            <a:avLst/>
          </a:prstGeom>
          <a:noFill/>
          <a:ln>
            <a:noFill/>
          </a:ln>
        </p:spPr>
      </p:pic>
      <p:sp>
        <p:nvSpPr>
          <p:cNvPr id="146" name="Google Shape;146;p7"/>
          <p:cNvSpPr/>
          <p:nvPr/>
        </p:nvSpPr>
        <p:spPr>
          <a:xfrm>
            <a:off x="8840046" y="2316813"/>
            <a:ext cx="3086100" cy="385763"/>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0070C0"/>
                </a:solidFill>
                <a:latin typeface="Kanit"/>
                <a:ea typeface="Kanit"/>
                <a:cs typeface="Kanit"/>
                <a:sym typeface="Kanit"/>
              </a:rPr>
              <a:t>Renewable Energy</a:t>
            </a:r>
            <a:endParaRPr b="0" i="0" sz="2430" u="none" cap="none" strike="noStrike">
              <a:solidFill>
                <a:srgbClr val="0070C0"/>
              </a:solidFill>
              <a:latin typeface="Arial"/>
              <a:ea typeface="Arial"/>
              <a:cs typeface="Arial"/>
              <a:sym typeface="Arial"/>
            </a:endParaRPr>
          </a:p>
        </p:txBody>
      </p:sp>
      <p:sp>
        <p:nvSpPr>
          <p:cNvPr id="147" name="Google Shape;147;p7"/>
          <p:cNvSpPr/>
          <p:nvPr/>
        </p:nvSpPr>
        <p:spPr>
          <a:xfrm>
            <a:off x="8840046" y="2850690"/>
            <a:ext cx="2784395" cy="1580198"/>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There is a growing preference for corporations that utilize renewable energy sources and promote sustainability.</a:t>
            </a:r>
            <a:endParaRPr b="0" i="0" sz="1944"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p:nvPr/>
        </p:nvSpPr>
        <p:spPr>
          <a:xfrm>
            <a:off x="993058" y="468080"/>
            <a:ext cx="10004510" cy="954067"/>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IMPACT ON CORPORATION-Disruptions to Supply Chains </a:t>
            </a:r>
            <a:endParaRPr/>
          </a:p>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and Operations</a:t>
            </a:r>
            <a:endParaRPr/>
          </a:p>
        </p:txBody>
      </p:sp>
      <p:sp>
        <p:nvSpPr>
          <p:cNvPr id="153" name="Google Shape;153;p8"/>
          <p:cNvSpPr/>
          <p:nvPr/>
        </p:nvSpPr>
        <p:spPr>
          <a:xfrm>
            <a:off x="293191" y="1542336"/>
            <a:ext cx="105132" cy="3456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22"/>
              <a:buFont typeface="Arial"/>
              <a:buNone/>
            </a:pPr>
            <a:r>
              <a:t/>
            </a:r>
            <a:endParaRPr b="0" i="0" sz="2722" u="none" cap="none" strike="noStrike">
              <a:solidFill>
                <a:srgbClr val="000000"/>
              </a:solidFill>
              <a:latin typeface="Arial"/>
              <a:ea typeface="Arial"/>
              <a:cs typeface="Arial"/>
              <a:sym typeface="Arial"/>
            </a:endParaRPr>
          </a:p>
        </p:txBody>
      </p:sp>
      <p:sp>
        <p:nvSpPr>
          <p:cNvPr id="154" name="Google Shape;154;p8"/>
          <p:cNvSpPr/>
          <p:nvPr/>
        </p:nvSpPr>
        <p:spPr>
          <a:xfrm>
            <a:off x="256877" y="4005025"/>
            <a:ext cx="177760" cy="3456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22"/>
              <a:buFont typeface="Arial"/>
              <a:buNone/>
            </a:pPr>
            <a:r>
              <a:t/>
            </a:r>
            <a:endParaRPr b="0" i="0" sz="2722" u="none" cap="none" strike="noStrike">
              <a:solidFill>
                <a:srgbClr val="000000"/>
              </a:solidFill>
              <a:latin typeface="Arial"/>
              <a:ea typeface="Arial"/>
              <a:cs typeface="Arial"/>
              <a:sym typeface="Arial"/>
            </a:endParaRPr>
          </a:p>
        </p:txBody>
      </p:sp>
      <p:pic>
        <p:nvPicPr>
          <p:cNvPr descr="preencoded.png" id="155" name="Google Shape;155;p8">
            <a:hlinkClick r:id="rId3"/>
          </p:cNvPr>
          <p:cNvPicPr preferRelativeResize="0"/>
          <p:nvPr/>
        </p:nvPicPr>
        <p:blipFill rotWithShape="1">
          <a:blip r:embed="rId4">
            <a:alphaModFix/>
          </a:blip>
          <a:srcRect b="0" l="0" r="0" t="0"/>
          <a:stretch/>
        </p:blipFill>
        <p:spPr>
          <a:xfrm>
            <a:off x="12242153" y="7589520"/>
            <a:ext cx="2296807" cy="548640"/>
          </a:xfrm>
          <a:prstGeom prst="rect">
            <a:avLst/>
          </a:prstGeom>
          <a:noFill/>
          <a:ln>
            <a:noFill/>
          </a:ln>
        </p:spPr>
      </p:pic>
      <p:sp>
        <p:nvSpPr>
          <p:cNvPr id="156" name="Google Shape;156;p8"/>
          <p:cNvSpPr/>
          <p:nvPr/>
        </p:nvSpPr>
        <p:spPr>
          <a:xfrm>
            <a:off x="993057" y="1442844"/>
            <a:ext cx="4957500" cy="2170102"/>
          </a:xfrm>
          <a:prstGeom prst="roundRect">
            <a:avLst>
              <a:gd fmla="val 4211" name="adj"/>
            </a:avLst>
          </a:prstGeom>
          <a:solidFill>
            <a:srgbClr val="BBD6EE"/>
          </a:solidFill>
          <a:ln cap="flat" cmpd="sng" w="15225">
            <a:solidFill>
              <a:srgbClr val="C5D2C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57" name="Google Shape;157;p8"/>
          <p:cNvSpPr/>
          <p:nvPr/>
        </p:nvSpPr>
        <p:spPr>
          <a:xfrm>
            <a:off x="1605195" y="1527730"/>
            <a:ext cx="1733687" cy="317319"/>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2C3249"/>
                </a:solidFill>
                <a:latin typeface="Kanit"/>
                <a:ea typeface="Kanit"/>
                <a:cs typeface="Kanit"/>
                <a:sym typeface="Kanit"/>
              </a:rPr>
              <a:t>Unpredictable Sourcing</a:t>
            </a:r>
            <a:endParaRPr b="0" i="0" sz="2430" u="none" cap="none" strike="noStrike">
              <a:solidFill>
                <a:srgbClr val="000000"/>
              </a:solidFill>
              <a:latin typeface="Arial"/>
              <a:ea typeface="Arial"/>
              <a:cs typeface="Arial"/>
              <a:sym typeface="Arial"/>
            </a:endParaRPr>
          </a:p>
        </p:txBody>
      </p:sp>
      <p:sp>
        <p:nvSpPr>
          <p:cNvPr id="158" name="Google Shape;158;p8"/>
          <p:cNvSpPr/>
          <p:nvPr/>
        </p:nvSpPr>
        <p:spPr>
          <a:xfrm>
            <a:off x="1194431" y="1887974"/>
            <a:ext cx="4756421" cy="1617190"/>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Climate change can disrupt the availability and pricing of raw materials, forcing companies to find alternative suppliers and rethink their procurement strategies.</a:t>
            </a:r>
            <a:endParaRPr b="0" i="0" sz="1944" u="none" cap="none" strike="noStrike">
              <a:solidFill>
                <a:srgbClr val="000000"/>
              </a:solidFill>
              <a:latin typeface="Arial"/>
              <a:ea typeface="Arial"/>
              <a:cs typeface="Arial"/>
              <a:sym typeface="Arial"/>
            </a:endParaRPr>
          </a:p>
        </p:txBody>
      </p:sp>
      <p:sp>
        <p:nvSpPr>
          <p:cNvPr id="159" name="Google Shape;159;p8"/>
          <p:cNvSpPr/>
          <p:nvPr/>
        </p:nvSpPr>
        <p:spPr>
          <a:xfrm>
            <a:off x="6267265" y="1472982"/>
            <a:ext cx="4756125" cy="2111996"/>
          </a:xfrm>
          <a:prstGeom prst="roundRect">
            <a:avLst>
              <a:gd fmla="val 4211" name="adj"/>
            </a:avLst>
          </a:prstGeom>
          <a:solidFill>
            <a:srgbClr val="BBD6EE"/>
          </a:solidFill>
          <a:ln cap="flat" cmpd="sng" w="15225">
            <a:solidFill>
              <a:srgbClr val="C5D2C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6742968" y="1496401"/>
            <a:ext cx="1931747" cy="317319"/>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2C3249"/>
                </a:solidFill>
                <a:latin typeface="Kanit"/>
                <a:ea typeface="Kanit"/>
                <a:cs typeface="Kanit"/>
                <a:sym typeface="Kanit"/>
              </a:rPr>
              <a:t>Transportation Challenges</a:t>
            </a:r>
            <a:endParaRPr b="0" i="0" sz="2430" u="none" cap="none" strike="noStrike">
              <a:solidFill>
                <a:srgbClr val="000000"/>
              </a:solidFill>
              <a:latin typeface="Arial"/>
              <a:ea typeface="Arial"/>
              <a:cs typeface="Arial"/>
              <a:sym typeface="Arial"/>
            </a:endParaRPr>
          </a:p>
        </p:txBody>
      </p:sp>
      <p:sp>
        <p:nvSpPr>
          <p:cNvPr id="161" name="Google Shape;161;p8"/>
          <p:cNvSpPr/>
          <p:nvPr/>
        </p:nvSpPr>
        <p:spPr>
          <a:xfrm>
            <a:off x="6434871" y="1770528"/>
            <a:ext cx="4479689" cy="1658472"/>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Extreme weather events can damage transportation infrastructure and disrupt logistics, leading to delays and increased costs for moving goods.</a:t>
            </a:r>
            <a:endParaRPr b="0" i="0" sz="1944" u="none" cap="none" strike="noStrike">
              <a:solidFill>
                <a:srgbClr val="000000"/>
              </a:solidFill>
              <a:latin typeface="Arial"/>
              <a:ea typeface="Arial"/>
              <a:cs typeface="Arial"/>
              <a:sym typeface="Arial"/>
            </a:endParaRPr>
          </a:p>
        </p:txBody>
      </p:sp>
      <p:sp>
        <p:nvSpPr>
          <p:cNvPr id="162" name="Google Shape;162;p8"/>
          <p:cNvSpPr/>
          <p:nvPr/>
        </p:nvSpPr>
        <p:spPr>
          <a:xfrm>
            <a:off x="993058" y="3679376"/>
            <a:ext cx="4947387" cy="2332541"/>
          </a:xfrm>
          <a:prstGeom prst="roundRect">
            <a:avLst>
              <a:gd fmla="val 4211" name="adj"/>
            </a:avLst>
          </a:prstGeom>
          <a:solidFill>
            <a:srgbClr val="BBD6EE"/>
          </a:solidFill>
          <a:ln cap="flat" cmpd="sng" w="15225">
            <a:solidFill>
              <a:srgbClr val="C5D2C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1302114" y="3689740"/>
            <a:ext cx="1806096" cy="317319"/>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2C3249"/>
                </a:solidFill>
                <a:latin typeface="Kanit"/>
                <a:ea typeface="Kanit"/>
                <a:cs typeface="Kanit"/>
                <a:sym typeface="Kanit"/>
              </a:rPr>
              <a:t>Production Interruptions</a:t>
            </a:r>
            <a:endParaRPr b="0" i="0" sz="2430" u="none" cap="none" strike="noStrike">
              <a:solidFill>
                <a:srgbClr val="000000"/>
              </a:solidFill>
              <a:latin typeface="Arial"/>
              <a:ea typeface="Arial"/>
              <a:cs typeface="Arial"/>
              <a:sym typeface="Arial"/>
            </a:endParaRPr>
          </a:p>
        </p:txBody>
      </p:sp>
      <p:sp>
        <p:nvSpPr>
          <p:cNvPr id="164" name="Google Shape;164;p8"/>
          <p:cNvSpPr/>
          <p:nvPr/>
        </p:nvSpPr>
        <p:spPr>
          <a:xfrm>
            <a:off x="993058" y="4027756"/>
            <a:ext cx="4899530" cy="1299829"/>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Flooding, droughts, and other climate-related disasters can shut down manufacturing facilities, impacting a company's ability to meet customer demand.</a:t>
            </a:r>
            <a:endParaRPr b="0" i="0" sz="1944" u="none" cap="none" strike="noStrike">
              <a:solidFill>
                <a:srgbClr val="000000"/>
              </a:solidFill>
              <a:latin typeface="Arial"/>
              <a:ea typeface="Arial"/>
              <a:cs typeface="Arial"/>
              <a:sym typeface="Arial"/>
            </a:endParaRPr>
          </a:p>
        </p:txBody>
      </p:sp>
      <p:sp>
        <p:nvSpPr>
          <p:cNvPr id="165" name="Google Shape;165;p8"/>
          <p:cNvSpPr/>
          <p:nvPr/>
        </p:nvSpPr>
        <p:spPr>
          <a:xfrm>
            <a:off x="6249501" y="3679376"/>
            <a:ext cx="4756125" cy="2332541"/>
          </a:xfrm>
          <a:prstGeom prst="roundRect">
            <a:avLst>
              <a:gd fmla="val 4211" name="adj"/>
            </a:avLst>
          </a:prstGeom>
          <a:solidFill>
            <a:srgbClr val="BBD6EE"/>
          </a:solidFill>
          <a:ln cap="flat" cmpd="sng" w="15225">
            <a:solidFill>
              <a:srgbClr val="C5D2C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7172297" y="3628541"/>
            <a:ext cx="2291309" cy="317319"/>
          </a:xfrm>
          <a:prstGeom prst="rect">
            <a:avLst/>
          </a:prstGeom>
          <a:noFill/>
          <a:ln>
            <a:noFill/>
          </a:ln>
        </p:spPr>
        <p:txBody>
          <a:bodyPr anchorCtr="0" anchor="t" bIns="45700" lIns="91425" spcFirstLastPara="1" rIns="91425" wrap="square" tIns="45700">
            <a:noAutofit/>
          </a:bodyPr>
          <a:lstStyle/>
          <a:p>
            <a:pPr indent="0" lvl="0" marL="0" marR="0" rtl="0" algn="l">
              <a:lnSpc>
                <a:spcPct val="125020"/>
              </a:lnSpc>
              <a:spcBef>
                <a:spcPts val="0"/>
              </a:spcBef>
              <a:spcAft>
                <a:spcPts val="0"/>
              </a:spcAft>
              <a:buClr>
                <a:srgbClr val="000000"/>
              </a:buClr>
              <a:buSzPts val="2430"/>
              <a:buFont typeface="Arial"/>
              <a:buNone/>
            </a:pPr>
            <a:r>
              <a:rPr b="0" i="0" lang="en-US" sz="2430" u="none" cap="none" strike="noStrike">
                <a:solidFill>
                  <a:srgbClr val="2C3249"/>
                </a:solidFill>
                <a:latin typeface="Kanit"/>
                <a:ea typeface="Kanit"/>
                <a:cs typeface="Kanit"/>
                <a:sym typeface="Kanit"/>
              </a:rPr>
              <a:t>Energy Volatility</a:t>
            </a:r>
            <a:endParaRPr b="0" i="0" sz="2430" u="none" cap="none" strike="noStrike">
              <a:solidFill>
                <a:srgbClr val="000000"/>
              </a:solidFill>
              <a:latin typeface="Arial"/>
              <a:ea typeface="Arial"/>
              <a:cs typeface="Arial"/>
              <a:sym typeface="Arial"/>
            </a:endParaRPr>
          </a:p>
        </p:txBody>
      </p:sp>
      <p:sp>
        <p:nvSpPr>
          <p:cNvPr id="167" name="Google Shape;167;p8"/>
          <p:cNvSpPr/>
          <p:nvPr/>
        </p:nvSpPr>
        <p:spPr>
          <a:xfrm>
            <a:off x="6293089" y="4027757"/>
            <a:ext cx="4704479" cy="1984160"/>
          </a:xfrm>
          <a:prstGeom prst="rect">
            <a:avLst/>
          </a:prstGeom>
          <a:noFill/>
          <a:ln>
            <a:noFill/>
          </a:ln>
        </p:spPr>
        <p:txBody>
          <a:bodyPr anchorCtr="0" anchor="t" bIns="45700" lIns="91425" spcFirstLastPara="1" rIns="91425" wrap="square" tIns="45700">
            <a:noAutofit/>
          </a:bodyPr>
          <a:lstStyle/>
          <a:p>
            <a:pPr indent="0" lvl="0" marL="0" marR="0" rtl="0" algn="l">
              <a:lnSpc>
                <a:spcPct val="159979"/>
              </a:lnSpc>
              <a:spcBef>
                <a:spcPts val="0"/>
              </a:spcBef>
              <a:spcAft>
                <a:spcPts val="0"/>
              </a:spcAft>
              <a:buClr>
                <a:srgbClr val="000000"/>
              </a:buClr>
              <a:buSzPts val="1944"/>
              <a:buFont typeface="Arial"/>
              <a:buNone/>
            </a:pPr>
            <a:r>
              <a:rPr b="0" i="0" lang="en-US" sz="1944" u="none" cap="none" strike="noStrike">
                <a:solidFill>
                  <a:srgbClr val="2C3249"/>
                </a:solidFill>
                <a:latin typeface="Martel Sans"/>
                <a:ea typeface="Martel Sans"/>
                <a:cs typeface="Martel Sans"/>
                <a:sym typeface="Martel Sans"/>
              </a:rPr>
              <a:t>Climate change can cause fluctuations in energy prices and availability, forcing companies to adapt their energy management and seek more sustainable solutions.</a:t>
            </a:r>
            <a:endParaRPr b="0" i="0" sz="1944"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2020-01-02T01:56:26Z</dcterms:created>
  <dc:creator>WIN</dc:creator>
</cp:coreProperties>
</file>