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6"/>
  </p:notesMasterIdLst>
  <p:sldIdLst>
    <p:sldId id="256" r:id="rId3"/>
    <p:sldId id="257" r:id="rId4"/>
    <p:sldId id="359" r:id="rId5"/>
    <p:sldId id="337" r:id="rId6"/>
    <p:sldId id="336" r:id="rId7"/>
    <p:sldId id="358" r:id="rId8"/>
    <p:sldId id="340" r:id="rId9"/>
    <p:sldId id="327" r:id="rId10"/>
    <p:sldId id="339" r:id="rId11"/>
    <p:sldId id="342" r:id="rId12"/>
    <p:sldId id="344" r:id="rId13"/>
    <p:sldId id="343" r:id="rId14"/>
    <p:sldId id="346" r:id="rId15"/>
    <p:sldId id="347" r:id="rId16"/>
    <p:sldId id="349" r:id="rId17"/>
    <p:sldId id="350" r:id="rId18"/>
    <p:sldId id="351" r:id="rId19"/>
    <p:sldId id="352" r:id="rId20"/>
    <p:sldId id="353" r:id="rId21"/>
    <p:sldId id="354" r:id="rId22"/>
    <p:sldId id="355" r:id="rId23"/>
    <p:sldId id="356" r:id="rId24"/>
    <p:sldId id="357" r:id="rId25"/>
  </p:sldIdLst>
  <p:sldSz cx="12192000" cy="6858000"/>
  <p:notesSz cx="6951663" cy="10082213"/>
  <p:embeddedFontLst>
    <p:embeddedFont>
      <p:font typeface="Century Gothic" panose="020B0502020202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BapK0TZ+4bkKCdR8PsyO1nyl3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122D6-A81F-4573-BB90-63F24197E85C}">
  <a:tblStyle styleId="{D55122D6-A81F-4573-BB90-63F24197E85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77" Type="http://customschemas.google.com/relationships/presentationmetadata" Target="metadata"/><Relationship Id="rId8" Type="http://schemas.openxmlformats.org/officeDocument/2006/relationships/slide" Target="slides/slide6.xml"/><Relationship Id="rId80" Type="http://schemas.openxmlformats.org/officeDocument/2006/relationships/theme" Target="theme/theme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ED48530-DB33-C0E7-A69C-A0A8C20FD8CC}"/>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15DB83E-F812-4CD4-41CF-D0733F5CD03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89E5A2E0-AAF8-FA70-3F1D-A91BCE6DE5D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917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5274F3D-6721-8D06-844F-4A3B1F8B259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27FE3355-73E7-FC4A-6690-21897CC5602D}"/>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95B978E4-4B91-D05B-CA66-177804D0EE0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896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44EECBB-CC71-6820-D16F-B2309DC9AFD4}"/>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BB4C502-00F1-2F39-0074-F7409F016C7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425725D5-2010-9C5B-1868-E220A461BD8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76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273F646-E031-CAC7-33F7-CB06B0787A9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B89E954-1E5E-58FA-C3F7-36D72B7BD583}"/>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DFECC423-9649-73A0-B739-BF88FF881BC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751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2273BA5-34C2-24E3-CF0F-5A983517C1FB}"/>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C10FCC6-E82E-A91A-F710-DF33D70A9207}"/>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69442A43-C512-69E8-35A3-50A70DD7599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559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D452925-4A69-1EC6-0D01-D14977C3F987}"/>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23D1267A-7B36-140E-66C5-FD3C18E35E3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8EBCB5F6-6A71-C497-BB4D-5AA95078B1D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233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3742CF4-716A-88C2-8D6D-9D1B4145478F}"/>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3F53638-5C1A-D1CD-0D9C-70C6E115413C}"/>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198BF376-F0C0-80A1-2ACB-1D1B4E34943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9186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4374A0A-5AC4-7AFE-C294-EFBB049C9742}"/>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2D65392D-C19B-62A9-774A-7D32114F88F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24951DED-0F81-F9B8-6844-39E0E5DCD61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6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D898147-1475-B5B9-25AB-915D3ADBD9B9}"/>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0B6C4E1-674C-9AD5-09B0-E61B22C4747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819AF008-0FE2-DD38-0916-6CFD87F6D09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582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D91930B-ABA3-4CFD-DEF8-044E8E4DAB52}"/>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19CE8E6-D624-5482-2FE1-89DC5AB23FCF}"/>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689A8858-44C5-10C0-941D-DC437388E85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735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16E3443-741A-68D2-DDE7-E0E9875F420F}"/>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B9BDF51B-C716-50D0-3F40-22FDDCAFF12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5F67DF6C-C23D-BD4D-FB21-E654F5AFB0E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05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0611A90-BCB4-66BB-A8FD-E1D99BDED1C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A0CE18B-B882-BA89-7F02-53A75F5BBA8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B2DCD5C8-1112-80BF-B093-287367E51BC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317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54869DE-9AE1-34C8-7AA2-927048B9177A}"/>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01096F77-8B6F-7181-F15B-A701855C677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1E44FB24-98DF-21F3-27D1-52582A60B5B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86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37C3015-028A-29E2-83A3-F698FFF4BAAC}"/>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1BA26FF-E8B4-C86C-30A5-34B39505741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4615F682-ABE3-5098-4783-C2FE10FFAF2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942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56B4E84-D15B-60B4-89BA-4BE1F0BF2E93}"/>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9290083-BB4F-4E6F-1ABA-98DCFDA974D9}"/>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4C504950-7926-2375-3706-0B4BE61B042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951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5FF0333-138C-4E77-9148-7FC18649E805}"/>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C4D9F5E4-1C4D-3E40-C959-4120C115ADAD}"/>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207F6F1B-6869-658F-F09F-DF523164B87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647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191EB38-D825-5CC9-5234-93F2818BF9B7}"/>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466E8D3-9492-5C0A-FB9C-4F7E5703A2F1}"/>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68891906-3C34-59A6-3D33-E7C0942189E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840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B513A77-0999-75AB-DFDD-E50EF4FDBAFE}"/>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17C4EFC-D7C5-CCC0-BBEC-9E58783E553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30F9A17D-9EA5-79B5-BC2F-0F3B505759D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20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180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A9BF6A2-78CE-E9B5-F811-7CA597457978}"/>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B653881D-6C23-9794-9DF1-A153C6598C3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29B6F212-445C-2B82-3C6D-E0C7A698C01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568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{D55122D6-A81F-4573-BB90-63F24197E85C}</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bclaws.gov.bc.ca/civix/document/id/complete/statreg/07042_0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LdSzRLJt0TU?si=T0YUthT6no57BpD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youtu.be/LdSzRLJt0TU?si=VapfmZabOQ3g2Rx1"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2" name="Google Shape;102;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3" name="Google Shape;103;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p:txBody>
      </p:sp>
      <p:pic>
        <p:nvPicPr>
          <p:cNvPr id="104" name="Google Shape;104;p1"/>
          <p:cNvPicPr preferRelativeResize="0"/>
          <p:nvPr/>
        </p:nvPicPr>
        <p:blipFill rotWithShape="1">
          <a:blip r:embed="rId4">
            <a:alphaModFix/>
          </a:blip>
          <a:srcRect l="26643" t="10966" r="39273" b="27094"/>
          <a:stretch/>
        </p:blipFill>
        <p:spPr>
          <a:xfrm>
            <a:off x="10737335" y="339087"/>
            <a:ext cx="1305303" cy="1266981"/>
          </a:xfrm>
          <a:prstGeom prst="rect">
            <a:avLst/>
          </a:prstGeom>
          <a:noFill/>
          <a:ln>
            <a:noFill/>
          </a:ln>
        </p:spPr>
      </p:pic>
      <p:sp>
        <p:nvSpPr>
          <p:cNvPr id="105" name="Google Shape;105;p1"/>
          <p:cNvSpPr txBox="1"/>
          <p:nvPr/>
        </p:nvSpPr>
        <p:spPr>
          <a:xfrm>
            <a:off x="239643" y="2908665"/>
            <a:ext cx="11150343" cy="13259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Subject title: Climate Change and Human Rights</a:t>
            </a:r>
            <a:endParaRPr sz="2700" b="1" i="0" u="none" strike="noStrike" cap="none" dirty="0">
              <a:solidFill>
                <a:schemeClr val="accent1">
                  <a:lumMod val="50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a:t>
            </a:r>
            <a:r>
              <a:rPr lang="en-US" sz="2200" b="1" i="0" u="none" strike="noStrike" cap="none" dirty="0" err="1">
                <a:solidFill>
                  <a:srgbClr val="003399"/>
                </a:solidFill>
                <a:latin typeface="Century Gothic"/>
                <a:ea typeface="Century Gothic"/>
                <a:cs typeface="Century Gothic"/>
                <a:sym typeface="Century Gothic"/>
              </a:rPr>
              <a:t>Lladó</a:t>
            </a:r>
            <a:r>
              <a:rPr lang="en-US" sz="2200" b="1" i="0" u="none" strike="noStrike" cap="none" dirty="0">
                <a:solidFill>
                  <a:srgbClr val="003399"/>
                </a:solidFill>
                <a:latin typeface="Century Gothic"/>
                <a:ea typeface="Century Gothic"/>
                <a:cs typeface="Century Gothic"/>
                <a:sym typeface="Century Gothic"/>
              </a:rPr>
              <a:t> Martínez</a:t>
            </a:r>
            <a:endParaRPr sz="2200" b="0" i="0" u="none" strike="noStrike" cap="none" dirty="0">
              <a:solidFill>
                <a:srgbClr val="000000"/>
              </a:solidFill>
              <a:latin typeface="Century Gothic"/>
              <a:ea typeface="Century Gothic"/>
              <a:cs typeface="Century Gothic"/>
              <a:sym typeface="Century Gothic"/>
            </a:endParaRPr>
          </a:p>
        </p:txBody>
      </p:sp>
      <p:grpSp>
        <p:nvGrpSpPr>
          <p:cNvPr id="106" name="Google Shape;106;p1"/>
          <p:cNvGrpSpPr/>
          <p:nvPr/>
        </p:nvGrpSpPr>
        <p:grpSpPr>
          <a:xfrm>
            <a:off x="0" y="5223940"/>
            <a:ext cx="12192000" cy="1634061"/>
            <a:chOff x="0" y="5223940"/>
            <a:chExt cx="12192000" cy="1634061"/>
          </a:xfrm>
        </p:grpSpPr>
        <p:sp>
          <p:nvSpPr>
            <p:cNvPr id="107" name="Google Shape;107;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09" name="Google Shape;109;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0" name="Google Shape;110;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1" name="Google Shape;111;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2" name="Google Shape;112;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3" name="Google Shape;113;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14" name="Google Shape;114;p1"/>
            <p:cNvPicPr preferRelativeResize="0"/>
            <p:nvPr/>
          </p:nvPicPr>
          <p:blipFill rotWithShape="1">
            <a:blip r:embed="rId11">
              <a:alphaModFix/>
            </a:blip>
            <a:srcRect r="10406" b="8446"/>
            <a:stretch/>
          </p:blipFill>
          <p:spPr>
            <a:xfrm>
              <a:off x="8705701" y="5233834"/>
              <a:ext cx="1795277" cy="489486"/>
            </a:xfrm>
            <a:prstGeom prst="rect">
              <a:avLst/>
            </a:prstGeom>
            <a:noFill/>
            <a:ln>
              <a:noFill/>
            </a:ln>
          </p:spPr>
        </p:pic>
        <p:pic>
          <p:nvPicPr>
            <p:cNvPr id="115" name="Google Shape;115;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16" name="Google Shape;116;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17" name="Google Shape;117;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2A93D37-FBFB-AC78-8FEE-67ED5177F645}"/>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29807EF1-6660-AB47-1FA4-52A4D6993136}"/>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F04941C0-366B-AA4A-7074-5340B6DB9CFC}"/>
              </a:ext>
            </a:extLst>
          </p:cNvPr>
          <p:cNvSpPr txBox="1"/>
          <p:nvPr/>
        </p:nvSpPr>
        <p:spPr>
          <a:xfrm>
            <a:off x="1417601" y="1335677"/>
            <a:ext cx="8912942"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E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Adaptation to Climate Change</a:t>
            </a:r>
            <a:r>
              <a:rPr lang="en-ES" sz="2400" b="1" dirty="0">
                <a:solidFill>
                  <a:srgbClr val="003399"/>
                </a:solidFill>
                <a:effectLst/>
                <a:latin typeface="Times New Roman" panose="02020603050405020304" pitchFamily="18" charset="0"/>
                <a:cs typeface="Times New Roman" panose="02020603050405020304" pitchFamily="18" charset="0"/>
              </a:rPr>
              <a:t> </a:t>
            </a:r>
            <a:r>
              <a:rPr lang="en-IN" sz="2400" b="1" dirty="0">
                <a:solidFill>
                  <a:srgbClr val="003399"/>
                </a:solidFill>
                <a:latin typeface="Times New Roman" panose="02020603050405020304" pitchFamily="18" charset="0"/>
                <a:cs typeface="Times New Roman" panose="02020603050405020304" pitchFamily="18" charset="0"/>
              </a:rPr>
              <a:t>(1/2)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FB48C82-85A6-69F4-3976-4ADE9D32616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E87BBAD-75FB-361D-CCA9-0E132ABF0FA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525ACF92-E459-464F-91FE-63ECDD25C591}"/>
              </a:ext>
            </a:extLst>
          </p:cNvPr>
          <p:cNvSpPr txBox="1"/>
          <p:nvPr/>
        </p:nvSpPr>
        <p:spPr>
          <a:xfrm>
            <a:off x="864176" y="2478884"/>
            <a:ext cx="6195716" cy="3108543"/>
          </a:xfrm>
          <a:prstGeom prst="rect">
            <a:avLst/>
          </a:prstGeom>
          <a:noFill/>
        </p:spPr>
        <p:txBody>
          <a:bodyPr wrap="square" rtlCol="0">
            <a:spAutoFit/>
          </a:bodyPr>
          <a:lstStyle/>
          <a:p>
            <a:pPr>
              <a:lnSpc>
                <a:spcPct val="13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Capacity Building for Adaptation:</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30000"/>
              </a:lnSpc>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States must ensure that individuals and communities have the capacity to adapt to the impacts of climate change. This includes enhancing resilience, providing financial and technical support, and ensuring access to essential resources like water, food, and adequate housing in vulnerable areas.</a:t>
            </a:r>
          </a:p>
          <a:p>
            <a:endParaRPr lang="en-ES" dirty="0"/>
          </a:p>
        </p:txBody>
      </p:sp>
      <p:pic>
        <p:nvPicPr>
          <p:cNvPr id="4098" name="Picture 2" descr="mitigation adaptation circle">
            <a:extLst>
              <a:ext uri="{FF2B5EF4-FFF2-40B4-BE49-F238E27FC236}">
                <a16:creationId xmlns:a16="http://schemas.microsoft.com/office/drawing/2014/main" id="{889E1FD5-CB2E-8E70-8AD3-67287A7B3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744" y="2405742"/>
            <a:ext cx="3270651" cy="325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8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D106345-8D66-D275-7E3F-669E9D3C83E6}"/>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413D3696-41D9-AB4C-256A-84AF174B1D95}"/>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808C9089-C5D5-DBFA-B286-4BABE14DCC2D}"/>
              </a:ext>
            </a:extLst>
          </p:cNvPr>
          <p:cNvSpPr txBox="1"/>
          <p:nvPr/>
        </p:nvSpPr>
        <p:spPr>
          <a:xfrm>
            <a:off x="1417601" y="1335677"/>
            <a:ext cx="8912942"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E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Adaptation to Climate Change</a:t>
            </a:r>
            <a:r>
              <a:rPr lang="en-ES" sz="2400" b="1" dirty="0">
                <a:solidFill>
                  <a:srgbClr val="003399"/>
                </a:solidFill>
                <a:effectLst/>
                <a:latin typeface="Times New Roman" panose="02020603050405020304" pitchFamily="18" charset="0"/>
                <a:cs typeface="Times New Roman" panose="02020603050405020304" pitchFamily="18" charset="0"/>
              </a:rPr>
              <a:t> </a:t>
            </a:r>
            <a:r>
              <a:rPr lang="en-IN" sz="2400" b="1" dirty="0">
                <a:solidFill>
                  <a:srgbClr val="003399"/>
                </a:solidFill>
                <a:latin typeface="Times New Roman" panose="02020603050405020304" pitchFamily="18" charset="0"/>
                <a:cs typeface="Times New Roman" panose="02020603050405020304" pitchFamily="18" charset="0"/>
              </a:rPr>
              <a:t>(2/2)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3C40CDF-46F7-A18B-D543-678293BFA2E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6617ED4-1CA7-840A-BD8F-B193E5D3F53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D948B5-16D4-3072-1FEF-D299008B4ED6}"/>
              </a:ext>
            </a:extLst>
          </p:cNvPr>
          <p:cNvSpPr txBox="1"/>
          <p:nvPr/>
        </p:nvSpPr>
        <p:spPr>
          <a:xfrm>
            <a:off x="4844142" y="2500149"/>
            <a:ext cx="6061303" cy="2913618"/>
          </a:xfrm>
          <a:prstGeom prst="rect">
            <a:avLst/>
          </a:prstGeom>
          <a:noFill/>
        </p:spPr>
        <p:txBody>
          <a:bodyPr wrap="square" rtlCol="0">
            <a:spAutoFit/>
          </a:bodyPr>
          <a:lstStyle/>
          <a:p>
            <a:pPr>
              <a:lnSpc>
                <a:spcPct val="13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Adaptation Strategies: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3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incorporation of indigenous knowledge and a gender-responsive approach in climate adaptation strategies is essential. Indigenous communities, women, and vulnerable groups must be engaged in the design and implementation of climate actions.</a:t>
            </a:r>
          </a:p>
          <a:p>
            <a:endParaRPr lang="en-ES" dirty="0"/>
          </a:p>
        </p:txBody>
      </p:sp>
      <p:pic>
        <p:nvPicPr>
          <p:cNvPr id="4098" name="Picture 2" descr="mitigation adaptation circle">
            <a:extLst>
              <a:ext uri="{FF2B5EF4-FFF2-40B4-BE49-F238E27FC236}">
                <a16:creationId xmlns:a16="http://schemas.microsoft.com/office/drawing/2014/main" id="{2FEFA3BC-AE66-3306-3E01-E34FB2851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51" y="2416629"/>
            <a:ext cx="3011708" cy="299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3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C134138-886C-3456-7C17-9CF6179FBDE9}"/>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43B05FA2-9845-D2F9-AD40-9B7BFF9A84A4}"/>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49E88EDD-6620-510D-766C-CED320E1522A}"/>
              </a:ext>
            </a:extLst>
          </p:cNvPr>
          <p:cNvSpPr txBox="1"/>
          <p:nvPr/>
        </p:nvSpPr>
        <p:spPr>
          <a:xfrm>
            <a:off x="1493803" y="1259475"/>
            <a:ext cx="8912942"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Accountability and Provide Remedies </a:t>
            </a: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2F7ABC-39BD-174B-E5F0-D1DBFF9DD32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A019003-609A-0AB9-5E02-0C228FB8440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87D6D42F-AC0E-5851-BF6F-FC7EE8788A1E}"/>
              </a:ext>
            </a:extLst>
          </p:cNvPr>
          <p:cNvSpPr txBox="1"/>
          <p:nvPr/>
        </p:nvSpPr>
        <p:spPr>
          <a:xfrm>
            <a:off x="740229" y="2118360"/>
            <a:ext cx="6542314" cy="4406334"/>
          </a:xfrm>
          <a:prstGeom prst="rect">
            <a:avLst/>
          </a:prstGeom>
          <a:noFill/>
        </p:spPr>
        <p:txBody>
          <a:bodyPr wrap="square" rtlCol="0">
            <a:spAutoFit/>
          </a:bodyPr>
          <a:lstStyle/>
          <a:p>
            <a:pPr>
              <a:lnSpc>
                <a:spcPct val="115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Access to Justice: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States are obligated to ensure accountability for human rights violations caused by climate change. This involves providing effective legal remedies to individuals and communities suffering from climate impacts, such as forced displacement due to sea-level rise or loss of livelihoods.</a:t>
            </a:r>
          </a:p>
          <a:p>
            <a:pPr>
              <a:lnSpc>
                <a:spcPct val="115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Legal Frameworks for Redress: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Courts in many countries are increasingly using human rights law to hold governments accountable for failing to take adequate climate action. This includes judicial oversight in climate policies to protect human rights.</a:t>
            </a:r>
          </a:p>
          <a:p>
            <a:endParaRPr lang="en-ES" dirty="0"/>
          </a:p>
        </p:txBody>
      </p:sp>
      <p:pic>
        <p:nvPicPr>
          <p:cNvPr id="7170" name="Picture 2">
            <a:hlinkClick r:id="rId3"/>
            <a:extLst>
              <a:ext uri="{FF2B5EF4-FFF2-40B4-BE49-F238E27FC236}">
                <a16:creationId xmlns:a16="http://schemas.microsoft.com/office/drawing/2014/main" id="{1F15C82B-D66C-E69E-DC26-A02D0052C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3" y="2066107"/>
            <a:ext cx="3026229" cy="3026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A290EB-B25F-CE5B-1F43-4F34571A4324}"/>
              </a:ext>
            </a:extLst>
          </p:cNvPr>
          <p:cNvSpPr txBox="1"/>
          <p:nvPr/>
        </p:nvSpPr>
        <p:spPr>
          <a:xfrm>
            <a:off x="7739744" y="5270091"/>
            <a:ext cx="3341914" cy="461665"/>
          </a:xfrm>
          <a:prstGeom prst="rect">
            <a:avLst/>
          </a:prstGeom>
          <a:noFill/>
        </p:spPr>
        <p:txBody>
          <a:bodyPr wrap="square" rtlCol="0">
            <a:spAutoFit/>
          </a:bodyPr>
          <a:lstStyle/>
          <a:p>
            <a:pPr algn="ctr"/>
            <a:r>
              <a:rPr lang="en-US" sz="1200" dirty="0">
                <a:hlinkClick r:id="rId3"/>
              </a:rPr>
              <a:t>https://</a:t>
            </a:r>
            <a:r>
              <a:rPr lang="en-US" sz="1200" dirty="0" err="1">
                <a:hlinkClick r:id="rId3"/>
              </a:rPr>
              <a:t>www.bclaws.gov.bc.ca</a:t>
            </a:r>
            <a:r>
              <a:rPr lang="en-US" sz="1200" dirty="0">
                <a:hlinkClick r:id="rId3"/>
              </a:rPr>
              <a:t>/</a:t>
            </a:r>
            <a:r>
              <a:rPr lang="en-US" sz="1200" dirty="0" err="1">
                <a:hlinkClick r:id="rId3"/>
              </a:rPr>
              <a:t>civix</a:t>
            </a:r>
            <a:r>
              <a:rPr lang="en-US" sz="1200" dirty="0">
                <a:hlinkClick r:id="rId3"/>
              </a:rPr>
              <a:t>/document/id/complete/</a:t>
            </a:r>
            <a:r>
              <a:rPr lang="en-US" sz="1200" dirty="0" err="1">
                <a:hlinkClick r:id="rId3"/>
              </a:rPr>
              <a:t>statreg</a:t>
            </a:r>
            <a:r>
              <a:rPr lang="en-US" sz="1200" dirty="0">
                <a:hlinkClick r:id="rId3"/>
              </a:rPr>
              <a:t>/07042_01</a:t>
            </a:r>
            <a:endParaRPr lang="en-ES" sz="1200" dirty="0"/>
          </a:p>
        </p:txBody>
      </p:sp>
    </p:spTree>
    <p:extLst>
      <p:ext uri="{BB962C8B-B14F-4D97-AF65-F5344CB8AC3E}">
        <p14:creationId xmlns:p14="http://schemas.microsoft.com/office/powerpoint/2010/main" val="131331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10684EB-0BFD-49AA-5E4A-F24B6A8FAAAD}"/>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030A0A46-9EF0-8514-9749-C9412786D745}"/>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115E4745-95D5-4895-AB9B-E4E069EF0314}"/>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Mobilize Resources for Sustainable Development (1/2)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7B19013-1C9F-6A89-BA11-59DAAA83080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41B6E93-FB49-7C3B-FCD7-656C2633A7D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30C6B524-4163-9778-B45B-C364EFF82B18}"/>
              </a:ext>
            </a:extLst>
          </p:cNvPr>
          <p:cNvSpPr txBox="1"/>
          <p:nvPr/>
        </p:nvSpPr>
        <p:spPr>
          <a:xfrm>
            <a:off x="805544" y="2118361"/>
            <a:ext cx="5725885" cy="4093428"/>
          </a:xfrm>
          <a:prstGeom prst="rect">
            <a:avLst/>
          </a:prstGeom>
          <a:noFill/>
        </p:spPr>
        <p:txBody>
          <a:bodyPr wrap="square" rtlCol="0">
            <a:spAutoFit/>
          </a:bodyPr>
          <a:lstStyle/>
          <a:p>
            <a:pPr>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Maximization of Resources: </a:t>
            </a:r>
          </a:p>
          <a:p>
            <a:pPr>
              <a:lnSpc>
                <a:spcPct val="150000"/>
              </a:lnSpc>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States are required to allocate the maximum available resources towards sustainable development that is both environmentally and socially equitable. This involves prioritizing funding for renewable energy projects, climate resilience infrastructure, and poverty alleviation programs in regions severely impacted by climate change.</a:t>
            </a:r>
          </a:p>
          <a:p>
            <a:endParaRPr lang="en-ES" sz="2000" dirty="0">
              <a:latin typeface="Times New Roman" panose="02020603050405020304" pitchFamily="18" charset="0"/>
              <a:cs typeface="Times New Roman" panose="02020603050405020304" pitchFamily="18" charset="0"/>
            </a:endParaRPr>
          </a:p>
        </p:txBody>
      </p:sp>
      <p:pic>
        <p:nvPicPr>
          <p:cNvPr id="8194" name="Picture 2" descr="Natural Resources for Sustainable Development">
            <a:extLst>
              <a:ext uri="{FF2B5EF4-FFF2-40B4-BE49-F238E27FC236}">
                <a16:creationId xmlns:a16="http://schemas.microsoft.com/office/drawing/2014/main" id="{63D16958-A022-A4AE-2428-A62ECC482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599" y="2177145"/>
            <a:ext cx="3712029" cy="371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6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19FD245-9162-7887-B899-1A2FA6310383}"/>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986F0AB9-DFB7-E531-590A-8F23C27853C3}"/>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9A3DDEF7-266E-0EB7-A4E0-8F397FAD025D}"/>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Mobilize Resources for Sustainable Development (2/2)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A5145E7-60C1-D930-CE5F-E22DFAB7EB5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4FDABBC-BA07-6698-2031-7EE5468A504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4E53F44-D3C9-5870-C25F-F3B57790898E}"/>
              </a:ext>
            </a:extLst>
          </p:cNvPr>
          <p:cNvSpPr txBox="1"/>
          <p:nvPr/>
        </p:nvSpPr>
        <p:spPr>
          <a:xfrm>
            <a:off x="5279571" y="2197857"/>
            <a:ext cx="5725885" cy="3836948"/>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Equitable Development:</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Ensuring that climate change prevention does not exacerbate inequality is critical. States must implement climate policies that balance economic development with environmental sustainability, ensuring that all populations, particularly the most vulnerable, benefit.</a:t>
            </a:r>
          </a:p>
          <a:p>
            <a:endParaRPr lang="en-ES" sz="2000" dirty="0">
              <a:latin typeface="Times New Roman" panose="02020603050405020304" pitchFamily="18" charset="0"/>
              <a:cs typeface="Times New Roman" panose="02020603050405020304" pitchFamily="18" charset="0"/>
            </a:endParaRPr>
          </a:p>
        </p:txBody>
      </p:sp>
      <p:pic>
        <p:nvPicPr>
          <p:cNvPr id="5" name="Picture 2" descr="Natural Resources for Sustainable Development">
            <a:extLst>
              <a:ext uri="{FF2B5EF4-FFF2-40B4-BE49-F238E27FC236}">
                <a16:creationId xmlns:a16="http://schemas.microsoft.com/office/drawing/2014/main" id="{5DCEE72D-1F5D-66B7-6E68-92BD5912A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2042158"/>
            <a:ext cx="3712029" cy="371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6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CA97261-58C3-0746-1881-C6719EF67865}"/>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D59DCF10-2E2D-31C3-59E7-2A5A21B91FE7}"/>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C5E9782B-8F54-F2E6-B527-E964DF80026C}"/>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E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Cooperate with Other States</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8B7234F-9672-418E-C8F8-A2050856CAA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C24F4C08-36D3-5DD4-AC5F-72CA88FC8E0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48C8BF5-50E3-4A49-C393-240687A5A177}"/>
              </a:ext>
            </a:extLst>
          </p:cNvPr>
          <p:cNvSpPr txBox="1"/>
          <p:nvPr/>
        </p:nvSpPr>
        <p:spPr>
          <a:xfrm>
            <a:off x="740229" y="2248990"/>
            <a:ext cx="6128657" cy="3355855"/>
          </a:xfrm>
          <a:prstGeom prst="rect">
            <a:avLst/>
          </a:prstGeom>
          <a:noFill/>
        </p:spPr>
        <p:txBody>
          <a:bodyPr wrap="square" rtlCol="0">
            <a:spAutoFit/>
          </a:bodyPr>
          <a:lstStyle/>
          <a:p>
            <a:pPr>
              <a:lnSpc>
                <a:spcPct val="13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International Cooperation: </a:t>
            </a:r>
          </a:p>
          <a:p>
            <a:pPr>
              <a:lnSpc>
                <a:spcPct val="13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 change is a global problem that requires international solidarity. States must work together to share knowledge, resources, and technology to mitigate the global effects of climate change. This includes obligations under international treaties such as the Paris Agreement to assist less-developed nations that are disproportionately affected by climate change.</a:t>
            </a:r>
          </a:p>
        </p:txBody>
      </p:sp>
      <p:pic>
        <p:nvPicPr>
          <p:cNvPr id="10242" name="Picture 2" descr="HOW INTERNATIONAL COOPERATION CAN HELP TO FIGHT CLIMATE CHANGE">
            <a:extLst>
              <a:ext uri="{FF2B5EF4-FFF2-40B4-BE49-F238E27FC236}">
                <a16:creationId xmlns:a16="http://schemas.microsoft.com/office/drawing/2014/main" id="{A15ED644-1633-7151-3A9F-1FD6D6E49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621" y="2625165"/>
            <a:ext cx="4463150" cy="260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3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1FD23AC-314A-F120-6768-07F62B745A26}"/>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83041B7-066D-B1E4-61A0-FFB2C514464F}"/>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55BEB474-61B6-A1CA-2E89-3EC723BA32D2}"/>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E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Cooperate with Other States</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(2/2)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C393CAA-2B07-5DD8-083A-13E0FAEEED3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6F15E6F-0067-F4A1-31D1-AA7F5E82624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4652287-BFE8-5A3B-8804-990112E26AEA}"/>
              </a:ext>
            </a:extLst>
          </p:cNvPr>
          <p:cNvSpPr txBox="1"/>
          <p:nvPr/>
        </p:nvSpPr>
        <p:spPr>
          <a:xfrm>
            <a:off x="5551716" y="2577604"/>
            <a:ext cx="5725885" cy="2447914"/>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Global Climate Justice:</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Developed nations have a responsibility to support developing nations through financial assistance and technology transfer, acknowledging their historical role in contributing to global emissions.</a:t>
            </a:r>
          </a:p>
        </p:txBody>
      </p:sp>
      <p:pic>
        <p:nvPicPr>
          <p:cNvPr id="11266" name="Picture 2" descr="HOW INTERNATIONAL COOPERATION CAN HELP TO FIGHT CLIMATE CHANGE">
            <a:extLst>
              <a:ext uri="{FF2B5EF4-FFF2-40B4-BE49-F238E27FC236}">
                <a16:creationId xmlns:a16="http://schemas.microsoft.com/office/drawing/2014/main" id="{DC238FE8-31B1-74DF-4BE8-2E6BA5F73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45" y="2533785"/>
            <a:ext cx="4327524" cy="252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E9631EE-4EF6-7A7B-1329-2D2838B9225A}"/>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F25B45C-ABF8-CB1C-140F-755016863AEE}"/>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139B365E-0E25-BB4F-D57B-30D57895DCE3}"/>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Equity in Climate Action </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0E06660-53F2-5E81-0B69-F5481A8D0D3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F2CD6859-0559-3A20-A200-6026CA57A60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16856A13-53DF-D5B7-7057-B5F0D1AC42FB}"/>
              </a:ext>
            </a:extLst>
          </p:cNvPr>
          <p:cNvSpPr txBox="1"/>
          <p:nvPr/>
        </p:nvSpPr>
        <p:spPr>
          <a:xfrm>
            <a:off x="925287" y="2466702"/>
            <a:ext cx="5725885" cy="2955746"/>
          </a:xfrm>
          <a:prstGeom prst="rect">
            <a:avLst/>
          </a:prstGeom>
          <a:noFill/>
        </p:spPr>
        <p:txBody>
          <a:bodyPr wrap="square" rtlCol="0">
            <a:spAutoFit/>
          </a:bodyPr>
          <a:lstStyle/>
          <a:p>
            <a:pPr>
              <a:lnSpc>
                <a:spcPct val="13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Non-Discrimination: </a:t>
            </a:r>
          </a:p>
          <a:p>
            <a:pPr>
              <a:lnSpc>
                <a:spcPct val="13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Human rights obligations require that climate action be carried out equitably and without discrimination. Vulnerable groups -including indigenous peoples, women, children, and the poor- must be prioritized in climate strategies to avoid exacerbating existing inequalities.</a:t>
            </a:r>
          </a:p>
        </p:txBody>
      </p:sp>
      <p:sp>
        <p:nvSpPr>
          <p:cNvPr id="5" name="AutoShape 2">
            <a:extLst>
              <a:ext uri="{FF2B5EF4-FFF2-40B4-BE49-F238E27FC236}">
                <a16:creationId xmlns:a16="http://schemas.microsoft.com/office/drawing/2014/main" id="{3643228F-7D6B-018E-C8D2-ED1E56683E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ES"/>
          </a:p>
        </p:txBody>
      </p:sp>
      <p:pic>
        <p:nvPicPr>
          <p:cNvPr id="12292" name="Picture 4">
            <a:extLst>
              <a:ext uri="{FF2B5EF4-FFF2-40B4-BE49-F238E27FC236}">
                <a16:creationId xmlns:a16="http://schemas.microsoft.com/office/drawing/2014/main" id="{CA764640-5268-F609-4841-222FFA8D7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57" y="2218643"/>
            <a:ext cx="3787956" cy="381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8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2651208-A918-2B2C-3A5A-8171AEDDF13E}"/>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093C5944-AC24-729D-3AB0-ECA87A23F97F}"/>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83FF039B-AA51-8886-A45A-7FA2F3E3E3D8}"/>
              </a:ext>
            </a:extLst>
          </p:cNvPr>
          <p:cNvSpPr txBox="1"/>
          <p:nvPr/>
        </p:nvSpPr>
        <p:spPr>
          <a:xfrm>
            <a:off x="1493802" y="1259475"/>
            <a:ext cx="9315711"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Equity in Climate Action </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(2/2)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79EADF4-78DA-CEA9-C68E-7900AC88DB8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BDE8FD7-46C4-E121-0287-78514B836C70}"/>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E2B675-7ACA-8B49-334A-E6CCD64722B8}"/>
              </a:ext>
            </a:extLst>
          </p:cNvPr>
          <p:cNvSpPr txBox="1"/>
          <p:nvPr/>
        </p:nvSpPr>
        <p:spPr>
          <a:xfrm>
            <a:off x="5660573" y="2608216"/>
            <a:ext cx="5725885" cy="3058338"/>
          </a:xfrm>
          <a:prstGeom prst="rect">
            <a:avLst/>
          </a:prstGeom>
          <a:noFill/>
        </p:spPr>
        <p:txBody>
          <a:bodyPr wrap="square" rtlCol="0">
            <a:spAutoFit/>
          </a:bodyPr>
          <a:lstStyle/>
          <a:p>
            <a:pPr>
              <a:lnSpc>
                <a:spcPct val="13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Gender and Indigenous Rights: </a:t>
            </a:r>
          </a:p>
          <a:p>
            <a:pPr>
              <a:lnSpc>
                <a:spcPct val="13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 policies must specifically address the unique vulnerabilities of women and indigenous peoples, ensuring their participation in decision-making processes and the protection of their traditional livelihoods and cultural rights.</a:t>
            </a:r>
          </a:p>
          <a:p>
            <a:pPr>
              <a:lnSpc>
                <a:spcPct val="130000"/>
              </a:lnSpc>
              <a:spcAft>
                <a:spcPts val="800"/>
              </a:spcAft>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3314" name="Picture 2">
            <a:extLst>
              <a:ext uri="{FF2B5EF4-FFF2-40B4-BE49-F238E27FC236}">
                <a16:creationId xmlns:a16="http://schemas.microsoft.com/office/drawing/2014/main" id="{64160DF3-CA81-FF19-C84A-0793BD527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79" y="2344702"/>
            <a:ext cx="3562350" cy="35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2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C2FEBE9-7C6F-22CC-528E-B04BB841581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6DE9E8AD-ACDF-1849-D363-18B02EB32747}"/>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AA3F6D66-AC5D-4923-3ED0-309B6A3D050A}"/>
              </a:ext>
            </a:extLst>
          </p:cNvPr>
          <p:cNvSpPr txBox="1"/>
          <p:nvPr/>
        </p:nvSpPr>
        <p:spPr>
          <a:xfrm>
            <a:off x="1493802" y="1259475"/>
            <a:ext cx="9315711" cy="1026525"/>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Protect Human Rights from Business Harms  </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966421F-F775-F42E-96E7-FF9C6652C97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DD195198-ECC1-B321-1816-9919ECDB9347}"/>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FD8F20F-4612-3B4B-4745-34C35983D6AA}"/>
              </a:ext>
            </a:extLst>
          </p:cNvPr>
          <p:cNvSpPr txBox="1"/>
          <p:nvPr/>
        </p:nvSpPr>
        <p:spPr>
          <a:xfrm>
            <a:off x="947058" y="2227281"/>
            <a:ext cx="5725885" cy="3371244"/>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Corporate Accountability: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Businesses, particularly in high-emission industries, have a responsibility to respect human rights in their operations, especially in relation to climate change. States must enforce regulations that prevent corporate practices from contributing to environmental degradation that harms human rights.</a:t>
            </a:r>
          </a:p>
        </p:txBody>
      </p:sp>
      <p:pic>
        <p:nvPicPr>
          <p:cNvPr id="14338" name="Picture 2">
            <a:extLst>
              <a:ext uri="{FF2B5EF4-FFF2-40B4-BE49-F238E27FC236}">
                <a16:creationId xmlns:a16="http://schemas.microsoft.com/office/drawing/2014/main" id="{356D9736-9ED1-BE81-98B9-8FCD6B23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492" y="2509154"/>
            <a:ext cx="4379228" cy="291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7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B3CEDA0-BA92-B678-80D9-75C4F79C810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DCA4F03-6A9A-9A9E-970C-F6E0E5D625BE}"/>
              </a:ext>
            </a:extLst>
          </p:cNvPr>
          <p:cNvSpPr txBox="1"/>
          <p:nvPr/>
        </p:nvSpPr>
        <p:spPr>
          <a:xfrm>
            <a:off x="3020785" y="2090058"/>
            <a:ext cx="6150429"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OVERVIEW</a:t>
            </a:r>
          </a:p>
          <a:p>
            <a:pPr algn="ct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8AF45FF-E915-F533-9113-ABA7D1ACFCC0}"/>
              </a:ext>
            </a:extLst>
          </p:cNvPr>
          <p:cNvSpPr txBox="1"/>
          <p:nvPr/>
        </p:nvSpPr>
        <p:spPr>
          <a:xfrm>
            <a:off x="2109105" y="3298372"/>
            <a:ext cx="7973788" cy="1569660"/>
          </a:xfrm>
          <a:prstGeom prst="rect">
            <a:avLst/>
          </a:prstGeom>
          <a:noFill/>
        </p:spPr>
        <p:txBody>
          <a:bodyPr wrap="square" rtlCol="0">
            <a:spAutoFit/>
          </a:bodyPr>
          <a:lstStyle/>
          <a:p>
            <a:r>
              <a:rPr lang="en-ES" sz="2400" b="1" dirty="0">
                <a:solidFill>
                  <a:srgbClr val="003399"/>
                </a:solidFill>
                <a:latin typeface="Times New Roman" panose="02020603050405020304" pitchFamily="18" charset="0"/>
                <a:cs typeface="Times New Roman" panose="02020603050405020304" pitchFamily="18" charset="0"/>
              </a:rPr>
              <a:t>TOPIC 1.2 </a:t>
            </a:r>
            <a:r>
              <a:rPr lang="en-US" sz="2400" dirty="0">
                <a:solidFill>
                  <a:schemeClr val="tx1"/>
                </a:solidFill>
                <a:latin typeface="Times New Roman" panose="02020603050405020304" pitchFamily="18" charset="0"/>
                <a:cs typeface="Times New Roman" panose="02020603050405020304" pitchFamily="18" charset="0"/>
              </a:rPr>
              <a:t>Study of human rights obligations related to the environment and climate change, focusing on the rights to food, water and sanitation, decent housing, health, personal safety, and life.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3F3A689-6847-985C-C0AF-17FE603B7A0B}"/>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D2564C52-A044-34EB-F42C-D8EEA47CC522}"/>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F0396270-E948-80BF-C417-F8017118E1AD}"/>
              </a:ext>
            </a:extLst>
          </p:cNvPr>
          <p:cNvSpPr txBox="1"/>
          <p:nvPr/>
        </p:nvSpPr>
        <p:spPr>
          <a:xfrm>
            <a:off x="1493802" y="1259475"/>
            <a:ext cx="9315711" cy="1026525"/>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Protect Human Rights from Business Harms  </a:t>
            </a:r>
            <a:r>
              <a:rPr lang="en-ES" sz="2400" b="1" dirty="0">
                <a:solidFill>
                  <a:srgbClr val="003399"/>
                </a:solidFill>
                <a:effectLst/>
                <a:latin typeface="Times New Roman" panose="02020603050405020304" pitchFamily="18" charset="0"/>
                <a:cs typeface="Times New Roman" panose="02020603050405020304" pitchFamily="18" charset="0"/>
              </a:rPr>
              <a:t> </a:t>
            </a: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(2/2)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1067F0A-45CB-0682-C29B-59EEFBBBC4D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F1691D2-1F66-8405-4026-443E0DA6CCB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93A7146-7CB9-56C9-94F6-1BA4A0E0ED89}"/>
              </a:ext>
            </a:extLst>
          </p:cNvPr>
          <p:cNvSpPr txBox="1"/>
          <p:nvPr/>
        </p:nvSpPr>
        <p:spPr>
          <a:xfrm>
            <a:off x="5834743" y="2281710"/>
            <a:ext cx="5725885" cy="3371244"/>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Due Diligence: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UN Guiding Principles on Business and Human Rights emphasize the need for corporations to conduct due diligence to prevent, mitigate, and address their impacts on climate change, ensuring that they do not violate the rights to health, water, and a clean environment.</a:t>
            </a:r>
          </a:p>
        </p:txBody>
      </p:sp>
      <p:pic>
        <p:nvPicPr>
          <p:cNvPr id="5" name="Picture 2">
            <a:extLst>
              <a:ext uri="{FF2B5EF4-FFF2-40B4-BE49-F238E27FC236}">
                <a16:creationId xmlns:a16="http://schemas.microsoft.com/office/drawing/2014/main" id="{D85C040B-4717-ABDD-0DA8-4E1ED2293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92" y="2507589"/>
            <a:ext cx="4379228" cy="291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D4C26AE-7EBF-2C43-5E38-B4675E954B7D}"/>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5D03D10-66CD-E1CA-7AAF-985BE9CC6E62}"/>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DED4F97C-F3AF-A143-B81F-AF895E342198}"/>
              </a:ext>
            </a:extLst>
          </p:cNvPr>
          <p:cNvSpPr txBox="1"/>
          <p:nvPr/>
        </p:nvSpPr>
        <p:spPr>
          <a:xfrm>
            <a:off x="1493802" y="1259475"/>
            <a:ext cx="9315711" cy="1026525"/>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Meaningful Participation  (1/2)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936DFB5-FF47-2D06-D3EC-FD43AB94F9E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A339132A-D31F-03CF-3AED-313651FB1A3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D8C1AAE-C478-4F2D-4F1F-18FFE42A4A5A}"/>
              </a:ext>
            </a:extLst>
          </p:cNvPr>
          <p:cNvSpPr txBox="1"/>
          <p:nvPr/>
        </p:nvSpPr>
        <p:spPr>
          <a:xfrm>
            <a:off x="947058" y="2227281"/>
            <a:ext cx="5725885" cy="3935501"/>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Right to Participate: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A human rights-based approach to climate action requires that all individuals, especially those affected by climate change, have a meaningful role in shaping climate policies. Public participation is essential to ensuring transparency and accountability in climate decision-making processes.</a:t>
            </a:r>
          </a:p>
          <a:p>
            <a:pPr>
              <a:lnSpc>
                <a:spcPct val="150000"/>
              </a:lnSpc>
              <a:spcAft>
                <a:spcPts val="800"/>
              </a:spcAft>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6386" name="Picture 2">
            <a:extLst>
              <a:ext uri="{FF2B5EF4-FFF2-40B4-BE49-F238E27FC236}">
                <a16:creationId xmlns:a16="http://schemas.microsoft.com/office/drawing/2014/main" id="{AF10C557-DA4C-0831-1513-09C8A1E35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686" y="2501537"/>
            <a:ext cx="4270158" cy="28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9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D6AF90B-4FFD-CEAA-C502-32133E6F296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BBF04F0B-1F3F-0DF2-C730-25020B5FBE9D}"/>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68997A7F-57FB-8F95-320D-01EB4AB7B5AF}"/>
              </a:ext>
            </a:extLst>
          </p:cNvPr>
          <p:cNvSpPr txBox="1"/>
          <p:nvPr/>
        </p:nvSpPr>
        <p:spPr>
          <a:xfrm>
            <a:off x="1493802" y="1259475"/>
            <a:ext cx="9315711" cy="1026525"/>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Meaningful Participation  (2/2)</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33F3469-4A28-90F5-CA67-7C54FBFFB61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0BB0392-5160-ED0D-4DD9-836686061167}"/>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8F08B7A8-1BA7-0695-8E10-18FE4EF8120F}"/>
              </a:ext>
            </a:extLst>
          </p:cNvPr>
          <p:cNvSpPr txBox="1"/>
          <p:nvPr/>
        </p:nvSpPr>
        <p:spPr>
          <a:xfrm>
            <a:off x="5889173" y="2383969"/>
            <a:ext cx="5029198" cy="3473836"/>
          </a:xfrm>
          <a:prstGeom prst="rect">
            <a:avLst/>
          </a:prstGeom>
          <a:noFill/>
        </p:spPr>
        <p:txBody>
          <a:bodyPr wrap="square" rtlCol="0">
            <a:spAutoFit/>
          </a:bodyPr>
          <a:lstStyle/>
          <a:p>
            <a:pPr>
              <a:lnSpc>
                <a:spcPct val="15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Access to Information: </a:t>
            </a:r>
          </a:p>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Governments are obligated to provide transparent and accessible information regarding climate risks and actions to enable communities to engage in climate policies that affect their lives.</a:t>
            </a:r>
          </a:p>
          <a:p>
            <a:pPr>
              <a:lnSpc>
                <a:spcPct val="150000"/>
              </a:lnSpc>
              <a:spcAft>
                <a:spcPts val="800"/>
              </a:spcAft>
            </a:pPr>
            <a:endPar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5" name="Picture 2">
            <a:extLst>
              <a:ext uri="{FF2B5EF4-FFF2-40B4-BE49-F238E27FC236}">
                <a16:creationId xmlns:a16="http://schemas.microsoft.com/office/drawing/2014/main" id="{0095C20B-3E61-0000-47D6-C6F3B544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629" y="2383969"/>
            <a:ext cx="4270158" cy="28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57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9787B3D-5FB1-2E76-E777-E1944164215E}"/>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5CB1C23-CBED-C5E6-099A-A7B6C6E1F43B}"/>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ACA81F49-9A09-F78C-73EA-22D718A95DCC}"/>
              </a:ext>
            </a:extLst>
          </p:cNvPr>
          <p:cNvSpPr txBox="1"/>
          <p:nvPr/>
        </p:nvSpPr>
        <p:spPr>
          <a:xfrm>
            <a:off x="1493802" y="1259475"/>
            <a:ext cx="9315711" cy="1026525"/>
          </a:xfrm>
          <a:prstGeom prst="rect">
            <a:avLst/>
          </a:prstGeom>
          <a:noFill/>
          <a:ln>
            <a:noFill/>
          </a:ln>
        </p:spPr>
        <p:txBody>
          <a:bodyPr spcFirstLastPara="1" wrap="square" lIns="91425" tIns="91425" rIns="91425" bIns="91425" anchor="t" anchorCtr="0">
            <a:noAutofit/>
          </a:bodyPr>
          <a:lstStyle/>
          <a:p>
            <a:pPr algn="ctr">
              <a:lnSpc>
                <a:spcPct val="150000"/>
              </a:lnSpc>
            </a:pPr>
            <a:r>
              <a:rPr lang="en-US" sz="24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Guarantee Benefits of Science</a:t>
            </a: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D1C94DE-90F7-963C-BB5A-A75F5F7E08A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B74BFFB-1EF6-E1DC-9424-DB050F79762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46E3448-E505-642A-1073-E6B333F72913}"/>
              </a:ext>
            </a:extLst>
          </p:cNvPr>
          <p:cNvSpPr txBox="1"/>
          <p:nvPr/>
        </p:nvSpPr>
        <p:spPr>
          <a:xfrm>
            <a:off x="1493802" y="2275114"/>
            <a:ext cx="4819912" cy="3548664"/>
          </a:xfrm>
          <a:prstGeom prst="rect">
            <a:avLst/>
          </a:prstGeom>
          <a:noFill/>
        </p:spPr>
        <p:txBody>
          <a:bodyPr wrap="square" rtlCol="0">
            <a:spAutoFit/>
          </a:bodyPr>
          <a:lstStyle/>
          <a:p>
            <a:pPr>
              <a:lnSpc>
                <a:spcPct val="130000"/>
              </a:lnSpc>
            </a:pPr>
            <a:r>
              <a:rPr lang="en-ES" sz="1800" b="1" u="sng" kern="100" dirty="0">
                <a:solidFill>
                  <a:srgbClr val="003399"/>
                </a:solidFill>
                <a:effectLst/>
                <a:latin typeface="Aptos" panose="020B0004020202020204" pitchFamily="34" charset="0"/>
                <a:ea typeface="DengXian" panose="02010600030101010101" pitchFamily="2" charset="-122"/>
                <a:cs typeface="Arial" panose="020B0604020202020204" pitchFamily="34" charset="0"/>
              </a:rPr>
              <a:t>Right to Scientific Benefits: </a:t>
            </a:r>
          </a:p>
          <a:p>
            <a:pPr>
              <a:lnSpc>
                <a:spcPct val="130000"/>
              </a:lnSpc>
            </a:pPr>
            <a:r>
              <a:rPr lang="en-ES" sz="1800" kern="100" dirty="0">
                <a:effectLst/>
                <a:latin typeface="Aptos" panose="020B0004020202020204" pitchFamily="34" charset="0"/>
                <a:ea typeface="DengXian" panose="02010600030101010101" pitchFamily="2" charset="-122"/>
                <a:cs typeface="Arial" panose="020B0604020202020204" pitchFamily="34" charset="0"/>
              </a:rPr>
              <a:t>States have an obligation to ensure that scientific advancements, particularly in the fields of renewable energy and climate adaptation technologies, are accessible to all people, especially those in vulnerable and marginalized communities. Climate actions should be informed by the best available scientific data.</a:t>
            </a:r>
          </a:p>
          <a:p>
            <a:endParaRPr lang="en-ES" dirty="0"/>
          </a:p>
        </p:txBody>
      </p:sp>
      <p:pic>
        <p:nvPicPr>
          <p:cNvPr id="18434" name="Picture 2">
            <a:extLst>
              <a:ext uri="{FF2B5EF4-FFF2-40B4-BE49-F238E27FC236}">
                <a16:creationId xmlns:a16="http://schemas.microsoft.com/office/drawing/2014/main" id="{263C11B9-79AC-027A-E227-44E058F29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35" y="2188029"/>
            <a:ext cx="3537778" cy="353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9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F35DADA-660D-8BAB-7D18-B4FE18F73F30}"/>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88C75106-55F5-2B2C-DC9C-382FAD337EA9}"/>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7CB66905-9C3A-58BF-43B9-16D907FE8F2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E216C24-7C7B-BAAE-2C87-3BC61A0CF95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8DAD93B-1057-9F5D-4494-83FC8016D753}"/>
              </a:ext>
            </a:extLst>
          </p:cNvPr>
          <p:cNvSpPr txBox="1"/>
          <p:nvPr/>
        </p:nvSpPr>
        <p:spPr>
          <a:xfrm>
            <a:off x="1905002" y="2724286"/>
            <a:ext cx="8000998" cy="2677656"/>
          </a:xfrm>
          <a:prstGeom prst="rect">
            <a:avLst/>
          </a:prstGeom>
          <a:noFill/>
        </p:spPr>
        <p:txBody>
          <a:bodyPr wrap="square" rtlCol="0">
            <a:spAutoFit/>
          </a:bodyPr>
          <a:lstStyle/>
          <a:p>
            <a:r>
              <a:rPr lang="en-US" sz="2400" dirty="0">
                <a:effectLst/>
                <a:latin typeface="Times New Roman" panose="02020603050405020304" pitchFamily="18" charset="0"/>
                <a:cs typeface="Times New Roman" panose="02020603050405020304" pitchFamily="18" charset="0"/>
              </a:rPr>
              <a:t>The Universal Declaration of Human Rights guarantees that all human beings are entitled to a social and international order in which their rights and freedoms can be fully realized. Climate change threatens this order and the rights and freedoms of all people. Without drastic action now, it will create dreadful harm.</a:t>
            </a:r>
          </a:p>
          <a:p>
            <a:r>
              <a:rPr lang="en-US" sz="2400" dirty="0">
                <a:effectLst/>
                <a:latin typeface="Times New Roman" panose="02020603050405020304" pitchFamily="18" charset="0"/>
                <a:cs typeface="Times New Roman" panose="02020603050405020304" pitchFamily="18" charset="0"/>
              </a:rPr>
              <a:t>International cooperation and solidarity are vital for climate change mitigation and adaptation.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E9514C0-E080-5177-C6C0-FA50C32F97CE}"/>
              </a:ext>
            </a:extLst>
          </p:cNvPr>
          <p:cNvSpPr txBox="1"/>
          <p:nvPr/>
        </p:nvSpPr>
        <p:spPr>
          <a:xfrm>
            <a:off x="3341914" y="1905001"/>
            <a:ext cx="3875314" cy="523220"/>
          </a:xfrm>
          <a:prstGeom prst="rect">
            <a:avLst/>
          </a:prstGeom>
          <a:noFill/>
        </p:spPr>
        <p:txBody>
          <a:bodyPr wrap="square" rtlCol="0">
            <a:spAutoFit/>
          </a:bodyPr>
          <a:lstStyle/>
          <a:p>
            <a:pPr algn="ctr"/>
            <a:r>
              <a:rPr lang="en-ES" sz="2800" b="1" dirty="0">
                <a:solidFill>
                  <a:srgbClr val="003399"/>
                </a:solidFill>
                <a:latin typeface="Times New Roman" panose="02020603050405020304" pitchFamily="18" charset="0"/>
                <a:cs typeface="Times New Roman" panose="02020603050405020304" pitchFamily="18" charset="0"/>
              </a:rPr>
              <a:t>INTRODUCTION 1/4</a:t>
            </a:r>
          </a:p>
        </p:txBody>
      </p:sp>
    </p:spTree>
    <p:extLst>
      <p:ext uri="{BB962C8B-B14F-4D97-AF65-F5344CB8AC3E}">
        <p14:creationId xmlns:p14="http://schemas.microsoft.com/office/powerpoint/2010/main" val="9615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7881AC8-1D3C-A4F7-F711-C6C139B537CB}"/>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2BFCDF95-8309-5DFC-ED88-45EC84C9AB3E}"/>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16EBDCF6-7C30-0547-20E3-81763796EFA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FFD39B7-88E4-CA13-5EBD-A377D8A343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15321E7-A8ED-D21D-9444-5AF408E4180A}"/>
              </a:ext>
            </a:extLst>
          </p:cNvPr>
          <p:cNvSpPr txBox="1"/>
          <p:nvPr/>
        </p:nvSpPr>
        <p:spPr>
          <a:xfrm>
            <a:off x="1926771" y="2865799"/>
            <a:ext cx="7973785" cy="2677656"/>
          </a:xfrm>
          <a:prstGeom prst="rect">
            <a:avLst/>
          </a:prstGeom>
          <a:noFill/>
        </p:spPr>
        <p:txBody>
          <a:bodyPr wrap="square" rtlCol="0">
            <a:spAutoFit/>
          </a:bodyPr>
          <a:lstStyle/>
          <a:p>
            <a:r>
              <a:rPr lang="en-US" sz="2400" dirty="0">
                <a:effectLst/>
                <a:latin typeface="Times New Roman" panose="02020603050405020304" pitchFamily="18" charset="0"/>
                <a:cs typeface="Times New Roman" panose="02020603050405020304" pitchFamily="18" charset="0"/>
              </a:rPr>
              <a:t>It is equally important to approach climate action from a human rights perspective, as “human rights obligations, standards and principles have the potential to inform and strengthen international, regional and national policymaking in the area of climate change, promoting policy coherence, legitimacy and sustainable outcomes” (Human Rights Council resolution 41/21).</a:t>
            </a:r>
          </a:p>
        </p:txBody>
      </p:sp>
      <p:sp>
        <p:nvSpPr>
          <p:cNvPr id="4" name="TextBox 3">
            <a:extLst>
              <a:ext uri="{FF2B5EF4-FFF2-40B4-BE49-F238E27FC236}">
                <a16:creationId xmlns:a16="http://schemas.microsoft.com/office/drawing/2014/main" id="{A6806C7D-039D-5D75-7C51-4694D41AD108}"/>
              </a:ext>
            </a:extLst>
          </p:cNvPr>
          <p:cNvSpPr txBox="1"/>
          <p:nvPr/>
        </p:nvSpPr>
        <p:spPr>
          <a:xfrm>
            <a:off x="3341914" y="1905001"/>
            <a:ext cx="3875314" cy="523220"/>
          </a:xfrm>
          <a:prstGeom prst="rect">
            <a:avLst/>
          </a:prstGeom>
          <a:noFill/>
        </p:spPr>
        <p:txBody>
          <a:bodyPr wrap="square" rtlCol="0">
            <a:spAutoFit/>
          </a:bodyPr>
          <a:lstStyle/>
          <a:p>
            <a:pPr algn="ctr"/>
            <a:r>
              <a:rPr lang="en-ES" sz="2800" b="1" dirty="0">
                <a:solidFill>
                  <a:srgbClr val="003399"/>
                </a:solidFill>
                <a:latin typeface="Times New Roman" panose="02020603050405020304" pitchFamily="18" charset="0"/>
                <a:cs typeface="Times New Roman" panose="02020603050405020304" pitchFamily="18" charset="0"/>
              </a:rPr>
              <a:t>INTRODUCTION 2/4</a:t>
            </a:r>
          </a:p>
        </p:txBody>
      </p:sp>
    </p:spTree>
    <p:extLst>
      <p:ext uri="{BB962C8B-B14F-4D97-AF65-F5344CB8AC3E}">
        <p14:creationId xmlns:p14="http://schemas.microsoft.com/office/powerpoint/2010/main" val="91346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8939E22-38B2-A13B-37B4-A7D79EC4C5FB}"/>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50ABBFE-3290-BC81-E945-C0E21948ADF5}"/>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F72AD338-9169-A810-4303-F33C832F007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BC525B2-9036-E124-BF66-139AE36EE14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8A6FF15E-A4F6-8983-E7BF-57E547B2B98B}"/>
              </a:ext>
            </a:extLst>
          </p:cNvPr>
          <p:cNvSpPr txBox="1"/>
          <p:nvPr/>
        </p:nvSpPr>
        <p:spPr>
          <a:xfrm>
            <a:off x="1847850" y="2626314"/>
            <a:ext cx="8322129" cy="3031407"/>
          </a:xfrm>
          <a:prstGeom prst="rect">
            <a:avLst/>
          </a:prstGeom>
          <a:noFill/>
        </p:spPr>
        <p:txBody>
          <a:bodyPr wrap="square" rtlCol="0">
            <a:spAutoFit/>
          </a:bodyPr>
          <a:lstStyle/>
          <a:p>
            <a:pPr>
              <a:lnSpc>
                <a:spcPct val="115000"/>
              </a:lnSpc>
              <a:spcAft>
                <a:spcPts val="800"/>
              </a:spcAft>
            </a:pPr>
            <a:r>
              <a:rPr lang="en-ES" sz="2400" kern="100" dirty="0">
                <a:effectLst/>
                <a:latin typeface="Times New Roman" panose="02020603050405020304" pitchFamily="18" charset="0"/>
                <a:ea typeface="DengXian" panose="02010600030101010101" pitchFamily="2" charset="-122"/>
                <a:cs typeface="Times New Roman" panose="02020603050405020304" pitchFamily="18" charset="0"/>
              </a:rPr>
              <a:t>The integration of human rights obligations into climate change prevention is increasingly seen as a vital component of effective and equitable climate action. These obligations, ranging from emission reduction and adaptation to international cooperation and corporate accountability, form the basis of a rights-based approach that seeks to protect vulnerable populations while addressing the global climate crisis.</a:t>
            </a:r>
          </a:p>
        </p:txBody>
      </p:sp>
      <p:sp>
        <p:nvSpPr>
          <p:cNvPr id="4" name="TextBox 3">
            <a:extLst>
              <a:ext uri="{FF2B5EF4-FFF2-40B4-BE49-F238E27FC236}">
                <a16:creationId xmlns:a16="http://schemas.microsoft.com/office/drawing/2014/main" id="{EEEFBB64-1C19-D55D-C046-C766227EA761}"/>
              </a:ext>
            </a:extLst>
          </p:cNvPr>
          <p:cNvSpPr txBox="1"/>
          <p:nvPr/>
        </p:nvSpPr>
        <p:spPr>
          <a:xfrm>
            <a:off x="3341914" y="1905001"/>
            <a:ext cx="3875314" cy="523220"/>
          </a:xfrm>
          <a:prstGeom prst="rect">
            <a:avLst/>
          </a:prstGeom>
          <a:noFill/>
        </p:spPr>
        <p:txBody>
          <a:bodyPr wrap="square" rtlCol="0">
            <a:spAutoFit/>
          </a:bodyPr>
          <a:lstStyle/>
          <a:p>
            <a:pPr algn="ctr"/>
            <a:r>
              <a:rPr lang="en-ES" sz="2800" b="1" dirty="0">
                <a:solidFill>
                  <a:srgbClr val="003399"/>
                </a:solidFill>
                <a:latin typeface="Times New Roman" panose="02020603050405020304" pitchFamily="18" charset="0"/>
                <a:cs typeface="Times New Roman" panose="02020603050405020304" pitchFamily="18" charset="0"/>
              </a:rPr>
              <a:t>INTRODUCTION 3/4</a:t>
            </a:r>
          </a:p>
        </p:txBody>
      </p:sp>
    </p:spTree>
    <p:extLst>
      <p:ext uri="{BB962C8B-B14F-4D97-AF65-F5344CB8AC3E}">
        <p14:creationId xmlns:p14="http://schemas.microsoft.com/office/powerpoint/2010/main" val="163188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D4FDE7F-3E0A-F3B2-B76D-4C7D1D5558E1}"/>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7F5BE881-1684-6990-7F21-A7414BB5C391}"/>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031A838E-7817-49EF-EDCF-3F277D43DF7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CFF8E64-7A0C-1E8D-1C97-AD7F12D0577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A person in a suit and tie&#10;&#10;Description automatically generated">
            <a:hlinkClick r:id="rId3"/>
            <a:extLst>
              <a:ext uri="{FF2B5EF4-FFF2-40B4-BE49-F238E27FC236}">
                <a16:creationId xmlns:a16="http://schemas.microsoft.com/office/drawing/2014/main" id="{E41C8905-495A-055B-2E3E-AC012E1F6175}"/>
              </a:ext>
            </a:extLst>
          </p:cNvPr>
          <p:cNvPicPr>
            <a:picLocks noChangeAspect="1"/>
          </p:cNvPicPr>
          <p:nvPr/>
        </p:nvPicPr>
        <p:blipFill>
          <a:blip r:embed="rId4"/>
          <a:stretch>
            <a:fillRect/>
          </a:stretch>
        </p:blipFill>
        <p:spPr>
          <a:xfrm>
            <a:off x="5247186" y="2239695"/>
            <a:ext cx="5954213" cy="3338286"/>
          </a:xfrm>
          <a:prstGeom prst="rect">
            <a:avLst/>
          </a:prstGeom>
        </p:spPr>
      </p:pic>
      <p:sp>
        <p:nvSpPr>
          <p:cNvPr id="8" name="TextBox 7">
            <a:extLst>
              <a:ext uri="{FF2B5EF4-FFF2-40B4-BE49-F238E27FC236}">
                <a16:creationId xmlns:a16="http://schemas.microsoft.com/office/drawing/2014/main" id="{605F472C-7BB5-8153-80F0-1F56FF5F95D7}"/>
              </a:ext>
            </a:extLst>
          </p:cNvPr>
          <p:cNvSpPr txBox="1"/>
          <p:nvPr/>
        </p:nvSpPr>
        <p:spPr>
          <a:xfrm>
            <a:off x="870857" y="1692846"/>
            <a:ext cx="3907972" cy="4308872"/>
          </a:xfrm>
          <a:prstGeom prst="rect">
            <a:avLst/>
          </a:prstGeom>
          <a:noFill/>
        </p:spPr>
        <p:txBody>
          <a:bodyPr wrap="square" rtlCol="0">
            <a:spAutoFit/>
          </a:bodyPr>
          <a:lstStyle/>
          <a:p>
            <a:r>
              <a:rPr lang="en-ES" sz="1600" b="1" dirty="0">
                <a:solidFill>
                  <a:srgbClr val="003399"/>
                </a:solidFill>
                <a:latin typeface="Times New Roman" panose="02020603050405020304" pitchFamily="18" charset="0"/>
                <a:cs typeface="Times New Roman" panose="02020603050405020304" pitchFamily="18" charset="0"/>
              </a:rPr>
              <a:t>video (3.25 min.)</a:t>
            </a:r>
            <a:endParaRPr lang="en-US" sz="1600" b="0" i="0" u="none" strike="noStrike" dirty="0">
              <a:solidFill>
                <a:srgbClr val="131313"/>
              </a:solidFill>
              <a:effectLst/>
              <a:latin typeface="Times New Roman" panose="02020603050405020304" pitchFamily="18" charset="0"/>
              <a:cs typeface="Times New Roman" panose="02020603050405020304" pitchFamily="18" charset="0"/>
            </a:endParaRPr>
          </a:p>
          <a:p>
            <a:r>
              <a:rPr lang="en-US" sz="2400" b="0" i="0" u="none" strike="noStrike" dirty="0">
                <a:solidFill>
                  <a:srgbClr val="131313"/>
                </a:solidFill>
                <a:effectLst/>
                <a:latin typeface="Times New Roman" panose="02020603050405020304" pitchFamily="18" charset="0"/>
                <a:cs typeface="Times New Roman" panose="02020603050405020304" pitchFamily="18" charset="0"/>
              </a:rPr>
              <a:t>All States must respect, promote and consider human rights when taking climate action; climate change mitigation is a human rights obligation.</a:t>
            </a:r>
            <a:endParaRPr lang="en-ES" sz="2400" dirty="0">
              <a:latin typeface="Times New Roman" panose="02020603050405020304" pitchFamily="18" charset="0"/>
              <a:cs typeface="Times New Roman" panose="02020603050405020304" pitchFamily="18" charset="0"/>
            </a:endParaRPr>
          </a:p>
          <a:p>
            <a:endParaRPr lang="en-US" b="0" i="0" u="none" strike="noStrike" dirty="0">
              <a:solidFill>
                <a:srgbClr val="131313"/>
              </a:solidFill>
              <a:effectLst/>
              <a:latin typeface="Roboto" panose="02000000000000000000" pitchFamily="2" charset="0"/>
            </a:endParaRPr>
          </a:p>
          <a:p>
            <a:endParaRPr lang="en-US" b="0" i="0" u="none" strike="noStrike" dirty="0">
              <a:solidFill>
                <a:srgbClr val="131313"/>
              </a:solidFill>
              <a:effectLst/>
              <a:latin typeface="Roboto" panose="02000000000000000000" pitchFamily="2" charset="0"/>
            </a:endParaRPr>
          </a:p>
          <a:p>
            <a:r>
              <a:rPr lang="en-US" sz="1800" b="0" i="1" u="none" strike="noStrike" dirty="0">
                <a:solidFill>
                  <a:srgbClr val="131313"/>
                </a:solidFill>
                <a:effectLst/>
                <a:latin typeface="Times New Roman" panose="02020603050405020304" pitchFamily="18" charset="0"/>
                <a:cs typeface="Times New Roman" panose="02020603050405020304" pitchFamily="18" charset="0"/>
              </a:rPr>
              <a:t>Mr. Benjamin Schachter</a:t>
            </a:r>
          </a:p>
          <a:p>
            <a:r>
              <a:rPr lang="en-US" sz="1800" i="1" dirty="0">
                <a:solidFill>
                  <a:srgbClr val="131313"/>
                </a:solidFill>
                <a:latin typeface="Times New Roman" panose="02020603050405020304" pitchFamily="18" charset="0"/>
                <a:cs typeface="Times New Roman" panose="02020603050405020304" pitchFamily="18" charset="0"/>
              </a:rPr>
              <a:t>Human Rights Officer</a:t>
            </a:r>
          </a:p>
          <a:p>
            <a:r>
              <a:rPr lang="en-US" sz="1800" b="0" i="1" u="none" strike="noStrike" dirty="0">
                <a:solidFill>
                  <a:srgbClr val="131313"/>
                </a:solidFill>
                <a:effectLst/>
                <a:latin typeface="Times New Roman" panose="02020603050405020304" pitchFamily="18" charset="0"/>
                <a:cs typeface="Times New Roman" panose="02020603050405020304" pitchFamily="18" charset="0"/>
              </a:rPr>
              <a:t>Climate Change Focal Point</a:t>
            </a:r>
          </a:p>
          <a:p>
            <a:r>
              <a:rPr lang="en-US" sz="1800" i="1" dirty="0">
                <a:solidFill>
                  <a:srgbClr val="131313"/>
                </a:solidFill>
                <a:latin typeface="Times New Roman" panose="02020603050405020304" pitchFamily="18" charset="0"/>
                <a:cs typeface="Times New Roman" panose="02020603050405020304" pitchFamily="18" charset="0"/>
              </a:rPr>
              <a:t>UN  OHCHR</a:t>
            </a:r>
            <a:endParaRPr lang="en-US" sz="1800" b="0" i="1" u="none" strike="noStrike" dirty="0">
              <a:solidFill>
                <a:srgbClr val="131313"/>
              </a:solidFill>
              <a:effectLst/>
              <a:latin typeface="Times New Roman" panose="02020603050405020304" pitchFamily="18" charset="0"/>
              <a:cs typeface="Times New Roman" panose="02020603050405020304" pitchFamily="18" charset="0"/>
            </a:endParaRPr>
          </a:p>
          <a:p>
            <a:endParaRPr lang="en-US" dirty="0">
              <a:solidFill>
                <a:srgbClr val="131313"/>
              </a:solidFill>
              <a:latin typeface="Roboto" panose="02000000000000000000" pitchFamily="2" charset="0"/>
            </a:endParaRPr>
          </a:p>
        </p:txBody>
      </p:sp>
      <p:sp>
        <p:nvSpPr>
          <p:cNvPr id="10" name="TextBox 9">
            <a:extLst>
              <a:ext uri="{FF2B5EF4-FFF2-40B4-BE49-F238E27FC236}">
                <a16:creationId xmlns:a16="http://schemas.microsoft.com/office/drawing/2014/main" id="{4004407E-0731-588B-228F-1A453B53B9D9}"/>
              </a:ext>
            </a:extLst>
          </p:cNvPr>
          <p:cNvSpPr txBox="1"/>
          <p:nvPr/>
        </p:nvSpPr>
        <p:spPr>
          <a:xfrm>
            <a:off x="3810000" y="1479176"/>
            <a:ext cx="6629400" cy="523220"/>
          </a:xfrm>
          <a:prstGeom prst="rect">
            <a:avLst/>
          </a:prstGeom>
          <a:noFill/>
        </p:spPr>
        <p:txBody>
          <a:bodyPr wrap="square">
            <a:spAutoFit/>
          </a:bodyPr>
          <a:lstStyle/>
          <a:p>
            <a:pPr algn="ctr"/>
            <a:r>
              <a:rPr lang="en-ES" sz="2800" b="1" dirty="0">
                <a:solidFill>
                  <a:srgbClr val="003399"/>
                </a:solidFill>
                <a:latin typeface="Times New Roman" panose="02020603050405020304" pitchFamily="18" charset="0"/>
                <a:cs typeface="Times New Roman" panose="02020603050405020304" pitchFamily="18" charset="0"/>
              </a:rPr>
              <a:t>INTRODUCTION 4/4</a:t>
            </a:r>
          </a:p>
        </p:txBody>
      </p:sp>
      <p:sp>
        <p:nvSpPr>
          <p:cNvPr id="11" name="TextBox 10">
            <a:extLst>
              <a:ext uri="{FF2B5EF4-FFF2-40B4-BE49-F238E27FC236}">
                <a16:creationId xmlns:a16="http://schemas.microsoft.com/office/drawing/2014/main" id="{5D4A068A-9744-2968-638E-97A394BB0C75}"/>
              </a:ext>
            </a:extLst>
          </p:cNvPr>
          <p:cNvSpPr txBox="1"/>
          <p:nvPr/>
        </p:nvSpPr>
        <p:spPr>
          <a:xfrm>
            <a:off x="5885350" y="5629931"/>
            <a:ext cx="4677884" cy="307777"/>
          </a:xfrm>
          <a:prstGeom prst="rect">
            <a:avLst/>
          </a:prstGeom>
          <a:noFill/>
        </p:spPr>
        <p:txBody>
          <a:bodyPr wrap="none" rtlCol="0">
            <a:spAutoFit/>
          </a:bodyPr>
          <a:lstStyle/>
          <a:p>
            <a:r>
              <a:rPr lang="en-US" dirty="0">
                <a:hlinkClick r:id="rId5"/>
              </a:rPr>
              <a:t>https://youtu.be/LdSzRLJt0TU?si=VapfmZabOQ3g2Rx1</a:t>
            </a:r>
            <a:r>
              <a:rPr lang="en-US" dirty="0"/>
              <a:t> </a:t>
            </a:r>
            <a:endParaRPr lang="en-ES" dirty="0"/>
          </a:p>
        </p:txBody>
      </p:sp>
    </p:spTree>
    <p:extLst>
      <p:ext uri="{BB962C8B-B14F-4D97-AF65-F5344CB8AC3E}">
        <p14:creationId xmlns:p14="http://schemas.microsoft.com/office/powerpoint/2010/main" val="32953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B3CEDA0-BA92-B678-80D9-75C4F79C810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3C9656F1-0603-7AD2-99EF-9FF468B49B99}"/>
              </a:ext>
            </a:extLst>
          </p:cNvPr>
          <p:cNvSpPr txBox="1"/>
          <p:nvPr/>
        </p:nvSpPr>
        <p:spPr>
          <a:xfrm>
            <a:off x="2389414" y="1445214"/>
            <a:ext cx="7048500" cy="830997"/>
          </a:xfrm>
          <a:prstGeom prst="rect">
            <a:avLst/>
          </a:prstGeom>
          <a:noFill/>
        </p:spPr>
        <p:txBody>
          <a:bodyPr wrap="square" rtlCol="0">
            <a:spAutoFit/>
          </a:bodyPr>
          <a:lstStyle/>
          <a:p>
            <a:pPr algn="ctr"/>
            <a:r>
              <a:rPr lang="en-GB" sz="2400" dirty="0"/>
              <a:t>Obligations for the incorporation of Human Rights into Climate Change actions:</a:t>
            </a:r>
          </a:p>
        </p:txBody>
      </p:sp>
      <p:sp>
        <p:nvSpPr>
          <p:cNvPr id="7" name="Google Shape;122;g2c6e256e594_0_7">
            <a:extLst>
              <a:ext uri="{FF2B5EF4-FFF2-40B4-BE49-F238E27FC236}">
                <a16:creationId xmlns:a16="http://schemas.microsoft.com/office/drawing/2014/main" id="{54FE8818-2A7C-C757-AFB3-5CBD3C34F09E}"/>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1.2 Incorporation of Human Rights obligations</a:t>
            </a:r>
          </a:p>
          <a:p>
            <a:pPr algn="ctr">
              <a:buSzPts val="2800"/>
            </a:pPr>
            <a:r>
              <a:rPr lang="en-US" sz="28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Into Climate Change actions</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13BF03B1-153F-F166-F691-BAF6FF81AF3C}"/>
              </a:ext>
            </a:extLst>
          </p:cNvPr>
          <p:cNvSpPr txBox="1"/>
          <p:nvPr/>
        </p:nvSpPr>
        <p:spPr>
          <a:xfrm>
            <a:off x="1937657" y="2416629"/>
            <a:ext cx="7761514" cy="3573351"/>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Mitigate Climate Change and Prevent Negative Human Rights Impacts</a:t>
            </a:r>
            <a:r>
              <a:rPr lang="en-ES" sz="2000" b="1" dirty="0">
                <a:solidFill>
                  <a:srgbClr val="003399"/>
                </a:solidFill>
                <a:effectLst/>
                <a:latin typeface="Times New Roman" panose="02020603050405020304" pitchFamily="18" charset="0"/>
                <a:cs typeface="Times New Roman" panose="02020603050405020304" pitchFamily="18" charset="0"/>
              </a:rPr>
              <a:t> </a:t>
            </a: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Adaptation to Climate Change</a:t>
            </a:r>
            <a:r>
              <a:rPr lang="en-ES" sz="2000" b="1" dirty="0">
                <a:solidFill>
                  <a:srgbClr val="003399"/>
                </a:solidFill>
                <a:effectLst/>
                <a:latin typeface="Times New Roman" panose="02020603050405020304" pitchFamily="18" charset="0"/>
                <a:cs typeface="Times New Roman" panose="02020603050405020304" pitchFamily="18" charset="0"/>
              </a:rPr>
              <a:t> </a:t>
            </a:r>
            <a:endParaRPr lang="en-ES" sz="2000" b="1" dirty="0">
              <a:solidFill>
                <a:srgbClr val="003399"/>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Accountability and Provide Remedies</a:t>
            </a:r>
            <a:r>
              <a:rPr lang="en-ES" sz="2000" b="1" dirty="0">
                <a:solidFill>
                  <a:srgbClr val="003399"/>
                </a:solidFill>
                <a:effectLst/>
                <a:latin typeface="Times New Roman" panose="02020603050405020304" pitchFamily="18" charset="0"/>
                <a:cs typeface="Times New Roman" panose="02020603050405020304" pitchFamily="18" charset="0"/>
              </a:rPr>
              <a:t> </a:t>
            </a: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Mobilize Resources for Sustainable Development</a:t>
            </a:r>
            <a:r>
              <a:rPr lang="en-ES" sz="2000" b="1" dirty="0">
                <a:solidFill>
                  <a:srgbClr val="003399"/>
                </a:solidFill>
                <a:effectLst/>
                <a:latin typeface="Times New Roman" panose="02020603050405020304" pitchFamily="18" charset="0"/>
                <a:cs typeface="Times New Roman" panose="02020603050405020304" pitchFamily="18" charset="0"/>
              </a:rPr>
              <a:t> </a:t>
            </a:r>
            <a:endParaRPr lang="en-ES" sz="2000" b="1" dirty="0">
              <a:solidFill>
                <a:srgbClr val="003399"/>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Cooperate with Other States</a:t>
            </a:r>
            <a:r>
              <a:rPr lang="en-ES" sz="2000" b="1" dirty="0">
                <a:solidFill>
                  <a:srgbClr val="003399"/>
                </a:solidFill>
                <a:effectLst/>
                <a:latin typeface="Times New Roman" panose="02020603050405020304" pitchFamily="18" charset="0"/>
                <a:cs typeface="Times New Roman" panose="02020603050405020304" pitchFamily="18" charset="0"/>
              </a:rPr>
              <a:t> </a:t>
            </a: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Equity in Climate Action</a:t>
            </a:r>
            <a:r>
              <a:rPr lang="en-ES" sz="2000" b="1" dirty="0">
                <a:solidFill>
                  <a:srgbClr val="003399"/>
                </a:solidFill>
                <a:effectLst/>
                <a:latin typeface="Times New Roman" panose="02020603050405020304" pitchFamily="18" charset="0"/>
                <a:cs typeface="Times New Roman" panose="02020603050405020304" pitchFamily="18" charset="0"/>
              </a:rPr>
              <a:t> </a:t>
            </a:r>
            <a:endParaRPr lang="en-ES" sz="2000" b="1" dirty="0">
              <a:solidFill>
                <a:srgbClr val="003399"/>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Protect Human Rights from Business Harms</a:t>
            </a:r>
            <a:r>
              <a:rPr lang="en-ES" sz="2000" b="1" dirty="0">
                <a:solidFill>
                  <a:srgbClr val="003399"/>
                </a:solidFill>
                <a:effectLst/>
                <a:latin typeface="Times New Roman" panose="02020603050405020304" pitchFamily="18" charset="0"/>
                <a:cs typeface="Times New Roman" panose="02020603050405020304" pitchFamily="18" charset="0"/>
              </a:rPr>
              <a:t> </a:t>
            </a: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Ensure Meaningful Participation</a:t>
            </a:r>
            <a:r>
              <a:rPr lang="en-ES" sz="2000" b="1" dirty="0">
                <a:solidFill>
                  <a:srgbClr val="003399"/>
                </a:solidFill>
                <a:effectLst/>
                <a:latin typeface="Times New Roman" panose="02020603050405020304" pitchFamily="18" charset="0"/>
                <a:cs typeface="Times New Roman" panose="02020603050405020304" pitchFamily="18" charset="0"/>
              </a:rPr>
              <a:t> </a:t>
            </a:r>
            <a:endParaRPr lang="en-ES" sz="2000" b="1" dirty="0">
              <a:solidFill>
                <a:srgbClr val="003399"/>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en-ES" sz="2000" b="1"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Obligation to Guarantee Benefits of Science</a:t>
            </a:r>
            <a:r>
              <a:rPr lang="en-ES" sz="2000" b="1" dirty="0">
                <a:solidFill>
                  <a:srgbClr val="003399"/>
                </a:solidFill>
                <a:effectLst/>
                <a:latin typeface="Times New Roman" panose="02020603050405020304" pitchFamily="18" charset="0"/>
                <a:cs typeface="Times New Roman" panose="02020603050405020304" pitchFamily="18" charset="0"/>
              </a:rPr>
              <a:t> </a:t>
            </a:r>
            <a:endParaRPr lang="en-ES" sz="2000" b="1" dirty="0">
              <a:solidFill>
                <a:srgbClr val="00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p:cNvSpPr txBox="1"/>
          <p:nvPr/>
        </p:nvSpPr>
        <p:spPr>
          <a:xfrm>
            <a:off x="1417601" y="1237704"/>
            <a:ext cx="8912942"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Obligation to Mitigate Climate Change and Prevent </a:t>
            </a:r>
          </a:p>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Negative Human Rights Impacts (1/2)</a:t>
            </a:r>
            <a:endParaRPr lang="en-IN" sz="24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E8EBB50-8FAE-5965-D84D-4C7B5237527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6DA4281-E60C-ED88-5CAC-19CB75D265D0}"/>
              </a:ext>
            </a:extLst>
          </p:cNvPr>
          <p:cNvSpPr txBox="1"/>
          <p:nvPr/>
        </p:nvSpPr>
        <p:spPr>
          <a:xfrm>
            <a:off x="870855" y="2661555"/>
            <a:ext cx="6749143" cy="3508653"/>
          </a:xfrm>
          <a:prstGeom prst="rect">
            <a:avLst/>
          </a:prstGeom>
          <a:noFill/>
        </p:spPr>
        <p:txBody>
          <a:bodyPr wrap="square" rtlCol="0">
            <a:spAutoFit/>
          </a:bodyPr>
          <a:lstStyle/>
          <a:p>
            <a:pPr>
              <a:lnSpc>
                <a:spcPct val="13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States' Duty to Mitigate:</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30000"/>
              </a:lnSpc>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States have a fundamental obligation to reduce greenhouse gas emissions to prevent the negative impacts of climate change on human rights. This includes both national actions and contributing to international efforts, as outlined in the Paris Agreement, which calls for the protection of rights such as the right to life, health, food, water, and housing during climate actions.</a:t>
            </a:r>
          </a:p>
          <a:p>
            <a:endParaRPr lang="en-ES" dirty="0"/>
          </a:p>
        </p:txBody>
      </p:sp>
      <p:pic>
        <p:nvPicPr>
          <p:cNvPr id="1026" name="Picture 2" descr="What is cyber security risk mitigation">
            <a:extLst>
              <a:ext uri="{FF2B5EF4-FFF2-40B4-BE49-F238E27FC236}">
                <a16:creationId xmlns:a16="http://schemas.microsoft.com/office/drawing/2014/main" id="{15235D71-72C6-8405-0643-7FABBE22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58" y="3020031"/>
            <a:ext cx="3468999" cy="247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0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1724050-5EDF-95B9-79FC-9FFC358C285A}"/>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1FA5DF4-6F28-3913-AC55-98B8541103FD}"/>
              </a:ext>
            </a:extLst>
          </p:cNvPr>
          <p:cNvSpPr/>
          <p:nvPr/>
        </p:nvSpPr>
        <p:spPr>
          <a:xfrm>
            <a:off x="500743" y="184666"/>
            <a:ext cx="11190514" cy="85165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INCORPORATION OF HUMAN RIGHTS OBLIGATIONS </a:t>
            </a:r>
          </a:p>
          <a:p>
            <a:pPr algn="ctr">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I</a:t>
            </a:r>
            <a:r>
              <a:rPr lang="en-US" sz="2400" b="1" i="0" u="none" strike="noStrike" cap="none" dirty="0">
                <a:solidFill>
                  <a:srgbClr val="FFFFFF"/>
                </a:solidFill>
                <a:latin typeface="Times New Roman" panose="02020603050405020304" pitchFamily="18" charset="0"/>
                <a:cs typeface="Times New Roman" panose="02020603050405020304" pitchFamily="18" charset="0"/>
                <a:sym typeface="Quattrocento Sans"/>
              </a:rPr>
              <a:t>NTO CLIMATE CHANGE ACTIONS</a:t>
            </a:r>
            <a:endParaRPr lang="en-US" sz="1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B9EF47F3-C89D-719F-B6A9-B2C42AC48883}"/>
              </a:ext>
            </a:extLst>
          </p:cNvPr>
          <p:cNvSpPr txBox="1"/>
          <p:nvPr/>
        </p:nvSpPr>
        <p:spPr>
          <a:xfrm>
            <a:off x="1417601" y="1281247"/>
            <a:ext cx="8912942" cy="1565366"/>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Obligation to Mitigate Climate Change and Prevent </a:t>
            </a:r>
          </a:p>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Negative Human Rights Impacts (2/2)</a:t>
            </a:r>
            <a:endParaRPr lang="en-IN" sz="24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A8C6373-C86C-FCFF-98F0-1DC1EC1BC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BB31D17-43C9-656E-90FB-1A2FB1C1DBA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38E141F-17F3-A2D5-8961-51972998E553}"/>
              </a:ext>
            </a:extLst>
          </p:cNvPr>
          <p:cNvSpPr txBox="1"/>
          <p:nvPr/>
        </p:nvSpPr>
        <p:spPr>
          <a:xfrm>
            <a:off x="4774616" y="2824842"/>
            <a:ext cx="6209070" cy="2955746"/>
          </a:xfrm>
          <a:prstGeom prst="rect">
            <a:avLst/>
          </a:prstGeom>
          <a:noFill/>
        </p:spPr>
        <p:txBody>
          <a:bodyPr wrap="square" rtlCol="0">
            <a:spAutoFit/>
          </a:bodyPr>
          <a:lstStyle/>
          <a:p>
            <a:pPr>
              <a:lnSpc>
                <a:spcPct val="130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Prevent Loss of Life: </a:t>
            </a:r>
          </a:p>
          <a:p>
            <a:pPr>
              <a:lnSpc>
                <a:spcPct val="13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There is a clear obligation to take action that prevents foreseeable harm and loss of life from climate-related disasters like floods, storms, and droughts, as recognized under various human rights treaties, including the “International Covenant on Civil and Political Rights (ICCPR)”.</a:t>
            </a:r>
          </a:p>
        </p:txBody>
      </p:sp>
      <p:pic>
        <p:nvPicPr>
          <p:cNvPr id="1026" name="Picture 2" descr="What is cyber security risk mitigation">
            <a:extLst>
              <a:ext uri="{FF2B5EF4-FFF2-40B4-BE49-F238E27FC236}">
                <a16:creationId xmlns:a16="http://schemas.microsoft.com/office/drawing/2014/main" id="{4DDD1EF4-269A-9BD8-6084-C3A2D5272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58" y="2993572"/>
            <a:ext cx="3468999" cy="247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186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1619</Words>
  <Application>Microsoft Macintosh PowerPoint</Application>
  <PresentationFormat>Widescreen</PresentationFormat>
  <Paragraphs>131</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Calibri</vt:lpstr>
      <vt:lpstr>Aptos</vt:lpstr>
      <vt:lpstr>Arial</vt:lpstr>
      <vt:lpstr>Times New Roman</vt:lpstr>
      <vt:lpstr>Roboto</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Llado</cp:lastModifiedBy>
  <cp:revision>89</cp:revision>
  <dcterms:created xsi:type="dcterms:W3CDTF">2020-01-02T01:56:26Z</dcterms:created>
  <dcterms:modified xsi:type="dcterms:W3CDTF">2024-09-10T15:36:16Z</dcterms:modified>
</cp:coreProperties>
</file>