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8229600" cx="14630400"/>
  <p:notesSz cx="8229600" cy="14630400"/>
  <p:embeddedFontLst>
    <p:embeddedFont>
      <p:font typeface="Syne"/>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jreAG6VfNvqR3rUdnc8U/zK13K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Syne-bold.fntdata"/><Relationship Id="rId25" Type="http://schemas.openxmlformats.org/officeDocument/2006/relationships/font" Target="fonts/Syne-regular.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71850" y="1097275"/>
            <a:ext cx="5486650" cy="5486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822950" y="6949425"/>
            <a:ext cx="6583675" cy="65836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 name="Shape 7"/>
        <p:cNvGrpSpPr/>
        <p:nvPr/>
      </p:nvGrpSpPr>
      <p:grpSpPr>
        <a:xfrm>
          <a:off x="0" y="0"/>
          <a:ext cx="0" cy="0"/>
          <a:chOff x="0" y="0"/>
          <a:chExt cx="0" cy="0"/>
        </a:xfrm>
      </p:grpSpPr>
      <p:sp>
        <p:nvSpPr>
          <p:cNvPr id="8" name="Google Shape;8;p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 name="Google Shape;9;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0" name="Google Shape;10;p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 name="Google Shape;152;p1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53" name="Google Shape;153;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p1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71" name="Google Shape;171;p1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3" name="Google Shape;193;p1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94" name="Google Shape;194;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0" name="Google Shape;220;p1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21" name="Google Shape;221;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p1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38" name="Google Shape;238;p1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2" name="Google Shape;252;p1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53" name="Google Shape;253;p1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2" name="Google Shape;262;p1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63" name="Google Shape;263;p1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0" name="Google Shape;280;p1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81" name="Google Shape;281;p1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8: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2" name="Google Shape;292;p18: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93" name="Google Shape;293;p1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9: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9" name="Google Shape;309;p1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10" name="Google Shape;310;p1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p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 name="Google Shape;19;p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0" name="Google Shape;20;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9" name="Google Shape;319;p2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20" name="Google Shape;320;p2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 name="Google Shape;39;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40" name="Google Shape;40;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 name="Google Shape;51;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2" name="Google Shape;52;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 name="Google Shape;75;p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76" name="Google Shape;76;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p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88" name="Google Shape;88;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 name="Google Shape;111;p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12" name="Google Shape;112;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 name="Google Shape;128;p8: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29" name="Google Shape;129;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 name="Google Shape;142;p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43" name="Google Shape;143;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6"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28.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26.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19.png"/><Relationship Id="rId6"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 name="Shape 11"/>
        <p:cNvGrpSpPr/>
        <p:nvPr/>
      </p:nvGrpSpPr>
      <p:grpSpPr>
        <a:xfrm>
          <a:off x="0" y="0"/>
          <a:ext cx="0" cy="0"/>
          <a:chOff x="0" y="0"/>
          <a:chExt cx="0" cy="0"/>
        </a:xfrm>
      </p:grpSpPr>
      <p:pic>
        <p:nvPicPr>
          <p:cNvPr descr="preencoded.png" id="12" name="Google Shape;12;p1"/>
          <p:cNvPicPr preferRelativeResize="0"/>
          <p:nvPr/>
        </p:nvPicPr>
        <p:blipFill rotWithShape="1">
          <a:blip r:embed="rId3">
            <a:alphaModFix/>
          </a:blip>
          <a:srcRect b="0" l="0" r="0" t="0"/>
          <a:stretch/>
        </p:blipFill>
        <p:spPr>
          <a:xfrm>
            <a:off x="0" y="0"/>
            <a:ext cx="14630400" cy="8229600"/>
          </a:xfrm>
          <a:prstGeom prst="rect">
            <a:avLst/>
          </a:prstGeom>
          <a:noFill/>
          <a:ln>
            <a:noFill/>
          </a:ln>
        </p:spPr>
      </p:pic>
      <p:sp>
        <p:nvSpPr>
          <p:cNvPr id="13" name="Google Shape;13;p1"/>
          <p:cNvSpPr/>
          <p:nvPr/>
        </p:nvSpPr>
        <p:spPr>
          <a:xfrm>
            <a:off x="0" y="0"/>
            <a:ext cx="14630400" cy="8229600"/>
          </a:xfrm>
          <a:prstGeom prst="rect">
            <a:avLst/>
          </a:prstGeom>
          <a:solidFill>
            <a:srgbClr val="152025">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preencoded.png" id="14" name="Google Shape;14;p1"/>
          <p:cNvPicPr preferRelativeResize="0"/>
          <p:nvPr/>
        </p:nvPicPr>
        <p:blipFill rotWithShape="1">
          <a:blip r:embed="rId4">
            <a:alphaModFix/>
          </a:blip>
          <a:srcRect b="0" l="0" r="0" t="0"/>
          <a:stretch/>
        </p:blipFill>
        <p:spPr>
          <a:xfrm>
            <a:off x="9144000" y="0"/>
            <a:ext cx="5486400" cy="8229600"/>
          </a:xfrm>
          <a:prstGeom prst="rect">
            <a:avLst/>
          </a:prstGeom>
          <a:noFill/>
          <a:ln>
            <a:noFill/>
          </a:ln>
        </p:spPr>
      </p:pic>
      <p:sp>
        <p:nvSpPr>
          <p:cNvPr id="15" name="Google Shape;15;p1"/>
          <p:cNvSpPr/>
          <p:nvPr/>
        </p:nvSpPr>
        <p:spPr>
          <a:xfrm>
            <a:off x="833199" y="657225"/>
            <a:ext cx="7477601" cy="4165997"/>
          </a:xfrm>
          <a:prstGeom prst="rect">
            <a:avLst/>
          </a:prstGeom>
          <a:noFill/>
          <a:ln>
            <a:noFill/>
          </a:ln>
        </p:spPr>
        <p:txBody>
          <a:bodyPr anchorCtr="0" anchor="t" bIns="45700" lIns="91425" spcFirstLastPara="1" rIns="91425" wrap="square" tIns="45700">
            <a:noAutofit/>
          </a:bodyPr>
          <a:lstStyle/>
          <a:p>
            <a:pPr indent="0" lvl="0" marL="0" marR="0" rtl="0" algn="l">
              <a:lnSpc>
                <a:spcPct val="124995"/>
              </a:lnSpc>
              <a:spcBef>
                <a:spcPts val="0"/>
              </a:spcBef>
              <a:spcAft>
                <a:spcPts val="0"/>
              </a:spcAft>
              <a:buClr>
                <a:srgbClr val="F0F4F1"/>
              </a:buClr>
              <a:buSzPts val="5249"/>
              <a:buFont typeface="Syne"/>
              <a:buNone/>
            </a:pPr>
            <a:r>
              <a:rPr b="1" lang="en-US" sz="5249">
                <a:solidFill>
                  <a:srgbClr val="F0F4F1"/>
                </a:solidFill>
                <a:latin typeface="Syne"/>
                <a:ea typeface="Syne"/>
                <a:cs typeface="Syne"/>
                <a:sym typeface="Syne"/>
              </a:rPr>
              <a:t>Introduction to EU Law and Climate Change governance</a:t>
            </a:r>
            <a:endParaRPr sz="5249">
              <a:solidFill>
                <a:schemeClr val="dk1"/>
              </a:solidFill>
              <a:latin typeface="Calibri"/>
              <a:ea typeface="Calibri"/>
              <a:cs typeface="Calibri"/>
              <a:sym typeface="Calibri"/>
            </a:endParaRPr>
          </a:p>
        </p:txBody>
      </p:sp>
      <p:sp>
        <p:nvSpPr>
          <p:cNvPr id="16" name="Google Shape;16;p1"/>
          <p:cNvSpPr/>
          <p:nvPr/>
        </p:nvSpPr>
        <p:spPr>
          <a:xfrm>
            <a:off x="833199" y="4023360"/>
            <a:ext cx="7477601" cy="2910126"/>
          </a:xfrm>
          <a:prstGeom prst="rect">
            <a:avLst/>
          </a:prstGeom>
          <a:noFill/>
          <a:ln>
            <a:noFill/>
          </a:ln>
        </p:spPr>
        <p:txBody>
          <a:bodyPr anchorCtr="0" anchor="t" bIns="45700" lIns="91425" spcFirstLastPara="1" rIns="91425" wrap="square" tIns="45700">
            <a:noAutofit/>
          </a:bodyPr>
          <a:lstStyle/>
          <a:p>
            <a:pPr indent="0" lvl="0" marL="0" marR="0" rtl="0" algn="l">
              <a:lnSpc>
                <a:spcPct val="139950"/>
              </a:lnSpc>
              <a:spcBef>
                <a:spcPts val="0"/>
              </a:spcBef>
              <a:spcAft>
                <a:spcPts val="0"/>
              </a:spcAft>
              <a:buClr>
                <a:srgbClr val="D7E5D8"/>
              </a:buClr>
              <a:buSzPts val="2000"/>
              <a:buFont typeface="Syne"/>
              <a:buNone/>
            </a:pPr>
            <a:r>
              <a:rPr lang="en-US" sz="2000">
                <a:solidFill>
                  <a:srgbClr val="D7E5D8"/>
                </a:solidFill>
                <a:latin typeface="Syne"/>
                <a:ea typeface="Syne"/>
                <a:cs typeface="Syne"/>
                <a:sym typeface="Syne"/>
              </a:rPr>
              <a:t>EU Law plays a pivotal role in addressing the complex challenges of climate change governance within the European Union. It encompasses a comprehensive framework of regulations, directives, and policies aimed at mitigating environmental impacts and fostering sustainable practices across member states.</a:t>
            </a:r>
            <a:endParaRPr sz="20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descr="preencoded.png" id="155" name="Google Shape;155;p10"/>
          <p:cNvPicPr preferRelativeResize="0"/>
          <p:nvPr/>
        </p:nvPicPr>
        <p:blipFill rotWithShape="1">
          <a:blip r:embed="rId3">
            <a:alphaModFix/>
          </a:blip>
          <a:srcRect b="0" l="0" r="0" t="0"/>
          <a:stretch/>
        </p:blipFill>
        <p:spPr>
          <a:xfrm>
            <a:off x="0" y="0"/>
            <a:ext cx="14630400" cy="8229600"/>
          </a:xfrm>
          <a:prstGeom prst="rect">
            <a:avLst/>
          </a:prstGeom>
          <a:noFill/>
          <a:ln>
            <a:noFill/>
          </a:ln>
        </p:spPr>
      </p:pic>
      <p:sp>
        <p:nvSpPr>
          <p:cNvPr id="156" name="Google Shape;156;p10"/>
          <p:cNvSpPr/>
          <p:nvPr/>
        </p:nvSpPr>
        <p:spPr>
          <a:xfrm>
            <a:off x="0" y="0"/>
            <a:ext cx="14630400" cy="8231148"/>
          </a:xfrm>
          <a:prstGeom prst="rect">
            <a:avLst/>
          </a:prstGeom>
          <a:solidFill>
            <a:srgbClr val="152025">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preencoded.png" id="157" name="Google Shape;157;p10"/>
          <p:cNvPicPr preferRelativeResize="0"/>
          <p:nvPr/>
        </p:nvPicPr>
        <p:blipFill rotWithShape="1">
          <a:blip r:embed="rId4">
            <a:alphaModFix/>
          </a:blip>
          <a:srcRect b="0" l="0" r="0" t="0"/>
          <a:stretch/>
        </p:blipFill>
        <p:spPr>
          <a:xfrm>
            <a:off x="0" y="0"/>
            <a:ext cx="14630400" cy="2050256"/>
          </a:xfrm>
          <a:prstGeom prst="rect">
            <a:avLst/>
          </a:prstGeom>
          <a:noFill/>
          <a:ln>
            <a:noFill/>
          </a:ln>
        </p:spPr>
      </p:pic>
      <p:sp>
        <p:nvSpPr>
          <p:cNvPr id="158" name="Google Shape;158;p10"/>
          <p:cNvSpPr/>
          <p:nvPr/>
        </p:nvSpPr>
        <p:spPr>
          <a:xfrm>
            <a:off x="3419475" y="2501265"/>
            <a:ext cx="7791331" cy="2050256"/>
          </a:xfrm>
          <a:prstGeom prst="rect">
            <a:avLst/>
          </a:prstGeom>
          <a:noFill/>
          <a:ln>
            <a:noFill/>
          </a:ln>
        </p:spPr>
        <p:txBody>
          <a:bodyPr anchorCtr="0" anchor="t" bIns="45700" lIns="91425" spcFirstLastPara="1" rIns="91425" wrap="square" tIns="45700">
            <a:noAutofit/>
          </a:bodyPr>
          <a:lstStyle/>
          <a:p>
            <a:pPr indent="0" lvl="0" marL="0" marR="0" rtl="0" algn="l">
              <a:lnSpc>
                <a:spcPct val="124992"/>
              </a:lnSpc>
              <a:spcBef>
                <a:spcPts val="0"/>
              </a:spcBef>
              <a:spcAft>
                <a:spcPts val="0"/>
              </a:spcAft>
              <a:buClr>
                <a:srgbClr val="F0F4F1"/>
              </a:buClr>
              <a:buSzPts val="3229"/>
              <a:buFont typeface="Syne"/>
              <a:buNone/>
            </a:pPr>
            <a:r>
              <a:rPr b="1" lang="en-US" sz="3229">
                <a:solidFill>
                  <a:srgbClr val="F0F4F1"/>
                </a:solidFill>
                <a:latin typeface="Syne"/>
                <a:ea typeface="Syne"/>
                <a:cs typeface="Syne"/>
                <a:sym typeface="Syne"/>
              </a:rPr>
              <a:t>The Role of Member States in Implementing EU Climate Change Policies</a:t>
            </a:r>
            <a:endParaRPr sz="3229">
              <a:solidFill>
                <a:schemeClr val="dk1"/>
              </a:solidFill>
              <a:latin typeface="Calibri"/>
              <a:ea typeface="Calibri"/>
              <a:cs typeface="Calibri"/>
              <a:sym typeface="Calibri"/>
            </a:endParaRPr>
          </a:p>
        </p:txBody>
      </p:sp>
      <p:pic>
        <p:nvPicPr>
          <p:cNvPr descr="preencoded.png" id="159" name="Google Shape;159;p10"/>
          <p:cNvPicPr preferRelativeResize="0"/>
          <p:nvPr/>
        </p:nvPicPr>
        <p:blipFill rotWithShape="1">
          <a:blip r:embed="rId5">
            <a:alphaModFix/>
          </a:blip>
          <a:srcRect b="0" l="0" r="0" t="0"/>
          <a:stretch/>
        </p:blipFill>
        <p:spPr>
          <a:xfrm>
            <a:off x="3419475" y="4797504"/>
            <a:ext cx="2597110" cy="656034"/>
          </a:xfrm>
          <a:prstGeom prst="rect">
            <a:avLst/>
          </a:prstGeom>
          <a:noFill/>
          <a:ln>
            <a:noFill/>
          </a:ln>
        </p:spPr>
      </p:pic>
      <p:sp>
        <p:nvSpPr>
          <p:cNvPr id="160" name="Google Shape;160;p10"/>
          <p:cNvSpPr/>
          <p:nvPr/>
        </p:nvSpPr>
        <p:spPr>
          <a:xfrm>
            <a:off x="3583424" y="5699522"/>
            <a:ext cx="2269212" cy="512445"/>
          </a:xfrm>
          <a:prstGeom prst="rect">
            <a:avLst/>
          </a:prstGeom>
          <a:noFill/>
          <a:ln>
            <a:noFill/>
          </a:ln>
        </p:spPr>
        <p:txBody>
          <a:bodyPr anchorCtr="0" anchor="t" bIns="45700" lIns="91425" spcFirstLastPara="1" rIns="91425" wrap="square" tIns="45700">
            <a:noAutofit/>
          </a:bodyPr>
          <a:lstStyle/>
          <a:p>
            <a:pPr indent="0" lvl="0" marL="0" marR="0" rtl="0" algn="l">
              <a:lnSpc>
                <a:spcPct val="100899"/>
              </a:lnSpc>
              <a:spcBef>
                <a:spcPts val="0"/>
              </a:spcBef>
              <a:spcAft>
                <a:spcPts val="0"/>
              </a:spcAft>
              <a:buClr>
                <a:srgbClr val="D7E5D8"/>
              </a:buClr>
              <a:buSzPts val="2000"/>
              <a:buFont typeface="Syne"/>
              <a:buNone/>
            </a:pPr>
            <a:r>
              <a:rPr b="1" lang="en-US" sz="2000">
                <a:solidFill>
                  <a:srgbClr val="D7E5D8"/>
                </a:solidFill>
                <a:latin typeface="Syne"/>
                <a:ea typeface="Syne"/>
                <a:cs typeface="Syne"/>
                <a:sym typeface="Syne"/>
              </a:rPr>
              <a:t>Transposing EU Laws</a:t>
            </a:r>
            <a:endParaRPr sz="2000">
              <a:solidFill>
                <a:schemeClr val="dk1"/>
              </a:solidFill>
              <a:latin typeface="Calibri"/>
              <a:ea typeface="Calibri"/>
              <a:cs typeface="Calibri"/>
              <a:sym typeface="Calibri"/>
            </a:endParaRPr>
          </a:p>
        </p:txBody>
      </p:sp>
      <p:sp>
        <p:nvSpPr>
          <p:cNvPr id="161" name="Google Shape;161;p10"/>
          <p:cNvSpPr/>
          <p:nvPr/>
        </p:nvSpPr>
        <p:spPr>
          <a:xfrm>
            <a:off x="3583424" y="6566535"/>
            <a:ext cx="2269212" cy="787241"/>
          </a:xfrm>
          <a:prstGeom prst="rect">
            <a:avLst/>
          </a:prstGeom>
          <a:noFill/>
          <a:ln>
            <a:noFill/>
          </a:ln>
        </p:spPr>
        <p:txBody>
          <a:bodyPr anchorCtr="0" anchor="t" bIns="45700" lIns="91425" spcFirstLastPara="1" rIns="91425" wrap="square" tIns="45700">
            <a:noAutofit/>
          </a:bodyPr>
          <a:lstStyle/>
          <a:p>
            <a:pPr indent="0" lvl="0" marL="0" marR="0" rtl="0" algn="l">
              <a:lnSpc>
                <a:spcPct val="114833"/>
              </a:lnSpc>
              <a:spcBef>
                <a:spcPts val="0"/>
              </a:spcBef>
              <a:spcAft>
                <a:spcPts val="0"/>
              </a:spcAft>
              <a:buClr>
                <a:srgbClr val="D7E5D8"/>
              </a:buClr>
              <a:buSzPts val="1800"/>
              <a:buFont typeface="Syne"/>
              <a:buNone/>
            </a:pPr>
            <a:r>
              <a:rPr lang="en-US" sz="1800">
                <a:solidFill>
                  <a:srgbClr val="D7E5D8"/>
                </a:solidFill>
                <a:latin typeface="Syne"/>
                <a:ea typeface="Syne"/>
                <a:cs typeface="Syne"/>
                <a:sym typeface="Syne"/>
              </a:rPr>
              <a:t>Member states must transpose EU climate change regulations into national law.</a:t>
            </a:r>
            <a:endParaRPr sz="1800">
              <a:solidFill>
                <a:schemeClr val="dk1"/>
              </a:solidFill>
              <a:latin typeface="Calibri"/>
              <a:ea typeface="Calibri"/>
              <a:cs typeface="Calibri"/>
              <a:sym typeface="Calibri"/>
            </a:endParaRPr>
          </a:p>
        </p:txBody>
      </p:sp>
      <p:pic>
        <p:nvPicPr>
          <p:cNvPr descr="preencoded.png" id="162" name="Google Shape;162;p10"/>
          <p:cNvPicPr preferRelativeResize="0"/>
          <p:nvPr/>
        </p:nvPicPr>
        <p:blipFill rotWithShape="1">
          <a:blip r:embed="rId6">
            <a:alphaModFix/>
          </a:blip>
          <a:srcRect b="0" l="0" r="0" t="0"/>
          <a:stretch/>
        </p:blipFill>
        <p:spPr>
          <a:xfrm>
            <a:off x="6016585" y="4797504"/>
            <a:ext cx="2597110" cy="656034"/>
          </a:xfrm>
          <a:prstGeom prst="rect">
            <a:avLst/>
          </a:prstGeom>
          <a:noFill/>
          <a:ln>
            <a:noFill/>
          </a:ln>
        </p:spPr>
      </p:pic>
      <p:sp>
        <p:nvSpPr>
          <p:cNvPr id="163" name="Google Shape;163;p10"/>
          <p:cNvSpPr/>
          <p:nvPr/>
        </p:nvSpPr>
        <p:spPr>
          <a:xfrm>
            <a:off x="6180534" y="5699522"/>
            <a:ext cx="2269212" cy="768668"/>
          </a:xfrm>
          <a:prstGeom prst="rect">
            <a:avLst/>
          </a:prstGeom>
          <a:noFill/>
          <a:ln>
            <a:noFill/>
          </a:ln>
        </p:spPr>
        <p:txBody>
          <a:bodyPr anchorCtr="0" anchor="t" bIns="45700" lIns="91425" spcFirstLastPara="1" rIns="91425" wrap="square" tIns="45700">
            <a:noAutofit/>
          </a:bodyPr>
          <a:lstStyle/>
          <a:p>
            <a:pPr indent="0" lvl="0" marL="0" marR="0" rtl="0" algn="l">
              <a:lnSpc>
                <a:spcPct val="100899"/>
              </a:lnSpc>
              <a:spcBef>
                <a:spcPts val="0"/>
              </a:spcBef>
              <a:spcAft>
                <a:spcPts val="0"/>
              </a:spcAft>
              <a:buClr>
                <a:srgbClr val="D7E5D8"/>
              </a:buClr>
              <a:buSzPts val="2000"/>
              <a:buFont typeface="Syne"/>
              <a:buNone/>
            </a:pPr>
            <a:r>
              <a:rPr b="1" lang="en-US" sz="2000">
                <a:solidFill>
                  <a:srgbClr val="D7E5D8"/>
                </a:solidFill>
                <a:latin typeface="Syne"/>
                <a:ea typeface="Syne"/>
                <a:cs typeface="Syne"/>
                <a:sym typeface="Syne"/>
              </a:rPr>
              <a:t>Reporting and Monitoring</a:t>
            </a:r>
            <a:endParaRPr sz="2000">
              <a:solidFill>
                <a:schemeClr val="dk1"/>
              </a:solidFill>
              <a:latin typeface="Calibri"/>
              <a:ea typeface="Calibri"/>
              <a:cs typeface="Calibri"/>
              <a:sym typeface="Calibri"/>
            </a:endParaRPr>
          </a:p>
        </p:txBody>
      </p:sp>
      <p:sp>
        <p:nvSpPr>
          <p:cNvPr id="164" name="Google Shape;164;p10"/>
          <p:cNvSpPr/>
          <p:nvPr/>
        </p:nvSpPr>
        <p:spPr>
          <a:xfrm>
            <a:off x="6016585" y="6566535"/>
            <a:ext cx="2433161" cy="1049655"/>
          </a:xfrm>
          <a:prstGeom prst="rect">
            <a:avLst/>
          </a:prstGeom>
          <a:noFill/>
          <a:ln>
            <a:noFill/>
          </a:ln>
        </p:spPr>
        <p:txBody>
          <a:bodyPr anchorCtr="0" anchor="t" bIns="45700" lIns="91425" spcFirstLastPara="1" rIns="91425" wrap="square" tIns="45700">
            <a:noAutofit/>
          </a:bodyPr>
          <a:lstStyle/>
          <a:p>
            <a:pPr indent="0" lvl="0" marL="0" marR="0" rtl="0" algn="l">
              <a:lnSpc>
                <a:spcPct val="114833"/>
              </a:lnSpc>
              <a:spcBef>
                <a:spcPts val="0"/>
              </a:spcBef>
              <a:spcAft>
                <a:spcPts val="0"/>
              </a:spcAft>
              <a:buClr>
                <a:srgbClr val="D7E5D8"/>
              </a:buClr>
              <a:buSzPts val="1800"/>
              <a:buFont typeface="Syne"/>
              <a:buNone/>
            </a:pPr>
            <a:r>
              <a:rPr lang="en-US" sz="1800">
                <a:solidFill>
                  <a:srgbClr val="D7E5D8"/>
                </a:solidFill>
                <a:latin typeface="Syne"/>
                <a:ea typeface="Syne"/>
                <a:cs typeface="Syne"/>
                <a:sym typeface="Syne"/>
              </a:rPr>
              <a:t>They are responsible for reporting on and monitoring the implementation of climate change policies.</a:t>
            </a:r>
            <a:endParaRPr sz="1800">
              <a:solidFill>
                <a:schemeClr val="dk1"/>
              </a:solidFill>
              <a:latin typeface="Calibri"/>
              <a:ea typeface="Calibri"/>
              <a:cs typeface="Calibri"/>
              <a:sym typeface="Calibri"/>
            </a:endParaRPr>
          </a:p>
        </p:txBody>
      </p:sp>
      <p:pic>
        <p:nvPicPr>
          <p:cNvPr descr="preencoded.png" id="165" name="Google Shape;165;p10"/>
          <p:cNvPicPr preferRelativeResize="0"/>
          <p:nvPr/>
        </p:nvPicPr>
        <p:blipFill rotWithShape="1">
          <a:blip r:embed="rId7">
            <a:alphaModFix/>
          </a:blip>
          <a:srcRect b="0" l="0" r="0" t="0"/>
          <a:stretch/>
        </p:blipFill>
        <p:spPr>
          <a:xfrm>
            <a:off x="8613696" y="4797504"/>
            <a:ext cx="2597110" cy="656034"/>
          </a:xfrm>
          <a:prstGeom prst="rect">
            <a:avLst/>
          </a:prstGeom>
          <a:noFill/>
          <a:ln>
            <a:noFill/>
          </a:ln>
        </p:spPr>
      </p:pic>
      <p:sp>
        <p:nvSpPr>
          <p:cNvPr id="166" name="Google Shape;166;p10"/>
          <p:cNvSpPr/>
          <p:nvPr/>
        </p:nvSpPr>
        <p:spPr>
          <a:xfrm>
            <a:off x="8777645" y="5699522"/>
            <a:ext cx="2269212" cy="768668"/>
          </a:xfrm>
          <a:prstGeom prst="rect">
            <a:avLst/>
          </a:prstGeom>
          <a:noFill/>
          <a:ln>
            <a:noFill/>
          </a:ln>
        </p:spPr>
        <p:txBody>
          <a:bodyPr anchorCtr="0" anchor="t" bIns="45700" lIns="91425" spcFirstLastPara="1" rIns="91425" wrap="square" tIns="45700">
            <a:noAutofit/>
          </a:bodyPr>
          <a:lstStyle/>
          <a:p>
            <a:pPr indent="0" lvl="0" marL="0" marR="0" rtl="0" algn="l">
              <a:lnSpc>
                <a:spcPct val="100899"/>
              </a:lnSpc>
              <a:spcBef>
                <a:spcPts val="0"/>
              </a:spcBef>
              <a:spcAft>
                <a:spcPts val="0"/>
              </a:spcAft>
              <a:buClr>
                <a:srgbClr val="D7E5D8"/>
              </a:buClr>
              <a:buSzPts val="2000"/>
              <a:buFont typeface="Syne"/>
              <a:buNone/>
            </a:pPr>
            <a:r>
              <a:rPr b="1" lang="en-US" sz="2000">
                <a:solidFill>
                  <a:srgbClr val="D7E5D8"/>
                </a:solidFill>
                <a:latin typeface="Syne"/>
                <a:ea typeface="Syne"/>
                <a:cs typeface="Syne"/>
                <a:sym typeface="Syne"/>
              </a:rPr>
              <a:t>Cooperation and Coordination</a:t>
            </a:r>
            <a:endParaRPr sz="2000">
              <a:solidFill>
                <a:schemeClr val="dk1"/>
              </a:solidFill>
              <a:latin typeface="Calibri"/>
              <a:ea typeface="Calibri"/>
              <a:cs typeface="Calibri"/>
              <a:sym typeface="Calibri"/>
            </a:endParaRPr>
          </a:p>
        </p:txBody>
      </p:sp>
      <p:sp>
        <p:nvSpPr>
          <p:cNvPr id="167" name="Google Shape;167;p10"/>
          <p:cNvSpPr/>
          <p:nvPr/>
        </p:nvSpPr>
        <p:spPr>
          <a:xfrm>
            <a:off x="8777644" y="6566535"/>
            <a:ext cx="2433161" cy="1049655"/>
          </a:xfrm>
          <a:prstGeom prst="rect">
            <a:avLst/>
          </a:prstGeom>
          <a:noFill/>
          <a:ln>
            <a:noFill/>
          </a:ln>
        </p:spPr>
        <p:txBody>
          <a:bodyPr anchorCtr="0" anchor="t" bIns="45700" lIns="91425" spcFirstLastPara="1" rIns="91425" wrap="square" tIns="45700">
            <a:noAutofit/>
          </a:bodyPr>
          <a:lstStyle/>
          <a:p>
            <a:pPr indent="0" lvl="0" marL="0" marR="0" rtl="0" algn="l">
              <a:lnSpc>
                <a:spcPct val="114833"/>
              </a:lnSpc>
              <a:spcBef>
                <a:spcPts val="0"/>
              </a:spcBef>
              <a:spcAft>
                <a:spcPts val="0"/>
              </a:spcAft>
              <a:buClr>
                <a:srgbClr val="D7E5D8"/>
              </a:buClr>
              <a:buSzPts val="1800"/>
              <a:buFont typeface="Syne"/>
              <a:buNone/>
            </a:pPr>
            <a:r>
              <a:rPr lang="en-US" sz="1800">
                <a:solidFill>
                  <a:srgbClr val="D7E5D8"/>
                </a:solidFill>
                <a:latin typeface="Syne"/>
                <a:ea typeface="Syne"/>
                <a:cs typeface="Syne"/>
                <a:sym typeface="Syne"/>
              </a:rPr>
              <a:t>Ensuring cooperation and coordination between the EU and member states in achieving climate goals.</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preencoded.png" id="173" name="Google Shape;173;p11"/>
          <p:cNvPicPr preferRelativeResize="0"/>
          <p:nvPr/>
        </p:nvPicPr>
        <p:blipFill rotWithShape="1">
          <a:blip r:embed="rId3">
            <a:alphaModFix/>
          </a:blip>
          <a:srcRect b="0" l="0" r="0" t="0"/>
          <a:stretch/>
        </p:blipFill>
        <p:spPr>
          <a:xfrm>
            <a:off x="0" y="0"/>
            <a:ext cx="14630400" cy="8229600"/>
          </a:xfrm>
          <a:prstGeom prst="rect">
            <a:avLst/>
          </a:prstGeom>
          <a:noFill/>
          <a:ln>
            <a:noFill/>
          </a:ln>
        </p:spPr>
      </p:pic>
      <p:sp>
        <p:nvSpPr>
          <p:cNvPr id="174" name="Google Shape;174;p11"/>
          <p:cNvSpPr/>
          <p:nvPr/>
        </p:nvSpPr>
        <p:spPr>
          <a:xfrm>
            <a:off x="0" y="0"/>
            <a:ext cx="14630400" cy="8229600"/>
          </a:xfrm>
          <a:prstGeom prst="rect">
            <a:avLst/>
          </a:prstGeom>
          <a:solidFill>
            <a:srgbClr val="152025">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11"/>
          <p:cNvSpPr/>
          <p:nvPr/>
        </p:nvSpPr>
        <p:spPr>
          <a:xfrm>
            <a:off x="3145869" y="484346"/>
            <a:ext cx="8338542" cy="1645563"/>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rgbClr val="F0F4F1"/>
              </a:buClr>
              <a:buSzPts val="3456"/>
              <a:buFont typeface="Syne"/>
              <a:buNone/>
            </a:pPr>
            <a:r>
              <a:rPr b="1" lang="en-US" sz="3456">
                <a:solidFill>
                  <a:srgbClr val="F0F4F1"/>
                </a:solidFill>
                <a:latin typeface="Syne"/>
                <a:ea typeface="Syne"/>
                <a:cs typeface="Syne"/>
                <a:sym typeface="Syne"/>
              </a:rPr>
              <a:t>The European Climate Pact and citizen engagement</a:t>
            </a:r>
            <a:endParaRPr sz="3456">
              <a:solidFill>
                <a:schemeClr val="dk1"/>
              </a:solidFill>
              <a:latin typeface="Calibri"/>
              <a:ea typeface="Calibri"/>
              <a:cs typeface="Calibri"/>
              <a:sym typeface="Calibri"/>
            </a:endParaRPr>
          </a:p>
        </p:txBody>
      </p:sp>
      <p:pic>
        <p:nvPicPr>
          <p:cNvPr descr="preencoded.png" id="176" name="Google Shape;176;p11"/>
          <p:cNvPicPr preferRelativeResize="0"/>
          <p:nvPr/>
        </p:nvPicPr>
        <p:blipFill rotWithShape="1">
          <a:blip r:embed="rId4">
            <a:alphaModFix/>
          </a:blip>
          <a:srcRect b="0" l="0" r="0" t="0"/>
          <a:stretch/>
        </p:blipFill>
        <p:spPr>
          <a:xfrm>
            <a:off x="4542473" y="2480905"/>
            <a:ext cx="1375767" cy="1285399"/>
          </a:xfrm>
          <a:prstGeom prst="rect">
            <a:avLst/>
          </a:prstGeom>
          <a:noFill/>
          <a:ln>
            <a:noFill/>
          </a:ln>
        </p:spPr>
      </p:pic>
      <p:sp>
        <p:nvSpPr>
          <p:cNvPr id="177" name="Google Shape;177;p11"/>
          <p:cNvSpPr/>
          <p:nvPr/>
        </p:nvSpPr>
        <p:spPr>
          <a:xfrm>
            <a:off x="5172313" y="3114556"/>
            <a:ext cx="116086" cy="350996"/>
          </a:xfrm>
          <a:prstGeom prst="rect">
            <a:avLst/>
          </a:prstGeom>
          <a:noFill/>
          <a:ln>
            <a:noFill/>
          </a:ln>
        </p:spPr>
        <p:txBody>
          <a:bodyPr anchorCtr="0" anchor="t" bIns="45700" lIns="91425" spcFirstLastPara="1" rIns="91425" wrap="square" tIns="45700">
            <a:noAutofit/>
          </a:bodyPr>
          <a:lstStyle/>
          <a:p>
            <a:pPr indent="0" lvl="0" marL="0" marR="0" rtl="0" algn="ctr">
              <a:lnSpc>
                <a:spcPct val="160011"/>
              </a:lnSpc>
              <a:spcBef>
                <a:spcPts val="0"/>
              </a:spcBef>
              <a:spcAft>
                <a:spcPts val="0"/>
              </a:spcAft>
              <a:buClr>
                <a:srgbClr val="D7E5D8"/>
              </a:buClr>
              <a:buSzPts val="1728"/>
              <a:buFont typeface="Syne"/>
              <a:buNone/>
            </a:pPr>
            <a:r>
              <a:rPr b="1" lang="en-US" sz="1728">
                <a:solidFill>
                  <a:srgbClr val="D7E5D8"/>
                </a:solidFill>
                <a:latin typeface="Syne"/>
                <a:ea typeface="Syne"/>
                <a:cs typeface="Syne"/>
                <a:sym typeface="Syne"/>
              </a:rPr>
              <a:t>1</a:t>
            </a:r>
            <a:endParaRPr sz="1728">
              <a:solidFill>
                <a:schemeClr val="dk1"/>
              </a:solidFill>
              <a:latin typeface="Calibri"/>
              <a:ea typeface="Calibri"/>
              <a:cs typeface="Calibri"/>
              <a:sym typeface="Calibri"/>
            </a:endParaRPr>
          </a:p>
        </p:txBody>
      </p:sp>
      <p:sp>
        <p:nvSpPr>
          <p:cNvPr id="178" name="Google Shape;178;p11"/>
          <p:cNvSpPr/>
          <p:nvPr/>
        </p:nvSpPr>
        <p:spPr>
          <a:xfrm>
            <a:off x="6093738" y="2793444"/>
            <a:ext cx="3543062" cy="274201"/>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rgbClr val="D7E5D8"/>
              </a:buClr>
              <a:buSzPts val="1728"/>
              <a:buFont typeface="Syne"/>
              <a:buNone/>
            </a:pPr>
            <a:r>
              <a:rPr b="1" lang="en-US" sz="1728">
                <a:solidFill>
                  <a:srgbClr val="D7E5D8"/>
                </a:solidFill>
                <a:latin typeface="Syne"/>
                <a:ea typeface="Syne"/>
                <a:cs typeface="Syne"/>
                <a:sym typeface="Syne"/>
              </a:rPr>
              <a:t>Citizen Participation</a:t>
            </a:r>
            <a:endParaRPr sz="1728">
              <a:solidFill>
                <a:schemeClr val="dk1"/>
              </a:solidFill>
              <a:latin typeface="Calibri"/>
              <a:ea typeface="Calibri"/>
              <a:cs typeface="Calibri"/>
              <a:sym typeface="Calibri"/>
            </a:endParaRPr>
          </a:p>
        </p:txBody>
      </p:sp>
      <p:sp>
        <p:nvSpPr>
          <p:cNvPr id="179" name="Google Shape;179;p11"/>
          <p:cNvSpPr/>
          <p:nvPr/>
        </p:nvSpPr>
        <p:spPr>
          <a:xfrm>
            <a:off x="6093738" y="3172897"/>
            <a:ext cx="3543062" cy="280749"/>
          </a:xfrm>
          <a:prstGeom prst="rect">
            <a:avLst/>
          </a:prstGeom>
          <a:noFill/>
          <a:ln>
            <a:noFill/>
          </a:ln>
        </p:spPr>
        <p:txBody>
          <a:bodyPr anchorCtr="0" anchor="t" bIns="45700" lIns="91425" spcFirstLastPara="1" rIns="91425" wrap="square" tIns="45700">
            <a:noAutofit/>
          </a:bodyPr>
          <a:lstStyle/>
          <a:p>
            <a:pPr indent="0" lvl="0" marL="0" marR="0" rtl="0" algn="l">
              <a:lnSpc>
                <a:spcPct val="122888"/>
              </a:lnSpc>
              <a:spcBef>
                <a:spcPts val="0"/>
              </a:spcBef>
              <a:spcAft>
                <a:spcPts val="0"/>
              </a:spcAft>
              <a:buClr>
                <a:srgbClr val="D7E5D8"/>
              </a:buClr>
              <a:buSzPts val="1800"/>
              <a:buFont typeface="Syne"/>
              <a:buNone/>
            </a:pPr>
            <a:r>
              <a:rPr lang="en-US" sz="1800">
                <a:solidFill>
                  <a:srgbClr val="D7E5D8"/>
                </a:solidFill>
                <a:latin typeface="Syne"/>
                <a:ea typeface="Syne"/>
                <a:cs typeface="Syne"/>
                <a:sym typeface="Syne"/>
              </a:rPr>
              <a:t>Engaging citizens in climate action.</a:t>
            </a:r>
            <a:endParaRPr sz="1800">
              <a:solidFill>
                <a:schemeClr val="dk1"/>
              </a:solidFill>
              <a:latin typeface="Calibri"/>
              <a:ea typeface="Calibri"/>
              <a:cs typeface="Calibri"/>
              <a:sym typeface="Calibri"/>
            </a:endParaRPr>
          </a:p>
        </p:txBody>
      </p:sp>
      <p:sp>
        <p:nvSpPr>
          <p:cNvPr id="180" name="Google Shape;180;p11"/>
          <p:cNvSpPr/>
          <p:nvPr/>
        </p:nvSpPr>
        <p:spPr>
          <a:xfrm>
            <a:off x="5962055" y="3769578"/>
            <a:ext cx="5478542" cy="17502"/>
          </a:xfrm>
          <a:prstGeom prst="roundRect">
            <a:avLst>
              <a:gd fmla="val 451359" name="adj"/>
            </a:avLst>
          </a:prstGeom>
          <a:solidFill>
            <a:srgbClr val="6D9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preencoded.png" id="181" name="Google Shape;181;p11"/>
          <p:cNvPicPr preferRelativeResize="0"/>
          <p:nvPr/>
        </p:nvPicPr>
        <p:blipFill rotWithShape="1">
          <a:blip r:embed="rId5">
            <a:alphaModFix/>
          </a:blip>
          <a:srcRect b="0" l="0" r="0" t="0"/>
          <a:stretch/>
        </p:blipFill>
        <p:spPr>
          <a:xfrm>
            <a:off x="3854529" y="3810119"/>
            <a:ext cx="2751653" cy="1285399"/>
          </a:xfrm>
          <a:prstGeom prst="rect">
            <a:avLst/>
          </a:prstGeom>
          <a:noFill/>
          <a:ln>
            <a:noFill/>
          </a:ln>
        </p:spPr>
      </p:pic>
      <p:sp>
        <p:nvSpPr>
          <p:cNvPr id="182" name="Google Shape;182;p11"/>
          <p:cNvSpPr/>
          <p:nvPr/>
        </p:nvSpPr>
        <p:spPr>
          <a:xfrm>
            <a:off x="5120283" y="4277320"/>
            <a:ext cx="220028" cy="350996"/>
          </a:xfrm>
          <a:prstGeom prst="rect">
            <a:avLst/>
          </a:prstGeom>
          <a:noFill/>
          <a:ln>
            <a:noFill/>
          </a:ln>
        </p:spPr>
        <p:txBody>
          <a:bodyPr anchorCtr="0" anchor="t" bIns="45700" lIns="91425" spcFirstLastPara="1" rIns="91425" wrap="square" tIns="45700">
            <a:noAutofit/>
          </a:bodyPr>
          <a:lstStyle/>
          <a:p>
            <a:pPr indent="0" lvl="0" marL="0" marR="0" rtl="0" algn="ctr">
              <a:lnSpc>
                <a:spcPct val="160011"/>
              </a:lnSpc>
              <a:spcBef>
                <a:spcPts val="0"/>
              </a:spcBef>
              <a:spcAft>
                <a:spcPts val="0"/>
              </a:spcAft>
              <a:buClr>
                <a:srgbClr val="D7E5D8"/>
              </a:buClr>
              <a:buSzPts val="1728"/>
              <a:buFont typeface="Syne"/>
              <a:buNone/>
            </a:pPr>
            <a:r>
              <a:rPr b="1" lang="en-US" sz="1728">
                <a:solidFill>
                  <a:srgbClr val="D7E5D8"/>
                </a:solidFill>
                <a:latin typeface="Syne"/>
                <a:ea typeface="Syne"/>
                <a:cs typeface="Syne"/>
                <a:sym typeface="Syne"/>
              </a:rPr>
              <a:t>2</a:t>
            </a:r>
            <a:endParaRPr sz="1728">
              <a:solidFill>
                <a:schemeClr val="dk1"/>
              </a:solidFill>
              <a:latin typeface="Calibri"/>
              <a:ea typeface="Calibri"/>
              <a:cs typeface="Calibri"/>
              <a:sym typeface="Calibri"/>
            </a:endParaRPr>
          </a:p>
        </p:txBody>
      </p:sp>
      <p:sp>
        <p:nvSpPr>
          <p:cNvPr id="183" name="Google Shape;183;p11"/>
          <p:cNvSpPr/>
          <p:nvPr/>
        </p:nvSpPr>
        <p:spPr>
          <a:xfrm>
            <a:off x="6781681" y="4122658"/>
            <a:ext cx="3818453" cy="274201"/>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rgbClr val="D7E5D8"/>
              </a:buClr>
              <a:buSzPts val="1728"/>
              <a:buFont typeface="Syne"/>
              <a:buNone/>
            </a:pPr>
            <a:r>
              <a:rPr b="1" lang="en-US" sz="1728">
                <a:solidFill>
                  <a:srgbClr val="D7E5D8"/>
                </a:solidFill>
                <a:latin typeface="Syne"/>
                <a:ea typeface="Syne"/>
                <a:cs typeface="Syne"/>
                <a:sym typeface="Syne"/>
              </a:rPr>
              <a:t>Community Initiatives</a:t>
            </a:r>
            <a:endParaRPr sz="1728">
              <a:solidFill>
                <a:schemeClr val="dk1"/>
              </a:solidFill>
              <a:latin typeface="Calibri"/>
              <a:ea typeface="Calibri"/>
              <a:cs typeface="Calibri"/>
              <a:sym typeface="Calibri"/>
            </a:endParaRPr>
          </a:p>
        </p:txBody>
      </p:sp>
      <p:sp>
        <p:nvSpPr>
          <p:cNvPr id="184" name="Google Shape;184;p11"/>
          <p:cNvSpPr/>
          <p:nvPr/>
        </p:nvSpPr>
        <p:spPr>
          <a:xfrm>
            <a:off x="6781681" y="4502110"/>
            <a:ext cx="3818453" cy="280749"/>
          </a:xfrm>
          <a:prstGeom prst="rect">
            <a:avLst/>
          </a:prstGeom>
          <a:noFill/>
          <a:ln>
            <a:noFill/>
          </a:ln>
        </p:spPr>
        <p:txBody>
          <a:bodyPr anchorCtr="0" anchor="t" bIns="45700" lIns="91425" spcFirstLastPara="1" rIns="91425" wrap="square" tIns="45700">
            <a:noAutofit/>
          </a:bodyPr>
          <a:lstStyle/>
          <a:p>
            <a:pPr indent="0" lvl="0" marL="0" marR="0" rtl="0" algn="l">
              <a:lnSpc>
                <a:spcPct val="122888"/>
              </a:lnSpc>
              <a:spcBef>
                <a:spcPts val="0"/>
              </a:spcBef>
              <a:spcAft>
                <a:spcPts val="0"/>
              </a:spcAft>
              <a:buClr>
                <a:srgbClr val="D7E5D8"/>
              </a:buClr>
              <a:buSzPts val="1800"/>
              <a:buFont typeface="Syne"/>
              <a:buNone/>
            </a:pPr>
            <a:r>
              <a:rPr lang="en-US" sz="1800">
                <a:solidFill>
                  <a:srgbClr val="D7E5D8"/>
                </a:solidFill>
                <a:latin typeface="Syne"/>
                <a:ea typeface="Syne"/>
                <a:cs typeface="Syne"/>
                <a:sym typeface="Syne"/>
              </a:rPr>
              <a:t>Supporting local sustainability projects.</a:t>
            </a:r>
            <a:endParaRPr sz="1800">
              <a:solidFill>
                <a:schemeClr val="dk1"/>
              </a:solidFill>
              <a:latin typeface="Calibri"/>
              <a:ea typeface="Calibri"/>
              <a:cs typeface="Calibri"/>
              <a:sym typeface="Calibri"/>
            </a:endParaRPr>
          </a:p>
        </p:txBody>
      </p:sp>
      <p:sp>
        <p:nvSpPr>
          <p:cNvPr id="185" name="Google Shape;185;p11"/>
          <p:cNvSpPr/>
          <p:nvPr/>
        </p:nvSpPr>
        <p:spPr>
          <a:xfrm>
            <a:off x="6649998" y="5098792"/>
            <a:ext cx="4790599" cy="17502"/>
          </a:xfrm>
          <a:prstGeom prst="roundRect">
            <a:avLst>
              <a:gd fmla="val 451359" name="adj"/>
            </a:avLst>
          </a:prstGeom>
          <a:solidFill>
            <a:srgbClr val="6D9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preencoded.png" id="186" name="Google Shape;186;p11"/>
          <p:cNvPicPr preferRelativeResize="0"/>
          <p:nvPr/>
        </p:nvPicPr>
        <p:blipFill rotWithShape="1">
          <a:blip r:embed="rId6">
            <a:alphaModFix/>
          </a:blip>
          <a:srcRect b="0" l="0" r="0" t="0"/>
          <a:stretch/>
        </p:blipFill>
        <p:spPr>
          <a:xfrm>
            <a:off x="3166705" y="5139333"/>
            <a:ext cx="4127540" cy="1285399"/>
          </a:xfrm>
          <a:prstGeom prst="rect">
            <a:avLst/>
          </a:prstGeom>
          <a:noFill/>
          <a:ln>
            <a:noFill/>
          </a:ln>
        </p:spPr>
      </p:pic>
      <p:sp>
        <p:nvSpPr>
          <p:cNvPr id="187" name="Google Shape;187;p11"/>
          <p:cNvSpPr/>
          <p:nvPr/>
        </p:nvSpPr>
        <p:spPr>
          <a:xfrm>
            <a:off x="5114687" y="5606534"/>
            <a:ext cx="231458" cy="350996"/>
          </a:xfrm>
          <a:prstGeom prst="rect">
            <a:avLst/>
          </a:prstGeom>
          <a:noFill/>
          <a:ln>
            <a:noFill/>
          </a:ln>
        </p:spPr>
        <p:txBody>
          <a:bodyPr anchorCtr="0" anchor="t" bIns="45700" lIns="91425" spcFirstLastPara="1" rIns="91425" wrap="square" tIns="45700">
            <a:noAutofit/>
          </a:bodyPr>
          <a:lstStyle/>
          <a:p>
            <a:pPr indent="0" lvl="0" marL="0" marR="0" rtl="0" algn="ctr">
              <a:lnSpc>
                <a:spcPct val="160011"/>
              </a:lnSpc>
              <a:spcBef>
                <a:spcPts val="0"/>
              </a:spcBef>
              <a:spcAft>
                <a:spcPts val="0"/>
              </a:spcAft>
              <a:buClr>
                <a:srgbClr val="D7E5D8"/>
              </a:buClr>
              <a:buSzPts val="1728"/>
              <a:buFont typeface="Syne"/>
              <a:buNone/>
            </a:pPr>
            <a:r>
              <a:rPr b="1" lang="en-US" sz="1728">
                <a:solidFill>
                  <a:srgbClr val="D7E5D8"/>
                </a:solidFill>
                <a:latin typeface="Syne"/>
                <a:ea typeface="Syne"/>
                <a:cs typeface="Syne"/>
                <a:sym typeface="Syne"/>
              </a:rPr>
              <a:t>3</a:t>
            </a:r>
            <a:endParaRPr sz="1728">
              <a:solidFill>
                <a:schemeClr val="dk1"/>
              </a:solidFill>
              <a:latin typeface="Calibri"/>
              <a:ea typeface="Calibri"/>
              <a:cs typeface="Calibri"/>
              <a:sym typeface="Calibri"/>
            </a:endParaRPr>
          </a:p>
        </p:txBody>
      </p:sp>
      <p:sp>
        <p:nvSpPr>
          <p:cNvPr id="188" name="Google Shape;188;p11"/>
          <p:cNvSpPr/>
          <p:nvPr/>
        </p:nvSpPr>
        <p:spPr>
          <a:xfrm>
            <a:off x="7469743" y="5314831"/>
            <a:ext cx="3839170" cy="548402"/>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rgbClr val="D7E5D8"/>
              </a:buClr>
              <a:buSzPts val="1728"/>
              <a:buFont typeface="Syne"/>
              <a:buNone/>
            </a:pPr>
            <a:r>
              <a:rPr b="1" lang="en-US" sz="1728">
                <a:solidFill>
                  <a:srgbClr val="D7E5D8"/>
                </a:solidFill>
                <a:latin typeface="Syne"/>
                <a:ea typeface="Syne"/>
                <a:cs typeface="Syne"/>
                <a:sym typeface="Syne"/>
              </a:rPr>
              <a:t>Educational Outreach</a:t>
            </a:r>
            <a:endParaRPr sz="1728">
              <a:solidFill>
                <a:schemeClr val="dk1"/>
              </a:solidFill>
              <a:latin typeface="Calibri"/>
              <a:ea typeface="Calibri"/>
              <a:cs typeface="Calibri"/>
              <a:sym typeface="Calibri"/>
            </a:endParaRPr>
          </a:p>
        </p:txBody>
      </p:sp>
      <p:sp>
        <p:nvSpPr>
          <p:cNvPr id="189" name="Google Shape;189;p11"/>
          <p:cNvSpPr/>
          <p:nvPr/>
        </p:nvSpPr>
        <p:spPr>
          <a:xfrm>
            <a:off x="7469743" y="5968484"/>
            <a:ext cx="3839170" cy="280749"/>
          </a:xfrm>
          <a:prstGeom prst="rect">
            <a:avLst/>
          </a:prstGeom>
          <a:noFill/>
          <a:ln>
            <a:noFill/>
          </a:ln>
        </p:spPr>
        <p:txBody>
          <a:bodyPr anchorCtr="0" anchor="t" bIns="45700" lIns="91425" spcFirstLastPara="1" rIns="91425" wrap="square" tIns="45700">
            <a:noAutofit/>
          </a:bodyPr>
          <a:lstStyle/>
          <a:p>
            <a:pPr indent="0" lvl="0" marL="0" marR="0" rtl="0" algn="l">
              <a:lnSpc>
                <a:spcPct val="122888"/>
              </a:lnSpc>
              <a:spcBef>
                <a:spcPts val="0"/>
              </a:spcBef>
              <a:spcAft>
                <a:spcPts val="0"/>
              </a:spcAft>
              <a:buClr>
                <a:srgbClr val="D7E5D8"/>
              </a:buClr>
              <a:buSzPts val="1800"/>
              <a:buFont typeface="Syne"/>
              <a:buNone/>
            </a:pPr>
            <a:r>
              <a:rPr lang="en-US" sz="1800">
                <a:solidFill>
                  <a:srgbClr val="D7E5D8"/>
                </a:solidFill>
                <a:latin typeface="Syne"/>
                <a:ea typeface="Syne"/>
                <a:cs typeface="Syne"/>
                <a:sym typeface="Syne"/>
              </a:rPr>
              <a:t>Empowering individuals through education.</a:t>
            </a:r>
            <a:endParaRPr sz="1800">
              <a:solidFill>
                <a:schemeClr val="dk1"/>
              </a:solidFill>
              <a:latin typeface="Calibri"/>
              <a:ea typeface="Calibri"/>
              <a:cs typeface="Calibri"/>
              <a:sym typeface="Calibri"/>
            </a:endParaRPr>
          </a:p>
        </p:txBody>
      </p:sp>
      <p:sp>
        <p:nvSpPr>
          <p:cNvPr id="190" name="Google Shape;190;p11"/>
          <p:cNvSpPr/>
          <p:nvPr/>
        </p:nvSpPr>
        <p:spPr>
          <a:xfrm>
            <a:off x="3145869" y="6622137"/>
            <a:ext cx="8338542" cy="1122998"/>
          </a:xfrm>
          <a:prstGeom prst="rect">
            <a:avLst/>
          </a:prstGeom>
          <a:noFill/>
          <a:ln>
            <a:noFill/>
          </a:ln>
        </p:spPr>
        <p:txBody>
          <a:bodyPr anchorCtr="0" anchor="t" bIns="45700" lIns="91425" spcFirstLastPara="1" rIns="91425" wrap="square" tIns="45700">
            <a:noAutofit/>
          </a:bodyPr>
          <a:lstStyle/>
          <a:p>
            <a:pPr indent="0" lvl="0" marL="0" marR="0" rtl="0" algn="l">
              <a:lnSpc>
                <a:spcPct val="122888"/>
              </a:lnSpc>
              <a:spcBef>
                <a:spcPts val="0"/>
              </a:spcBef>
              <a:spcAft>
                <a:spcPts val="0"/>
              </a:spcAft>
              <a:buClr>
                <a:srgbClr val="D7E5D8"/>
              </a:buClr>
              <a:buSzPts val="1800"/>
              <a:buFont typeface="Syne"/>
              <a:buNone/>
            </a:pPr>
            <a:r>
              <a:rPr lang="en-US" sz="1800">
                <a:solidFill>
                  <a:srgbClr val="D7E5D8"/>
                </a:solidFill>
                <a:latin typeface="Syne"/>
                <a:ea typeface="Syne"/>
                <a:cs typeface="Syne"/>
                <a:sym typeface="Syne"/>
              </a:rPr>
              <a:t>The European Climate Pact emphasizes citizen involvement through active participation in climate initiatives, supporting local community projects, and empowering individuals through educational outreach. This approach fosters a sense of collective responsibility and commitment to sustainable practices in addressing climate change.</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descr="preencoded.png" id="196" name="Google Shape;196;p12"/>
          <p:cNvPicPr preferRelativeResize="0"/>
          <p:nvPr/>
        </p:nvPicPr>
        <p:blipFill rotWithShape="1">
          <a:blip r:embed="rId3">
            <a:alphaModFix/>
          </a:blip>
          <a:srcRect b="0" l="0" r="0" t="0"/>
          <a:stretch/>
        </p:blipFill>
        <p:spPr>
          <a:xfrm>
            <a:off x="0" y="0"/>
            <a:ext cx="14630400" cy="8229600"/>
          </a:xfrm>
          <a:prstGeom prst="rect">
            <a:avLst/>
          </a:prstGeom>
          <a:noFill/>
          <a:ln>
            <a:noFill/>
          </a:ln>
        </p:spPr>
      </p:pic>
      <p:sp>
        <p:nvSpPr>
          <p:cNvPr id="197" name="Google Shape;197;p12"/>
          <p:cNvSpPr/>
          <p:nvPr/>
        </p:nvSpPr>
        <p:spPr>
          <a:xfrm>
            <a:off x="0" y="0"/>
            <a:ext cx="14630400" cy="8229957"/>
          </a:xfrm>
          <a:prstGeom prst="rect">
            <a:avLst/>
          </a:prstGeom>
          <a:solidFill>
            <a:srgbClr val="152025">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12"/>
          <p:cNvSpPr/>
          <p:nvPr/>
        </p:nvSpPr>
        <p:spPr>
          <a:xfrm>
            <a:off x="2934414" y="507206"/>
            <a:ext cx="8761571" cy="1729145"/>
          </a:xfrm>
          <a:prstGeom prst="rect">
            <a:avLst/>
          </a:prstGeom>
          <a:noFill/>
          <a:ln>
            <a:noFill/>
          </a:ln>
        </p:spPr>
        <p:txBody>
          <a:bodyPr anchorCtr="0" anchor="t" bIns="45700" lIns="91425" spcFirstLastPara="1" rIns="91425" wrap="square" tIns="45700">
            <a:noAutofit/>
          </a:bodyPr>
          <a:lstStyle/>
          <a:p>
            <a:pPr indent="0" lvl="0" marL="0" marR="0" rtl="0" algn="l">
              <a:lnSpc>
                <a:spcPct val="125006"/>
              </a:lnSpc>
              <a:spcBef>
                <a:spcPts val="0"/>
              </a:spcBef>
              <a:spcAft>
                <a:spcPts val="0"/>
              </a:spcAft>
              <a:buClr>
                <a:srgbClr val="F0F4F1"/>
              </a:buClr>
              <a:buSzPts val="3631"/>
              <a:buFont typeface="Syne"/>
              <a:buNone/>
            </a:pPr>
            <a:r>
              <a:rPr b="1" lang="en-US" sz="3631">
                <a:solidFill>
                  <a:srgbClr val="F0F4F1"/>
                </a:solidFill>
                <a:latin typeface="Syne"/>
                <a:ea typeface="Syne"/>
                <a:cs typeface="Syne"/>
                <a:sym typeface="Syne"/>
              </a:rPr>
              <a:t>The EU Emissions Trading System and Carbon Pricing</a:t>
            </a:r>
            <a:endParaRPr sz="3631">
              <a:solidFill>
                <a:schemeClr val="dk1"/>
              </a:solidFill>
              <a:latin typeface="Calibri"/>
              <a:ea typeface="Calibri"/>
              <a:cs typeface="Calibri"/>
              <a:sym typeface="Calibri"/>
            </a:endParaRPr>
          </a:p>
        </p:txBody>
      </p:sp>
      <p:sp>
        <p:nvSpPr>
          <p:cNvPr id="199" name="Google Shape;199;p12"/>
          <p:cNvSpPr/>
          <p:nvPr/>
        </p:nvSpPr>
        <p:spPr>
          <a:xfrm>
            <a:off x="2934414" y="2605207"/>
            <a:ext cx="1095137" cy="1062752"/>
          </a:xfrm>
          <a:prstGeom prst="roundRect">
            <a:avLst>
              <a:gd fmla="val 7810" name="adj"/>
            </a:avLst>
          </a:prstGeom>
          <a:solidFill>
            <a:srgbClr val="547808"/>
          </a:solidFill>
          <a:ln cap="flat" cmpd="sng" w="9525">
            <a:solidFill>
              <a:srgbClr val="6D9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12"/>
          <p:cNvSpPr/>
          <p:nvPr/>
        </p:nvSpPr>
        <p:spPr>
          <a:xfrm>
            <a:off x="3126462" y="2952036"/>
            <a:ext cx="122039" cy="368975"/>
          </a:xfrm>
          <a:prstGeom prst="rect">
            <a:avLst/>
          </a:prstGeom>
          <a:noFill/>
          <a:ln>
            <a:noFill/>
          </a:ln>
        </p:spPr>
        <p:txBody>
          <a:bodyPr anchorCtr="0" anchor="t" bIns="45700" lIns="91425" spcFirstLastPara="1" rIns="91425" wrap="square" tIns="45700">
            <a:noAutofit/>
          </a:bodyPr>
          <a:lstStyle/>
          <a:p>
            <a:pPr indent="0" lvl="0" marL="0" marR="0" rtl="0" algn="ctr">
              <a:lnSpc>
                <a:spcPct val="160055"/>
              </a:lnSpc>
              <a:spcBef>
                <a:spcPts val="0"/>
              </a:spcBef>
              <a:spcAft>
                <a:spcPts val="0"/>
              </a:spcAft>
              <a:buClr>
                <a:srgbClr val="D7E5D8"/>
              </a:buClr>
              <a:buSzPts val="1815"/>
              <a:buFont typeface="Syne"/>
              <a:buNone/>
            </a:pPr>
            <a:r>
              <a:rPr b="1" lang="en-US" sz="1815">
                <a:solidFill>
                  <a:srgbClr val="D7E5D8"/>
                </a:solidFill>
                <a:latin typeface="Syne"/>
                <a:ea typeface="Syne"/>
                <a:cs typeface="Syne"/>
                <a:sym typeface="Syne"/>
              </a:rPr>
              <a:t>1</a:t>
            </a:r>
            <a:endParaRPr sz="1815">
              <a:solidFill>
                <a:schemeClr val="dk1"/>
              </a:solidFill>
              <a:latin typeface="Calibri"/>
              <a:ea typeface="Calibri"/>
              <a:cs typeface="Calibri"/>
              <a:sym typeface="Calibri"/>
            </a:endParaRPr>
          </a:p>
        </p:txBody>
      </p:sp>
      <p:sp>
        <p:nvSpPr>
          <p:cNvPr id="201" name="Google Shape;201;p12"/>
          <p:cNvSpPr/>
          <p:nvPr/>
        </p:nvSpPr>
        <p:spPr>
          <a:xfrm>
            <a:off x="4213979" y="2789634"/>
            <a:ext cx="3665577" cy="288250"/>
          </a:xfrm>
          <a:prstGeom prst="rect">
            <a:avLst/>
          </a:prstGeom>
          <a:noFill/>
          <a:ln>
            <a:noFill/>
          </a:ln>
        </p:spPr>
        <p:txBody>
          <a:bodyPr anchorCtr="0" anchor="t" bIns="45700" lIns="91425" spcFirstLastPara="1" rIns="91425" wrap="square" tIns="45700">
            <a:noAutofit/>
          </a:bodyPr>
          <a:lstStyle/>
          <a:p>
            <a:pPr indent="0" lvl="0" marL="0" marR="0" rtl="0" algn="l">
              <a:lnSpc>
                <a:spcPct val="125013"/>
              </a:lnSpc>
              <a:spcBef>
                <a:spcPts val="0"/>
              </a:spcBef>
              <a:spcAft>
                <a:spcPts val="0"/>
              </a:spcAft>
              <a:buClr>
                <a:srgbClr val="D7E5D8"/>
              </a:buClr>
              <a:buSzPts val="1815"/>
              <a:buFont typeface="Syne"/>
              <a:buNone/>
            </a:pPr>
            <a:r>
              <a:rPr b="1" lang="en-US" sz="1815">
                <a:solidFill>
                  <a:srgbClr val="D7E5D8"/>
                </a:solidFill>
                <a:latin typeface="Syne"/>
                <a:ea typeface="Syne"/>
                <a:cs typeface="Syne"/>
                <a:sym typeface="Syne"/>
              </a:rPr>
              <a:t>Origin of the System</a:t>
            </a:r>
            <a:endParaRPr sz="1815">
              <a:solidFill>
                <a:schemeClr val="dk1"/>
              </a:solidFill>
              <a:latin typeface="Calibri"/>
              <a:ea typeface="Calibri"/>
              <a:cs typeface="Calibri"/>
              <a:sym typeface="Calibri"/>
            </a:endParaRPr>
          </a:p>
        </p:txBody>
      </p:sp>
      <p:sp>
        <p:nvSpPr>
          <p:cNvPr id="202" name="Google Shape;202;p12"/>
          <p:cNvSpPr/>
          <p:nvPr/>
        </p:nvSpPr>
        <p:spPr>
          <a:xfrm>
            <a:off x="4213979" y="3188494"/>
            <a:ext cx="4639985" cy="295037"/>
          </a:xfrm>
          <a:prstGeom prst="rect">
            <a:avLst/>
          </a:prstGeom>
          <a:noFill/>
          <a:ln>
            <a:noFill/>
          </a:ln>
        </p:spPr>
        <p:txBody>
          <a:bodyPr anchorCtr="0" anchor="t" bIns="45700" lIns="91425" spcFirstLastPara="1" rIns="91425" wrap="square" tIns="45700">
            <a:noAutofit/>
          </a:bodyPr>
          <a:lstStyle/>
          <a:p>
            <a:pPr indent="0" lvl="0" marL="0" marR="0" rtl="0" algn="l">
              <a:lnSpc>
                <a:spcPct val="160055"/>
              </a:lnSpc>
              <a:spcBef>
                <a:spcPts val="0"/>
              </a:spcBef>
              <a:spcAft>
                <a:spcPts val="0"/>
              </a:spcAft>
              <a:buClr>
                <a:srgbClr val="D7E5D8"/>
              </a:buClr>
              <a:buSzPts val="1452"/>
              <a:buFont typeface="Syne"/>
              <a:buNone/>
            </a:pPr>
            <a:r>
              <a:rPr lang="en-US" sz="1452">
                <a:solidFill>
                  <a:srgbClr val="D7E5D8"/>
                </a:solidFill>
                <a:latin typeface="Syne"/>
                <a:ea typeface="Syne"/>
                <a:cs typeface="Syne"/>
                <a:sym typeface="Syne"/>
              </a:rPr>
              <a:t>Established in 2005 to combat greenhouse gas emissions.</a:t>
            </a:r>
            <a:endParaRPr sz="1452">
              <a:solidFill>
                <a:schemeClr val="dk1"/>
              </a:solidFill>
              <a:latin typeface="Calibri"/>
              <a:ea typeface="Calibri"/>
              <a:cs typeface="Calibri"/>
              <a:sym typeface="Calibri"/>
            </a:endParaRPr>
          </a:p>
        </p:txBody>
      </p:sp>
      <p:sp>
        <p:nvSpPr>
          <p:cNvPr id="203" name="Google Shape;203;p12"/>
          <p:cNvSpPr/>
          <p:nvPr/>
        </p:nvSpPr>
        <p:spPr>
          <a:xfrm>
            <a:off x="4121706" y="3647986"/>
            <a:ext cx="7482126" cy="18395"/>
          </a:xfrm>
          <a:prstGeom prst="roundRect">
            <a:avLst>
              <a:gd fmla="val 451234" name="adj"/>
            </a:avLst>
          </a:prstGeom>
          <a:solidFill>
            <a:srgbClr val="6D9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p12"/>
          <p:cNvSpPr/>
          <p:nvPr/>
        </p:nvSpPr>
        <p:spPr>
          <a:xfrm>
            <a:off x="2934414" y="3760113"/>
            <a:ext cx="2190393" cy="1062752"/>
          </a:xfrm>
          <a:prstGeom prst="roundRect">
            <a:avLst>
              <a:gd fmla="val 7810" name="adj"/>
            </a:avLst>
          </a:prstGeom>
          <a:solidFill>
            <a:srgbClr val="547808"/>
          </a:solidFill>
          <a:ln cap="flat" cmpd="sng" w="9525">
            <a:solidFill>
              <a:srgbClr val="6D9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12"/>
          <p:cNvSpPr/>
          <p:nvPr/>
        </p:nvSpPr>
        <p:spPr>
          <a:xfrm>
            <a:off x="3126462" y="4106942"/>
            <a:ext cx="231219" cy="368975"/>
          </a:xfrm>
          <a:prstGeom prst="rect">
            <a:avLst/>
          </a:prstGeom>
          <a:noFill/>
          <a:ln>
            <a:noFill/>
          </a:ln>
        </p:spPr>
        <p:txBody>
          <a:bodyPr anchorCtr="0" anchor="t" bIns="45700" lIns="91425" spcFirstLastPara="1" rIns="91425" wrap="square" tIns="45700">
            <a:noAutofit/>
          </a:bodyPr>
          <a:lstStyle/>
          <a:p>
            <a:pPr indent="0" lvl="0" marL="0" marR="0" rtl="0" algn="ctr">
              <a:lnSpc>
                <a:spcPct val="160055"/>
              </a:lnSpc>
              <a:spcBef>
                <a:spcPts val="0"/>
              </a:spcBef>
              <a:spcAft>
                <a:spcPts val="0"/>
              </a:spcAft>
              <a:buClr>
                <a:srgbClr val="D7E5D8"/>
              </a:buClr>
              <a:buSzPts val="1815"/>
              <a:buFont typeface="Syne"/>
              <a:buNone/>
            </a:pPr>
            <a:r>
              <a:rPr b="1" lang="en-US" sz="1815">
                <a:solidFill>
                  <a:srgbClr val="D7E5D8"/>
                </a:solidFill>
                <a:latin typeface="Syne"/>
                <a:ea typeface="Syne"/>
                <a:cs typeface="Syne"/>
                <a:sym typeface="Syne"/>
              </a:rPr>
              <a:t>2</a:t>
            </a:r>
            <a:endParaRPr sz="1815">
              <a:solidFill>
                <a:schemeClr val="dk1"/>
              </a:solidFill>
              <a:latin typeface="Calibri"/>
              <a:ea typeface="Calibri"/>
              <a:cs typeface="Calibri"/>
              <a:sym typeface="Calibri"/>
            </a:endParaRPr>
          </a:p>
        </p:txBody>
      </p:sp>
      <p:sp>
        <p:nvSpPr>
          <p:cNvPr id="206" name="Google Shape;206;p12"/>
          <p:cNvSpPr/>
          <p:nvPr/>
        </p:nvSpPr>
        <p:spPr>
          <a:xfrm>
            <a:off x="5309235" y="3944541"/>
            <a:ext cx="5153263" cy="288250"/>
          </a:xfrm>
          <a:prstGeom prst="rect">
            <a:avLst/>
          </a:prstGeom>
          <a:noFill/>
          <a:ln>
            <a:noFill/>
          </a:ln>
        </p:spPr>
        <p:txBody>
          <a:bodyPr anchorCtr="0" anchor="t" bIns="45700" lIns="91425" spcFirstLastPara="1" rIns="91425" wrap="square" tIns="45700">
            <a:noAutofit/>
          </a:bodyPr>
          <a:lstStyle/>
          <a:p>
            <a:pPr indent="0" lvl="0" marL="0" marR="0" rtl="0" algn="l">
              <a:lnSpc>
                <a:spcPct val="125013"/>
              </a:lnSpc>
              <a:spcBef>
                <a:spcPts val="0"/>
              </a:spcBef>
              <a:spcAft>
                <a:spcPts val="0"/>
              </a:spcAft>
              <a:buClr>
                <a:srgbClr val="D7E5D8"/>
              </a:buClr>
              <a:buSzPts val="1815"/>
              <a:buFont typeface="Syne"/>
              <a:buNone/>
            </a:pPr>
            <a:r>
              <a:rPr b="1" lang="en-US" sz="1815">
                <a:solidFill>
                  <a:srgbClr val="D7E5D8"/>
                </a:solidFill>
                <a:latin typeface="Syne"/>
                <a:ea typeface="Syne"/>
                <a:cs typeface="Syne"/>
                <a:sym typeface="Syne"/>
              </a:rPr>
              <a:t>Cap-and-Trade Mechanism</a:t>
            </a:r>
            <a:endParaRPr sz="1815">
              <a:solidFill>
                <a:schemeClr val="dk1"/>
              </a:solidFill>
              <a:latin typeface="Calibri"/>
              <a:ea typeface="Calibri"/>
              <a:cs typeface="Calibri"/>
              <a:sym typeface="Calibri"/>
            </a:endParaRPr>
          </a:p>
        </p:txBody>
      </p:sp>
      <p:sp>
        <p:nvSpPr>
          <p:cNvPr id="207" name="Google Shape;207;p12"/>
          <p:cNvSpPr/>
          <p:nvPr/>
        </p:nvSpPr>
        <p:spPr>
          <a:xfrm>
            <a:off x="5309235" y="4343400"/>
            <a:ext cx="5153263" cy="295037"/>
          </a:xfrm>
          <a:prstGeom prst="rect">
            <a:avLst/>
          </a:prstGeom>
          <a:noFill/>
          <a:ln>
            <a:noFill/>
          </a:ln>
        </p:spPr>
        <p:txBody>
          <a:bodyPr anchorCtr="0" anchor="t" bIns="45700" lIns="91425" spcFirstLastPara="1" rIns="91425" wrap="square" tIns="45700">
            <a:noAutofit/>
          </a:bodyPr>
          <a:lstStyle/>
          <a:p>
            <a:pPr indent="0" lvl="0" marL="0" marR="0" rtl="0" algn="l">
              <a:lnSpc>
                <a:spcPct val="160055"/>
              </a:lnSpc>
              <a:spcBef>
                <a:spcPts val="0"/>
              </a:spcBef>
              <a:spcAft>
                <a:spcPts val="0"/>
              </a:spcAft>
              <a:buClr>
                <a:srgbClr val="D7E5D8"/>
              </a:buClr>
              <a:buSzPts val="1452"/>
              <a:buFont typeface="Syne"/>
              <a:buNone/>
            </a:pPr>
            <a:r>
              <a:rPr lang="en-US" sz="1452">
                <a:solidFill>
                  <a:srgbClr val="D7E5D8"/>
                </a:solidFill>
                <a:latin typeface="Syne"/>
                <a:ea typeface="Syne"/>
                <a:cs typeface="Syne"/>
                <a:sym typeface="Syne"/>
              </a:rPr>
              <a:t>Set emission limits and trade allowances within the market.</a:t>
            </a:r>
            <a:endParaRPr sz="1452">
              <a:solidFill>
                <a:schemeClr val="dk1"/>
              </a:solidFill>
              <a:latin typeface="Calibri"/>
              <a:ea typeface="Calibri"/>
              <a:cs typeface="Calibri"/>
              <a:sym typeface="Calibri"/>
            </a:endParaRPr>
          </a:p>
        </p:txBody>
      </p:sp>
      <p:sp>
        <p:nvSpPr>
          <p:cNvPr id="208" name="Google Shape;208;p12"/>
          <p:cNvSpPr/>
          <p:nvPr/>
        </p:nvSpPr>
        <p:spPr>
          <a:xfrm>
            <a:off x="5216962" y="4802892"/>
            <a:ext cx="6386870" cy="18395"/>
          </a:xfrm>
          <a:prstGeom prst="roundRect">
            <a:avLst>
              <a:gd fmla="val 451234" name="adj"/>
            </a:avLst>
          </a:prstGeom>
          <a:solidFill>
            <a:srgbClr val="6D9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12"/>
          <p:cNvSpPr/>
          <p:nvPr/>
        </p:nvSpPr>
        <p:spPr>
          <a:xfrm>
            <a:off x="2934414" y="4915019"/>
            <a:ext cx="3285530" cy="1357789"/>
          </a:xfrm>
          <a:prstGeom prst="roundRect">
            <a:avLst>
              <a:gd fmla="val 6113" name="adj"/>
            </a:avLst>
          </a:prstGeom>
          <a:solidFill>
            <a:srgbClr val="547808"/>
          </a:solidFill>
          <a:ln cap="flat" cmpd="sng" w="9525">
            <a:solidFill>
              <a:srgbClr val="6D9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12"/>
          <p:cNvSpPr/>
          <p:nvPr/>
        </p:nvSpPr>
        <p:spPr>
          <a:xfrm>
            <a:off x="3126462" y="5409367"/>
            <a:ext cx="243245" cy="368975"/>
          </a:xfrm>
          <a:prstGeom prst="rect">
            <a:avLst/>
          </a:prstGeom>
          <a:noFill/>
          <a:ln>
            <a:noFill/>
          </a:ln>
        </p:spPr>
        <p:txBody>
          <a:bodyPr anchorCtr="0" anchor="t" bIns="45700" lIns="91425" spcFirstLastPara="1" rIns="91425" wrap="square" tIns="45700">
            <a:noAutofit/>
          </a:bodyPr>
          <a:lstStyle/>
          <a:p>
            <a:pPr indent="0" lvl="0" marL="0" marR="0" rtl="0" algn="ctr">
              <a:lnSpc>
                <a:spcPct val="160055"/>
              </a:lnSpc>
              <a:spcBef>
                <a:spcPts val="0"/>
              </a:spcBef>
              <a:spcAft>
                <a:spcPts val="0"/>
              </a:spcAft>
              <a:buClr>
                <a:srgbClr val="D7E5D8"/>
              </a:buClr>
              <a:buSzPts val="1815"/>
              <a:buFont typeface="Syne"/>
              <a:buNone/>
            </a:pPr>
            <a:r>
              <a:rPr b="1" lang="en-US" sz="1815">
                <a:solidFill>
                  <a:srgbClr val="D7E5D8"/>
                </a:solidFill>
                <a:latin typeface="Syne"/>
                <a:ea typeface="Syne"/>
                <a:cs typeface="Syne"/>
                <a:sym typeface="Syne"/>
              </a:rPr>
              <a:t>3</a:t>
            </a:r>
            <a:endParaRPr sz="1815">
              <a:solidFill>
                <a:schemeClr val="dk1"/>
              </a:solidFill>
              <a:latin typeface="Calibri"/>
              <a:ea typeface="Calibri"/>
              <a:cs typeface="Calibri"/>
              <a:sym typeface="Calibri"/>
            </a:endParaRPr>
          </a:p>
        </p:txBody>
      </p:sp>
      <p:sp>
        <p:nvSpPr>
          <p:cNvPr id="211" name="Google Shape;211;p12"/>
          <p:cNvSpPr/>
          <p:nvPr/>
        </p:nvSpPr>
        <p:spPr>
          <a:xfrm>
            <a:off x="6404372" y="5099447"/>
            <a:ext cx="2732008" cy="288250"/>
          </a:xfrm>
          <a:prstGeom prst="rect">
            <a:avLst/>
          </a:prstGeom>
          <a:noFill/>
          <a:ln>
            <a:noFill/>
          </a:ln>
        </p:spPr>
        <p:txBody>
          <a:bodyPr anchorCtr="0" anchor="t" bIns="45700" lIns="91425" spcFirstLastPara="1" rIns="91425" wrap="square" tIns="45700">
            <a:noAutofit/>
          </a:bodyPr>
          <a:lstStyle/>
          <a:p>
            <a:pPr indent="0" lvl="0" marL="0" marR="0" rtl="0" algn="l">
              <a:lnSpc>
                <a:spcPct val="125013"/>
              </a:lnSpc>
              <a:spcBef>
                <a:spcPts val="0"/>
              </a:spcBef>
              <a:spcAft>
                <a:spcPts val="0"/>
              </a:spcAft>
              <a:buClr>
                <a:srgbClr val="D7E5D8"/>
              </a:buClr>
              <a:buSzPts val="1815"/>
              <a:buFont typeface="Syne"/>
              <a:buNone/>
            </a:pPr>
            <a:r>
              <a:rPr b="1" lang="en-US" sz="1815">
                <a:solidFill>
                  <a:srgbClr val="D7E5D8"/>
                </a:solidFill>
                <a:latin typeface="Syne"/>
                <a:ea typeface="Syne"/>
                <a:cs typeface="Syne"/>
                <a:sym typeface="Syne"/>
              </a:rPr>
              <a:t>Market Impact</a:t>
            </a:r>
            <a:endParaRPr sz="1815">
              <a:solidFill>
                <a:schemeClr val="dk1"/>
              </a:solidFill>
              <a:latin typeface="Calibri"/>
              <a:ea typeface="Calibri"/>
              <a:cs typeface="Calibri"/>
              <a:sym typeface="Calibri"/>
            </a:endParaRPr>
          </a:p>
        </p:txBody>
      </p:sp>
      <p:sp>
        <p:nvSpPr>
          <p:cNvPr id="212" name="Google Shape;212;p12"/>
          <p:cNvSpPr/>
          <p:nvPr/>
        </p:nvSpPr>
        <p:spPr>
          <a:xfrm>
            <a:off x="6404372" y="5498306"/>
            <a:ext cx="5107186" cy="590074"/>
          </a:xfrm>
          <a:prstGeom prst="rect">
            <a:avLst/>
          </a:prstGeom>
          <a:noFill/>
          <a:ln>
            <a:noFill/>
          </a:ln>
        </p:spPr>
        <p:txBody>
          <a:bodyPr anchorCtr="0" anchor="t" bIns="45700" lIns="91425" spcFirstLastPara="1" rIns="91425" wrap="square" tIns="45700">
            <a:noAutofit/>
          </a:bodyPr>
          <a:lstStyle/>
          <a:p>
            <a:pPr indent="0" lvl="0" marL="0" marR="0" rtl="0" algn="l">
              <a:lnSpc>
                <a:spcPct val="160055"/>
              </a:lnSpc>
              <a:spcBef>
                <a:spcPts val="0"/>
              </a:spcBef>
              <a:spcAft>
                <a:spcPts val="0"/>
              </a:spcAft>
              <a:buClr>
                <a:srgbClr val="D7E5D8"/>
              </a:buClr>
              <a:buSzPts val="1452"/>
              <a:buFont typeface="Syne"/>
              <a:buNone/>
            </a:pPr>
            <a:r>
              <a:rPr lang="en-US" sz="1452">
                <a:solidFill>
                  <a:srgbClr val="D7E5D8"/>
                </a:solidFill>
                <a:latin typeface="Syne"/>
                <a:ea typeface="Syne"/>
                <a:cs typeface="Syne"/>
                <a:sym typeface="Syne"/>
              </a:rPr>
              <a:t>Incentivizes carbon emission reductions and promotes innovation.</a:t>
            </a:r>
            <a:endParaRPr sz="1452">
              <a:solidFill>
                <a:schemeClr val="dk1"/>
              </a:solidFill>
              <a:latin typeface="Calibri"/>
              <a:ea typeface="Calibri"/>
              <a:cs typeface="Calibri"/>
              <a:sym typeface="Calibri"/>
            </a:endParaRPr>
          </a:p>
        </p:txBody>
      </p:sp>
      <p:sp>
        <p:nvSpPr>
          <p:cNvPr id="213" name="Google Shape;213;p12"/>
          <p:cNvSpPr/>
          <p:nvPr/>
        </p:nvSpPr>
        <p:spPr>
          <a:xfrm>
            <a:off x="6312098" y="6252835"/>
            <a:ext cx="5291733" cy="18395"/>
          </a:xfrm>
          <a:prstGeom prst="roundRect">
            <a:avLst>
              <a:gd fmla="val 451234" name="adj"/>
            </a:avLst>
          </a:prstGeom>
          <a:solidFill>
            <a:srgbClr val="6D9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12"/>
          <p:cNvSpPr/>
          <p:nvPr/>
        </p:nvSpPr>
        <p:spPr>
          <a:xfrm>
            <a:off x="2934414" y="6364962"/>
            <a:ext cx="4380786" cy="1357789"/>
          </a:xfrm>
          <a:prstGeom prst="roundRect">
            <a:avLst>
              <a:gd fmla="val 6113" name="adj"/>
            </a:avLst>
          </a:prstGeom>
          <a:solidFill>
            <a:srgbClr val="547808"/>
          </a:solidFill>
          <a:ln cap="flat" cmpd="sng" w="9525">
            <a:solidFill>
              <a:srgbClr val="6D9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12"/>
          <p:cNvSpPr/>
          <p:nvPr/>
        </p:nvSpPr>
        <p:spPr>
          <a:xfrm>
            <a:off x="3126462" y="6859310"/>
            <a:ext cx="252174" cy="368975"/>
          </a:xfrm>
          <a:prstGeom prst="rect">
            <a:avLst/>
          </a:prstGeom>
          <a:noFill/>
          <a:ln>
            <a:noFill/>
          </a:ln>
        </p:spPr>
        <p:txBody>
          <a:bodyPr anchorCtr="0" anchor="t" bIns="45700" lIns="91425" spcFirstLastPara="1" rIns="91425" wrap="square" tIns="45700">
            <a:noAutofit/>
          </a:bodyPr>
          <a:lstStyle/>
          <a:p>
            <a:pPr indent="0" lvl="0" marL="0" marR="0" rtl="0" algn="ctr">
              <a:lnSpc>
                <a:spcPct val="160055"/>
              </a:lnSpc>
              <a:spcBef>
                <a:spcPts val="0"/>
              </a:spcBef>
              <a:spcAft>
                <a:spcPts val="0"/>
              </a:spcAft>
              <a:buClr>
                <a:srgbClr val="D7E5D8"/>
              </a:buClr>
              <a:buSzPts val="1815"/>
              <a:buFont typeface="Syne"/>
              <a:buNone/>
            </a:pPr>
            <a:r>
              <a:rPr b="1" lang="en-US" sz="1815">
                <a:solidFill>
                  <a:srgbClr val="D7E5D8"/>
                </a:solidFill>
                <a:latin typeface="Syne"/>
                <a:ea typeface="Syne"/>
                <a:cs typeface="Syne"/>
                <a:sym typeface="Syne"/>
              </a:rPr>
              <a:t>4</a:t>
            </a:r>
            <a:endParaRPr sz="1815">
              <a:solidFill>
                <a:schemeClr val="dk1"/>
              </a:solidFill>
              <a:latin typeface="Calibri"/>
              <a:ea typeface="Calibri"/>
              <a:cs typeface="Calibri"/>
              <a:sym typeface="Calibri"/>
            </a:endParaRPr>
          </a:p>
        </p:txBody>
      </p:sp>
      <p:sp>
        <p:nvSpPr>
          <p:cNvPr id="216" name="Google Shape;216;p12"/>
          <p:cNvSpPr/>
          <p:nvPr/>
        </p:nvSpPr>
        <p:spPr>
          <a:xfrm>
            <a:off x="7499628" y="6549390"/>
            <a:ext cx="2991326" cy="288250"/>
          </a:xfrm>
          <a:prstGeom prst="rect">
            <a:avLst/>
          </a:prstGeom>
          <a:noFill/>
          <a:ln>
            <a:noFill/>
          </a:ln>
        </p:spPr>
        <p:txBody>
          <a:bodyPr anchorCtr="0" anchor="t" bIns="45700" lIns="91425" spcFirstLastPara="1" rIns="91425" wrap="square" tIns="45700">
            <a:noAutofit/>
          </a:bodyPr>
          <a:lstStyle/>
          <a:p>
            <a:pPr indent="0" lvl="0" marL="0" marR="0" rtl="0" algn="l">
              <a:lnSpc>
                <a:spcPct val="125013"/>
              </a:lnSpc>
              <a:spcBef>
                <a:spcPts val="0"/>
              </a:spcBef>
              <a:spcAft>
                <a:spcPts val="0"/>
              </a:spcAft>
              <a:buClr>
                <a:srgbClr val="D7E5D8"/>
              </a:buClr>
              <a:buSzPts val="1815"/>
              <a:buFont typeface="Syne"/>
              <a:buNone/>
            </a:pPr>
            <a:r>
              <a:rPr b="1" lang="en-US" sz="1815">
                <a:solidFill>
                  <a:srgbClr val="D7E5D8"/>
                </a:solidFill>
                <a:latin typeface="Syne"/>
                <a:ea typeface="Syne"/>
                <a:cs typeface="Syne"/>
                <a:sym typeface="Syne"/>
              </a:rPr>
              <a:t>Global Influence</a:t>
            </a:r>
            <a:endParaRPr sz="1815">
              <a:solidFill>
                <a:schemeClr val="dk1"/>
              </a:solidFill>
              <a:latin typeface="Calibri"/>
              <a:ea typeface="Calibri"/>
              <a:cs typeface="Calibri"/>
              <a:sym typeface="Calibri"/>
            </a:endParaRPr>
          </a:p>
        </p:txBody>
      </p:sp>
      <p:sp>
        <p:nvSpPr>
          <p:cNvPr id="217" name="Google Shape;217;p12"/>
          <p:cNvSpPr/>
          <p:nvPr/>
        </p:nvSpPr>
        <p:spPr>
          <a:xfrm>
            <a:off x="7499628" y="6948249"/>
            <a:ext cx="4011930" cy="590074"/>
          </a:xfrm>
          <a:prstGeom prst="rect">
            <a:avLst/>
          </a:prstGeom>
          <a:noFill/>
          <a:ln>
            <a:noFill/>
          </a:ln>
        </p:spPr>
        <p:txBody>
          <a:bodyPr anchorCtr="0" anchor="t" bIns="45700" lIns="91425" spcFirstLastPara="1" rIns="91425" wrap="square" tIns="45700">
            <a:noAutofit/>
          </a:bodyPr>
          <a:lstStyle/>
          <a:p>
            <a:pPr indent="0" lvl="0" marL="0" marR="0" rtl="0" algn="l">
              <a:lnSpc>
                <a:spcPct val="160055"/>
              </a:lnSpc>
              <a:spcBef>
                <a:spcPts val="0"/>
              </a:spcBef>
              <a:spcAft>
                <a:spcPts val="0"/>
              </a:spcAft>
              <a:buClr>
                <a:srgbClr val="D7E5D8"/>
              </a:buClr>
              <a:buSzPts val="1452"/>
              <a:buFont typeface="Syne"/>
              <a:buNone/>
            </a:pPr>
            <a:r>
              <a:rPr lang="en-US" sz="1452">
                <a:solidFill>
                  <a:srgbClr val="D7E5D8"/>
                </a:solidFill>
                <a:latin typeface="Syne"/>
                <a:ea typeface="Syne"/>
                <a:cs typeface="Syne"/>
                <a:sym typeface="Syne"/>
              </a:rPr>
              <a:t>Model for international carbon pricing mechanisms.</a:t>
            </a:r>
            <a:endParaRPr sz="1452">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preencoded.png" id="223" name="Google Shape;223;p13"/>
          <p:cNvPicPr preferRelativeResize="0"/>
          <p:nvPr/>
        </p:nvPicPr>
        <p:blipFill rotWithShape="1">
          <a:blip r:embed="rId3">
            <a:alphaModFix/>
          </a:blip>
          <a:srcRect b="0" l="0" r="0" t="0"/>
          <a:stretch/>
        </p:blipFill>
        <p:spPr>
          <a:xfrm>
            <a:off x="0" y="0"/>
            <a:ext cx="14630400" cy="8229600"/>
          </a:xfrm>
          <a:prstGeom prst="rect">
            <a:avLst/>
          </a:prstGeom>
          <a:noFill/>
          <a:ln>
            <a:noFill/>
          </a:ln>
        </p:spPr>
      </p:pic>
      <p:sp>
        <p:nvSpPr>
          <p:cNvPr id="224" name="Google Shape;224;p13"/>
          <p:cNvSpPr/>
          <p:nvPr/>
        </p:nvSpPr>
        <p:spPr>
          <a:xfrm>
            <a:off x="0" y="0"/>
            <a:ext cx="14630400" cy="8229600"/>
          </a:xfrm>
          <a:prstGeom prst="rect">
            <a:avLst/>
          </a:prstGeom>
          <a:solidFill>
            <a:srgbClr val="152025">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13"/>
          <p:cNvSpPr/>
          <p:nvPr/>
        </p:nvSpPr>
        <p:spPr>
          <a:xfrm>
            <a:off x="2306955" y="581144"/>
            <a:ext cx="10016490" cy="1977033"/>
          </a:xfrm>
          <a:prstGeom prst="rect">
            <a:avLst/>
          </a:prstGeom>
          <a:noFill/>
          <a:ln>
            <a:noFill/>
          </a:ln>
        </p:spPr>
        <p:txBody>
          <a:bodyPr anchorCtr="0" anchor="t" bIns="45700" lIns="91425" spcFirstLastPara="1" rIns="91425" wrap="square" tIns="45700">
            <a:noAutofit/>
          </a:bodyPr>
          <a:lstStyle/>
          <a:p>
            <a:pPr indent="0" lvl="0" marL="0" marR="0" rtl="0" algn="l">
              <a:lnSpc>
                <a:spcPct val="125006"/>
              </a:lnSpc>
              <a:spcBef>
                <a:spcPts val="0"/>
              </a:spcBef>
              <a:spcAft>
                <a:spcPts val="0"/>
              </a:spcAft>
              <a:buClr>
                <a:srgbClr val="F0F4F1"/>
              </a:buClr>
              <a:buSzPts val="4151"/>
              <a:buFont typeface="Syne"/>
              <a:buNone/>
            </a:pPr>
            <a:r>
              <a:rPr b="1" lang="en-US" sz="4151">
                <a:solidFill>
                  <a:srgbClr val="F0F4F1"/>
                </a:solidFill>
                <a:latin typeface="Syne"/>
                <a:ea typeface="Syne"/>
                <a:cs typeface="Syne"/>
                <a:sym typeface="Syne"/>
              </a:rPr>
              <a:t>Renewable energy targets and policies in the EU</a:t>
            </a:r>
            <a:endParaRPr sz="4151">
              <a:solidFill>
                <a:schemeClr val="dk1"/>
              </a:solidFill>
              <a:latin typeface="Calibri"/>
              <a:ea typeface="Calibri"/>
              <a:cs typeface="Calibri"/>
              <a:sym typeface="Calibri"/>
            </a:endParaRPr>
          </a:p>
        </p:txBody>
      </p:sp>
      <p:pic>
        <p:nvPicPr>
          <p:cNvPr descr="preencoded.png" id="226" name="Google Shape;226;p13"/>
          <p:cNvPicPr preferRelativeResize="0"/>
          <p:nvPr/>
        </p:nvPicPr>
        <p:blipFill rotWithShape="1">
          <a:blip r:embed="rId4">
            <a:alphaModFix/>
          </a:blip>
          <a:srcRect b="0" l="0" r="0" t="0"/>
          <a:stretch/>
        </p:blipFill>
        <p:spPr>
          <a:xfrm>
            <a:off x="2306955" y="2979896"/>
            <a:ext cx="3128010" cy="1933218"/>
          </a:xfrm>
          <a:prstGeom prst="rect">
            <a:avLst/>
          </a:prstGeom>
          <a:noFill/>
          <a:ln>
            <a:noFill/>
          </a:ln>
        </p:spPr>
      </p:pic>
      <p:sp>
        <p:nvSpPr>
          <p:cNvPr id="227" name="Google Shape;227;p13"/>
          <p:cNvSpPr/>
          <p:nvPr/>
        </p:nvSpPr>
        <p:spPr>
          <a:xfrm>
            <a:off x="2306955" y="5176599"/>
            <a:ext cx="3128010" cy="658892"/>
          </a:xfrm>
          <a:prstGeom prst="rect">
            <a:avLst/>
          </a:prstGeom>
          <a:noFill/>
          <a:ln>
            <a:noFill/>
          </a:ln>
        </p:spPr>
        <p:txBody>
          <a:bodyPr anchorCtr="0" anchor="t" bIns="45700" lIns="91425" spcFirstLastPara="1" rIns="91425" wrap="square" tIns="45700">
            <a:noAutofit/>
          </a:bodyPr>
          <a:lstStyle/>
          <a:p>
            <a:pPr indent="0" lvl="0" marL="0" marR="0" rtl="0" algn="l">
              <a:lnSpc>
                <a:spcPct val="124951"/>
              </a:lnSpc>
              <a:spcBef>
                <a:spcPts val="0"/>
              </a:spcBef>
              <a:spcAft>
                <a:spcPts val="0"/>
              </a:spcAft>
              <a:buClr>
                <a:srgbClr val="F0F4F1"/>
              </a:buClr>
              <a:buSzPts val="2076"/>
              <a:buFont typeface="Syne"/>
              <a:buNone/>
            </a:pPr>
            <a:r>
              <a:rPr b="1" lang="en-US" sz="2076">
                <a:solidFill>
                  <a:srgbClr val="F0F4F1"/>
                </a:solidFill>
                <a:latin typeface="Syne"/>
                <a:ea typeface="Syne"/>
                <a:cs typeface="Syne"/>
                <a:sym typeface="Syne"/>
              </a:rPr>
              <a:t>Solar Energy Targets</a:t>
            </a:r>
            <a:endParaRPr sz="2076">
              <a:solidFill>
                <a:schemeClr val="dk1"/>
              </a:solidFill>
              <a:latin typeface="Calibri"/>
              <a:ea typeface="Calibri"/>
              <a:cs typeface="Calibri"/>
              <a:sym typeface="Calibri"/>
            </a:endParaRPr>
          </a:p>
        </p:txBody>
      </p:sp>
      <p:sp>
        <p:nvSpPr>
          <p:cNvPr id="228" name="Google Shape;228;p13"/>
          <p:cNvSpPr/>
          <p:nvPr/>
        </p:nvSpPr>
        <p:spPr>
          <a:xfrm>
            <a:off x="2306955" y="5961936"/>
            <a:ext cx="3128010" cy="1349216"/>
          </a:xfrm>
          <a:prstGeom prst="rect">
            <a:avLst/>
          </a:prstGeom>
          <a:noFill/>
          <a:ln>
            <a:noFill/>
          </a:ln>
        </p:spPr>
        <p:txBody>
          <a:bodyPr anchorCtr="0" anchor="t" bIns="45700" lIns="91425" spcFirstLastPara="1" rIns="91425" wrap="square" tIns="45700">
            <a:noAutofit/>
          </a:bodyPr>
          <a:lstStyle/>
          <a:p>
            <a:pPr indent="0" lvl="0" marL="0" marR="0" rtl="0" algn="l">
              <a:lnSpc>
                <a:spcPct val="160060"/>
              </a:lnSpc>
              <a:spcBef>
                <a:spcPts val="0"/>
              </a:spcBef>
              <a:spcAft>
                <a:spcPts val="0"/>
              </a:spcAft>
              <a:buClr>
                <a:srgbClr val="D7E5D8"/>
              </a:buClr>
              <a:buSzPts val="1660"/>
              <a:buFont typeface="Syne"/>
              <a:buNone/>
            </a:pPr>
            <a:r>
              <a:rPr lang="en-US" sz="1660">
                <a:solidFill>
                  <a:srgbClr val="D7E5D8"/>
                </a:solidFill>
                <a:latin typeface="Syne"/>
                <a:ea typeface="Syne"/>
                <a:cs typeface="Syne"/>
                <a:sym typeface="Syne"/>
              </a:rPr>
              <a:t>The EU has set ambitious targets for solar energy production, aiming to significantly increase its share in the energy mix.</a:t>
            </a:r>
            <a:endParaRPr sz="1660">
              <a:solidFill>
                <a:schemeClr val="dk1"/>
              </a:solidFill>
              <a:latin typeface="Calibri"/>
              <a:ea typeface="Calibri"/>
              <a:cs typeface="Calibri"/>
              <a:sym typeface="Calibri"/>
            </a:endParaRPr>
          </a:p>
        </p:txBody>
      </p:sp>
      <p:pic>
        <p:nvPicPr>
          <p:cNvPr descr="preencoded.png" id="229" name="Google Shape;229;p13"/>
          <p:cNvPicPr preferRelativeResize="0"/>
          <p:nvPr/>
        </p:nvPicPr>
        <p:blipFill rotWithShape="1">
          <a:blip r:embed="rId5">
            <a:alphaModFix/>
          </a:blip>
          <a:srcRect b="0" l="0" r="0" t="0"/>
          <a:stretch/>
        </p:blipFill>
        <p:spPr>
          <a:xfrm>
            <a:off x="5751195" y="2979896"/>
            <a:ext cx="3128010" cy="1933218"/>
          </a:xfrm>
          <a:prstGeom prst="rect">
            <a:avLst/>
          </a:prstGeom>
          <a:noFill/>
          <a:ln>
            <a:noFill/>
          </a:ln>
        </p:spPr>
      </p:pic>
      <p:sp>
        <p:nvSpPr>
          <p:cNvPr id="230" name="Google Shape;230;p13"/>
          <p:cNvSpPr/>
          <p:nvPr/>
        </p:nvSpPr>
        <p:spPr>
          <a:xfrm>
            <a:off x="5751195" y="5176599"/>
            <a:ext cx="3128010" cy="658892"/>
          </a:xfrm>
          <a:prstGeom prst="rect">
            <a:avLst/>
          </a:prstGeom>
          <a:noFill/>
          <a:ln>
            <a:noFill/>
          </a:ln>
        </p:spPr>
        <p:txBody>
          <a:bodyPr anchorCtr="0" anchor="t" bIns="45700" lIns="91425" spcFirstLastPara="1" rIns="91425" wrap="square" tIns="45700">
            <a:noAutofit/>
          </a:bodyPr>
          <a:lstStyle/>
          <a:p>
            <a:pPr indent="0" lvl="0" marL="0" marR="0" rtl="0" algn="l">
              <a:lnSpc>
                <a:spcPct val="124951"/>
              </a:lnSpc>
              <a:spcBef>
                <a:spcPts val="0"/>
              </a:spcBef>
              <a:spcAft>
                <a:spcPts val="0"/>
              </a:spcAft>
              <a:buClr>
                <a:srgbClr val="F0F4F1"/>
              </a:buClr>
              <a:buSzPts val="2076"/>
              <a:buFont typeface="Syne"/>
              <a:buNone/>
            </a:pPr>
            <a:r>
              <a:rPr b="1" lang="en-US" sz="2076">
                <a:solidFill>
                  <a:srgbClr val="F0F4F1"/>
                </a:solidFill>
                <a:latin typeface="Syne"/>
                <a:ea typeface="Syne"/>
                <a:cs typeface="Syne"/>
                <a:sym typeface="Syne"/>
              </a:rPr>
              <a:t>Wind Energy Policies</a:t>
            </a:r>
            <a:endParaRPr sz="2076">
              <a:solidFill>
                <a:schemeClr val="dk1"/>
              </a:solidFill>
              <a:latin typeface="Calibri"/>
              <a:ea typeface="Calibri"/>
              <a:cs typeface="Calibri"/>
              <a:sym typeface="Calibri"/>
            </a:endParaRPr>
          </a:p>
        </p:txBody>
      </p:sp>
      <p:sp>
        <p:nvSpPr>
          <p:cNvPr id="231" name="Google Shape;231;p13"/>
          <p:cNvSpPr/>
          <p:nvPr/>
        </p:nvSpPr>
        <p:spPr>
          <a:xfrm>
            <a:off x="5751195" y="5961936"/>
            <a:ext cx="3128010" cy="1686520"/>
          </a:xfrm>
          <a:prstGeom prst="rect">
            <a:avLst/>
          </a:prstGeom>
          <a:noFill/>
          <a:ln>
            <a:noFill/>
          </a:ln>
        </p:spPr>
        <p:txBody>
          <a:bodyPr anchorCtr="0" anchor="t" bIns="45700" lIns="91425" spcFirstLastPara="1" rIns="91425" wrap="square" tIns="45700">
            <a:noAutofit/>
          </a:bodyPr>
          <a:lstStyle/>
          <a:p>
            <a:pPr indent="0" lvl="0" marL="0" marR="0" rtl="0" algn="l">
              <a:lnSpc>
                <a:spcPct val="160060"/>
              </a:lnSpc>
              <a:spcBef>
                <a:spcPts val="0"/>
              </a:spcBef>
              <a:spcAft>
                <a:spcPts val="0"/>
              </a:spcAft>
              <a:buClr>
                <a:srgbClr val="D7E5D8"/>
              </a:buClr>
              <a:buSzPts val="1660"/>
              <a:buFont typeface="Syne"/>
              <a:buNone/>
            </a:pPr>
            <a:r>
              <a:rPr lang="en-US" sz="1660">
                <a:solidFill>
                  <a:srgbClr val="D7E5D8"/>
                </a:solidFill>
                <a:latin typeface="Syne"/>
                <a:ea typeface="Syne"/>
                <a:cs typeface="Syne"/>
                <a:sym typeface="Syne"/>
              </a:rPr>
              <a:t>Offshore wind farms and supportive policies play a vital role in the EU's renewable energy strategy and sustainability objectives.</a:t>
            </a:r>
            <a:endParaRPr sz="1660">
              <a:solidFill>
                <a:schemeClr val="dk1"/>
              </a:solidFill>
              <a:latin typeface="Calibri"/>
              <a:ea typeface="Calibri"/>
              <a:cs typeface="Calibri"/>
              <a:sym typeface="Calibri"/>
            </a:endParaRPr>
          </a:p>
        </p:txBody>
      </p:sp>
      <p:pic>
        <p:nvPicPr>
          <p:cNvPr descr="preencoded.png" id="232" name="Google Shape;232;p13"/>
          <p:cNvPicPr preferRelativeResize="0"/>
          <p:nvPr/>
        </p:nvPicPr>
        <p:blipFill rotWithShape="1">
          <a:blip r:embed="rId6">
            <a:alphaModFix/>
          </a:blip>
          <a:srcRect b="0" l="0" r="0" t="0"/>
          <a:stretch/>
        </p:blipFill>
        <p:spPr>
          <a:xfrm>
            <a:off x="9195435" y="2979896"/>
            <a:ext cx="3128010" cy="1933218"/>
          </a:xfrm>
          <a:prstGeom prst="rect">
            <a:avLst/>
          </a:prstGeom>
          <a:noFill/>
          <a:ln>
            <a:noFill/>
          </a:ln>
        </p:spPr>
      </p:pic>
      <p:sp>
        <p:nvSpPr>
          <p:cNvPr id="233" name="Google Shape;233;p13"/>
          <p:cNvSpPr/>
          <p:nvPr/>
        </p:nvSpPr>
        <p:spPr>
          <a:xfrm>
            <a:off x="9195435" y="5176599"/>
            <a:ext cx="3128010" cy="658892"/>
          </a:xfrm>
          <a:prstGeom prst="rect">
            <a:avLst/>
          </a:prstGeom>
          <a:noFill/>
          <a:ln>
            <a:noFill/>
          </a:ln>
        </p:spPr>
        <p:txBody>
          <a:bodyPr anchorCtr="0" anchor="t" bIns="45700" lIns="91425" spcFirstLastPara="1" rIns="91425" wrap="square" tIns="45700">
            <a:noAutofit/>
          </a:bodyPr>
          <a:lstStyle/>
          <a:p>
            <a:pPr indent="0" lvl="0" marL="0" marR="0" rtl="0" algn="l">
              <a:lnSpc>
                <a:spcPct val="124951"/>
              </a:lnSpc>
              <a:spcBef>
                <a:spcPts val="0"/>
              </a:spcBef>
              <a:spcAft>
                <a:spcPts val="0"/>
              </a:spcAft>
              <a:buClr>
                <a:srgbClr val="F0F4F1"/>
              </a:buClr>
              <a:buSzPts val="2076"/>
              <a:buFont typeface="Syne"/>
              <a:buNone/>
            </a:pPr>
            <a:r>
              <a:rPr b="1" lang="en-US" sz="2076">
                <a:solidFill>
                  <a:srgbClr val="F0F4F1"/>
                </a:solidFill>
                <a:latin typeface="Syne"/>
                <a:ea typeface="Syne"/>
                <a:cs typeface="Syne"/>
                <a:sym typeface="Syne"/>
              </a:rPr>
              <a:t>Hydropower Regulations</a:t>
            </a:r>
            <a:endParaRPr sz="2076">
              <a:solidFill>
                <a:schemeClr val="dk1"/>
              </a:solidFill>
              <a:latin typeface="Calibri"/>
              <a:ea typeface="Calibri"/>
              <a:cs typeface="Calibri"/>
              <a:sym typeface="Calibri"/>
            </a:endParaRPr>
          </a:p>
        </p:txBody>
      </p:sp>
      <p:sp>
        <p:nvSpPr>
          <p:cNvPr id="234" name="Google Shape;234;p13"/>
          <p:cNvSpPr/>
          <p:nvPr/>
        </p:nvSpPr>
        <p:spPr>
          <a:xfrm>
            <a:off x="9195435" y="5961936"/>
            <a:ext cx="3128010" cy="1686520"/>
          </a:xfrm>
          <a:prstGeom prst="rect">
            <a:avLst/>
          </a:prstGeom>
          <a:noFill/>
          <a:ln>
            <a:noFill/>
          </a:ln>
        </p:spPr>
        <p:txBody>
          <a:bodyPr anchorCtr="0" anchor="t" bIns="45700" lIns="91425" spcFirstLastPara="1" rIns="91425" wrap="square" tIns="45700">
            <a:noAutofit/>
          </a:bodyPr>
          <a:lstStyle/>
          <a:p>
            <a:pPr indent="0" lvl="0" marL="0" marR="0" rtl="0" algn="l">
              <a:lnSpc>
                <a:spcPct val="160060"/>
              </a:lnSpc>
              <a:spcBef>
                <a:spcPts val="0"/>
              </a:spcBef>
              <a:spcAft>
                <a:spcPts val="0"/>
              </a:spcAft>
              <a:buClr>
                <a:srgbClr val="D7E5D8"/>
              </a:buClr>
              <a:buSzPts val="1660"/>
              <a:buFont typeface="Syne"/>
              <a:buNone/>
            </a:pPr>
            <a:r>
              <a:rPr lang="en-US" sz="1660">
                <a:solidFill>
                  <a:srgbClr val="D7E5D8"/>
                </a:solidFill>
                <a:latin typeface="Syne"/>
                <a:ea typeface="Syne"/>
                <a:cs typeface="Syne"/>
                <a:sym typeface="Syne"/>
              </a:rPr>
              <a:t>Stringent regulations guide the development and operation of hydropower plants to ensure environmental protection and sustainability.</a:t>
            </a:r>
            <a:endParaRPr sz="166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descr="preencoded.png" id="240" name="Google Shape;240;p14"/>
          <p:cNvPicPr preferRelativeResize="0"/>
          <p:nvPr/>
        </p:nvPicPr>
        <p:blipFill rotWithShape="1">
          <a:blip r:embed="rId3">
            <a:alphaModFix/>
          </a:blip>
          <a:srcRect b="0" l="0" r="0" t="0"/>
          <a:stretch/>
        </p:blipFill>
        <p:spPr>
          <a:xfrm>
            <a:off x="0" y="0"/>
            <a:ext cx="14630400" cy="8229600"/>
          </a:xfrm>
          <a:prstGeom prst="rect">
            <a:avLst/>
          </a:prstGeom>
          <a:noFill/>
          <a:ln>
            <a:noFill/>
          </a:ln>
        </p:spPr>
      </p:pic>
      <p:sp>
        <p:nvSpPr>
          <p:cNvPr id="241" name="Google Shape;241;p14"/>
          <p:cNvSpPr/>
          <p:nvPr/>
        </p:nvSpPr>
        <p:spPr>
          <a:xfrm>
            <a:off x="0" y="0"/>
            <a:ext cx="14630400" cy="8229600"/>
          </a:xfrm>
          <a:prstGeom prst="rect">
            <a:avLst/>
          </a:prstGeom>
          <a:solidFill>
            <a:srgbClr val="152025">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14"/>
          <p:cNvSpPr/>
          <p:nvPr/>
        </p:nvSpPr>
        <p:spPr>
          <a:xfrm>
            <a:off x="2037993" y="1148358"/>
            <a:ext cx="10554414" cy="2777490"/>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0F4F1"/>
              </a:buClr>
              <a:buSzPts val="4374"/>
              <a:buFont typeface="Syne"/>
              <a:buNone/>
            </a:pPr>
            <a:r>
              <a:rPr b="1" lang="en-US" sz="4374">
                <a:solidFill>
                  <a:srgbClr val="F0F4F1"/>
                </a:solidFill>
                <a:latin typeface="Syne"/>
                <a:ea typeface="Syne"/>
                <a:cs typeface="Syne"/>
                <a:sym typeface="Syne"/>
              </a:rPr>
              <a:t>The Circular Economy Action Plan and sustainable resource management</a:t>
            </a:r>
            <a:endParaRPr sz="4374">
              <a:solidFill>
                <a:schemeClr val="dk1"/>
              </a:solidFill>
              <a:latin typeface="Calibri"/>
              <a:ea typeface="Calibri"/>
              <a:cs typeface="Calibri"/>
              <a:sym typeface="Calibri"/>
            </a:endParaRPr>
          </a:p>
        </p:txBody>
      </p:sp>
      <p:sp>
        <p:nvSpPr>
          <p:cNvPr id="243" name="Google Shape;243;p14"/>
          <p:cNvSpPr/>
          <p:nvPr/>
        </p:nvSpPr>
        <p:spPr>
          <a:xfrm>
            <a:off x="2037993" y="4370189"/>
            <a:ext cx="10554414" cy="2711053"/>
          </a:xfrm>
          <a:prstGeom prst="roundRect">
            <a:avLst>
              <a:gd fmla="val 3688" name="adj"/>
            </a:avLst>
          </a:prstGeom>
          <a:noFill/>
          <a:ln cap="flat" cmpd="sng" w="9525">
            <a:solidFill>
              <a:srgbClr val="FFFFFF">
                <a:alpha val="23921"/>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14"/>
          <p:cNvSpPr/>
          <p:nvPr/>
        </p:nvSpPr>
        <p:spPr>
          <a:xfrm>
            <a:off x="2045613" y="4377809"/>
            <a:ext cx="10539174" cy="1347907"/>
          </a:xfrm>
          <a:prstGeom prst="rect">
            <a:avLst/>
          </a:prstGeom>
          <a:solidFill>
            <a:srgbClr val="FFFFFF">
              <a:alpha val="392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14"/>
          <p:cNvSpPr/>
          <p:nvPr/>
        </p:nvSpPr>
        <p:spPr>
          <a:xfrm>
            <a:off x="2267783" y="4518660"/>
            <a:ext cx="4821436" cy="355402"/>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D7E5D8"/>
              </a:buClr>
              <a:buSzPts val="1750"/>
              <a:buFont typeface="Syne"/>
              <a:buNone/>
            </a:pPr>
            <a:r>
              <a:rPr lang="en-US" sz="1750">
                <a:solidFill>
                  <a:srgbClr val="D7E5D8"/>
                </a:solidFill>
                <a:latin typeface="Syne"/>
                <a:ea typeface="Syne"/>
                <a:cs typeface="Syne"/>
                <a:sym typeface="Syne"/>
              </a:rPr>
              <a:t>The Circular Economy Action Plan</a:t>
            </a:r>
            <a:endParaRPr sz="1750">
              <a:solidFill>
                <a:schemeClr val="dk1"/>
              </a:solidFill>
              <a:latin typeface="Calibri"/>
              <a:ea typeface="Calibri"/>
              <a:cs typeface="Calibri"/>
              <a:sym typeface="Calibri"/>
            </a:endParaRPr>
          </a:p>
        </p:txBody>
      </p:sp>
      <p:sp>
        <p:nvSpPr>
          <p:cNvPr id="246" name="Google Shape;246;p14"/>
          <p:cNvSpPr/>
          <p:nvPr/>
        </p:nvSpPr>
        <p:spPr>
          <a:xfrm>
            <a:off x="7541181" y="4518660"/>
            <a:ext cx="4821436" cy="1066205"/>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D7E5D8"/>
              </a:buClr>
              <a:buSzPts val="1750"/>
              <a:buFont typeface="Syne"/>
              <a:buNone/>
            </a:pPr>
            <a:r>
              <a:rPr lang="en-US" sz="1750">
                <a:solidFill>
                  <a:srgbClr val="D7E5D8"/>
                </a:solidFill>
                <a:latin typeface="Syne"/>
                <a:ea typeface="Syne"/>
                <a:cs typeface="Syne"/>
                <a:sym typeface="Syne"/>
              </a:rPr>
              <a:t>The European Union's strategic initiative to transition towards a sustainable, circular economy.</a:t>
            </a:r>
            <a:endParaRPr sz="1750">
              <a:solidFill>
                <a:schemeClr val="dk1"/>
              </a:solidFill>
              <a:latin typeface="Calibri"/>
              <a:ea typeface="Calibri"/>
              <a:cs typeface="Calibri"/>
              <a:sym typeface="Calibri"/>
            </a:endParaRPr>
          </a:p>
        </p:txBody>
      </p:sp>
      <p:sp>
        <p:nvSpPr>
          <p:cNvPr id="247" name="Google Shape;247;p14"/>
          <p:cNvSpPr/>
          <p:nvPr/>
        </p:nvSpPr>
        <p:spPr>
          <a:xfrm>
            <a:off x="2045613" y="5725716"/>
            <a:ext cx="10539174" cy="1347907"/>
          </a:xfrm>
          <a:prstGeom prst="rect">
            <a:avLst/>
          </a:prstGeom>
          <a:solidFill>
            <a:srgbClr val="000000">
              <a:alpha val="392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14"/>
          <p:cNvSpPr/>
          <p:nvPr/>
        </p:nvSpPr>
        <p:spPr>
          <a:xfrm>
            <a:off x="2267783" y="5866567"/>
            <a:ext cx="4821436" cy="355402"/>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D7E5D8"/>
              </a:buClr>
              <a:buSzPts val="1750"/>
              <a:buFont typeface="Syne"/>
              <a:buNone/>
            </a:pPr>
            <a:r>
              <a:rPr lang="en-US" sz="1750">
                <a:solidFill>
                  <a:srgbClr val="D7E5D8"/>
                </a:solidFill>
                <a:latin typeface="Syne"/>
                <a:ea typeface="Syne"/>
                <a:cs typeface="Syne"/>
                <a:sym typeface="Syne"/>
              </a:rPr>
              <a:t>Sustainable resource management</a:t>
            </a:r>
            <a:endParaRPr sz="1750">
              <a:solidFill>
                <a:schemeClr val="dk1"/>
              </a:solidFill>
              <a:latin typeface="Calibri"/>
              <a:ea typeface="Calibri"/>
              <a:cs typeface="Calibri"/>
              <a:sym typeface="Calibri"/>
            </a:endParaRPr>
          </a:p>
        </p:txBody>
      </p:sp>
      <p:sp>
        <p:nvSpPr>
          <p:cNvPr id="249" name="Google Shape;249;p14"/>
          <p:cNvSpPr/>
          <p:nvPr/>
        </p:nvSpPr>
        <p:spPr>
          <a:xfrm>
            <a:off x="7541181" y="5866567"/>
            <a:ext cx="4821436" cy="1066205"/>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D7E5D8"/>
              </a:buClr>
              <a:buSzPts val="1750"/>
              <a:buFont typeface="Syne"/>
              <a:buNone/>
            </a:pPr>
            <a:r>
              <a:rPr lang="en-US" sz="1750">
                <a:solidFill>
                  <a:srgbClr val="D7E5D8"/>
                </a:solidFill>
                <a:latin typeface="Syne"/>
                <a:ea typeface="Syne"/>
                <a:cs typeface="Syne"/>
                <a:sym typeface="Syne"/>
              </a:rPr>
              <a:t>Efforts to minimize resource consumption, promote recycling, and reduce environmental impact.</a:t>
            </a:r>
            <a:endParaRPr sz="175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descr="preencoded.png" id="255" name="Google Shape;255;p15"/>
          <p:cNvPicPr preferRelativeResize="0"/>
          <p:nvPr/>
        </p:nvPicPr>
        <p:blipFill rotWithShape="1">
          <a:blip r:embed="rId3">
            <a:alphaModFix/>
          </a:blip>
          <a:srcRect b="0" l="0" r="0" t="0"/>
          <a:stretch/>
        </p:blipFill>
        <p:spPr>
          <a:xfrm>
            <a:off x="0" y="0"/>
            <a:ext cx="14630400" cy="8229600"/>
          </a:xfrm>
          <a:prstGeom prst="rect">
            <a:avLst/>
          </a:prstGeom>
          <a:noFill/>
          <a:ln>
            <a:noFill/>
          </a:ln>
        </p:spPr>
      </p:pic>
      <p:sp>
        <p:nvSpPr>
          <p:cNvPr id="256" name="Google Shape;256;p15"/>
          <p:cNvSpPr/>
          <p:nvPr/>
        </p:nvSpPr>
        <p:spPr>
          <a:xfrm>
            <a:off x="0" y="0"/>
            <a:ext cx="14630400" cy="8229600"/>
          </a:xfrm>
          <a:prstGeom prst="rect">
            <a:avLst/>
          </a:prstGeom>
          <a:solidFill>
            <a:srgbClr val="152025">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15"/>
          <p:cNvSpPr/>
          <p:nvPr/>
        </p:nvSpPr>
        <p:spPr>
          <a:xfrm>
            <a:off x="2037993" y="822960"/>
            <a:ext cx="10554414" cy="2777490"/>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0F4F1"/>
              </a:buClr>
              <a:buSzPts val="4374"/>
              <a:buFont typeface="Syne"/>
              <a:buNone/>
            </a:pPr>
            <a:r>
              <a:rPr b="1" lang="en-US" sz="4374">
                <a:solidFill>
                  <a:srgbClr val="F0F4F1"/>
                </a:solidFill>
                <a:latin typeface="Syne"/>
                <a:ea typeface="Syne"/>
                <a:cs typeface="Syne"/>
                <a:sym typeface="Syne"/>
              </a:rPr>
              <a:t>The Role of the European Investment Bank in Financing Climate Action</a:t>
            </a:r>
            <a:endParaRPr sz="4374">
              <a:solidFill>
                <a:schemeClr val="dk1"/>
              </a:solidFill>
              <a:latin typeface="Calibri"/>
              <a:ea typeface="Calibri"/>
              <a:cs typeface="Calibri"/>
              <a:sym typeface="Calibri"/>
            </a:endParaRPr>
          </a:p>
        </p:txBody>
      </p:sp>
      <p:sp>
        <p:nvSpPr>
          <p:cNvPr id="258" name="Google Shape;258;p15"/>
          <p:cNvSpPr/>
          <p:nvPr/>
        </p:nvSpPr>
        <p:spPr>
          <a:xfrm>
            <a:off x="2037993" y="4133612"/>
            <a:ext cx="5006221" cy="1777008"/>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D7E5D8"/>
              </a:buClr>
              <a:buSzPts val="1750"/>
              <a:buFont typeface="Syne"/>
              <a:buNone/>
            </a:pPr>
            <a:r>
              <a:rPr lang="en-US" sz="1750">
                <a:solidFill>
                  <a:srgbClr val="D7E5D8"/>
                </a:solidFill>
                <a:latin typeface="Syne"/>
                <a:ea typeface="Syne"/>
                <a:cs typeface="Syne"/>
                <a:sym typeface="Syne"/>
              </a:rPr>
              <a:t>The European Investment Bank plays a pivotal role in financing climate action by providing funding for renewable energy projects, sustainable infrastructure, and environmental sustainability initiatives across the EU.</a:t>
            </a:r>
            <a:endParaRPr sz="1750">
              <a:solidFill>
                <a:schemeClr val="dk1"/>
              </a:solidFill>
              <a:latin typeface="Calibri"/>
              <a:ea typeface="Calibri"/>
              <a:cs typeface="Calibri"/>
              <a:sym typeface="Calibri"/>
            </a:endParaRPr>
          </a:p>
        </p:txBody>
      </p:sp>
      <p:pic>
        <p:nvPicPr>
          <p:cNvPr descr="preencoded.png" id="259" name="Google Shape;259;p15"/>
          <p:cNvPicPr preferRelativeResize="0"/>
          <p:nvPr/>
        </p:nvPicPr>
        <p:blipFill rotWithShape="1">
          <a:blip r:embed="rId4">
            <a:alphaModFix/>
          </a:blip>
          <a:srcRect b="0" l="0" r="0" t="0"/>
          <a:stretch/>
        </p:blipFill>
        <p:spPr>
          <a:xfrm>
            <a:off x="7593806" y="4183618"/>
            <a:ext cx="5006221" cy="29731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descr="preencoded.png" id="265" name="Google Shape;265;p16"/>
          <p:cNvPicPr preferRelativeResize="0"/>
          <p:nvPr/>
        </p:nvPicPr>
        <p:blipFill rotWithShape="1">
          <a:blip r:embed="rId3">
            <a:alphaModFix/>
          </a:blip>
          <a:srcRect b="0" l="0" r="0" t="0"/>
          <a:stretch/>
        </p:blipFill>
        <p:spPr>
          <a:xfrm>
            <a:off x="0" y="0"/>
            <a:ext cx="14630400" cy="8229600"/>
          </a:xfrm>
          <a:prstGeom prst="rect">
            <a:avLst/>
          </a:prstGeom>
          <a:noFill/>
          <a:ln>
            <a:noFill/>
          </a:ln>
        </p:spPr>
      </p:pic>
      <p:sp>
        <p:nvSpPr>
          <p:cNvPr id="266" name="Google Shape;266;p16"/>
          <p:cNvSpPr/>
          <p:nvPr/>
        </p:nvSpPr>
        <p:spPr>
          <a:xfrm>
            <a:off x="0" y="0"/>
            <a:ext cx="14630400" cy="8232219"/>
          </a:xfrm>
          <a:prstGeom prst="rect">
            <a:avLst/>
          </a:prstGeom>
          <a:solidFill>
            <a:srgbClr val="152025">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preencoded.png" id="267" name="Google Shape;267;p16"/>
          <p:cNvPicPr preferRelativeResize="0"/>
          <p:nvPr/>
        </p:nvPicPr>
        <p:blipFill rotWithShape="1">
          <a:blip r:embed="rId4">
            <a:alphaModFix/>
          </a:blip>
          <a:srcRect b="0" l="0" r="0" t="0"/>
          <a:stretch/>
        </p:blipFill>
        <p:spPr>
          <a:xfrm>
            <a:off x="10972800" y="0"/>
            <a:ext cx="3657600" cy="8232219"/>
          </a:xfrm>
          <a:prstGeom prst="rect">
            <a:avLst/>
          </a:prstGeom>
          <a:noFill/>
          <a:ln>
            <a:noFill/>
          </a:ln>
        </p:spPr>
      </p:pic>
      <p:sp>
        <p:nvSpPr>
          <p:cNvPr id="268" name="Google Shape;268;p16"/>
          <p:cNvSpPr/>
          <p:nvPr/>
        </p:nvSpPr>
        <p:spPr>
          <a:xfrm>
            <a:off x="991553" y="520422"/>
            <a:ext cx="8989576" cy="2365534"/>
          </a:xfrm>
          <a:prstGeom prst="rect">
            <a:avLst/>
          </a:prstGeom>
          <a:noFill/>
          <a:ln>
            <a:noFill/>
          </a:ln>
        </p:spPr>
        <p:txBody>
          <a:bodyPr anchorCtr="0" anchor="t" bIns="45700" lIns="91425" spcFirstLastPara="1" rIns="91425" wrap="square" tIns="45700">
            <a:noAutofit/>
          </a:bodyPr>
          <a:lstStyle/>
          <a:p>
            <a:pPr indent="0" lvl="0" marL="0" marR="0" rtl="0" algn="l">
              <a:lnSpc>
                <a:spcPct val="125020"/>
              </a:lnSpc>
              <a:spcBef>
                <a:spcPts val="0"/>
              </a:spcBef>
              <a:spcAft>
                <a:spcPts val="0"/>
              </a:spcAft>
              <a:buClr>
                <a:srgbClr val="F0F4F1"/>
              </a:buClr>
              <a:buSzPts val="3725"/>
              <a:buFont typeface="Syne"/>
              <a:buNone/>
            </a:pPr>
            <a:r>
              <a:rPr b="1" lang="en-US" sz="3725">
                <a:solidFill>
                  <a:srgbClr val="F0F4F1"/>
                </a:solidFill>
                <a:latin typeface="Syne"/>
                <a:ea typeface="Syne"/>
                <a:cs typeface="Syne"/>
                <a:sym typeface="Syne"/>
              </a:rPr>
              <a:t>EU initiatives for sustainable transportation and mobility</a:t>
            </a:r>
            <a:endParaRPr sz="3725">
              <a:solidFill>
                <a:schemeClr val="dk1"/>
              </a:solidFill>
              <a:latin typeface="Calibri"/>
              <a:ea typeface="Calibri"/>
              <a:cs typeface="Calibri"/>
              <a:sym typeface="Calibri"/>
            </a:endParaRPr>
          </a:p>
        </p:txBody>
      </p:sp>
      <p:pic>
        <p:nvPicPr>
          <p:cNvPr descr="preencoded.png" id="269" name="Google Shape;269;p16"/>
          <p:cNvPicPr preferRelativeResize="0"/>
          <p:nvPr/>
        </p:nvPicPr>
        <p:blipFill rotWithShape="1">
          <a:blip r:embed="rId5">
            <a:alphaModFix/>
          </a:blip>
          <a:srcRect b="0" l="0" r="0" t="0"/>
          <a:stretch/>
        </p:blipFill>
        <p:spPr>
          <a:xfrm>
            <a:off x="991553" y="3169801"/>
            <a:ext cx="946190" cy="1513999"/>
          </a:xfrm>
          <a:prstGeom prst="rect">
            <a:avLst/>
          </a:prstGeom>
          <a:noFill/>
          <a:ln>
            <a:noFill/>
          </a:ln>
        </p:spPr>
      </p:pic>
      <p:sp>
        <p:nvSpPr>
          <p:cNvPr id="270" name="Google Shape;270;p16"/>
          <p:cNvSpPr/>
          <p:nvPr/>
        </p:nvSpPr>
        <p:spPr>
          <a:xfrm>
            <a:off x="2221587" y="3358991"/>
            <a:ext cx="5242322" cy="295632"/>
          </a:xfrm>
          <a:prstGeom prst="rect">
            <a:avLst/>
          </a:prstGeom>
          <a:noFill/>
          <a:ln>
            <a:noFill/>
          </a:ln>
        </p:spPr>
        <p:txBody>
          <a:bodyPr anchorCtr="0" anchor="t" bIns="45700" lIns="91425" spcFirstLastPara="1" rIns="91425" wrap="square" tIns="45700">
            <a:noAutofit/>
          </a:bodyPr>
          <a:lstStyle/>
          <a:p>
            <a:pPr indent="0" lvl="0" marL="0" marR="0" rtl="0" algn="l">
              <a:lnSpc>
                <a:spcPct val="125026"/>
              </a:lnSpc>
              <a:spcBef>
                <a:spcPts val="0"/>
              </a:spcBef>
              <a:spcAft>
                <a:spcPts val="0"/>
              </a:spcAft>
              <a:buClr>
                <a:srgbClr val="D7E5D8"/>
              </a:buClr>
              <a:buSzPts val="1862"/>
              <a:buFont typeface="Syne"/>
              <a:buNone/>
            </a:pPr>
            <a:r>
              <a:rPr b="1" lang="en-US" sz="1862">
                <a:solidFill>
                  <a:srgbClr val="D7E5D8"/>
                </a:solidFill>
                <a:latin typeface="Syne"/>
                <a:ea typeface="Syne"/>
                <a:cs typeface="Syne"/>
                <a:sym typeface="Syne"/>
              </a:rPr>
              <a:t>Investing in Public Transport</a:t>
            </a:r>
            <a:endParaRPr sz="1862">
              <a:solidFill>
                <a:schemeClr val="dk1"/>
              </a:solidFill>
              <a:latin typeface="Calibri"/>
              <a:ea typeface="Calibri"/>
              <a:cs typeface="Calibri"/>
              <a:sym typeface="Calibri"/>
            </a:endParaRPr>
          </a:p>
        </p:txBody>
      </p:sp>
      <p:sp>
        <p:nvSpPr>
          <p:cNvPr id="271" name="Google Shape;271;p16"/>
          <p:cNvSpPr/>
          <p:nvPr/>
        </p:nvSpPr>
        <p:spPr>
          <a:xfrm>
            <a:off x="2221587" y="3768090"/>
            <a:ext cx="7759541" cy="302895"/>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rgbClr val="D7E5D8"/>
              </a:buClr>
              <a:buSzPts val="1490"/>
              <a:buFont typeface="Syne"/>
              <a:buNone/>
            </a:pPr>
            <a:r>
              <a:rPr lang="en-US" sz="1490">
                <a:solidFill>
                  <a:srgbClr val="D7E5D8"/>
                </a:solidFill>
                <a:latin typeface="Syne"/>
                <a:ea typeface="Syne"/>
                <a:cs typeface="Syne"/>
                <a:sym typeface="Syne"/>
              </a:rPr>
              <a:t>The EU is investing in the expansion and modernization of public transportation systems.</a:t>
            </a:r>
            <a:endParaRPr sz="1490">
              <a:solidFill>
                <a:schemeClr val="dk1"/>
              </a:solidFill>
              <a:latin typeface="Calibri"/>
              <a:ea typeface="Calibri"/>
              <a:cs typeface="Calibri"/>
              <a:sym typeface="Calibri"/>
            </a:endParaRPr>
          </a:p>
        </p:txBody>
      </p:sp>
      <p:pic>
        <p:nvPicPr>
          <p:cNvPr descr="preencoded.png" id="272" name="Google Shape;272;p16"/>
          <p:cNvPicPr preferRelativeResize="0"/>
          <p:nvPr/>
        </p:nvPicPr>
        <p:blipFill rotWithShape="1">
          <a:blip r:embed="rId6">
            <a:alphaModFix/>
          </a:blip>
          <a:srcRect b="0" l="0" r="0" t="0"/>
          <a:stretch/>
        </p:blipFill>
        <p:spPr>
          <a:xfrm>
            <a:off x="991553" y="4683800"/>
            <a:ext cx="946190" cy="1513999"/>
          </a:xfrm>
          <a:prstGeom prst="rect">
            <a:avLst/>
          </a:prstGeom>
          <a:noFill/>
          <a:ln>
            <a:noFill/>
          </a:ln>
        </p:spPr>
      </p:pic>
      <p:sp>
        <p:nvSpPr>
          <p:cNvPr id="273" name="Google Shape;273;p16"/>
          <p:cNvSpPr/>
          <p:nvPr/>
        </p:nvSpPr>
        <p:spPr>
          <a:xfrm>
            <a:off x="2221587" y="4872990"/>
            <a:ext cx="5121235" cy="295632"/>
          </a:xfrm>
          <a:prstGeom prst="rect">
            <a:avLst/>
          </a:prstGeom>
          <a:noFill/>
          <a:ln>
            <a:noFill/>
          </a:ln>
        </p:spPr>
        <p:txBody>
          <a:bodyPr anchorCtr="0" anchor="t" bIns="45700" lIns="91425" spcFirstLastPara="1" rIns="91425" wrap="square" tIns="45700">
            <a:noAutofit/>
          </a:bodyPr>
          <a:lstStyle/>
          <a:p>
            <a:pPr indent="0" lvl="0" marL="0" marR="0" rtl="0" algn="l">
              <a:lnSpc>
                <a:spcPct val="125026"/>
              </a:lnSpc>
              <a:spcBef>
                <a:spcPts val="0"/>
              </a:spcBef>
              <a:spcAft>
                <a:spcPts val="0"/>
              </a:spcAft>
              <a:buClr>
                <a:srgbClr val="D7E5D8"/>
              </a:buClr>
              <a:buSzPts val="1862"/>
              <a:buFont typeface="Syne"/>
              <a:buNone/>
            </a:pPr>
            <a:r>
              <a:rPr b="1" lang="en-US" sz="1862">
                <a:solidFill>
                  <a:srgbClr val="D7E5D8"/>
                </a:solidFill>
                <a:latin typeface="Syne"/>
                <a:ea typeface="Syne"/>
                <a:cs typeface="Syne"/>
                <a:sym typeface="Syne"/>
              </a:rPr>
              <a:t>Promoting Electric Vehicles</a:t>
            </a:r>
            <a:endParaRPr sz="1862">
              <a:solidFill>
                <a:schemeClr val="dk1"/>
              </a:solidFill>
              <a:latin typeface="Calibri"/>
              <a:ea typeface="Calibri"/>
              <a:cs typeface="Calibri"/>
              <a:sym typeface="Calibri"/>
            </a:endParaRPr>
          </a:p>
        </p:txBody>
      </p:sp>
      <p:sp>
        <p:nvSpPr>
          <p:cNvPr id="274" name="Google Shape;274;p16"/>
          <p:cNvSpPr/>
          <p:nvPr/>
        </p:nvSpPr>
        <p:spPr>
          <a:xfrm>
            <a:off x="2221587" y="5282089"/>
            <a:ext cx="7759541" cy="302895"/>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rgbClr val="D7E5D8"/>
              </a:buClr>
              <a:buSzPts val="1490"/>
              <a:buFont typeface="Syne"/>
              <a:buNone/>
            </a:pPr>
            <a:r>
              <a:rPr lang="en-US" sz="1490">
                <a:solidFill>
                  <a:srgbClr val="D7E5D8"/>
                </a:solidFill>
                <a:latin typeface="Syne"/>
                <a:ea typeface="Syne"/>
                <a:cs typeface="Syne"/>
                <a:sym typeface="Syne"/>
              </a:rPr>
              <a:t>Encouraging the adoption of electric vehicles through incentives and charging infrastructure.</a:t>
            </a:r>
            <a:endParaRPr sz="1490">
              <a:solidFill>
                <a:schemeClr val="dk1"/>
              </a:solidFill>
              <a:latin typeface="Calibri"/>
              <a:ea typeface="Calibri"/>
              <a:cs typeface="Calibri"/>
              <a:sym typeface="Calibri"/>
            </a:endParaRPr>
          </a:p>
        </p:txBody>
      </p:sp>
      <p:pic>
        <p:nvPicPr>
          <p:cNvPr descr="preencoded.png" id="275" name="Google Shape;275;p16"/>
          <p:cNvPicPr preferRelativeResize="0"/>
          <p:nvPr/>
        </p:nvPicPr>
        <p:blipFill rotWithShape="1">
          <a:blip r:embed="rId7">
            <a:alphaModFix/>
          </a:blip>
          <a:srcRect b="0" l="0" r="0" t="0"/>
          <a:stretch/>
        </p:blipFill>
        <p:spPr>
          <a:xfrm>
            <a:off x="991553" y="6197798"/>
            <a:ext cx="946190" cy="1513999"/>
          </a:xfrm>
          <a:prstGeom prst="rect">
            <a:avLst/>
          </a:prstGeom>
          <a:noFill/>
          <a:ln>
            <a:noFill/>
          </a:ln>
        </p:spPr>
      </p:pic>
      <p:sp>
        <p:nvSpPr>
          <p:cNvPr id="276" name="Google Shape;276;p16"/>
          <p:cNvSpPr/>
          <p:nvPr/>
        </p:nvSpPr>
        <p:spPr>
          <a:xfrm>
            <a:off x="2221587" y="6386989"/>
            <a:ext cx="6475214" cy="295632"/>
          </a:xfrm>
          <a:prstGeom prst="rect">
            <a:avLst/>
          </a:prstGeom>
          <a:noFill/>
          <a:ln>
            <a:noFill/>
          </a:ln>
        </p:spPr>
        <p:txBody>
          <a:bodyPr anchorCtr="0" anchor="t" bIns="45700" lIns="91425" spcFirstLastPara="1" rIns="91425" wrap="square" tIns="45700">
            <a:noAutofit/>
          </a:bodyPr>
          <a:lstStyle/>
          <a:p>
            <a:pPr indent="0" lvl="0" marL="0" marR="0" rtl="0" algn="l">
              <a:lnSpc>
                <a:spcPct val="125026"/>
              </a:lnSpc>
              <a:spcBef>
                <a:spcPts val="0"/>
              </a:spcBef>
              <a:spcAft>
                <a:spcPts val="0"/>
              </a:spcAft>
              <a:buClr>
                <a:srgbClr val="D7E5D8"/>
              </a:buClr>
              <a:buSzPts val="1862"/>
              <a:buFont typeface="Syne"/>
              <a:buNone/>
            </a:pPr>
            <a:r>
              <a:rPr b="1" lang="en-US" sz="1862">
                <a:solidFill>
                  <a:srgbClr val="D7E5D8"/>
                </a:solidFill>
                <a:latin typeface="Syne"/>
                <a:ea typeface="Syne"/>
                <a:cs typeface="Syne"/>
                <a:sym typeface="Syne"/>
              </a:rPr>
              <a:t>Cycling and Walking Infrastructure</a:t>
            </a:r>
            <a:endParaRPr sz="1862">
              <a:solidFill>
                <a:schemeClr val="dk1"/>
              </a:solidFill>
              <a:latin typeface="Calibri"/>
              <a:ea typeface="Calibri"/>
              <a:cs typeface="Calibri"/>
              <a:sym typeface="Calibri"/>
            </a:endParaRPr>
          </a:p>
        </p:txBody>
      </p:sp>
      <p:sp>
        <p:nvSpPr>
          <p:cNvPr id="277" name="Google Shape;277;p16"/>
          <p:cNvSpPr/>
          <p:nvPr/>
        </p:nvSpPr>
        <p:spPr>
          <a:xfrm>
            <a:off x="2221587" y="6796088"/>
            <a:ext cx="7759541" cy="302895"/>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rgbClr val="D7E5D8"/>
              </a:buClr>
              <a:buSzPts val="1490"/>
              <a:buFont typeface="Syne"/>
              <a:buNone/>
            </a:pPr>
            <a:r>
              <a:rPr lang="en-US" sz="1490">
                <a:solidFill>
                  <a:srgbClr val="D7E5D8"/>
                </a:solidFill>
                <a:latin typeface="Syne"/>
                <a:ea typeface="Syne"/>
                <a:cs typeface="Syne"/>
                <a:sym typeface="Syne"/>
              </a:rPr>
              <a:t>Developing cycling and walking infrastructure to promote active and sustainable transport.</a:t>
            </a:r>
            <a:endParaRPr sz="149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preencoded.png" id="283" name="Google Shape;283;p17"/>
          <p:cNvPicPr preferRelativeResize="0"/>
          <p:nvPr/>
        </p:nvPicPr>
        <p:blipFill rotWithShape="1">
          <a:blip r:embed="rId3">
            <a:alphaModFix/>
          </a:blip>
          <a:srcRect b="0" l="0" r="0" t="0"/>
          <a:stretch/>
        </p:blipFill>
        <p:spPr>
          <a:xfrm>
            <a:off x="0" y="0"/>
            <a:ext cx="14630400" cy="8229600"/>
          </a:xfrm>
          <a:prstGeom prst="rect">
            <a:avLst/>
          </a:prstGeom>
          <a:noFill/>
          <a:ln>
            <a:noFill/>
          </a:ln>
        </p:spPr>
      </p:pic>
      <p:sp>
        <p:nvSpPr>
          <p:cNvPr id="284" name="Google Shape;284;p17"/>
          <p:cNvSpPr/>
          <p:nvPr/>
        </p:nvSpPr>
        <p:spPr>
          <a:xfrm>
            <a:off x="0" y="0"/>
            <a:ext cx="14630400" cy="8229600"/>
          </a:xfrm>
          <a:prstGeom prst="rect">
            <a:avLst/>
          </a:prstGeom>
          <a:solidFill>
            <a:srgbClr val="152025">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preencoded.png" id="285" name="Google Shape;285;p17"/>
          <p:cNvPicPr preferRelativeResize="0"/>
          <p:nvPr/>
        </p:nvPicPr>
        <p:blipFill rotWithShape="1">
          <a:blip r:embed="rId4">
            <a:alphaModFix/>
          </a:blip>
          <a:srcRect b="0" l="0" r="0" t="0"/>
          <a:stretch/>
        </p:blipFill>
        <p:spPr>
          <a:xfrm>
            <a:off x="0" y="0"/>
            <a:ext cx="5486400" cy="8229600"/>
          </a:xfrm>
          <a:prstGeom prst="rect">
            <a:avLst/>
          </a:prstGeom>
          <a:noFill/>
          <a:ln>
            <a:noFill/>
          </a:ln>
        </p:spPr>
      </p:pic>
      <p:sp>
        <p:nvSpPr>
          <p:cNvPr id="286" name="Google Shape;286;p17"/>
          <p:cNvSpPr/>
          <p:nvPr/>
        </p:nvSpPr>
        <p:spPr>
          <a:xfrm>
            <a:off x="6319599" y="1751528"/>
            <a:ext cx="7477601" cy="2083118"/>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0F4F1"/>
              </a:buClr>
              <a:buSzPts val="4374"/>
              <a:buFont typeface="Syne"/>
              <a:buNone/>
            </a:pPr>
            <a:r>
              <a:rPr b="1" lang="en-US" sz="4374">
                <a:solidFill>
                  <a:srgbClr val="F0F4F1"/>
                </a:solidFill>
                <a:latin typeface="Syne"/>
                <a:ea typeface="Syne"/>
                <a:cs typeface="Syne"/>
                <a:sym typeface="Syne"/>
              </a:rPr>
              <a:t>Climate change and agriculture in the EU</a:t>
            </a:r>
            <a:endParaRPr sz="4374">
              <a:solidFill>
                <a:schemeClr val="dk1"/>
              </a:solidFill>
              <a:latin typeface="Calibri"/>
              <a:ea typeface="Calibri"/>
              <a:cs typeface="Calibri"/>
              <a:sym typeface="Calibri"/>
            </a:endParaRPr>
          </a:p>
        </p:txBody>
      </p:sp>
      <p:sp>
        <p:nvSpPr>
          <p:cNvPr id="287" name="Google Shape;287;p17"/>
          <p:cNvSpPr/>
          <p:nvPr/>
        </p:nvSpPr>
        <p:spPr>
          <a:xfrm>
            <a:off x="6675001" y="4167902"/>
            <a:ext cx="7122200" cy="71080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9942"/>
              </a:lnSpc>
              <a:spcBef>
                <a:spcPts val="0"/>
              </a:spcBef>
              <a:spcAft>
                <a:spcPts val="0"/>
              </a:spcAft>
              <a:buClr>
                <a:srgbClr val="D7E5D8"/>
              </a:buClr>
              <a:buSzPts val="1750"/>
              <a:buFont typeface="Syne"/>
              <a:buChar char="•"/>
            </a:pPr>
            <a:r>
              <a:rPr b="1" lang="en-US" sz="1750">
                <a:solidFill>
                  <a:srgbClr val="D7E5D8"/>
                </a:solidFill>
                <a:latin typeface="Syne"/>
                <a:ea typeface="Syne"/>
                <a:cs typeface="Syne"/>
                <a:sym typeface="Syne"/>
              </a:rPr>
              <a:t>Impact on crop yields:</a:t>
            </a:r>
            <a:r>
              <a:rPr lang="en-US" sz="1750">
                <a:solidFill>
                  <a:srgbClr val="D7E5D8"/>
                </a:solidFill>
                <a:latin typeface="Syne"/>
                <a:ea typeface="Syne"/>
                <a:cs typeface="Syne"/>
                <a:sym typeface="Syne"/>
              </a:rPr>
              <a:t> Rising temperatures and changing precipitation patterns affect crop production.</a:t>
            </a:r>
            <a:endParaRPr sz="1750">
              <a:solidFill>
                <a:schemeClr val="dk1"/>
              </a:solidFill>
              <a:latin typeface="Calibri"/>
              <a:ea typeface="Calibri"/>
              <a:cs typeface="Calibri"/>
              <a:sym typeface="Calibri"/>
            </a:endParaRPr>
          </a:p>
        </p:txBody>
      </p:sp>
      <p:sp>
        <p:nvSpPr>
          <p:cNvPr id="288" name="Google Shape;288;p17"/>
          <p:cNvSpPr/>
          <p:nvPr/>
        </p:nvSpPr>
        <p:spPr>
          <a:xfrm>
            <a:off x="6675001" y="4967526"/>
            <a:ext cx="7122200" cy="71080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9942"/>
              </a:lnSpc>
              <a:spcBef>
                <a:spcPts val="0"/>
              </a:spcBef>
              <a:spcAft>
                <a:spcPts val="0"/>
              </a:spcAft>
              <a:buClr>
                <a:srgbClr val="D7E5D8"/>
              </a:buClr>
              <a:buSzPts val="1750"/>
              <a:buFont typeface="Syne"/>
              <a:buChar char="•"/>
            </a:pPr>
            <a:r>
              <a:rPr b="1" lang="en-US" sz="1750">
                <a:solidFill>
                  <a:srgbClr val="D7E5D8"/>
                </a:solidFill>
                <a:latin typeface="Syne"/>
                <a:ea typeface="Syne"/>
                <a:cs typeface="Syne"/>
                <a:sym typeface="Syne"/>
              </a:rPr>
              <a:t>Water management:</a:t>
            </a:r>
            <a:r>
              <a:rPr lang="en-US" sz="1750">
                <a:solidFill>
                  <a:srgbClr val="D7E5D8"/>
                </a:solidFill>
                <a:latin typeface="Syne"/>
                <a:ea typeface="Syne"/>
                <a:cs typeface="Syne"/>
                <a:sym typeface="Syne"/>
              </a:rPr>
              <a:t> Droughts and water scarcity challenge irrigation systems for agriculture.</a:t>
            </a:r>
            <a:endParaRPr sz="1750">
              <a:solidFill>
                <a:schemeClr val="dk1"/>
              </a:solidFill>
              <a:latin typeface="Calibri"/>
              <a:ea typeface="Calibri"/>
              <a:cs typeface="Calibri"/>
              <a:sym typeface="Calibri"/>
            </a:endParaRPr>
          </a:p>
        </p:txBody>
      </p:sp>
      <p:sp>
        <p:nvSpPr>
          <p:cNvPr id="289" name="Google Shape;289;p17"/>
          <p:cNvSpPr/>
          <p:nvPr/>
        </p:nvSpPr>
        <p:spPr>
          <a:xfrm>
            <a:off x="6675001" y="5767149"/>
            <a:ext cx="7122200" cy="71080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9942"/>
              </a:lnSpc>
              <a:spcBef>
                <a:spcPts val="0"/>
              </a:spcBef>
              <a:spcAft>
                <a:spcPts val="0"/>
              </a:spcAft>
              <a:buClr>
                <a:srgbClr val="D7E5D8"/>
              </a:buClr>
              <a:buSzPts val="1750"/>
              <a:buFont typeface="Syne"/>
              <a:buChar char="•"/>
            </a:pPr>
            <a:r>
              <a:rPr b="1" lang="en-US" sz="1750">
                <a:solidFill>
                  <a:srgbClr val="D7E5D8"/>
                </a:solidFill>
                <a:latin typeface="Syne"/>
                <a:ea typeface="Syne"/>
                <a:cs typeface="Syne"/>
                <a:sym typeface="Syne"/>
              </a:rPr>
              <a:t>Biodiversity loss:</a:t>
            </a:r>
            <a:r>
              <a:rPr lang="en-US" sz="1750">
                <a:solidFill>
                  <a:srgbClr val="D7E5D8"/>
                </a:solidFill>
                <a:latin typeface="Syne"/>
                <a:ea typeface="Syne"/>
                <a:cs typeface="Syne"/>
                <a:sym typeface="Syne"/>
              </a:rPr>
              <a:t> Changes in climate may disrupt ecosystems and impact pollinators.</a:t>
            </a:r>
            <a:endParaRPr sz="175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descr="preencoded.png" id="295" name="Google Shape;295;p18"/>
          <p:cNvPicPr preferRelativeResize="0"/>
          <p:nvPr/>
        </p:nvPicPr>
        <p:blipFill rotWithShape="1">
          <a:blip r:embed="rId3">
            <a:alphaModFix/>
          </a:blip>
          <a:srcRect b="0" l="0" r="0" t="0"/>
          <a:stretch/>
        </p:blipFill>
        <p:spPr>
          <a:xfrm>
            <a:off x="0" y="0"/>
            <a:ext cx="14630400" cy="8229600"/>
          </a:xfrm>
          <a:prstGeom prst="rect">
            <a:avLst/>
          </a:prstGeom>
          <a:noFill/>
          <a:ln>
            <a:noFill/>
          </a:ln>
        </p:spPr>
      </p:pic>
      <p:sp>
        <p:nvSpPr>
          <p:cNvPr id="296" name="Google Shape;296;p18"/>
          <p:cNvSpPr/>
          <p:nvPr/>
        </p:nvSpPr>
        <p:spPr>
          <a:xfrm>
            <a:off x="0" y="0"/>
            <a:ext cx="14630400" cy="8229600"/>
          </a:xfrm>
          <a:prstGeom prst="rect">
            <a:avLst/>
          </a:prstGeom>
          <a:solidFill>
            <a:srgbClr val="152025">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 name="Google Shape;297;p18"/>
          <p:cNvSpPr/>
          <p:nvPr/>
        </p:nvSpPr>
        <p:spPr>
          <a:xfrm>
            <a:off x="2037993" y="1401366"/>
            <a:ext cx="10554414" cy="2777490"/>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0F4F1"/>
              </a:buClr>
              <a:buSzPts val="4374"/>
              <a:buFont typeface="Syne"/>
              <a:buNone/>
            </a:pPr>
            <a:r>
              <a:rPr b="1" lang="en-US" sz="4374">
                <a:solidFill>
                  <a:srgbClr val="F0F4F1"/>
                </a:solidFill>
                <a:latin typeface="Syne"/>
                <a:ea typeface="Syne"/>
                <a:cs typeface="Syne"/>
                <a:sym typeface="Syne"/>
              </a:rPr>
              <a:t>The EU's International Climate Change Commitments and Negotiations</a:t>
            </a:r>
            <a:endParaRPr sz="4374">
              <a:solidFill>
                <a:schemeClr val="dk1"/>
              </a:solidFill>
              <a:latin typeface="Calibri"/>
              <a:ea typeface="Calibri"/>
              <a:cs typeface="Calibri"/>
              <a:sym typeface="Calibri"/>
            </a:endParaRPr>
          </a:p>
        </p:txBody>
      </p:sp>
      <p:pic>
        <p:nvPicPr>
          <p:cNvPr descr="preencoded.png" id="298" name="Google Shape;298;p18"/>
          <p:cNvPicPr preferRelativeResize="0"/>
          <p:nvPr/>
        </p:nvPicPr>
        <p:blipFill rotWithShape="1">
          <a:blip r:embed="rId4">
            <a:alphaModFix/>
          </a:blip>
          <a:srcRect b="0" l="0" r="0" t="0"/>
          <a:stretch/>
        </p:blipFill>
        <p:spPr>
          <a:xfrm>
            <a:off x="2037993" y="4623197"/>
            <a:ext cx="444341" cy="444341"/>
          </a:xfrm>
          <a:prstGeom prst="rect">
            <a:avLst/>
          </a:prstGeom>
          <a:noFill/>
          <a:ln>
            <a:noFill/>
          </a:ln>
        </p:spPr>
      </p:pic>
      <p:sp>
        <p:nvSpPr>
          <p:cNvPr id="299" name="Google Shape;299;p18"/>
          <p:cNvSpPr/>
          <p:nvPr/>
        </p:nvSpPr>
        <p:spPr>
          <a:xfrm>
            <a:off x="2037993" y="5289709"/>
            <a:ext cx="2777490"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0F4F1"/>
              </a:buClr>
              <a:buSzPts val="2187"/>
              <a:buFont typeface="Syne"/>
              <a:buNone/>
            </a:pPr>
            <a:r>
              <a:rPr b="1" lang="en-US" sz="2187">
                <a:solidFill>
                  <a:srgbClr val="F0F4F1"/>
                </a:solidFill>
                <a:latin typeface="Syne"/>
                <a:ea typeface="Syne"/>
                <a:cs typeface="Syne"/>
                <a:sym typeface="Syne"/>
              </a:rPr>
              <a:t>Diplomacy</a:t>
            </a:r>
            <a:endParaRPr sz="2187">
              <a:solidFill>
                <a:schemeClr val="dk1"/>
              </a:solidFill>
              <a:latin typeface="Calibri"/>
              <a:ea typeface="Calibri"/>
              <a:cs typeface="Calibri"/>
              <a:sym typeface="Calibri"/>
            </a:endParaRPr>
          </a:p>
        </p:txBody>
      </p:sp>
      <p:sp>
        <p:nvSpPr>
          <p:cNvPr id="300" name="Google Shape;300;p18"/>
          <p:cNvSpPr/>
          <p:nvPr/>
        </p:nvSpPr>
        <p:spPr>
          <a:xfrm>
            <a:off x="2037993" y="5770126"/>
            <a:ext cx="3295888" cy="710803"/>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D7E5D8"/>
              </a:buClr>
              <a:buSzPts val="1750"/>
              <a:buFont typeface="Syne"/>
              <a:buNone/>
            </a:pPr>
            <a:r>
              <a:rPr lang="en-US" sz="1750">
                <a:solidFill>
                  <a:srgbClr val="D7E5D8"/>
                </a:solidFill>
                <a:latin typeface="Syne"/>
                <a:ea typeface="Syne"/>
                <a:cs typeface="Syne"/>
                <a:sym typeface="Syne"/>
              </a:rPr>
              <a:t>Negotiating with global partners for climate agreements.</a:t>
            </a:r>
            <a:endParaRPr sz="1750">
              <a:solidFill>
                <a:schemeClr val="dk1"/>
              </a:solidFill>
              <a:latin typeface="Calibri"/>
              <a:ea typeface="Calibri"/>
              <a:cs typeface="Calibri"/>
              <a:sym typeface="Calibri"/>
            </a:endParaRPr>
          </a:p>
        </p:txBody>
      </p:sp>
      <p:pic>
        <p:nvPicPr>
          <p:cNvPr descr="preencoded.png" id="301" name="Google Shape;301;p18"/>
          <p:cNvPicPr preferRelativeResize="0"/>
          <p:nvPr/>
        </p:nvPicPr>
        <p:blipFill rotWithShape="1">
          <a:blip r:embed="rId5">
            <a:alphaModFix/>
          </a:blip>
          <a:srcRect b="0" l="0" r="0" t="0"/>
          <a:stretch/>
        </p:blipFill>
        <p:spPr>
          <a:xfrm>
            <a:off x="5667137" y="4623197"/>
            <a:ext cx="444341" cy="444341"/>
          </a:xfrm>
          <a:prstGeom prst="rect">
            <a:avLst/>
          </a:prstGeom>
          <a:noFill/>
          <a:ln>
            <a:noFill/>
          </a:ln>
        </p:spPr>
      </p:pic>
      <p:sp>
        <p:nvSpPr>
          <p:cNvPr id="302" name="Google Shape;302;p18"/>
          <p:cNvSpPr/>
          <p:nvPr/>
        </p:nvSpPr>
        <p:spPr>
          <a:xfrm>
            <a:off x="5667137" y="5289709"/>
            <a:ext cx="2882979"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0F4F1"/>
              </a:buClr>
              <a:buSzPts val="2187"/>
              <a:buFont typeface="Syne"/>
              <a:buNone/>
            </a:pPr>
            <a:r>
              <a:rPr b="1" lang="en-US" sz="2187">
                <a:solidFill>
                  <a:srgbClr val="F0F4F1"/>
                </a:solidFill>
                <a:latin typeface="Syne"/>
                <a:ea typeface="Syne"/>
                <a:cs typeface="Syne"/>
                <a:sym typeface="Syne"/>
              </a:rPr>
              <a:t>Conferences</a:t>
            </a:r>
            <a:endParaRPr sz="2187">
              <a:solidFill>
                <a:schemeClr val="dk1"/>
              </a:solidFill>
              <a:latin typeface="Calibri"/>
              <a:ea typeface="Calibri"/>
              <a:cs typeface="Calibri"/>
              <a:sym typeface="Calibri"/>
            </a:endParaRPr>
          </a:p>
        </p:txBody>
      </p:sp>
      <p:sp>
        <p:nvSpPr>
          <p:cNvPr id="303" name="Google Shape;303;p18"/>
          <p:cNvSpPr/>
          <p:nvPr/>
        </p:nvSpPr>
        <p:spPr>
          <a:xfrm>
            <a:off x="5667137" y="5770126"/>
            <a:ext cx="3296007" cy="710803"/>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D7E5D8"/>
              </a:buClr>
              <a:buSzPts val="1750"/>
              <a:buFont typeface="Syne"/>
              <a:buNone/>
            </a:pPr>
            <a:r>
              <a:rPr lang="en-US" sz="1750">
                <a:solidFill>
                  <a:srgbClr val="D7E5D8"/>
                </a:solidFill>
                <a:latin typeface="Syne"/>
                <a:ea typeface="Syne"/>
                <a:cs typeface="Syne"/>
                <a:sym typeface="Syne"/>
              </a:rPr>
              <a:t>Active participation in UN climate conferences and agreements.</a:t>
            </a:r>
            <a:endParaRPr sz="1750">
              <a:solidFill>
                <a:schemeClr val="dk1"/>
              </a:solidFill>
              <a:latin typeface="Calibri"/>
              <a:ea typeface="Calibri"/>
              <a:cs typeface="Calibri"/>
              <a:sym typeface="Calibri"/>
            </a:endParaRPr>
          </a:p>
        </p:txBody>
      </p:sp>
      <p:pic>
        <p:nvPicPr>
          <p:cNvPr descr="preencoded.png" id="304" name="Google Shape;304;p18"/>
          <p:cNvPicPr preferRelativeResize="0"/>
          <p:nvPr/>
        </p:nvPicPr>
        <p:blipFill rotWithShape="1">
          <a:blip r:embed="rId6">
            <a:alphaModFix/>
          </a:blip>
          <a:srcRect b="0" l="0" r="0" t="0"/>
          <a:stretch/>
        </p:blipFill>
        <p:spPr>
          <a:xfrm>
            <a:off x="9296400" y="4623197"/>
            <a:ext cx="444341" cy="444341"/>
          </a:xfrm>
          <a:prstGeom prst="rect">
            <a:avLst/>
          </a:prstGeom>
          <a:noFill/>
          <a:ln>
            <a:noFill/>
          </a:ln>
        </p:spPr>
      </p:pic>
      <p:sp>
        <p:nvSpPr>
          <p:cNvPr id="305" name="Google Shape;305;p18"/>
          <p:cNvSpPr/>
          <p:nvPr/>
        </p:nvSpPr>
        <p:spPr>
          <a:xfrm>
            <a:off x="9296400" y="5289709"/>
            <a:ext cx="3296007" cy="694373"/>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0F4F1"/>
              </a:buClr>
              <a:buSzPts val="2187"/>
              <a:buFont typeface="Syne"/>
              <a:buNone/>
            </a:pPr>
            <a:r>
              <a:rPr b="1" lang="en-US" sz="2187">
                <a:solidFill>
                  <a:srgbClr val="F0F4F1"/>
                </a:solidFill>
                <a:latin typeface="Syne"/>
                <a:ea typeface="Syne"/>
                <a:cs typeface="Syne"/>
                <a:sym typeface="Syne"/>
              </a:rPr>
              <a:t>International Cooperation</a:t>
            </a:r>
            <a:endParaRPr sz="2187">
              <a:solidFill>
                <a:schemeClr val="dk1"/>
              </a:solidFill>
              <a:latin typeface="Calibri"/>
              <a:ea typeface="Calibri"/>
              <a:cs typeface="Calibri"/>
              <a:sym typeface="Calibri"/>
            </a:endParaRPr>
          </a:p>
        </p:txBody>
      </p:sp>
      <p:sp>
        <p:nvSpPr>
          <p:cNvPr id="306" name="Google Shape;306;p18"/>
          <p:cNvSpPr/>
          <p:nvPr/>
        </p:nvSpPr>
        <p:spPr>
          <a:xfrm>
            <a:off x="9296400" y="6117312"/>
            <a:ext cx="3296007" cy="710803"/>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D7E5D8"/>
              </a:buClr>
              <a:buSzPts val="1750"/>
              <a:buFont typeface="Syne"/>
              <a:buNone/>
            </a:pPr>
            <a:r>
              <a:rPr lang="en-US" sz="1750">
                <a:solidFill>
                  <a:srgbClr val="D7E5D8"/>
                </a:solidFill>
                <a:latin typeface="Syne"/>
                <a:ea typeface="Syne"/>
                <a:cs typeface="Syne"/>
                <a:sym typeface="Syne"/>
              </a:rPr>
              <a:t>Building alliances for collective climate action on a global scale.</a:t>
            </a:r>
            <a:endParaRPr sz="175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descr="preencoded.png" id="312" name="Google Shape;312;p19"/>
          <p:cNvPicPr preferRelativeResize="0"/>
          <p:nvPr/>
        </p:nvPicPr>
        <p:blipFill rotWithShape="1">
          <a:blip r:embed="rId3">
            <a:alphaModFix/>
          </a:blip>
          <a:srcRect b="0" l="0" r="0" t="0"/>
          <a:stretch/>
        </p:blipFill>
        <p:spPr>
          <a:xfrm>
            <a:off x="0" y="0"/>
            <a:ext cx="14630400" cy="8229600"/>
          </a:xfrm>
          <a:prstGeom prst="rect">
            <a:avLst/>
          </a:prstGeom>
          <a:noFill/>
          <a:ln>
            <a:noFill/>
          </a:ln>
        </p:spPr>
      </p:pic>
      <p:sp>
        <p:nvSpPr>
          <p:cNvPr id="313" name="Google Shape;313;p19"/>
          <p:cNvSpPr/>
          <p:nvPr/>
        </p:nvSpPr>
        <p:spPr>
          <a:xfrm>
            <a:off x="0" y="0"/>
            <a:ext cx="14630400" cy="8229600"/>
          </a:xfrm>
          <a:prstGeom prst="rect">
            <a:avLst/>
          </a:prstGeom>
          <a:solidFill>
            <a:srgbClr val="152025">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preencoded.png" id="314" name="Google Shape;314;p19"/>
          <p:cNvPicPr preferRelativeResize="0"/>
          <p:nvPr/>
        </p:nvPicPr>
        <p:blipFill rotWithShape="1">
          <a:blip r:embed="rId4">
            <a:alphaModFix/>
          </a:blip>
          <a:srcRect b="0" l="0" r="0" t="0"/>
          <a:stretch/>
        </p:blipFill>
        <p:spPr>
          <a:xfrm>
            <a:off x="0" y="0"/>
            <a:ext cx="14630400" cy="2777490"/>
          </a:xfrm>
          <a:prstGeom prst="rect">
            <a:avLst/>
          </a:prstGeom>
          <a:noFill/>
          <a:ln>
            <a:noFill/>
          </a:ln>
        </p:spPr>
      </p:pic>
      <p:sp>
        <p:nvSpPr>
          <p:cNvPr id="315" name="Google Shape;315;p19"/>
          <p:cNvSpPr/>
          <p:nvPr/>
        </p:nvSpPr>
        <p:spPr>
          <a:xfrm>
            <a:off x="2037993" y="3415070"/>
            <a:ext cx="10554414" cy="2777490"/>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0F4F1"/>
              </a:buClr>
              <a:buSzPts val="4374"/>
              <a:buFont typeface="Syne"/>
              <a:buNone/>
            </a:pPr>
            <a:r>
              <a:rPr b="1" lang="en-US" sz="4374">
                <a:solidFill>
                  <a:srgbClr val="F0F4F1"/>
                </a:solidFill>
                <a:latin typeface="Syne"/>
                <a:ea typeface="Syne"/>
                <a:cs typeface="Syne"/>
                <a:sym typeface="Syne"/>
              </a:rPr>
              <a:t>Challenges and opportunities for EU climate change governance</a:t>
            </a:r>
            <a:endParaRPr sz="4374">
              <a:solidFill>
                <a:schemeClr val="dk1"/>
              </a:solidFill>
              <a:latin typeface="Calibri"/>
              <a:ea typeface="Calibri"/>
              <a:cs typeface="Calibri"/>
              <a:sym typeface="Calibri"/>
            </a:endParaRPr>
          </a:p>
        </p:txBody>
      </p:sp>
      <p:sp>
        <p:nvSpPr>
          <p:cNvPr id="316" name="Google Shape;316;p19"/>
          <p:cNvSpPr/>
          <p:nvPr/>
        </p:nvSpPr>
        <p:spPr>
          <a:xfrm>
            <a:off x="2037993" y="6525816"/>
            <a:ext cx="10554414" cy="1066205"/>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D7E5D8"/>
              </a:buClr>
              <a:buSzPts val="1750"/>
              <a:buFont typeface="Syne"/>
              <a:buNone/>
            </a:pPr>
            <a:r>
              <a:rPr lang="en-US" sz="1750">
                <a:solidFill>
                  <a:srgbClr val="D7E5D8"/>
                </a:solidFill>
                <a:latin typeface="Syne"/>
                <a:ea typeface="Syne"/>
                <a:cs typeface="Syne"/>
                <a:sym typeface="Syne"/>
              </a:rPr>
              <a:t>The European Union faces the challenge of balancing economic growth and environmental sustainability. Managing conflicting national interests within the EU is a key obstacle. However, it also presents opportunities for innovation and collaboration in green technologies and renewable energy sources.</a:t>
            </a:r>
            <a:endParaRPr sz="175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 name="Shape 21"/>
        <p:cNvGrpSpPr/>
        <p:nvPr/>
      </p:nvGrpSpPr>
      <p:grpSpPr>
        <a:xfrm>
          <a:off x="0" y="0"/>
          <a:ext cx="0" cy="0"/>
          <a:chOff x="0" y="0"/>
          <a:chExt cx="0" cy="0"/>
        </a:xfrm>
      </p:grpSpPr>
      <p:pic>
        <p:nvPicPr>
          <p:cNvPr descr="preencoded.png" id="22" name="Google Shape;22;p2"/>
          <p:cNvPicPr preferRelativeResize="0"/>
          <p:nvPr/>
        </p:nvPicPr>
        <p:blipFill rotWithShape="1">
          <a:blip r:embed="rId3">
            <a:alphaModFix/>
          </a:blip>
          <a:srcRect b="0" l="0" r="0" t="0"/>
          <a:stretch/>
        </p:blipFill>
        <p:spPr>
          <a:xfrm>
            <a:off x="0" y="0"/>
            <a:ext cx="14630400" cy="8229600"/>
          </a:xfrm>
          <a:prstGeom prst="rect">
            <a:avLst/>
          </a:prstGeom>
          <a:noFill/>
          <a:ln>
            <a:noFill/>
          </a:ln>
        </p:spPr>
      </p:pic>
      <p:sp>
        <p:nvSpPr>
          <p:cNvPr id="23" name="Google Shape;23;p2"/>
          <p:cNvSpPr/>
          <p:nvPr/>
        </p:nvSpPr>
        <p:spPr>
          <a:xfrm>
            <a:off x="0" y="0"/>
            <a:ext cx="14630400" cy="8229600"/>
          </a:xfrm>
          <a:prstGeom prst="rect">
            <a:avLst/>
          </a:prstGeom>
          <a:solidFill>
            <a:srgbClr val="152025">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 name="Google Shape;24;p2"/>
          <p:cNvSpPr/>
          <p:nvPr/>
        </p:nvSpPr>
        <p:spPr>
          <a:xfrm>
            <a:off x="2037993" y="911423"/>
            <a:ext cx="10554414" cy="2083118"/>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0F4F1"/>
              </a:buClr>
              <a:buSzPts val="4374"/>
              <a:buFont typeface="Syne"/>
              <a:buNone/>
            </a:pPr>
            <a:r>
              <a:rPr b="1" lang="en-US" sz="4374">
                <a:solidFill>
                  <a:srgbClr val="F0F4F1"/>
                </a:solidFill>
                <a:latin typeface="Syne"/>
                <a:ea typeface="Syne"/>
                <a:cs typeface="Syne"/>
                <a:sym typeface="Syne"/>
              </a:rPr>
              <a:t>Overview of the European Union and its legal framework</a:t>
            </a:r>
            <a:endParaRPr sz="4374">
              <a:solidFill>
                <a:schemeClr val="dk1"/>
              </a:solidFill>
              <a:latin typeface="Calibri"/>
              <a:ea typeface="Calibri"/>
              <a:cs typeface="Calibri"/>
              <a:sym typeface="Calibri"/>
            </a:endParaRPr>
          </a:p>
        </p:txBody>
      </p:sp>
      <p:sp>
        <p:nvSpPr>
          <p:cNvPr id="25" name="Google Shape;25;p2"/>
          <p:cNvSpPr/>
          <p:nvPr/>
        </p:nvSpPr>
        <p:spPr>
          <a:xfrm>
            <a:off x="2037993" y="3438882"/>
            <a:ext cx="5166122" cy="1650802"/>
          </a:xfrm>
          <a:prstGeom prst="roundRect">
            <a:avLst>
              <a:gd fmla="val 6057" name="adj"/>
            </a:avLst>
          </a:prstGeom>
          <a:solidFill>
            <a:srgbClr val="547808"/>
          </a:solidFill>
          <a:ln cap="flat" cmpd="sng" w="9525">
            <a:solidFill>
              <a:srgbClr val="6D9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 name="Google Shape;26;p2"/>
          <p:cNvSpPr/>
          <p:nvPr/>
        </p:nvSpPr>
        <p:spPr>
          <a:xfrm>
            <a:off x="2267783" y="3668673"/>
            <a:ext cx="3556754"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D7E5D8"/>
              </a:buClr>
              <a:buSzPts val="2187"/>
              <a:buFont typeface="Syne"/>
              <a:buNone/>
            </a:pPr>
            <a:r>
              <a:rPr b="1" lang="en-US" sz="2187">
                <a:solidFill>
                  <a:srgbClr val="D7E5D8"/>
                </a:solidFill>
                <a:latin typeface="Syne"/>
                <a:ea typeface="Syne"/>
                <a:cs typeface="Syne"/>
                <a:sym typeface="Syne"/>
              </a:rPr>
              <a:t>European Union</a:t>
            </a:r>
            <a:endParaRPr sz="2187">
              <a:solidFill>
                <a:schemeClr val="dk1"/>
              </a:solidFill>
              <a:latin typeface="Calibri"/>
              <a:ea typeface="Calibri"/>
              <a:cs typeface="Calibri"/>
              <a:sym typeface="Calibri"/>
            </a:endParaRPr>
          </a:p>
        </p:txBody>
      </p:sp>
      <p:sp>
        <p:nvSpPr>
          <p:cNvPr id="27" name="Google Shape;27;p2"/>
          <p:cNvSpPr/>
          <p:nvPr/>
        </p:nvSpPr>
        <p:spPr>
          <a:xfrm>
            <a:off x="2267783" y="4149090"/>
            <a:ext cx="4706541" cy="710803"/>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D7E5D8"/>
              </a:buClr>
              <a:buSzPts val="1750"/>
              <a:buFont typeface="Syne"/>
              <a:buNone/>
            </a:pPr>
            <a:r>
              <a:rPr lang="en-US" sz="1750">
                <a:solidFill>
                  <a:srgbClr val="D7E5D8"/>
                </a:solidFill>
                <a:latin typeface="Syne"/>
                <a:ea typeface="Syne"/>
                <a:cs typeface="Syne"/>
                <a:sym typeface="Syne"/>
              </a:rPr>
              <a:t>The EU is a political and economic union of 27 member countries.</a:t>
            </a:r>
            <a:endParaRPr sz="1750">
              <a:solidFill>
                <a:schemeClr val="dk1"/>
              </a:solidFill>
              <a:latin typeface="Calibri"/>
              <a:ea typeface="Calibri"/>
              <a:cs typeface="Calibri"/>
              <a:sym typeface="Calibri"/>
            </a:endParaRPr>
          </a:p>
        </p:txBody>
      </p:sp>
      <p:sp>
        <p:nvSpPr>
          <p:cNvPr id="28" name="Google Shape;28;p2"/>
          <p:cNvSpPr/>
          <p:nvPr/>
        </p:nvSpPr>
        <p:spPr>
          <a:xfrm>
            <a:off x="7426285" y="3438882"/>
            <a:ext cx="5166122" cy="1650802"/>
          </a:xfrm>
          <a:prstGeom prst="roundRect">
            <a:avLst>
              <a:gd fmla="val 6057" name="adj"/>
            </a:avLst>
          </a:prstGeom>
          <a:solidFill>
            <a:srgbClr val="547808"/>
          </a:solidFill>
          <a:ln cap="flat" cmpd="sng" w="9525">
            <a:solidFill>
              <a:srgbClr val="6D9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 name="Google Shape;29;p2"/>
          <p:cNvSpPr/>
          <p:nvPr/>
        </p:nvSpPr>
        <p:spPr>
          <a:xfrm>
            <a:off x="7656076" y="3668673"/>
            <a:ext cx="3849410"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D7E5D8"/>
              </a:buClr>
              <a:buSzPts val="2187"/>
              <a:buFont typeface="Syne"/>
              <a:buNone/>
            </a:pPr>
            <a:r>
              <a:rPr b="1" lang="en-US" sz="2187">
                <a:solidFill>
                  <a:srgbClr val="D7E5D8"/>
                </a:solidFill>
                <a:latin typeface="Syne"/>
                <a:ea typeface="Syne"/>
                <a:cs typeface="Syne"/>
                <a:sym typeface="Syne"/>
              </a:rPr>
              <a:t>Legal Framework</a:t>
            </a:r>
            <a:endParaRPr sz="2187">
              <a:solidFill>
                <a:schemeClr val="dk1"/>
              </a:solidFill>
              <a:latin typeface="Calibri"/>
              <a:ea typeface="Calibri"/>
              <a:cs typeface="Calibri"/>
              <a:sym typeface="Calibri"/>
            </a:endParaRPr>
          </a:p>
        </p:txBody>
      </p:sp>
      <p:sp>
        <p:nvSpPr>
          <p:cNvPr id="30" name="Google Shape;30;p2"/>
          <p:cNvSpPr/>
          <p:nvPr/>
        </p:nvSpPr>
        <p:spPr>
          <a:xfrm>
            <a:off x="7656076" y="4149090"/>
            <a:ext cx="4706541" cy="710803"/>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D7E5D8"/>
              </a:buClr>
              <a:buSzPts val="1750"/>
              <a:buFont typeface="Syne"/>
              <a:buNone/>
            </a:pPr>
            <a:r>
              <a:rPr lang="en-US" sz="1750">
                <a:solidFill>
                  <a:srgbClr val="D7E5D8"/>
                </a:solidFill>
                <a:latin typeface="Syne"/>
                <a:ea typeface="Syne"/>
                <a:cs typeface="Syne"/>
                <a:sym typeface="Syne"/>
              </a:rPr>
              <a:t>The EU's legal framework is based on supranational and intergovernmental principles.</a:t>
            </a:r>
            <a:endParaRPr sz="1750">
              <a:solidFill>
                <a:schemeClr val="dk1"/>
              </a:solidFill>
              <a:latin typeface="Calibri"/>
              <a:ea typeface="Calibri"/>
              <a:cs typeface="Calibri"/>
              <a:sym typeface="Calibri"/>
            </a:endParaRPr>
          </a:p>
        </p:txBody>
      </p:sp>
      <p:sp>
        <p:nvSpPr>
          <p:cNvPr id="31" name="Google Shape;31;p2"/>
          <p:cNvSpPr/>
          <p:nvPr/>
        </p:nvSpPr>
        <p:spPr>
          <a:xfrm>
            <a:off x="2037993" y="5311854"/>
            <a:ext cx="5166122" cy="2006203"/>
          </a:xfrm>
          <a:prstGeom prst="roundRect">
            <a:avLst>
              <a:gd fmla="val 4984" name="adj"/>
            </a:avLst>
          </a:prstGeom>
          <a:solidFill>
            <a:srgbClr val="547808"/>
          </a:solidFill>
          <a:ln cap="flat" cmpd="sng" w="9525">
            <a:solidFill>
              <a:srgbClr val="6D9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 name="Google Shape;32;p2"/>
          <p:cNvSpPr/>
          <p:nvPr/>
        </p:nvSpPr>
        <p:spPr>
          <a:xfrm>
            <a:off x="2267783" y="5541645"/>
            <a:ext cx="4706541" cy="694373"/>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D7E5D8"/>
              </a:buClr>
              <a:buSzPts val="2187"/>
              <a:buFont typeface="Syne"/>
              <a:buNone/>
            </a:pPr>
            <a:r>
              <a:rPr b="1" lang="en-US" sz="2187">
                <a:solidFill>
                  <a:srgbClr val="D7E5D8"/>
                </a:solidFill>
                <a:latin typeface="Syne"/>
                <a:ea typeface="Syne"/>
                <a:cs typeface="Syne"/>
                <a:sym typeface="Syne"/>
              </a:rPr>
              <a:t>Harmonization of Laws</a:t>
            </a:r>
            <a:endParaRPr sz="2187">
              <a:solidFill>
                <a:schemeClr val="dk1"/>
              </a:solidFill>
              <a:latin typeface="Calibri"/>
              <a:ea typeface="Calibri"/>
              <a:cs typeface="Calibri"/>
              <a:sym typeface="Calibri"/>
            </a:endParaRPr>
          </a:p>
        </p:txBody>
      </p:sp>
      <p:sp>
        <p:nvSpPr>
          <p:cNvPr id="33" name="Google Shape;33;p2"/>
          <p:cNvSpPr/>
          <p:nvPr/>
        </p:nvSpPr>
        <p:spPr>
          <a:xfrm>
            <a:off x="2267783" y="6369248"/>
            <a:ext cx="4706541" cy="710803"/>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D7E5D8"/>
              </a:buClr>
              <a:buSzPts val="1750"/>
              <a:buFont typeface="Syne"/>
              <a:buNone/>
            </a:pPr>
            <a:r>
              <a:rPr lang="en-US" sz="1750">
                <a:solidFill>
                  <a:srgbClr val="D7E5D8"/>
                </a:solidFill>
                <a:latin typeface="Syne"/>
                <a:ea typeface="Syne"/>
                <a:cs typeface="Syne"/>
                <a:sym typeface="Syne"/>
              </a:rPr>
              <a:t>EU laws harmonize national laws across member states for consistency.</a:t>
            </a:r>
            <a:endParaRPr sz="1750">
              <a:solidFill>
                <a:schemeClr val="dk1"/>
              </a:solidFill>
              <a:latin typeface="Calibri"/>
              <a:ea typeface="Calibri"/>
              <a:cs typeface="Calibri"/>
              <a:sym typeface="Calibri"/>
            </a:endParaRPr>
          </a:p>
        </p:txBody>
      </p:sp>
      <p:sp>
        <p:nvSpPr>
          <p:cNvPr id="34" name="Google Shape;34;p2"/>
          <p:cNvSpPr/>
          <p:nvPr/>
        </p:nvSpPr>
        <p:spPr>
          <a:xfrm>
            <a:off x="7426285" y="5311854"/>
            <a:ext cx="5166122" cy="2006203"/>
          </a:xfrm>
          <a:prstGeom prst="roundRect">
            <a:avLst>
              <a:gd fmla="val 4984" name="adj"/>
            </a:avLst>
          </a:prstGeom>
          <a:solidFill>
            <a:srgbClr val="547808"/>
          </a:solidFill>
          <a:ln cap="flat" cmpd="sng" w="9525">
            <a:solidFill>
              <a:srgbClr val="6D9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 name="Google Shape;35;p2"/>
          <p:cNvSpPr/>
          <p:nvPr/>
        </p:nvSpPr>
        <p:spPr>
          <a:xfrm>
            <a:off x="7656076" y="5541645"/>
            <a:ext cx="3516511"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D7E5D8"/>
              </a:buClr>
              <a:buSzPts val="2187"/>
              <a:buFont typeface="Syne"/>
              <a:buNone/>
            </a:pPr>
            <a:r>
              <a:rPr b="1" lang="en-US" sz="2187">
                <a:solidFill>
                  <a:srgbClr val="D7E5D8"/>
                </a:solidFill>
                <a:latin typeface="Syne"/>
                <a:ea typeface="Syne"/>
                <a:cs typeface="Syne"/>
                <a:sym typeface="Syne"/>
              </a:rPr>
              <a:t>Court of Justice</a:t>
            </a:r>
            <a:endParaRPr sz="2187">
              <a:solidFill>
                <a:schemeClr val="dk1"/>
              </a:solidFill>
              <a:latin typeface="Calibri"/>
              <a:ea typeface="Calibri"/>
              <a:cs typeface="Calibri"/>
              <a:sym typeface="Calibri"/>
            </a:endParaRPr>
          </a:p>
        </p:txBody>
      </p:sp>
      <p:sp>
        <p:nvSpPr>
          <p:cNvPr id="36" name="Google Shape;36;p2"/>
          <p:cNvSpPr/>
          <p:nvPr/>
        </p:nvSpPr>
        <p:spPr>
          <a:xfrm>
            <a:off x="7656076" y="6022062"/>
            <a:ext cx="4706541" cy="1066205"/>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D7E5D8"/>
              </a:buClr>
              <a:buSzPts val="1750"/>
              <a:buFont typeface="Syne"/>
              <a:buNone/>
            </a:pPr>
            <a:r>
              <a:rPr lang="en-US" sz="1750">
                <a:solidFill>
                  <a:srgbClr val="D7E5D8"/>
                </a:solidFill>
                <a:latin typeface="Syne"/>
                <a:ea typeface="Syne"/>
                <a:cs typeface="Syne"/>
                <a:sym typeface="Syne"/>
              </a:rPr>
              <a:t>The European Court of Justice ensures the uniform interpretation and enforcement of EU law. ECHR-guide in HR matters.</a:t>
            </a:r>
            <a:endParaRPr sz="175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descr="preencoded.png" id="322" name="Google Shape;322;p20"/>
          <p:cNvPicPr preferRelativeResize="0"/>
          <p:nvPr/>
        </p:nvPicPr>
        <p:blipFill rotWithShape="1">
          <a:blip r:embed="rId3">
            <a:alphaModFix/>
          </a:blip>
          <a:srcRect b="0" l="0" r="0" t="0"/>
          <a:stretch/>
        </p:blipFill>
        <p:spPr>
          <a:xfrm>
            <a:off x="0" y="0"/>
            <a:ext cx="14630400" cy="8229600"/>
          </a:xfrm>
          <a:prstGeom prst="rect">
            <a:avLst/>
          </a:prstGeom>
          <a:noFill/>
          <a:ln>
            <a:noFill/>
          </a:ln>
        </p:spPr>
      </p:pic>
      <p:sp>
        <p:nvSpPr>
          <p:cNvPr id="323" name="Google Shape;323;p20"/>
          <p:cNvSpPr/>
          <p:nvPr/>
        </p:nvSpPr>
        <p:spPr>
          <a:xfrm>
            <a:off x="0" y="0"/>
            <a:ext cx="14630400" cy="8229600"/>
          </a:xfrm>
          <a:prstGeom prst="rect">
            <a:avLst/>
          </a:prstGeom>
          <a:solidFill>
            <a:srgbClr val="152025">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preencoded.png" id="324" name="Google Shape;324;p20"/>
          <p:cNvPicPr preferRelativeResize="0"/>
          <p:nvPr/>
        </p:nvPicPr>
        <p:blipFill rotWithShape="1">
          <a:blip r:embed="rId4">
            <a:alphaModFix/>
          </a:blip>
          <a:srcRect b="0" l="0" r="0" t="0"/>
          <a:stretch/>
        </p:blipFill>
        <p:spPr>
          <a:xfrm>
            <a:off x="0" y="0"/>
            <a:ext cx="5486400" cy="8229600"/>
          </a:xfrm>
          <a:prstGeom prst="rect">
            <a:avLst/>
          </a:prstGeom>
          <a:noFill/>
          <a:ln>
            <a:noFill/>
          </a:ln>
        </p:spPr>
      </p:pic>
      <p:sp>
        <p:nvSpPr>
          <p:cNvPr id="325" name="Google Shape;325;p20"/>
          <p:cNvSpPr/>
          <p:nvPr/>
        </p:nvSpPr>
        <p:spPr>
          <a:xfrm>
            <a:off x="6244471" y="718780"/>
            <a:ext cx="7627858" cy="4548426"/>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rgbClr val="F0F4F1"/>
              </a:buClr>
              <a:buSzPts val="4776"/>
              <a:buFont typeface="Syne"/>
              <a:buNone/>
            </a:pPr>
            <a:r>
              <a:rPr b="1" lang="en-US" sz="4776">
                <a:solidFill>
                  <a:srgbClr val="F0F4F1"/>
                </a:solidFill>
                <a:latin typeface="Syne"/>
                <a:ea typeface="Syne"/>
                <a:cs typeface="Syne"/>
                <a:sym typeface="Syne"/>
              </a:rPr>
              <a:t>Future Prospects for EU Law and Climate Change Governance</a:t>
            </a:r>
            <a:endParaRPr sz="4776">
              <a:solidFill>
                <a:schemeClr val="dk1"/>
              </a:solidFill>
              <a:latin typeface="Calibri"/>
              <a:ea typeface="Calibri"/>
              <a:cs typeface="Calibri"/>
              <a:sym typeface="Calibri"/>
            </a:endParaRPr>
          </a:p>
        </p:txBody>
      </p:sp>
      <p:sp>
        <p:nvSpPr>
          <p:cNvPr id="326" name="Google Shape;326;p20"/>
          <p:cNvSpPr/>
          <p:nvPr/>
        </p:nvSpPr>
        <p:spPr>
          <a:xfrm>
            <a:off x="6244471" y="5570458"/>
            <a:ext cx="7627858" cy="1940243"/>
          </a:xfrm>
          <a:prstGeom prst="rect">
            <a:avLst/>
          </a:prstGeom>
          <a:noFill/>
          <a:ln>
            <a:noFill/>
          </a:ln>
        </p:spPr>
        <p:txBody>
          <a:bodyPr anchorCtr="0" anchor="t" bIns="45700" lIns="91425" spcFirstLastPara="1" rIns="91425" wrap="square" tIns="45700">
            <a:noAutofit/>
          </a:bodyPr>
          <a:lstStyle/>
          <a:p>
            <a:pPr indent="0" lvl="0" marL="0" marR="0" rtl="0" algn="l">
              <a:lnSpc>
                <a:spcPct val="159987"/>
              </a:lnSpc>
              <a:spcBef>
                <a:spcPts val="0"/>
              </a:spcBef>
              <a:spcAft>
                <a:spcPts val="0"/>
              </a:spcAft>
              <a:buClr>
                <a:srgbClr val="D7E5D8"/>
              </a:buClr>
              <a:buSzPts val="1592"/>
              <a:buFont typeface="Syne"/>
              <a:buNone/>
            </a:pPr>
            <a:r>
              <a:rPr lang="en-US" sz="1592">
                <a:solidFill>
                  <a:srgbClr val="D7E5D8"/>
                </a:solidFill>
                <a:latin typeface="Syne"/>
                <a:ea typeface="Syne"/>
                <a:cs typeface="Syne"/>
                <a:sym typeface="Syne"/>
              </a:rPr>
              <a:t>As the European Union continues to prioritize climate change governance, future prospects involve heightened collaboration and innovation to meet ambitious emission reduction targets. Investment in renewable energy, sustainable transportation, and circular economy initiatives will play a pivotal role in shaping the EU's environmental policies. The integration of climate considerations into various sectors will drive the transformation towards a greener future.</a:t>
            </a:r>
            <a:endParaRPr sz="1592">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pic>
        <p:nvPicPr>
          <p:cNvPr descr="preencoded.png" id="42" name="Google Shape;42;p3"/>
          <p:cNvPicPr preferRelativeResize="0"/>
          <p:nvPr/>
        </p:nvPicPr>
        <p:blipFill rotWithShape="1">
          <a:blip r:embed="rId3">
            <a:alphaModFix/>
          </a:blip>
          <a:srcRect b="0" l="0" r="0" t="0"/>
          <a:stretch/>
        </p:blipFill>
        <p:spPr>
          <a:xfrm>
            <a:off x="0" y="0"/>
            <a:ext cx="14630400" cy="8229600"/>
          </a:xfrm>
          <a:prstGeom prst="rect">
            <a:avLst/>
          </a:prstGeom>
          <a:noFill/>
          <a:ln>
            <a:noFill/>
          </a:ln>
        </p:spPr>
      </p:pic>
      <p:sp>
        <p:nvSpPr>
          <p:cNvPr id="43" name="Google Shape;43;p3"/>
          <p:cNvSpPr/>
          <p:nvPr/>
        </p:nvSpPr>
        <p:spPr>
          <a:xfrm>
            <a:off x="0" y="0"/>
            <a:ext cx="14630400" cy="8229600"/>
          </a:xfrm>
          <a:prstGeom prst="rect">
            <a:avLst/>
          </a:prstGeom>
          <a:solidFill>
            <a:srgbClr val="152025">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preencoded.png" id="44" name="Google Shape;44;p3"/>
          <p:cNvPicPr preferRelativeResize="0"/>
          <p:nvPr/>
        </p:nvPicPr>
        <p:blipFill rotWithShape="1">
          <a:blip r:embed="rId4">
            <a:alphaModFix/>
          </a:blip>
          <a:srcRect b="0" l="0" r="0" t="0"/>
          <a:stretch/>
        </p:blipFill>
        <p:spPr>
          <a:xfrm>
            <a:off x="0" y="0"/>
            <a:ext cx="5486400" cy="8229600"/>
          </a:xfrm>
          <a:prstGeom prst="rect">
            <a:avLst/>
          </a:prstGeom>
          <a:noFill/>
          <a:ln>
            <a:noFill/>
          </a:ln>
        </p:spPr>
      </p:pic>
      <p:sp>
        <p:nvSpPr>
          <p:cNvPr id="45" name="Google Shape;45;p3"/>
          <p:cNvSpPr/>
          <p:nvPr/>
        </p:nvSpPr>
        <p:spPr>
          <a:xfrm>
            <a:off x="6319599" y="879515"/>
            <a:ext cx="7477601" cy="3471863"/>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0F4F1"/>
              </a:buClr>
              <a:buSzPts val="4374"/>
              <a:buFont typeface="Syne"/>
              <a:buNone/>
            </a:pPr>
            <a:r>
              <a:rPr b="1" lang="en-US" sz="4374">
                <a:solidFill>
                  <a:srgbClr val="F0F4F1"/>
                </a:solidFill>
                <a:latin typeface="Syne"/>
                <a:ea typeface="Syne"/>
                <a:cs typeface="Syne"/>
                <a:sym typeface="Syne"/>
              </a:rPr>
              <a:t>The Role of the European Commission in Climate Change Governance</a:t>
            </a:r>
            <a:endParaRPr sz="4374">
              <a:solidFill>
                <a:schemeClr val="dk1"/>
              </a:solidFill>
              <a:latin typeface="Calibri"/>
              <a:ea typeface="Calibri"/>
              <a:cs typeface="Calibri"/>
              <a:sym typeface="Calibri"/>
            </a:endParaRPr>
          </a:p>
        </p:txBody>
      </p:sp>
      <p:sp>
        <p:nvSpPr>
          <p:cNvPr id="46" name="Google Shape;46;p3"/>
          <p:cNvSpPr/>
          <p:nvPr/>
        </p:nvSpPr>
        <p:spPr>
          <a:xfrm>
            <a:off x="6675001" y="3553063"/>
            <a:ext cx="7122200" cy="71080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39950"/>
              </a:lnSpc>
              <a:spcBef>
                <a:spcPts val="0"/>
              </a:spcBef>
              <a:spcAft>
                <a:spcPts val="0"/>
              </a:spcAft>
              <a:buClr>
                <a:srgbClr val="D7E5D8"/>
              </a:buClr>
              <a:buSzPts val="2000"/>
              <a:buFont typeface="Syne"/>
              <a:buChar char="•"/>
            </a:pPr>
            <a:r>
              <a:rPr b="1" lang="en-US" sz="2000">
                <a:solidFill>
                  <a:srgbClr val="D7E5D8"/>
                </a:solidFill>
                <a:latin typeface="Syne"/>
                <a:ea typeface="Syne"/>
                <a:cs typeface="Syne"/>
                <a:sym typeface="Syne"/>
              </a:rPr>
              <a:t>Policy Development:</a:t>
            </a:r>
            <a:r>
              <a:rPr lang="en-US" sz="2000">
                <a:solidFill>
                  <a:srgbClr val="D7E5D8"/>
                </a:solidFill>
                <a:latin typeface="Syne"/>
                <a:ea typeface="Syne"/>
                <a:cs typeface="Syne"/>
                <a:sym typeface="Syne"/>
              </a:rPr>
              <a:t> The European Commission plays a key role in developing and proposing EU climate change policies and regulations.</a:t>
            </a:r>
            <a:endParaRPr sz="2000">
              <a:solidFill>
                <a:schemeClr val="dk1"/>
              </a:solidFill>
              <a:latin typeface="Calibri"/>
              <a:ea typeface="Calibri"/>
              <a:cs typeface="Calibri"/>
              <a:sym typeface="Calibri"/>
            </a:endParaRPr>
          </a:p>
        </p:txBody>
      </p:sp>
      <p:sp>
        <p:nvSpPr>
          <p:cNvPr id="47" name="Google Shape;47;p3"/>
          <p:cNvSpPr/>
          <p:nvPr/>
        </p:nvSpPr>
        <p:spPr>
          <a:xfrm>
            <a:off x="6675001" y="5015271"/>
            <a:ext cx="7122200" cy="71080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39950"/>
              </a:lnSpc>
              <a:spcBef>
                <a:spcPts val="0"/>
              </a:spcBef>
              <a:spcAft>
                <a:spcPts val="0"/>
              </a:spcAft>
              <a:buClr>
                <a:srgbClr val="D7E5D8"/>
              </a:buClr>
              <a:buSzPts val="2000"/>
              <a:buFont typeface="Syne"/>
              <a:buChar char="•"/>
            </a:pPr>
            <a:r>
              <a:rPr b="1" lang="en-US" sz="2000">
                <a:solidFill>
                  <a:srgbClr val="D7E5D8"/>
                </a:solidFill>
                <a:latin typeface="Syne"/>
                <a:ea typeface="Syne"/>
                <a:cs typeface="Syne"/>
                <a:sym typeface="Syne"/>
              </a:rPr>
              <a:t>Coordination:</a:t>
            </a:r>
            <a:r>
              <a:rPr lang="en-US" sz="2000">
                <a:solidFill>
                  <a:srgbClr val="D7E5D8"/>
                </a:solidFill>
                <a:latin typeface="Syne"/>
                <a:ea typeface="Syne"/>
                <a:cs typeface="Syne"/>
                <a:sym typeface="Syne"/>
              </a:rPr>
              <a:t> It coordinates with member states to ensure the implementation and enforcement of climate change measures.</a:t>
            </a:r>
            <a:endParaRPr sz="2000">
              <a:solidFill>
                <a:schemeClr val="dk1"/>
              </a:solidFill>
              <a:latin typeface="Calibri"/>
              <a:ea typeface="Calibri"/>
              <a:cs typeface="Calibri"/>
              <a:sym typeface="Calibri"/>
            </a:endParaRPr>
          </a:p>
        </p:txBody>
      </p:sp>
      <p:sp>
        <p:nvSpPr>
          <p:cNvPr id="48" name="Google Shape;48;p3"/>
          <p:cNvSpPr/>
          <p:nvPr/>
        </p:nvSpPr>
        <p:spPr>
          <a:xfrm>
            <a:off x="6675001" y="5978962"/>
            <a:ext cx="7122200" cy="106620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39950"/>
              </a:lnSpc>
              <a:spcBef>
                <a:spcPts val="0"/>
              </a:spcBef>
              <a:spcAft>
                <a:spcPts val="0"/>
              </a:spcAft>
              <a:buClr>
                <a:srgbClr val="D7E5D8"/>
              </a:buClr>
              <a:buSzPts val="2000"/>
              <a:buFont typeface="Syne"/>
              <a:buChar char="•"/>
            </a:pPr>
            <a:r>
              <a:rPr b="1" lang="en-US" sz="2000">
                <a:solidFill>
                  <a:srgbClr val="D7E5D8"/>
                </a:solidFill>
                <a:latin typeface="Syne"/>
                <a:ea typeface="Syne"/>
                <a:cs typeface="Syne"/>
                <a:sym typeface="Syne"/>
              </a:rPr>
              <a:t>International Negotiations:</a:t>
            </a:r>
            <a:r>
              <a:rPr lang="en-US" sz="2000">
                <a:solidFill>
                  <a:srgbClr val="D7E5D8"/>
                </a:solidFill>
                <a:latin typeface="Syne"/>
                <a:ea typeface="Syne"/>
                <a:cs typeface="Syne"/>
                <a:sym typeface="Syne"/>
              </a:rPr>
              <a:t> The Commission represents the EU in international climate change negotiations, advocating for ambitious and effective global agreements.</a:t>
            </a:r>
            <a:endParaRPr sz="2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preencoded.png" id="54" name="Google Shape;54;p4"/>
          <p:cNvPicPr preferRelativeResize="0"/>
          <p:nvPr/>
        </p:nvPicPr>
        <p:blipFill rotWithShape="1">
          <a:blip r:embed="rId3">
            <a:alphaModFix/>
          </a:blip>
          <a:srcRect b="0" l="0" r="0" t="0"/>
          <a:stretch/>
        </p:blipFill>
        <p:spPr>
          <a:xfrm>
            <a:off x="0" y="0"/>
            <a:ext cx="14630400" cy="8229600"/>
          </a:xfrm>
          <a:prstGeom prst="rect">
            <a:avLst/>
          </a:prstGeom>
          <a:noFill/>
          <a:ln>
            <a:noFill/>
          </a:ln>
        </p:spPr>
      </p:pic>
      <p:sp>
        <p:nvSpPr>
          <p:cNvPr id="55" name="Google Shape;55;p4"/>
          <p:cNvSpPr/>
          <p:nvPr/>
        </p:nvSpPr>
        <p:spPr>
          <a:xfrm>
            <a:off x="0" y="0"/>
            <a:ext cx="14630400" cy="8229600"/>
          </a:xfrm>
          <a:prstGeom prst="rect">
            <a:avLst/>
          </a:prstGeom>
          <a:solidFill>
            <a:srgbClr val="152025">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 name="Google Shape;56;p4"/>
          <p:cNvSpPr/>
          <p:nvPr/>
        </p:nvSpPr>
        <p:spPr>
          <a:xfrm>
            <a:off x="2037993" y="878086"/>
            <a:ext cx="10554414" cy="1388745"/>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0F4F1"/>
              </a:buClr>
              <a:buSzPts val="4374"/>
              <a:buFont typeface="Syne"/>
              <a:buNone/>
            </a:pPr>
            <a:r>
              <a:rPr b="1" lang="en-US" sz="4374">
                <a:solidFill>
                  <a:srgbClr val="F0F4F1"/>
                </a:solidFill>
                <a:latin typeface="Syne"/>
                <a:ea typeface="Syne"/>
                <a:cs typeface="Syne"/>
                <a:sym typeface="Syne"/>
              </a:rPr>
              <a:t>The European Green Deal and its objectives</a:t>
            </a:r>
            <a:endParaRPr sz="4374">
              <a:solidFill>
                <a:schemeClr val="dk1"/>
              </a:solidFill>
              <a:latin typeface="Calibri"/>
              <a:ea typeface="Calibri"/>
              <a:cs typeface="Calibri"/>
              <a:sym typeface="Calibri"/>
            </a:endParaRPr>
          </a:p>
        </p:txBody>
      </p:sp>
      <p:sp>
        <p:nvSpPr>
          <p:cNvPr id="57" name="Google Shape;57;p4"/>
          <p:cNvSpPr/>
          <p:nvPr/>
        </p:nvSpPr>
        <p:spPr>
          <a:xfrm>
            <a:off x="2349103" y="2711172"/>
            <a:ext cx="44410" cy="4640223"/>
          </a:xfrm>
          <a:prstGeom prst="roundRect">
            <a:avLst>
              <a:gd fmla="val 225151" name="adj"/>
            </a:avLst>
          </a:prstGeom>
          <a:solidFill>
            <a:srgbClr val="6D9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 name="Google Shape;58;p4"/>
          <p:cNvSpPr/>
          <p:nvPr/>
        </p:nvSpPr>
        <p:spPr>
          <a:xfrm>
            <a:off x="2621220" y="3112472"/>
            <a:ext cx="777597" cy="44410"/>
          </a:xfrm>
          <a:prstGeom prst="roundRect">
            <a:avLst>
              <a:gd fmla="val 225151" name="adj"/>
            </a:avLst>
          </a:prstGeom>
          <a:solidFill>
            <a:srgbClr val="6D9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 name="Google Shape;59;p4"/>
          <p:cNvSpPr/>
          <p:nvPr/>
        </p:nvSpPr>
        <p:spPr>
          <a:xfrm>
            <a:off x="2121277" y="2884765"/>
            <a:ext cx="499943" cy="499943"/>
          </a:xfrm>
          <a:prstGeom prst="roundRect">
            <a:avLst>
              <a:gd fmla="val 20000" name="adj"/>
            </a:avLst>
          </a:prstGeom>
          <a:solidFill>
            <a:srgbClr val="547808"/>
          </a:solidFill>
          <a:ln cap="flat" cmpd="sng" w="9525">
            <a:solidFill>
              <a:srgbClr val="6D9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 name="Google Shape;60;p4"/>
          <p:cNvSpPr/>
          <p:nvPr/>
        </p:nvSpPr>
        <p:spPr>
          <a:xfrm>
            <a:off x="2283083" y="2926437"/>
            <a:ext cx="176332" cy="416481"/>
          </a:xfrm>
          <a:prstGeom prst="rect">
            <a:avLst/>
          </a:prstGeom>
          <a:noFill/>
          <a:ln>
            <a:noFill/>
          </a:ln>
        </p:spPr>
        <p:txBody>
          <a:bodyPr anchorCtr="0" anchor="t" bIns="45700" lIns="91425" spcFirstLastPara="1" rIns="91425" wrap="square" tIns="45700">
            <a:noAutofit/>
          </a:bodyPr>
          <a:lstStyle/>
          <a:p>
            <a:pPr indent="0" lvl="0" marL="0" marR="0" rtl="0" algn="ctr">
              <a:lnSpc>
                <a:spcPct val="125038"/>
              </a:lnSpc>
              <a:spcBef>
                <a:spcPts val="0"/>
              </a:spcBef>
              <a:spcAft>
                <a:spcPts val="0"/>
              </a:spcAft>
              <a:buClr>
                <a:srgbClr val="D7E5D8"/>
              </a:buClr>
              <a:buSzPts val="2624"/>
              <a:buFont typeface="Syne"/>
              <a:buNone/>
            </a:pPr>
            <a:r>
              <a:rPr b="1" lang="en-US" sz="2624">
                <a:solidFill>
                  <a:srgbClr val="D7E5D8"/>
                </a:solidFill>
                <a:latin typeface="Syne"/>
                <a:ea typeface="Syne"/>
                <a:cs typeface="Syne"/>
                <a:sym typeface="Syne"/>
              </a:rPr>
              <a:t>1</a:t>
            </a:r>
            <a:endParaRPr sz="2624">
              <a:solidFill>
                <a:schemeClr val="dk1"/>
              </a:solidFill>
              <a:latin typeface="Calibri"/>
              <a:ea typeface="Calibri"/>
              <a:cs typeface="Calibri"/>
              <a:sym typeface="Calibri"/>
            </a:endParaRPr>
          </a:p>
        </p:txBody>
      </p:sp>
      <p:sp>
        <p:nvSpPr>
          <p:cNvPr id="61" name="Google Shape;61;p4"/>
          <p:cNvSpPr/>
          <p:nvPr/>
        </p:nvSpPr>
        <p:spPr>
          <a:xfrm>
            <a:off x="3593306" y="2933343"/>
            <a:ext cx="8224480"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D7E5D8"/>
              </a:buClr>
              <a:buSzPts val="2187"/>
              <a:buFont typeface="Syne"/>
              <a:buNone/>
            </a:pPr>
            <a:r>
              <a:rPr b="1" lang="en-US" sz="2187">
                <a:solidFill>
                  <a:srgbClr val="D7E5D8"/>
                </a:solidFill>
                <a:latin typeface="Syne"/>
                <a:ea typeface="Syne"/>
                <a:cs typeface="Syne"/>
                <a:sym typeface="Syne"/>
              </a:rPr>
              <a:t>Reducing Greenhouse Gas Emissions</a:t>
            </a:r>
            <a:endParaRPr sz="2187">
              <a:solidFill>
                <a:schemeClr val="dk1"/>
              </a:solidFill>
              <a:latin typeface="Calibri"/>
              <a:ea typeface="Calibri"/>
              <a:cs typeface="Calibri"/>
              <a:sym typeface="Calibri"/>
            </a:endParaRPr>
          </a:p>
        </p:txBody>
      </p:sp>
      <p:sp>
        <p:nvSpPr>
          <p:cNvPr id="62" name="Google Shape;62;p4"/>
          <p:cNvSpPr/>
          <p:nvPr/>
        </p:nvSpPr>
        <p:spPr>
          <a:xfrm>
            <a:off x="3593306" y="3413760"/>
            <a:ext cx="8999101" cy="355402"/>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D7E5D8"/>
              </a:buClr>
              <a:buSzPts val="1750"/>
              <a:buFont typeface="Syne"/>
              <a:buNone/>
            </a:pPr>
            <a:r>
              <a:rPr lang="en-US" sz="1750">
                <a:solidFill>
                  <a:srgbClr val="D7E5D8"/>
                </a:solidFill>
                <a:latin typeface="Syne"/>
                <a:ea typeface="Syne"/>
                <a:cs typeface="Syne"/>
                <a:sym typeface="Syne"/>
              </a:rPr>
              <a:t>The European Green Deal aims to cut emissions by at least 55% by 2030.</a:t>
            </a:r>
            <a:endParaRPr sz="1750">
              <a:solidFill>
                <a:schemeClr val="dk1"/>
              </a:solidFill>
              <a:latin typeface="Calibri"/>
              <a:ea typeface="Calibri"/>
              <a:cs typeface="Calibri"/>
              <a:sym typeface="Calibri"/>
            </a:endParaRPr>
          </a:p>
        </p:txBody>
      </p:sp>
      <p:sp>
        <p:nvSpPr>
          <p:cNvPr id="63" name="Google Shape;63;p4"/>
          <p:cNvSpPr/>
          <p:nvPr/>
        </p:nvSpPr>
        <p:spPr>
          <a:xfrm>
            <a:off x="2621220" y="4614803"/>
            <a:ext cx="777597" cy="44410"/>
          </a:xfrm>
          <a:prstGeom prst="roundRect">
            <a:avLst>
              <a:gd fmla="val 225151" name="adj"/>
            </a:avLst>
          </a:prstGeom>
          <a:solidFill>
            <a:srgbClr val="6D9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 name="Google Shape;64;p4"/>
          <p:cNvSpPr/>
          <p:nvPr/>
        </p:nvSpPr>
        <p:spPr>
          <a:xfrm>
            <a:off x="2121277" y="4387096"/>
            <a:ext cx="499943" cy="499943"/>
          </a:xfrm>
          <a:prstGeom prst="roundRect">
            <a:avLst>
              <a:gd fmla="val 20000" name="adj"/>
            </a:avLst>
          </a:prstGeom>
          <a:solidFill>
            <a:srgbClr val="547808"/>
          </a:solidFill>
          <a:ln cap="flat" cmpd="sng" w="9525">
            <a:solidFill>
              <a:srgbClr val="6D9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 name="Google Shape;65;p4"/>
          <p:cNvSpPr/>
          <p:nvPr/>
        </p:nvSpPr>
        <p:spPr>
          <a:xfrm>
            <a:off x="2204025" y="4428768"/>
            <a:ext cx="334328" cy="416481"/>
          </a:xfrm>
          <a:prstGeom prst="rect">
            <a:avLst/>
          </a:prstGeom>
          <a:noFill/>
          <a:ln>
            <a:noFill/>
          </a:ln>
        </p:spPr>
        <p:txBody>
          <a:bodyPr anchorCtr="0" anchor="t" bIns="45700" lIns="91425" spcFirstLastPara="1" rIns="91425" wrap="square" tIns="45700">
            <a:noAutofit/>
          </a:bodyPr>
          <a:lstStyle/>
          <a:p>
            <a:pPr indent="0" lvl="0" marL="0" marR="0" rtl="0" algn="ctr">
              <a:lnSpc>
                <a:spcPct val="125038"/>
              </a:lnSpc>
              <a:spcBef>
                <a:spcPts val="0"/>
              </a:spcBef>
              <a:spcAft>
                <a:spcPts val="0"/>
              </a:spcAft>
              <a:buClr>
                <a:srgbClr val="D7E5D8"/>
              </a:buClr>
              <a:buSzPts val="2624"/>
              <a:buFont typeface="Syne"/>
              <a:buNone/>
            </a:pPr>
            <a:r>
              <a:rPr b="1" lang="en-US" sz="2624">
                <a:solidFill>
                  <a:srgbClr val="D7E5D8"/>
                </a:solidFill>
                <a:latin typeface="Syne"/>
                <a:ea typeface="Syne"/>
                <a:cs typeface="Syne"/>
                <a:sym typeface="Syne"/>
              </a:rPr>
              <a:t>2</a:t>
            </a:r>
            <a:endParaRPr sz="2624">
              <a:solidFill>
                <a:schemeClr val="dk1"/>
              </a:solidFill>
              <a:latin typeface="Calibri"/>
              <a:ea typeface="Calibri"/>
              <a:cs typeface="Calibri"/>
              <a:sym typeface="Calibri"/>
            </a:endParaRPr>
          </a:p>
        </p:txBody>
      </p:sp>
      <p:sp>
        <p:nvSpPr>
          <p:cNvPr id="66" name="Google Shape;66;p4"/>
          <p:cNvSpPr/>
          <p:nvPr/>
        </p:nvSpPr>
        <p:spPr>
          <a:xfrm>
            <a:off x="3593306" y="4435673"/>
            <a:ext cx="6432233"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D7E5D8"/>
              </a:buClr>
              <a:buSzPts val="2187"/>
              <a:buFont typeface="Syne"/>
              <a:buNone/>
            </a:pPr>
            <a:r>
              <a:rPr b="1" lang="en-US" sz="2187">
                <a:solidFill>
                  <a:srgbClr val="D7E5D8"/>
                </a:solidFill>
                <a:latin typeface="Syne"/>
                <a:ea typeface="Syne"/>
                <a:cs typeface="Syne"/>
                <a:sym typeface="Syne"/>
              </a:rPr>
              <a:t>Transitioning to Clean Energy</a:t>
            </a:r>
            <a:endParaRPr sz="2187">
              <a:solidFill>
                <a:schemeClr val="dk1"/>
              </a:solidFill>
              <a:latin typeface="Calibri"/>
              <a:ea typeface="Calibri"/>
              <a:cs typeface="Calibri"/>
              <a:sym typeface="Calibri"/>
            </a:endParaRPr>
          </a:p>
        </p:txBody>
      </p:sp>
      <p:sp>
        <p:nvSpPr>
          <p:cNvPr id="67" name="Google Shape;67;p4"/>
          <p:cNvSpPr/>
          <p:nvPr/>
        </p:nvSpPr>
        <p:spPr>
          <a:xfrm>
            <a:off x="3593306" y="4916091"/>
            <a:ext cx="8999101" cy="355402"/>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D7E5D8"/>
              </a:buClr>
              <a:buSzPts val="1750"/>
              <a:buFont typeface="Syne"/>
              <a:buNone/>
            </a:pPr>
            <a:r>
              <a:rPr lang="en-US" sz="1750">
                <a:solidFill>
                  <a:srgbClr val="D7E5D8"/>
                </a:solidFill>
                <a:latin typeface="Syne"/>
                <a:ea typeface="Syne"/>
                <a:cs typeface="Syne"/>
                <a:sym typeface="Syne"/>
              </a:rPr>
              <a:t>By promoting renewable energy, the EU intends to shift towards a carbon-neutral economy.</a:t>
            </a:r>
            <a:endParaRPr sz="1750">
              <a:solidFill>
                <a:schemeClr val="dk1"/>
              </a:solidFill>
              <a:latin typeface="Calibri"/>
              <a:ea typeface="Calibri"/>
              <a:cs typeface="Calibri"/>
              <a:sym typeface="Calibri"/>
            </a:endParaRPr>
          </a:p>
        </p:txBody>
      </p:sp>
      <p:sp>
        <p:nvSpPr>
          <p:cNvPr id="68" name="Google Shape;68;p4"/>
          <p:cNvSpPr/>
          <p:nvPr/>
        </p:nvSpPr>
        <p:spPr>
          <a:xfrm>
            <a:off x="2621220" y="6117134"/>
            <a:ext cx="777597" cy="44410"/>
          </a:xfrm>
          <a:prstGeom prst="roundRect">
            <a:avLst>
              <a:gd fmla="val 225151" name="adj"/>
            </a:avLst>
          </a:prstGeom>
          <a:solidFill>
            <a:srgbClr val="6D91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 name="Google Shape;69;p4"/>
          <p:cNvSpPr/>
          <p:nvPr/>
        </p:nvSpPr>
        <p:spPr>
          <a:xfrm>
            <a:off x="2121277" y="5889427"/>
            <a:ext cx="499943" cy="499943"/>
          </a:xfrm>
          <a:prstGeom prst="roundRect">
            <a:avLst>
              <a:gd fmla="val 20000" name="adj"/>
            </a:avLst>
          </a:prstGeom>
          <a:solidFill>
            <a:srgbClr val="547808"/>
          </a:solidFill>
          <a:ln cap="flat" cmpd="sng" w="9525">
            <a:solidFill>
              <a:srgbClr val="6D9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 name="Google Shape;70;p4"/>
          <p:cNvSpPr/>
          <p:nvPr/>
        </p:nvSpPr>
        <p:spPr>
          <a:xfrm>
            <a:off x="2195453" y="5931098"/>
            <a:ext cx="351592" cy="416481"/>
          </a:xfrm>
          <a:prstGeom prst="rect">
            <a:avLst/>
          </a:prstGeom>
          <a:noFill/>
          <a:ln>
            <a:noFill/>
          </a:ln>
        </p:spPr>
        <p:txBody>
          <a:bodyPr anchorCtr="0" anchor="t" bIns="45700" lIns="91425" spcFirstLastPara="1" rIns="91425" wrap="square" tIns="45700">
            <a:noAutofit/>
          </a:bodyPr>
          <a:lstStyle/>
          <a:p>
            <a:pPr indent="0" lvl="0" marL="0" marR="0" rtl="0" algn="ctr">
              <a:lnSpc>
                <a:spcPct val="125038"/>
              </a:lnSpc>
              <a:spcBef>
                <a:spcPts val="0"/>
              </a:spcBef>
              <a:spcAft>
                <a:spcPts val="0"/>
              </a:spcAft>
              <a:buClr>
                <a:srgbClr val="D7E5D8"/>
              </a:buClr>
              <a:buSzPts val="2624"/>
              <a:buFont typeface="Syne"/>
              <a:buNone/>
            </a:pPr>
            <a:r>
              <a:rPr b="1" lang="en-US" sz="2624">
                <a:solidFill>
                  <a:srgbClr val="D7E5D8"/>
                </a:solidFill>
                <a:latin typeface="Syne"/>
                <a:ea typeface="Syne"/>
                <a:cs typeface="Syne"/>
                <a:sym typeface="Syne"/>
              </a:rPr>
              <a:t>3</a:t>
            </a:r>
            <a:endParaRPr sz="2624">
              <a:solidFill>
                <a:schemeClr val="dk1"/>
              </a:solidFill>
              <a:latin typeface="Calibri"/>
              <a:ea typeface="Calibri"/>
              <a:cs typeface="Calibri"/>
              <a:sym typeface="Calibri"/>
            </a:endParaRPr>
          </a:p>
        </p:txBody>
      </p:sp>
      <p:sp>
        <p:nvSpPr>
          <p:cNvPr id="71" name="Google Shape;71;p4"/>
          <p:cNvSpPr/>
          <p:nvPr/>
        </p:nvSpPr>
        <p:spPr>
          <a:xfrm>
            <a:off x="3593306" y="5938004"/>
            <a:ext cx="6787634"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D7E5D8"/>
              </a:buClr>
              <a:buSzPts val="2187"/>
              <a:buFont typeface="Syne"/>
              <a:buNone/>
            </a:pPr>
            <a:r>
              <a:rPr b="1" lang="en-US" sz="2187">
                <a:solidFill>
                  <a:srgbClr val="D7E5D8"/>
                </a:solidFill>
                <a:latin typeface="Syne"/>
                <a:ea typeface="Syne"/>
                <a:cs typeface="Syne"/>
                <a:sym typeface="Syne"/>
              </a:rPr>
              <a:t>Promoting Sustainable Growth</a:t>
            </a:r>
            <a:endParaRPr sz="2187">
              <a:solidFill>
                <a:schemeClr val="dk1"/>
              </a:solidFill>
              <a:latin typeface="Calibri"/>
              <a:ea typeface="Calibri"/>
              <a:cs typeface="Calibri"/>
              <a:sym typeface="Calibri"/>
            </a:endParaRPr>
          </a:p>
        </p:txBody>
      </p:sp>
      <p:sp>
        <p:nvSpPr>
          <p:cNvPr id="72" name="Google Shape;72;p4"/>
          <p:cNvSpPr/>
          <p:nvPr/>
        </p:nvSpPr>
        <p:spPr>
          <a:xfrm>
            <a:off x="3593306" y="6418421"/>
            <a:ext cx="8999101" cy="710803"/>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D7E5D8"/>
              </a:buClr>
              <a:buSzPts val="1750"/>
              <a:buFont typeface="Syne"/>
              <a:buNone/>
            </a:pPr>
            <a:r>
              <a:rPr lang="en-US" sz="1750">
                <a:solidFill>
                  <a:srgbClr val="D7E5D8"/>
                </a:solidFill>
                <a:latin typeface="Syne"/>
                <a:ea typeface="Syne"/>
                <a:cs typeface="Syne"/>
                <a:sym typeface="Syne"/>
              </a:rPr>
              <a:t>The deal focuses on creating a circular economy that reduces waste and promotes eco-friendly practices.</a:t>
            </a:r>
            <a:endParaRPr sz="175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descr="preencoded.png" id="78" name="Google Shape;78;p5"/>
          <p:cNvPicPr preferRelativeResize="0"/>
          <p:nvPr/>
        </p:nvPicPr>
        <p:blipFill rotWithShape="1">
          <a:blip r:embed="rId3">
            <a:alphaModFix/>
          </a:blip>
          <a:srcRect b="0" l="0" r="0" t="0"/>
          <a:stretch/>
        </p:blipFill>
        <p:spPr>
          <a:xfrm>
            <a:off x="0" y="0"/>
            <a:ext cx="14630400" cy="8229600"/>
          </a:xfrm>
          <a:prstGeom prst="rect">
            <a:avLst/>
          </a:prstGeom>
          <a:noFill/>
          <a:ln>
            <a:noFill/>
          </a:ln>
        </p:spPr>
      </p:pic>
      <p:sp>
        <p:nvSpPr>
          <p:cNvPr id="79" name="Google Shape;79;p5"/>
          <p:cNvSpPr/>
          <p:nvPr/>
        </p:nvSpPr>
        <p:spPr>
          <a:xfrm>
            <a:off x="0" y="0"/>
            <a:ext cx="14630400" cy="8229600"/>
          </a:xfrm>
          <a:prstGeom prst="rect">
            <a:avLst/>
          </a:prstGeom>
          <a:solidFill>
            <a:srgbClr val="152025">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 name="Google Shape;80;p5"/>
          <p:cNvSpPr/>
          <p:nvPr/>
        </p:nvSpPr>
        <p:spPr>
          <a:xfrm>
            <a:off x="2037993" y="1001554"/>
            <a:ext cx="10554414" cy="2777490"/>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0F4F1"/>
              </a:buClr>
              <a:buSzPts val="4374"/>
              <a:buFont typeface="Syne"/>
              <a:buNone/>
            </a:pPr>
            <a:r>
              <a:rPr b="1" lang="en-US" sz="4374">
                <a:solidFill>
                  <a:srgbClr val="F0F4F1"/>
                </a:solidFill>
                <a:latin typeface="Syne"/>
                <a:ea typeface="Syne"/>
                <a:cs typeface="Syne"/>
                <a:sym typeface="Syne"/>
              </a:rPr>
              <a:t>Key EU Legislation on Climate Change Mitigation and Adaptation</a:t>
            </a:r>
            <a:endParaRPr sz="4374">
              <a:solidFill>
                <a:schemeClr val="dk1"/>
              </a:solidFill>
              <a:latin typeface="Calibri"/>
              <a:ea typeface="Calibri"/>
              <a:cs typeface="Calibri"/>
              <a:sym typeface="Calibri"/>
            </a:endParaRPr>
          </a:p>
        </p:txBody>
      </p:sp>
      <p:sp>
        <p:nvSpPr>
          <p:cNvPr id="81" name="Google Shape;81;p5"/>
          <p:cNvSpPr/>
          <p:nvPr/>
        </p:nvSpPr>
        <p:spPr>
          <a:xfrm>
            <a:off x="2037993" y="4334470"/>
            <a:ext cx="5006221" cy="694373"/>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0F4F1"/>
              </a:buClr>
              <a:buSzPts val="2187"/>
              <a:buFont typeface="Syne"/>
              <a:buNone/>
            </a:pPr>
            <a:r>
              <a:rPr b="1" lang="en-US" sz="2187">
                <a:solidFill>
                  <a:srgbClr val="F0F4F1"/>
                </a:solidFill>
                <a:latin typeface="Syne"/>
                <a:ea typeface="Syne"/>
                <a:cs typeface="Syne"/>
                <a:sym typeface="Syne"/>
              </a:rPr>
              <a:t>Climate Change Mitigation</a:t>
            </a:r>
            <a:endParaRPr sz="2187">
              <a:solidFill>
                <a:schemeClr val="dk1"/>
              </a:solidFill>
              <a:latin typeface="Calibri"/>
              <a:ea typeface="Calibri"/>
              <a:cs typeface="Calibri"/>
              <a:sym typeface="Calibri"/>
            </a:endParaRPr>
          </a:p>
        </p:txBody>
      </p:sp>
      <p:sp>
        <p:nvSpPr>
          <p:cNvPr id="82" name="Google Shape;82;p5"/>
          <p:cNvSpPr/>
          <p:nvPr/>
        </p:nvSpPr>
        <p:spPr>
          <a:xfrm>
            <a:off x="2037993" y="5251013"/>
            <a:ext cx="5006221" cy="1421606"/>
          </a:xfrm>
          <a:prstGeom prst="rect">
            <a:avLst/>
          </a:prstGeom>
          <a:noFill/>
          <a:ln>
            <a:noFill/>
          </a:ln>
        </p:spPr>
        <p:txBody>
          <a:bodyPr anchorCtr="0" anchor="t" bIns="45700" lIns="91425" spcFirstLastPara="1" rIns="91425" wrap="square" tIns="45700">
            <a:noAutofit/>
          </a:bodyPr>
          <a:lstStyle/>
          <a:p>
            <a:pPr indent="0" lvl="0" marL="0" marR="0" rtl="0" algn="l">
              <a:lnSpc>
                <a:spcPct val="139950"/>
              </a:lnSpc>
              <a:spcBef>
                <a:spcPts val="0"/>
              </a:spcBef>
              <a:spcAft>
                <a:spcPts val="0"/>
              </a:spcAft>
              <a:buClr>
                <a:srgbClr val="D7E5D8"/>
              </a:buClr>
              <a:buSzPts val="2000"/>
              <a:buFont typeface="Syne"/>
              <a:buNone/>
            </a:pPr>
            <a:r>
              <a:rPr lang="en-US" sz="2000">
                <a:solidFill>
                  <a:srgbClr val="D7E5D8"/>
                </a:solidFill>
                <a:latin typeface="Syne"/>
                <a:ea typeface="Syne"/>
                <a:cs typeface="Syne"/>
                <a:sym typeface="Syne"/>
              </a:rPr>
              <a:t>EU legislation focuses on reducing greenhouse gas emissions through measures such as promoting renewable energy, improving energy efficiency, and setting emission reduction targets.</a:t>
            </a:r>
            <a:endParaRPr sz="2000">
              <a:solidFill>
                <a:schemeClr val="dk1"/>
              </a:solidFill>
              <a:latin typeface="Calibri"/>
              <a:ea typeface="Calibri"/>
              <a:cs typeface="Calibri"/>
              <a:sym typeface="Calibri"/>
            </a:endParaRPr>
          </a:p>
        </p:txBody>
      </p:sp>
      <p:sp>
        <p:nvSpPr>
          <p:cNvPr id="83" name="Google Shape;83;p5"/>
          <p:cNvSpPr/>
          <p:nvPr/>
        </p:nvSpPr>
        <p:spPr>
          <a:xfrm>
            <a:off x="7593806" y="4334470"/>
            <a:ext cx="5006221" cy="694373"/>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0F4F1"/>
              </a:buClr>
              <a:buSzPts val="2187"/>
              <a:buFont typeface="Syne"/>
              <a:buNone/>
            </a:pPr>
            <a:r>
              <a:rPr b="1" lang="en-US" sz="2187">
                <a:solidFill>
                  <a:srgbClr val="F0F4F1"/>
                </a:solidFill>
                <a:latin typeface="Syne"/>
                <a:ea typeface="Syne"/>
                <a:cs typeface="Syne"/>
                <a:sym typeface="Syne"/>
              </a:rPr>
              <a:t>Climate Change Adaptation</a:t>
            </a:r>
            <a:endParaRPr sz="2187">
              <a:solidFill>
                <a:schemeClr val="dk1"/>
              </a:solidFill>
              <a:latin typeface="Calibri"/>
              <a:ea typeface="Calibri"/>
              <a:cs typeface="Calibri"/>
              <a:sym typeface="Calibri"/>
            </a:endParaRPr>
          </a:p>
        </p:txBody>
      </p:sp>
      <p:sp>
        <p:nvSpPr>
          <p:cNvPr id="84" name="Google Shape;84;p5"/>
          <p:cNvSpPr/>
          <p:nvPr/>
        </p:nvSpPr>
        <p:spPr>
          <a:xfrm>
            <a:off x="7593806" y="5251013"/>
            <a:ext cx="5006221" cy="1777008"/>
          </a:xfrm>
          <a:prstGeom prst="rect">
            <a:avLst/>
          </a:prstGeom>
          <a:noFill/>
          <a:ln>
            <a:noFill/>
          </a:ln>
        </p:spPr>
        <p:txBody>
          <a:bodyPr anchorCtr="0" anchor="t" bIns="45700" lIns="91425" spcFirstLastPara="1" rIns="91425" wrap="square" tIns="45700">
            <a:noAutofit/>
          </a:bodyPr>
          <a:lstStyle/>
          <a:p>
            <a:pPr indent="0" lvl="0" marL="0" marR="0" rtl="0" algn="l">
              <a:lnSpc>
                <a:spcPct val="139950"/>
              </a:lnSpc>
              <a:spcBef>
                <a:spcPts val="0"/>
              </a:spcBef>
              <a:spcAft>
                <a:spcPts val="0"/>
              </a:spcAft>
              <a:buClr>
                <a:srgbClr val="D7E5D8"/>
              </a:buClr>
              <a:buSzPts val="2000"/>
              <a:buFont typeface="Syne"/>
              <a:buNone/>
            </a:pPr>
            <a:r>
              <a:rPr lang="en-US" sz="2000">
                <a:solidFill>
                  <a:srgbClr val="D7E5D8"/>
                </a:solidFill>
                <a:latin typeface="Syne"/>
                <a:ea typeface="Syne"/>
                <a:cs typeface="Syne"/>
                <a:sym typeface="Syne"/>
              </a:rPr>
              <a:t>The EU has laws addressing the adaptation to climate change impacts, including strategies for managing water resources, protecting biodiversity, and enhancing resilience in infrastructure and agriculture.</a:t>
            </a:r>
            <a:endParaRPr sz="20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preencoded.png" id="90" name="Google Shape;90;p6"/>
          <p:cNvPicPr preferRelativeResize="0"/>
          <p:nvPr/>
        </p:nvPicPr>
        <p:blipFill rotWithShape="1">
          <a:blip r:embed="rId3">
            <a:alphaModFix/>
          </a:blip>
          <a:srcRect b="0" l="0" r="0" t="0"/>
          <a:stretch/>
        </p:blipFill>
        <p:spPr>
          <a:xfrm>
            <a:off x="0" y="0"/>
            <a:ext cx="14630400" cy="8229600"/>
          </a:xfrm>
          <a:prstGeom prst="rect">
            <a:avLst/>
          </a:prstGeom>
          <a:noFill/>
          <a:ln>
            <a:noFill/>
          </a:ln>
        </p:spPr>
      </p:pic>
      <p:sp>
        <p:nvSpPr>
          <p:cNvPr id="91" name="Google Shape;91;p6"/>
          <p:cNvSpPr/>
          <p:nvPr/>
        </p:nvSpPr>
        <p:spPr>
          <a:xfrm>
            <a:off x="0" y="0"/>
            <a:ext cx="14630400" cy="8229600"/>
          </a:xfrm>
          <a:prstGeom prst="rect">
            <a:avLst/>
          </a:prstGeom>
          <a:solidFill>
            <a:srgbClr val="152025">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6"/>
          <p:cNvSpPr/>
          <p:nvPr/>
        </p:nvSpPr>
        <p:spPr>
          <a:xfrm>
            <a:off x="2280404" y="584002"/>
            <a:ext cx="10069592" cy="1987034"/>
          </a:xfrm>
          <a:prstGeom prst="rect">
            <a:avLst/>
          </a:prstGeom>
          <a:noFill/>
          <a:ln>
            <a:noFill/>
          </a:ln>
        </p:spPr>
        <p:txBody>
          <a:bodyPr anchorCtr="0" anchor="t" bIns="45700" lIns="91425" spcFirstLastPara="1" rIns="91425" wrap="square" tIns="45700">
            <a:noAutofit/>
          </a:bodyPr>
          <a:lstStyle/>
          <a:p>
            <a:pPr indent="0" lvl="0" marL="0" marR="0" rtl="0" algn="l">
              <a:lnSpc>
                <a:spcPct val="124994"/>
              </a:lnSpc>
              <a:spcBef>
                <a:spcPts val="0"/>
              </a:spcBef>
              <a:spcAft>
                <a:spcPts val="0"/>
              </a:spcAft>
              <a:buClr>
                <a:srgbClr val="F0F4F1"/>
              </a:buClr>
              <a:buSzPts val="4173"/>
              <a:buFont typeface="Syne"/>
              <a:buNone/>
            </a:pPr>
            <a:r>
              <a:rPr b="1" lang="en-US" sz="4173">
                <a:solidFill>
                  <a:srgbClr val="F0F4F1"/>
                </a:solidFill>
                <a:latin typeface="Syne"/>
                <a:ea typeface="Syne"/>
                <a:cs typeface="Syne"/>
                <a:sym typeface="Syne"/>
              </a:rPr>
              <a:t>The Paris Agreement and its implementation in the EU</a:t>
            </a:r>
            <a:endParaRPr sz="4173">
              <a:solidFill>
                <a:schemeClr val="dk1"/>
              </a:solidFill>
              <a:latin typeface="Calibri"/>
              <a:ea typeface="Calibri"/>
              <a:cs typeface="Calibri"/>
              <a:sym typeface="Calibri"/>
            </a:endParaRPr>
          </a:p>
        </p:txBody>
      </p:sp>
      <p:sp>
        <p:nvSpPr>
          <p:cNvPr id="93" name="Google Shape;93;p6"/>
          <p:cNvSpPr/>
          <p:nvPr/>
        </p:nvSpPr>
        <p:spPr>
          <a:xfrm>
            <a:off x="2280404" y="3160633"/>
            <a:ext cx="476964" cy="476964"/>
          </a:xfrm>
          <a:prstGeom prst="roundRect">
            <a:avLst>
              <a:gd fmla="val 20001" name="adj"/>
            </a:avLst>
          </a:prstGeom>
          <a:solidFill>
            <a:srgbClr val="547808"/>
          </a:solidFill>
          <a:ln cap="flat" cmpd="sng" w="9525">
            <a:solidFill>
              <a:srgbClr val="6D9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6"/>
          <p:cNvSpPr/>
          <p:nvPr/>
        </p:nvSpPr>
        <p:spPr>
          <a:xfrm>
            <a:off x="2434709" y="3200400"/>
            <a:ext cx="168235" cy="397431"/>
          </a:xfrm>
          <a:prstGeom prst="rect">
            <a:avLst/>
          </a:prstGeom>
          <a:noFill/>
          <a:ln>
            <a:noFill/>
          </a:ln>
        </p:spPr>
        <p:txBody>
          <a:bodyPr anchorCtr="0" anchor="t" bIns="45700" lIns="91425" spcFirstLastPara="1" rIns="91425" wrap="square" tIns="45700">
            <a:noAutofit/>
          </a:bodyPr>
          <a:lstStyle/>
          <a:p>
            <a:pPr indent="0" lvl="0" marL="0" marR="0" rtl="0" algn="ctr">
              <a:lnSpc>
                <a:spcPct val="125000"/>
              </a:lnSpc>
              <a:spcBef>
                <a:spcPts val="0"/>
              </a:spcBef>
              <a:spcAft>
                <a:spcPts val="0"/>
              </a:spcAft>
              <a:buClr>
                <a:srgbClr val="D7E5D8"/>
              </a:buClr>
              <a:buSzPts val="2504"/>
              <a:buFont typeface="Syne"/>
              <a:buNone/>
            </a:pPr>
            <a:r>
              <a:rPr b="1" lang="en-US" sz="2504">
                <a:solidFill>
                  <a:srgbClr val="D7E5D8"/>
                </a:solidFill>
                <a:latin typeface="Syne"/>
                <a:ea typeface="Syne"/>
                <a:cs typeface="Syne"/>
                <a:sym typeface="Syne"/>
              </a:rPr>
              <a:t>1</a:t>
            </a:r>
            <a:endParaRPr sz="2504">
              <a:solidFill>
                <a:schemeClr val="dk1"/>
              </a:solidFill>
              <a:latin typeface="Calibri"/>
              <a:ea typeface="Calibri"/>
              <a:cs typeface="Calibri"/>
              <a:sym typeface="Calibri"/>
            </a:endParaRPr>
          </a:p>
        </p:txBody>
      </p:sp>
      <p:sp>
        <p:nvSpPr>
          <p:cNvPr id="95" name="Google Shape;95;p6"/>
          <p:cNvSpPr/>
          <p:nvPr/>
        </p:nvSpPr>
        <p:spPr>
          <a:xfrm>
            <a:off x="2969300" y="3233499"/>
            <a:ext cx="4239935" cy="662464"/>
          </a:xfrm>
          <a:prstGeom prst="rect">
            <a:avLst/>
          </a:prstGeom>
          <a:noFill/>
          <a:ln>
            <a:noFill/>
          </a:ln>
        </p:spPr>
        <p:txBody>
          <a:bodyPr anchorCtr="0" anchor="t" bIns="45700" lIns="91425" spcFirstLastPara="1" rIns="91425" wrap="square" tIns="45700">
            <a:noAutofit/>
          </a:bodyPr>
          <a:lstStyle/>
          <a:p>
            <a:pPr indent="0" lvl="0" marL="0" marR="0" rtl="0" algn="l">
              <a:lnSpc>
                <a:spcPct val="124964"/>
              </a:lnSpc>
              <a:spcBef>
                <a:spcPts val="0"/>
              </a:spcBef>
              <a:spcAft>
                <a:spcPts val="0"/>
              </a:spcAft>
              <a:buClr>
                <a:srgbClr val="D7E5D8"/>
              </a:buClr>
              <a:buSzPts val="2087"/>
              <a:buFont typeface="Syne"/>
              <a:buNone/>
            </a:pPr>
            <a:r>
              <a:rPr b="1" lang="en-US" sz="2087">
                <a:solidFill>
                  <a:srgbClr val="D7E5D8"/>
                </a:solidFill>
                <a:latin typeface="Syne"/>
                <a:ea typeface="Syne"/>
                <a:cs typeface="Syne"/>
                <a:sym typeface="Syne"/>
              </a:rPr>
              <a:t>Commitments to Mitigation</a:t>
            </a:r>
            <a:endParaRPr sz="2087">
              <a:solidFill>
                <a:schemeClr val="dk1"/>
              </a:solidFill>
              <a:latin typeface="Calibri"/>
              <a:ea typeface="Calibri"/>
              <a:cs typeface="Calibri"/>
              <a:sym typeface="Calibri"/>
            </a:endParaRPr>
          </a:p>
        </p:txBody>
      </p:sp>
      <p:sp>
        <p:nvSpPr>
          <p:cNvPr id="96" name="Google Shape;96;p6"/>
          <p:cNvSpPr/>
          <p:nvPr/>
        </p:nvSpPr>
        <p:spPr>
          <a:xfrm>
            <a:off x="2969300" y="4023122"/>
            <a:ext cx="4239935" cy="1017627"/>
          </a:xfrm>
          <a:prstGeom prst="rect">
            <a:avLst/>
          </a:prstGeom>
          <a:noFill/>
          <a:ln>
            <a:noFill/>
          </a:ln>
        </p:spPr>
        <p:txBody>
          <a:bodyPr anchorCtr="0" anchor="t" bIns="45700" lIns="91425" spcFirstLastPara="1" rIns="91425" wrap="square" tIns="45700">
            <a:noAutofit/>
          </a:bodyPr>
          <a:lstStyle/>
          <a:p>
            <a:pPr indent="0" lvl="0" marL="0" marR="0" rtl="0" algn="l">
              <a:lnSpc>
                <a:spcPct val="160035"/>
              </a:lnSpc>
              <a:spcBef>
                <a:spcPts val="0"/>
              </a:spcBef>
              <a:spcAft>
                <a:spcPts val="0"/>
              </a:spcAft>
              <a:buClr>
                <a:srgbClr val="D7E5D8"/>
              </a:buClr>
              <a:buSzPts val="1669"/>
              <a:buFont typeface="Syne"/>
              <a:buNone/>
            </a:pPr>
            <a:r>
              <a:rPr lang="en-US" sz="1669">
                <a:solidFill>
                  <a:srgbClr val="D7E5D8"/>
                </a:solidFill>
                <a:latin typeface="Syne"/>
                <a:ea typeface="Syne"/>
                <a:cs typeface="Syne"/>
                <a:sym typeface="Syne"/>
              </a:rPr>
              <a:t>The EU has committed to reduce greenhouse gas emissions by at least 40% by 2030 compared to 1990 levels.</a:t>
            </a:r>
            <a:endParaRPr sz="1669">
              <a:solidFill>
                <a:schemeClr val="dk1"/>
              </a:solidFill>
              <a:latin typeface="Calibri"/>
              <a:ea typeface="Calibri"/>
              <a:cs typeface="Calibri"/>
              <a:sym typeface="Calibri"/>
            </a:endParaRPr>
          </a:p>
        </p:txBody>
      </p:sp>
      <p:sp>
        <p:nvSpPr>
          <p:cNvPr id="97" name="Google Shape;97;p6"/>
          <p:cNvSpPr/>
          <p:nvPr/>
        </p:nvSpPr>
        <p:spPr>
          <a:xfrm>
            <a:off x="7421166" y="3160633"/>
            <a:ext cx="476964" cy="476964"/>
          </a:xfrm>
          <a:prstGeom prst="roundRect">
            <a:avLst>
              <a:gd fmla="val 20001" name="adj"/>
            </a:avLst>
          </a:prstGeom>
          <a:solidFill>
            <a:srgbClr val="547808"/>
          </a:solidFill>
          <a:ln cap="flat" cmpd="sng" w="9525">
            <a:solidFill>
              <a:srgbClr val="6D9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 name="Google Shape;98;p6"/>
          <p:cNvSpPr/>
          <p:nvPr/>
        </p:nvSpPr>
        <p:spPr>
          <a:xfrm>
            <a:off x="7500104" y="3200400"/>
            <a:ext cx="318968" cy="397431"/>
          </a:xfrm>
          <a:prstGeom prst="rect">
            <a:avLst/>
          </a:prstGeom>
          <a:noFill/>
          <a:ln>
            <a:noFill/>
          </a:ln>
        </p:spPr>
        <p:txBody>
          <a:bodyPr anchorCtr="0" anchor="t" bIns="45700" lIns="91425" spcFirstLastPara="1" rIns="91425" wrap="square" tIns="45700">
            <a:noAutofit/>
          </a:bodyPr>
          <a:lstStyle/>
          <a:p>
            <a:pPr indent="0" lvl="0" marL="0" marR="0" rtl="0" algn="ctr">
              <a:lnSpc>
                <a:spcPct val="125000"/>
              </a:lnSpc>
              <a:spcBef>
                <a:spcPts val="0"/>
              </a:spcBef>
              <a:spcAft>
                <a:spcPts val="0"/>
              </a:spcAft>
              <a:buClr>
                <a:srgbClr val="D7E5D8"/>
              </a:buClr>
              <a:buSzPts val="2504"/>
              <a:buFont typeface="Syne"/>
              <a:buNone/>
            </a:pPr>
            <a:r>
              <a:rPr b="1" lang="en-US" sz="2504">
                <a:solidFill>
                  <a:srgbClr val="D7E5D8"/>
                </a:solidFill>
                <a:latin typeface="Syne"/>
                <a:ea typeface="Syne"/>
                <a:cs typeface="Syne"/>
                <a:sym typeface="Syne"/>
              </a:rPr>
              <a:t>2</a:t>
            </a:r>
            <a:endParaRPr sz="2504">
              <a:solidFill>
                <a:schemeClr val="dk1"/>
              </a:solidFill>
              <a:latin typeface="Calibri"/>
              <a:ea typeface="Calibri"/>
              <a:cs typeface="Calibri"/>
              <a:sym typeface="Calibri"/>
            </a:endParaRPr>
          </a:p>
        </p:txBody>
      </p:sp>
      <p:sp>
        <p:nvSpPr>
          <p:cNvPr id="99" name="Google Shape;99;p6"/>
          <p:cNvSpPr/>
          <p:nvPr/>
        </p:nvSpPr>
        <p:spPr>
          <a:xfrm>
            <a:off x="8110061" y="3233499"/>
            <a:ext cx="3952042" cy="331232"/>
          </a:xfrm>
          <a:prstGeom prst="rect">
            <a:avLst/>
          </a:prstGeom>
          <a:noFill/>
          <a:ln>
            <a:noFill/>
          </a:ln>
        </p:spPr>
        <p:txBody>
          <a:bodyPr anchorCtr="0" anchor="t" bIns="45700" lIns="91425" spcFirstLastPara="1" rIns="91425" wrap="square" tIns="45700">
            <a:noAutofit/>
          </a:bodyPr>
          <a:lstStyle/>
          <a:p>
            <a:pPr indent="0" lvl="0" marL="0" marR="0" rtl="0" algn="l">
              <a:lnSpc>
                <a:spcPct val="124964"/>
              </a:lnSpc>
              <a:spcBef>
                <a:spcPts val="0"/>
              </a:spcBef>
              <a:spcAft>
                <a:spcPts val="0"/>
              </a:spcAft>
              <a:buClr>
                <a:srgbClr val="D7E5D8"/>
              </a:buClr>
              <a:buSzPts val="2087"/>
              <a:buFont typeface="Syne"/>
              <a:buNone/>
            </a:pPr>
            <a:r>
              <a:rPr b="1" lang="en-US" sz="2087">
                <a:solidFill>
                  <a:srgbClr val="D7E5D8"/>
                </a:solidFill>
                <a:latin typeface="Syne"/>
                <a:ea typeface="Syne"/>
                <a:cs typeface="Syne"/>
                <a:sym typeface="Syne"/>
              </a:rPr>
              <a:t>Adaptation Efforts</a:t>
            </a:r>
            <a:endParaRPr sz="2087">
              <a:solidFill>
                <a:schemeClr val="dk1"/>
              </a:solidFill>
              <a:latin typeface="Calibri"/>
              <a:ea typeface="Calibri"/>
              <a:cs typeface="Calibri"/>
              <a:sym typeface="Calibri"/>
            </a:endParaRPr>
          </a:p>
        </p:txBody>
      </p:sp>
      <p:sp>
        <p:nvSpPr>
          <p:cNvPr id="100" name="Google Shape;100;p6"/>
          <p:cNvSpPr/>
          <p:nvPr/>
        </p:nvSpPr>
        <p:spPr>
          <a:xfrm>
            <a:off x="8110061" y="3691890"/>
            <a:ext cx="4239935" cy="1356836"/>
          </a:xfrm>
          <a:prstGeom prst="rect">
            <a:avLst/>
          </a:prstGeom>
          <a:noFill/>
          <a:ln>
            <a:noFill/>
          </a:ln>
        </p:spPr>
        <p:txBody>
          <a:bodyPr anchorCtr="0" anchor="t" bIns="45700" lIns="91425" spcFirstLastPara="1" rIns="91425" wrap="square" tIns="45700">
            <a:noAutofit/>
          </a:bodyPr>
          <a:lstStyle/>
          <a:p>
            <a:pPr indent="0" lvl="0" marL="0" marR="0" rtl="0" algn="l">
              <a:lnSpc>
                <a:spcPct val="160035"/>
              </a:lnSpc>
              <a:spcBef>
                <a:spcPts val="0"/>
              </a:spcBef>
              <a:spcAft>
                <a:spcPts val="0"/>
              </a:spcAft>
              <a:buClr>
                <a:srgbClr val="D7E5D8"/>
              </a:buClr>
              <a:buSzPts val="1669"/>
              <a:buFont typeface="Syne"/>
              <a:buNone/>
            </a:pPr>
            <a:r>
              <a:rPr lang="en-US" sz="1669">
                <a:solidFill>
                  <a:srgbClr val="D7E5D8"/>
                </a:solidFill>
                <a:latin typeface="Syne"/>
                <a:ea typeface="Syne"/>
                <a:cs typeface="Syne"/>
                <a:sym typeface="Syne"/>
              </a:rPr>
              <a:t>The EU and its member states are implementing measures to adapt to the impacts of climate change, ensuring resilience in various sectors.</a:t>
            </a:r>
            <a:endParaRPr sz="1669">
              <a:solidFill>
                <a:schemeClr val="dk1"/>
              </a:solidFill>
              <a:latin typeface="Calibri"/>
              <a:ea typeface="Calibri"/>
              <a:cs typeface="Calibri"/>
              <a:sym typeface="Calibri"/>
            </a:endParaRPr>
          </a:p>
        </p:txBody>
      </p:sp>
      <p:sp>
        <p:nvSpPr>
          <p:cNvPr id="101" name="Google Shape;101;p6"/>
          <p:cNvSpPr/>
          <p:nvPr/>
        </p:nvSpPr>
        <p:spPr>
          <a:xfrm>
            <a:off x="2280404" y="5426273"/>
            <a:ext cx="476964" cy="476964"/>
          </a:xfrm>
          <a:prstGeom prst="roundRect">
            <a:avLst>
              <a:gd fmla="val 20001" name="adj"/>
            </a:avLst>
          </a:prstGeom>
          <a:solidFill>
            <a:srgbClr val="547808"/>
          </a:solidFill>
          <a:ln cap="flat" cmpd="sng" w="9525">
            <a:solidFill>
              <a:srgbClr val="6D9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6"/>
          <p:cNvSpPr/>
          <p:nvPr/>
        </p:nvSpPr>
        <p:spPr>
          <a:xfrm>
            <a:off x="2351127" y="5466040"/>
            <a:ext cx="335399" cy="397431"/>
          </a:xfrm>
          <a:prstGeom prst="rect">
            <a:avLst/>
          </a:prstGeom>
          <a:noFill/>
          <a:ln>
            <a:noFill/>
          </a:ln>
        </p:spPr>
        <p:txBody>
          <a:bodyPr anchorCtr="0" anchor="t" bIns="45700" lIns="91425" spcFirstLastPara="1" rIns="91425" wrap="square" tIns="45700">
            <a:noAutofit/>
          </a:bodyPr>
          <a:lstStyle/>
          <a:p>
            <a:pPr indent="0" lvl="0" marL="0" marR="0" rtl="0" algn="ctr">
              <a:lnSpc>
                <a:spcPct val="125000"/>
              </a:lnSpc>
              <a:spcBef>
                <a:spcPts val="0"/>
              </a:spcBef>
              <a:spcAft>
                <a:spcPts val="0"/>
              </a:spcAft>
              <a:buClr>
                <a:srgbClr val="D7E5D8"/>
              </a:buClr>
              <a:buSzPts val="2504"/>
              <a:buFont typeface="Syne"/>
              <a:buNone/>
            </a:pPr>
            <a:r>
              <a:rPr b="1" lang="en-US" sz="2504">
                <a:solidFill>
                  <a:srgbClr val="D7E5D8"/>
                </a:solidFill>
                <a:latin typeface="Syne"/>
                <a:ea typeface="Syne"/>
                <a:cs typeface="Syne"/>
                <a:sym typeface="Syne"/>
              </a:rPr>
              <a:t>3</a:t>
            </a:r>
            <a:endParaRPr sz="2504">
              <a:solidFill>
                <a:schemeClr val="dk1"/>
              </a:solidFill>
              <a:latin typeface="Calibri"/>
              <a:ea typeface="Calibri"/>
              <a:cs typeface="Calibri"/>
              <a:sym typeface="Calibri"/>
            </a:endParaRPr>
          </a:p>
        </p:txBody>
      </p:sp>
      <p:sp>
        <p:nvSpPr>
          <p:cNvPr id="103" name="Google Shape;103;p6"/>
          <p:cNvSpPr/>
          <p:nvPr/>
        </p:nvSpPr>
        <p:spPr>
          <a:xfrm>
            <a:off x="2969300" y="5499140"/>
            <a:ext cx="4239935" cy="662464"/>
          </a:xfrm>
          <a:prstGeom prst="rect">
            <a:avLst/>
          </a:prstGeom>
          <a:noFill/>
          <a:ln>
            <a:noFill/>
          </a:ln>
        </p:spPr>
        <p:txBody>
          <a:bodyPr anchorCtr="0" anchor="t" bIns="45700" lIns="91425" spcFirstLastPara="1" rIns="91425" wrap="square" tIns="45700">
            <a:noAutofit/>
          </a:bodyPr>
          <a:lstStyle/>
          <a:p>
            <a:pPr indent="0" lvl="0" marL="0" marR="0" rtl="0" algn="l">
              <a:lnSpc>
                <a:spcPct val="124964"/>
              </a:lnSpc>
              <a:spcBef>
                <a:spcPts val="0"/>
              </a:spcBef>
              <a:spcAft>
                <a:spcPts val="0"/>
              </a:spcAft>
              <a:buClr>
                <a:srgbClr val="D7E5D8"/>
              </a:buClr>
              <a:buSzPts val="2087"/>
              <a:buFont typeface="Syne"/>
              <a:buNone/>
            </a:pPr>
            <a:r>
              <a:rPr b="1" lang="en-US" sz="2087">
                <a:solidFill>
                  <a:srgbClr val="D7E5D8"/>
                </a:solidFill>
                <a:latin typeface="Syne"/>
                <a:ea typeface="Syne"/>
                <a:cs typeface="Syne"/>
                <a:sym typeface="Syne"/>
              </a:rPr>
              <a:t>Financial Contributions</a:t>
            </a:r>
            <a:endParaRPr sz="2087">
              <a:solidFill>
                <a:schemeClr val="dk1"/>
              </a:solidFill>
              <a:latin typeface="Calibri"/>
              <a:ea typeface="Calibri"/>
              <a:cs typeface="Calibri"/>
              <a:sym typeface="Calibri"/>
            </a:endParaRPr>
          </a:p>
        </p:txBody>
      </p:sp>
      <p:sp>
        <p:nvSpPr>
          <p:cNvPr id="104" name="Google Shape;104;p6"/>
          <p:cNvSpPr/>
          <p:nvPr/>
        </p:nvSpPr>
        <p:spPr>
          <a:xfrm>
            <a:off x="2969300" y="6288762"/>
            <a:ext cx="4239935" cy="1356836"/>
          </a:xfrm>
          <a:prstGeom prst="rect">
            <a:avLst/>
          </a:prstGeom>
          <a:noFill/>
          <a:ln>
            <a:noFill/>
          </a:ln>
        </p:spPr>
        <p:txBody>
          <a:bodyPr anchorCtr="0" anchor="t" bIns="45700" lIns="91425" spcFirstLastPara="1" rIns="91425" wrap="square" tIns="45700">
            <a:noAutofit/>
          </a:bodyPr>
          <a:lstStyle/>
          <a:p>
            <a:pPr indent="0" lvl="0" marL="0" marR="0" rtl="0" algn="l">
              <a:lnSpc>
                <a:spcPct val="160035"/>
              </a:lnSpc>
              <a:spcBef>
                <a:spcPts val="0"/>
              </a:spcBef>
              <a:spcAft>
                <a:spcPts val="0"/>
              </a:spcAft>
              <a:buClr>
                <a:srgbClr val="D7E5D8"/>
              </a:buClr>
              <a:buSzPts val="1669"/>
              <a:buFont typeface="Syne"/>
              <a:buNone/>
            </a:pPr>
            <a:r>
              <a:rPr lang="en-US" sz="1669">
                <a:solidFill>
                  <a:srgbClr val="D7E5D8"/>
                </a:solidFill>
                <a:latin typeface="Syne"/>
                <a:ea typeface="Syne"/>
                <a:cs typeface="Syne"/>
                <a:sym typeface="Syne"/>
              </a:rPr>
              <a:t>The EU is providing financial support to developing countries for climate action projects, aligning with the Paris Agreement's goals.</a:t>
            </a:r>
            <a:endParaRPr sz="1669">
              <a:solidFill>
                <a:schemeClr val="dk1"/>
              </a:solidFill>
              <a:latin typeface="Calibri"/>
              <a:ea typeface="Calibri"/>
              <a:cs typeface="Calibri"/>
              <a:sym typeface="Calibri"/>
            </a:endParaRPr>
          </a:p>
        </p:txBody>
      </p:sp>
      <p:sp>
        <p:nvSpPr>
          <p:cNvPr id="105" name="Google Shape;105;p6"/>
          <p:cNvSpPr/>
          <p:nvPr/>
        </p:nvSpPr>
        <p:spPr>
          <a:xfrm>
            <a:off x="7421166" y="5426273"/>
            <a:ext cx="476964" cy="476964"/>
          </a:xfrm>
          <a:prstGeom prst="roundRect">
            <a:avLst>
              <a:gd fmla="val 20001" name="adj"/>
            </a:avLst>
          </a:prstGeom>
          <a:solidFill>
            <a:srgbClr val="547808"/>
          </a:solidFill>
          <a:ln cap="flat" cmpd="sng" w="9525">
            <a:solidFill>
              <a:srgbClr val="6D91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6"/>
          <p:cNvSpPr/>
          <p:nvPr/>
        </p:nvSpPr>
        <p:spPr>
          <a:xfrm>
            <a:off x="7485698" y="5466040"/>
            <a:ext cx="347782" cy="397431"/>
          </a:xfrm>
          <a:prstGeom prst="rect">
            <a:avLst/>
          </a:prstGeom>
          <a:noFill/>
          <a:ln>
            <a:noFill/>
          </a:ln>
        </p:spPr>
        <p:txBody>
          <a:bodyPr anchorCtr="0" anchor="t" bIns="45700" lIns="91425" spcFirstLastPara="1" rIns="91425" wrap="square" tIns="45700">
            <a:noAutofit/>
          </a:bodyPr>
          <a:lstStyle/>
          <a:p>
            <a:pPr indent="0" lvl="0" marL="0" marR="0" rtl="0" algn="ctr">
              <a:lnSpc>
                <a:spcPct val="125000"/>
              </a:lnSpc>
              <a:spcBef>
                <a:spcPts val="0"/>
              </a:spcBef>
              <a:spcAft>
                <a:spcPts val="0"/>
              </a:spcAft>
              <a:buClr>
                <a:srgbClr val="D7E5D8"/>
              </a:buClr>
              <a:buSzPts val="2504"/>
              <a:buFont typeface="Syne"/>
              <a:buNone/>
            </a:pPr>
            <a:r>
              <a:rPr b="1" lang="en-US" sz="2504">
                <a:solidFill>
                  <a:srgbClr val="D7E5D8"/>
                </a:solidFill>
                <a:latin typeface="Syne"/>
                <a:ea typeface="Syne"/>
                <a:cs typeface="Syne"/>
                <a:sym typeface="Syne"/>
              </a:rPr>
              <a:t>4</a:t>
            </a:r>
            <a:endParaRPr sz="2504">
              <a:solidFill>
                <a:schemeClr val="dk1"/>
              </a:solidFill>
              <a:latin typeface="Calibri"/>
              <a:ea typeface="Calibri"/>
              <a:cs typeface="Calibri"/>
              <a:sym typeface="Calibri"/>
            </a:endParaRPr>
          </a:p>
        </p:txBody>
      </p:sp>
      <p:sp>
        <p:nvSpPr>
          <p:cNvPr id="107" name="Google Shape;107;p6"/>
          <p:cNvSpPr/>
          <p:nvPr/>
        </p:nvSpPr>
        <p:spPr>
          <a:xfrm>
            <a:off x="8110061" y="5499140"/>
            <a:ext cx="4239935" cy="662464"/>
          </a:xfrm>
          <a:prstGeom prst="rect">
            <a:avLst/>
          </a:prstGeom>
          <a:noFill/>
          <a:ln>
            <a:noFill/>
          </a:ln>
        </p:spPr>
        <p:txBody>
          <a:bodyPr anchorCtr="0" anchor="t" bIns="45700" lIns="91425" spcFirstLastPara="1" rIns="91425" wrap="square" tIns="45700">
            <a:noAutofit/>
          </a:bodyPr>
          <a:lstStyle/>
          <a:p>
            <a:pPr indent="0" lvl="0" marL="0" marR="0" rtl="0" algn="l">
              <a:lnSpc>
                <a:spcPct val="124964"/>
              </a:lnSpc>
              <a:spcBef>
                <a:spcPts val="0"/>
              </a:spcBef>
              <a:spcAft>
                <a:spcPts val="0"/>
              </a:spcAft>
              <a:buClr>
                <a:srgbClr val="D7E5D8"/>
              </a:buClr>
              <a:buSzPts val="2087"/>
              <a:buFont typeface="Syne"/>
              <a:buNone/>
            </a:pPr>
            <a:r>
              <a:rPr b="1" lang="en-US" sz="2087">
                <a:solidFill>
                  <a:srgbClr val="D7E5D8"/>
                </a:solidFill>
                <a:latin typeface="Syne"/>
                <a:ea typeface="Syne"/>
                <a:cs typeface="Syne"/>
                <a:sym typeface="Syne"/>
              </a:rPr>
              <a:t>International Collaboration</a:t>
            </a:r>
            <a:endParaRPr sz="2087">
              <a:solidFill>
                <a:schemeClr val="dk1"/>
              </a:solidFill>
              <a:latin typeface="Calibri"/>
              <a:ea typeface="Calibri"/>
              <a:cs typeface="Calibri"/>
              <a:sym typeface="Calibri"/>
            </a:endParaRPr>
          </a:p>
        </p:txBody>
      </p:sp>
      <p:sp>
        <p:nvSpPr>
          <p:cNvPr id="108" name="Google Shape;108;p6"/>
          <p:cNvSpPr/>
          <p:nvPr/>
        </p:nvSpPr>
        <p:spPr>
          <a:xfrm>
            <a:off x="8110061" y="6288762"/>
            <a:ext cx="4239935" cy="1356836"/>
          </a:xfrm>
          <a:prstGeom prst="rect">
            <a:avLst/>
          </a:prstGeom>
          <a:noFill/>
          <a:ln>
            <a:noFill/>
          </a:ln>
        </p:spPr>
        <p:txBody>
          <a:bodyPr anchorCtr="0" anchor="t" bIns="45700" lIns="91425" spcFirstLastPara="1" rIns="91425" wrap="square" tIns="45700">
            <a:noAutofit/>
          </a:bodyPr>
          <a:lstStyle/>
          <a:p>
            <a:pPr indent="0" lvl="0" marL="0" marR="0" rtl="0" algn="l">
              <a:lnSpc>
                <a:spcPct val="160035"/>
              </a:lnSpc>
              <a:spcBef>
                <a:spcPts val="0"/>
              </a:spcBef>
              <a:spcAft>
                <a:spcPts val="0"/>
              </a:spcAft>
              <a:buClr>
                <a:srgbClr val="D7E5D8"/>
              </a:buClr>
              <a:buSzPts val="1669"/>
              <a:buFont typeface="Syne"/>
              <a:buNone/>
            </a:pPr>
            <a:r>
              <a:rPr lang="en-US" sz="1669">
                <a:solidFill>
                  <a:srgbClr val="D7E5D8"/>
                </a:solidFill>
                <a:latin typeface="Syne"/>
                <a:ea typeface="Syne"/>
                <a:cs typeface="Syne"/>
                <a:sym typeface="Syne"/>
              </a:rPr>
              <a:t>Collaborative efforts with other countries are integral in achieving the Paris Agreement's targets, forming global alliances for climate action.</a:t>
            </a:r>
            <a:endParaRPr sz="1669">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preencoded.png" id="114" name="Google Shape;114;p7"/>
          <p:cNvPicPr preferRelativeResize="0"/>
          <p:nvPr/>
        </p:nvPicPr>
        <p:blipFill rotWithShape="1">
          <a:blip r:embed="rId3">
            <a:alphaModFix/>
          </a:blip>
          <a:srcRect b="0" l="0" r="0" t="0"/>
          <a:stretch/>
        </p:blipFill>
        <p:spPr>
          <a:xfrm>
            <a:off x="0" y="0"/>
            <a:ext cx="14630400" cy="8229600"/>
          </a:xfrm>
          <a:prstGeom prst="rect">
            <a:avLst/>
          </a:prstGeom>
          <a:noFill/>
          <a:ln>
            <a:noFill/>
          </a:ln>
        </p:spPr>
      </p:pic>
      <p:sp>
        <p:nvSpPr>
          <p:cNvPr id="115" name="Google Shape;115;p7"/>
          <p:cNvSpPr/>
          <p:nvPr/>
        </p:nvSpPr>
        <p:spPr>
          <a:xfrm>
            <a:off x="0" y="0"/>
            <a:ext cx="14630400" cy="8229600"/>
          </a:xfrm>
          <a:prstGeom prst="rect">
            <a:avLst/>
          </a:prstGeom>
          <a:solidFill>
            <a:srgbClr val="152025">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7"/>
          <p:cNvSpPr/>
          <p:nvPr/>
        </p:nvSpPr>
        <p:spPr>
          <a:xfrm>
            <a:off x="2037993" y="1223724"/>
            <a:ext cx="10554414" cy="2777490"/>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0F4F1"/>
              </a:buClr>
              <a:buSzPts val="4374"/>
              <a:buFont typeface="Syne"/>
              <a:buNone/>
            </a:pPr>
            <a:r>
              <a:rPr b="1" lang="en-US" sz="4374">
                <a:solidFill>
                  <a:srgbClr val="F0F4F1"/>
                </a:solidFill>
                <a:latin typeface="Syne"/>
                <a:ea typeface="Syne"/>
                <a:cs typeface="Syne"/>
                <a:sym typeface="Syne"/>
              </a:rPr>
              <a:t>The Role of the European Court of Justice in Enforcing Climate Change Laws</a:t>
            </a:r>
            <a:endParaRPr sz="4374">
              <a:solidFill>
                <a:schemeClr val="dk1"/>
              </a:solidFill>
              <a:latin typeface="Calibri"/>
              <a:ea typeface="Calibri"/>
              <a:cs typeface="Calibri"/>
              <a:sym typeface="Calibri"/>
            </a:endParaRPr>
          </a:p>
        </p:txBody>
      </p:sp>
      <p:pic>
        <p:nvPicPr>
          <p:cNvPr descr="preencoded.png" id="117" name="Google Shape;117;p7"/>
          <p:cNvPicPr preferRelativeResize="0"/>
          <p:nvPr/>
        </p:nvPicPr>
        <p:blipFill rotWithShape="1">
          <a:blip r:embed="rId4">
            <a:alphaModFix/>
          </a:blip>
          <a:srcRect b="0" l="0" r="0" t="0"/>
          <a:stretch/>
        </p:blipFill>
        <p:spPr>
          <a:xfrm>
            <a:off x="2037993" y="4445556"/>
            <a:ext cx="444341" cy="444341"/>
          </a:xfrm>
          <a:prstGeom prst="rect">
            <a:avLst/>
          </a:prstGeom>
          <a:noFill/>
          <a:ln>
            <a:noFill/>
          </a:ln>
        </p:spPr>
      </p:pic>
      <p:sp>
        <p:nvSpPr>
          <p:cNvPr id="118" name="Google Shape;118;p7"/>
          <p:cNvSpPr/>
          <p:nvPr/>
        </p:nvSpPr>
        <p:spPr>
          <a:xfrm>
            <a:off x="2037993" y="5112068"/>
            <a:ext cx="3295888" cy="694373"/>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0F4F1"/>
              </a:buClr>
              <a:buSzPts val="2187"/>
              <a:buFont typeface="Syne"/>
              <a:buNone/>
            </a:pPr>
            <a:r>
              <a:rPr b="1" lang="en-US" sz="2187">
                <a:solidFill>
                  <a:srgbClr val="F0F4F1"/>
                </a:solidFill>
                <a:latin typeface="Syne"/>
                <a:ea typeface="Syne"/>
                <a:cs typeface="Syne"/>
                <a:sym typeface="Syne"/>
              </a:rPr>
              <a:t>Legal Oversight</a:t>
            </a:r>
            <a:endParaRPr sz="2187">
              <a:solidFill>
                <a:schemeClr val="dk1"/>
              </a:solidFill>
              <a:latin typeface="Calibri"/>
              <a:ea typeface="Calibri"/>
              <a:cs typeface="Calibri"/>
              <a:sym typeface="Calibri"/>
            </a:endParaRPr>
          </a:p>
        </p:txBody>
      </p:sp>
      <p:sp>
        <p:nvSpPr>
          <p:cNvPr id="119" name="Google Shape;119;p7"/>
          <p:cNvSpPr/>
          <p:nvPr/>
        </p:nvSpPr>
        <p:spPr>
          <a:xfrm>
            <a:off x="2037993" y="5939671"/>
            <a:ext cx="3295888" cy="1066205"/>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D7E5D8"/>
              </a:buClr>
              <a:buSzPts val="1750"/>
              <a:buFont typeface="Syne"/>
              <a:buNone/>
            </a:pPr>
            <a:r>
              <a:rPr lang="en-US" sz="1750">
                <a:solidFill>
                  <a:srgbClr val="D7E5D8"/>
                </a:solidFill>
                <a:latin typeface="Syne"/>
                <a:ea typeface="Syne"/>
                <a:cs typeface="Syne"/>
                <a:sym typeface="Syne"/>
              </a:rPr>
              <a:t>The European Court of Justice ensures compliance with EU climate change laws.</a:t>
            </a:r>
            <a:endParaRPr sz="1750">
              <a:solidFill>
                <a:schemeClr val="dk1"/>
              </a:solidFill>
              <a:latin typeface="Calibri"/>
              <a:ea typeface="Calibri"/>
              <a:cs typeface="Calibri"/>
              <a:sym typeface="Calibri"/>
            </a:endParaRPr>
          </a:p>
        </p:txBody>
      </p:sp>
      <p:pic>
        <p:nvPicPr>
          <p:cNvPr descr="preencoded.png" id="120" name="Google Shape;120;p7"/>
          <p:cNvPicPr preferRelativeResize="0"/>
          <p:nvPr/>
        </p:nvPicPr>
        <p:blipFill rotWithShape="1">
          <a:blip r:embed="rId5">
            <a:alphaModFix/>
          </a:blip>
          <a:srcRect b="0" l="0" r="0" t="0"/>
          <a:stretch/>
        </p:blipFill>
        <p:spPr>
          <a:xfrm>
            <a:off x="5667137" y="4445556"/>
            <a:ext cx="444341" cy="444341"/>
          </a:xfrm>
          <a:prstGeom prst="rect">
            <a:avLst/>
          </a:prstGeom>
          <a:noFill/>
          <a:ln>
            <a:noFill/>
          </a:ln>
        </p:spPr>
      </p:pic>
      <p:sp>
        <p:nvSpPr>
          <p:cNvPr id="121" name="Google Shape;121;p7"/>
          <p:cNvSpPr/>
          <p:nvPr/>
        </p:nvSpPr>
        <p:spPr>
          <a:xfrm>
            <a:off x="5667137" y="5112068"/>
            <a:ext cx="3296007" cy="694373"/>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0F4F1"/>
              </a:buClr>
              <a:buSzPts val="2187"/>
              <a:buFont typeface="Syne"/>
              <a:buNone/>
            </a:pPr>
            <a:r>
              <a:rPr b="1" lang="en-US" sz="2187">
                <a:solidFill>
                  <a:srgbClr val="F0F4F1"/>
                </a:solidFill>
                <a:latin typeface="Syne"/>
                <a:ea typeface="Syne"/>
                <a:cs typeface="Syne"/>
                <a:sym typeface="Syne"/>
              </a:rPr>
              <a:t>Enforcement Authority</a:t>
            </a:r>
            <a:endParaRPr sz="2187">
              <a:solidFill>
                <a:schemeClr val="dk1"/>
              </a:solidFill>
              <a:latin typeface="Calibri"/>
              <a:ea typeface="Calibri"/>
              <a:cs typeface="Calibri"/>
              <a:sym typeface="Calibri"/>
            </a:endParaRPr>
          </a:p>
        </p:txBody>
      </p:sp>
      <p:sp>
        <p:nvSpPr>
          <p:cNvPr id="122" name="Google Shape;122;p7"/>
          <p:cNvSpPr/>
          <p:nvPr/>
        </p:nvSpPr>
        <p:spPr>
          <a:xfrm>
            <a:off x="5667137" y="5939671"/>
            <a:ext cx="3296007" cy="1066205"/>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D7E5D8"/>
              </a:buClr>
              <a:buSzPts val="1750"/>
              <a:buFont typeface="Syne"/>
              <a:buNone/>
            </a:pPr>
            <a:r>
              <a:rPr lang="en-US" sz="1750">
                <a:solidFill>
                  <a:srgbClr val="D7E5D8"/>
                </a:solidFill>
                <a:latin typeface="Syne"/>
                <a:ea typeface="Syne"/>
                <a:cs typeface="Syne"/>
                <a:sym typeface="Syne"/>
              </a:rPr>
              <a:t>Empowered to impose penalties for non-compliance with environmental regulations.</a:t>
            </a:r>
            <a:endParaRPr sz="1750">
              <a:solidFill>
                <a:schemeClr val="dk1"/>
              </a:solidFill>
              <a:latin typeface="Calibri"/>
              <a:ea typeface="Calibri"/>
              <a:cs typeface="Calibri"/>
              <a:sym typeface="Calibri"/>
            </a:endParaRPr>
          </a:p>
        </p:txBody>
      </p:sp>
      <p:pic>
        <p:nvPicPr>
          <p:cNvPr descr="preencoded.png" id="123" name="Google Shape;123;p7"/>
          <p:cNvPicPr preferRelativeResize="0"/>
          <p:nvPr/>
        </p:nvPicPr>
        <p:blipFill rotWithShape="1">
          <a:blip r:embed="rId6">
            <a:alphaModFix/>
          </a:blip>
          <a:srcRect b="0" l="0" r="0" t="0"/>
          <a:stretch/>
        </p:blipFill>
        <p:spPr>
          <a:xfrm>
            <a:off x="9296400" y="4445556"/>
            <a:ext cx="444341" cy="444341"/>
          </a:xfrm>
          <a:prstGeom prst="rect">
            <a:avLst/>
          </a:prstGeom>
          <a:noFill/>
          <a:ln>
            <a:noFill/>
          </a:ln>
        </p:spPr>
      </p:pic>
      <p:sp>
        <p:nvSpPr>
          <p:cNvPr id="124" name="Google Shape;124;p7"/>
          <p:cNvSpPr/>
          <p:nvPr/>
        </p:nvSpPr>
        <p:spPr>
          <a:xfrm>
            <a:off x="9296400" y="5112068"/>
            <a:ext cx="3296007" cy="694373"/>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0F4F1"/>
              </a:buClr>
              <a:buSzPts val="2187"/>
              <a:buFont typeface="Syne"/>
              <a:buNone/>
            </a:pPr>
            <a:r>
              <a:rPr b="1" lang="en-US" sz="2187">
                <a:solidFill>
                  <a:srgbClr val="F0F4F1"/>
                </a:solidFill>
                <a:latin typeface="Syne"/>
                <a:ea typeface="Syne"/>
                <a:cs typeface="Syne"/>
                <a:sym typeface="Syne"/>
              </a:rPr>
              <a:t>Environmental Justice</a:t>
            </a:r>
            <a:endParaRPr sz="2187">
              <a:solidFill>
                <a:schemeClr val="dk1"/>
              </a:solidFill>
              <a:latin typeface="Calibri"/>
              <a:ea typeface="Calibri"/>
              <a:cs typeface="Calibri"/>
              <a:sym typeface="Calibri"/>
            </a:endParaRPr>
          </a:p>
        </p:txBody>
      </p:sp>
      <p:sp>
        <p:nvSpPr>
          <p:cNvPr id="125" name="Google Shape;125;p7"/>
          <p:cNvSpPr/>
          <p:nvPr/>
        </p:nvSpPr>
        <p:spPr>
          <a:xfrm>
            <a:off x="9296400" y="5939671"/>
            <a:ext cx="3296007" cy="1066205"/>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D7E5D8"/>
              </a:buClr>
              <a:buSzPts val="1750"/>
              <a:buFont typeface="Syne"/>
              <a:buNone/>
            </a:pPr>
            <a:r>
              <a:rPr lang="en-US" sz="1750">
                <a:solidFill>
                  <a:srgbClr val="D7E5D8"/>
                </a:solidFill>
                <a:latin typeface="Syne"/>
                <a:ea typeface="Syne"/>
                <a:cs typeface="Syne"/>
                <a:sym typeface="Syne"/>
              </a:rPr>
              <a:t>Resolves disputes related to climate policies and environmental protection.</a:t>
            </a:r>
            <a:endParaRPr sz="175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descr="preencoded.png" id="131" name="Google Shape;131;p8"/>
          <p:cNvPicPr preferRelativeResize="0"/>
          <p:nvPr/>
        </p:nvPicPr>
        <p:blipFill rotWithShape="1">
          <a:blip r:embed="rId3">
            <a:alphaModFix/>
          </a:blip>
          <a:srcRect b="0" l="0" r="0" t="0"/>
          <a:stretch/>
        </p:blipFill>
        <p:spPr>
          <a:xfrm>
            <a:off x="0" y="0"/>
            <a:ext cx="14630400" cy="8229600"/>
          </a:xfrm>
          <a:prstGeom prst="rect">
            <a:avLst/>
          </a:prstGeom>
          <a:noFill/>
          <a:ln>
            <a:noFill/>
          </a:ln>
        </p:spPr>
      </p:pic>
      <p:sp>
        <p:nvSpPr>
          <p:cNvPr id="132" name="Google Shape;132;p8"/>
          <p:cNvSpPr/>
          <p:nvPr/>
        </p:nvSpPr>
        <p:spPr>
          <a:xfrm>
            <a:off x="0" y="0"/>
            <a:ext cx="14630400" cy="8229600"/>
          </a:xfrm>
          <a:prstGeom prst="rect">
            <a:avLst/>
          </a:prstGeom>
          <a:solidFill>
            <a:srgbClr val="152025">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8"/>
          <p:cNvSpPr/>
          <p:nvPr/>
        </p:nvSpPr>
        <p:spPr>
          <a:xfrm>
            <a:off x="2037993" y="1727835"/>
            <a:ext cx="10554414" cy="2083118"/>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0F4F1"/>
              </a:buClr>
              <a:buSzPts val="4374"/>
              <a:buFont typeface="Syne"/>
              <a:buNone/>
            </a:pPr>
            <a:r>
              <a:rPr b="1" lang="en-US" sz="4374">
                <a:solidFill>
                  <a:srgbClr val="F0F4F1"/>
                </a:solidFill>
                <a:latin typeface="Syne"/>
                <a:ea typeface="Syne"/>
                <a:cs typeface="Syne"/>
                <a:sym typeface="Syne"/>
              </a:rPr>
              <a:t>EU funding for climate change projects and initiatives</a:t>
            </a:r>
            <a:endParaRPr sz="4374">
              <a:solidFill>
                <a:schemeClr val="dk1"/>
              </a:solidFill>
              <a:latin typeface="Calibri"/>
              <a:ea typeface="Calibri"/>
              <a:cs typeface="Calibri"/>
              <a:sym typeface="Calibri"/>
            </a:endParaRPr>
          </a:p>
        </p:txBody>
      </p:sp>
      <p:sp>
        <p:nvSpPr>
          <p:cNvPr id="134" name="Google Shape;134;p8"/>
          <p:cNvSpPr/>
          <p:nvPr/>
        </p:nvSpPr>
        <p:spPr>
          <a:xfrm>
            <a:off x="2037993" y="4366379"/>
            <a:ext cx="5110520" cy="6665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D7E5D8"/>
              </a:buClr>
              <a:buSzPts val="5249"/>
              <a:buFont typeface="Syne"/>
              <a:buNone/>
            </a:pPr>
            <a:r>
              <a:rPr b="1" lang="en-US" sz="5249">
                <a:solidFill>
                  <a:srgbClr val="D7E5D8"/>
                </a:solidFill>
                <a:latin typeface="Syne"/>
                <a:ea typeface="Syne"/>
                <a:cs typeface="Syne"/>
                <a:sym typeface="Syne"/>
              </a:rPr>
              <a:t>$100M</a:t>
            </a:r>
            <a:endParaRPr sz="5249">
              <a:solidFill>
                <a:schemeClr val="dk1"/>
              </a:solidFill>
              <a:latin typeface="Calibri"/>
              <a:ea typeface="Calibri"/>
              <a:cs typeface="Calibri"/>
              <a:sym typeface="Calibri"/>
            </a:endParaRPr>
          </a:p>
        </p:txBody>
      </p:sp>
      <p:sp>
        <p:nvSpPr>
          <p:cNvPr id="135" name="Google Shape;135;p8"/>
          <p:cNvSpPr/>
          <p:nvPr/>
        </p:nvSpPr>
        <p:spPr>
          <a:xfrm>
            <a:off x="2871788" y="5310545"/>
            <a:ext cx="3442930" cy="347186"/>
          </a:xfrm>
          <a:prstGeom prst="rect">
            <a:avLst/>
          </a:prstGeom>
          <a:noFill/>
          <a:ln>
            <a:noFill/>
          </a:ln>
        </p:spPr>
        <p:txBody>
          <a:bodyPr anchorCtr="0" anchor="t" bIns="45700" lIns="91425" spcFirstLastPara="1" rIns="91425" wrap="square" tIns="45700">
            <a:noAutofit/>
          </a:bodyPr>
          <a:lstStyle/>
          <a:p>
            <a:pPr indent="0" lvl="0" marL="0" marR="0" rtl="0" algn="ctr">
              <a:lnSpc>
                <a:spcPct val="125011"/>
              </a:lnSpc>
              <a:spcBef>
                <a:spcPts val="0"/>
              </a:spcBef>
              <a:spcAft>
                <a:spcPts val="0"/>
              </a:spcAft>
              <a:buClr>
                <a:srgbClr val="D7E5D8"/>
              </a:buClr>
              <a:buSzPts val="2187"/>
              <a:buFont typeface="Syne"/>
              <a:buNone/>
            </a:pPr>
            <a:r>
              <a:rPr b="1" lang="en-US" sz="2187">
                <a:solidFill>
                  <a:srgbClr val="D7E5D8"/>
                </a:solidFill>
                <a:latin typeface="Syne"/>
                <a:ea typeface="Syne"/>
                <a:cs typeface="Syne"/>
                <a:sym typeface="Syne"/>
              </a:rPr>
              <a:t>Annual Funding</a:t>
            </a:r>
            <a:endParaRPr sz="2187">
              <a:solidFill>
                <a:schemeClr val="dk1"/>
              </a:solidFill>
              <a:latin typeface="Calibri"/>
              <a:ea typeface="Calibri"/>
              <a:cs typeface="Calibri"/>
              <a:sym typeface="Calibri"/>
            </a:endParaRPr>
          </a:p>
        </p:txBody>
      </p:sp>
      <p:sp>
        <p:nvSpPr>
          <p:cNvPr id="136" name="Google Shape;136;p8"/>
          <p:cNvSpPr/>
          <p:nvPr/>
        </p:nvSpPr>
        <p:spPr>
          <a:xfrm>
            <a:off x="2037993" y="5790962"/>
            <a:ext cx="5110520" cy="710803"/>
          </a:xfrm>
          <a:prstGeom prst="rect">
            <a:avLst/>
          </a:prstGeom>
          <a:noFill/>
          <a:ln>
            <a:noFill/>
          </a:ln>
        </p:spPr>
        <p:txBody>
          <a:bodyPr anchorCtr="0" anchor="t" bIns="45700" lIns="91425" spcFirstLastPara="1" rIns="91425" wrap="square" tIns="45700">
            <a:noAutofit/>
          </a:bodyPr>
          <a:lstStyle/>
          <a:p>
            <a:pPr indent="0" lvl="0" marL="0" marR="0" rtl="0" algn="ctr">
              <a:lnSpc>
                <a:spcPct val="159942"/>
              </a:lnSpc>
              <a:spcBef>
                <a:spcPts val="0"/>
              </a:spcBef>
              <a:spcAft>
                <a:spcPts val="0"/>
              </a:spcAft>
              <a:buClr>
                <a:srgbClr val="D7E5D8"/>
              </a:buClr>
              <a:buSzPts val="1750"/>
              <a:buFont typeface="Syne"/>
              <a:buNone/>
            </a:pPr>
            <a:r>
              <a:rPr lang="en-US" sz="1750">
                <a:solidFill>
                  <a:srgbClr val="D7E5D8"/>
                </a:solidFill>
                <a:latin typeface="Syne"/>
                <a:ea typeface="Syne"/>
                <a:cs typeface="Syne"/>
                <a:sym typeface="Syne"/>
              </a:rPr>
              <a:t>EU allocated $100 million annually for climate change projects.</a:t>
            </a:r>
            <a:endParaRPr sz="1750">
              <a:solidFill>
                <a:schemeClr val="dk1"/>
              </a:solidFill>
              <a:latin typeface="Calibri"/>
              <a:ea typeface="Calibri"/>
              <a:cs typeface="Calibri"/>
              <a:sym typeface="Calibri"/>
            </a:endParaRPr>
          </a:p>
        </p:txBody>
      </p:sp>
      <p:sp>
        <p:nvSpPr>
          <p:cNvPr id="137" name="Google Shape;137;p8"/>
          <p:cNvSpPr/>
          <p:nvPr/>
        </p:nvSpPr>
        <p:spPr>
          <a:xfrm>
            <a:off x="7481768" y="4366379"/>
            <a:ext cx="5110639" cy="6665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D7E5D8"/>
              </a:buClr>
              <a:buSzPts val="5249"/>
              <a:buFont typeface="Syne"/>
              <a:buNone/>
            </a:pPr>
            <a:r>
              <a:rPr b="1" lang="en-US" sz="5249">
                <a:solidFill>
                  <a:srgbClr val="D7E5D8"/>
                </a:solidFill>
                <a:latin typeface="Syne"/>
                <a:ea typeface="Syne"/>
                <a:cs typeface="Syne"/>
                <a:sym typeface="Syne"/>
              </a:rPr>
              <a:t>500</a:t>
            </a:r>
            <a:endParaRPr sz="5249">
              <a:solidFill>
                <a:schemeClr val="dk1"/>
              </a:solidFill>
              <a:latin typeface="Calibri"/>
              <a:ea typeface="Calibri"/>
              <a:cs typeface="Calibri"/>
              <a:sym typeface="Calibri"/>
            </a:endParaRPr>
          </a:p>
        </p:txBody>
      </p:sp>
      <p:sp>
        <p:nvSpPr>
          <p:cNvPr id="138" name="Google Shape;138;p8"/>
          <p:cNvSpPr/>
          <p:nvPr/>
        </p:nvSpPr>
        <p:spPr>
          <a:xfrm>
            <a:off x="7902297" y="5310545"/>
            <a:ext cx="4269581" cy="347186"/>
          </a:xfrm>
          <a:prstGeom prst="rect">
            <a:avLst/>
          </a:prstGeom>
          <a:noFill/>
          <a:ln>
            <a:noFill/>
          </a:ln>
        </p:spPr>
        <p:txBody>
          <a:bodyPr anchorCtr="0" anchor="t" bIns="45700" lIns="91425" spcFirstLastPara="1" rIns="91425" wrap="square" tIns="45700">
            <a:noAutofit/>
          </a:bodyPr>
          <a:lstStyle/>
          <a:p>
            <a:pPr indent="0" lvl="0" marL="0" marR="0" rtl="0" algn="ctr">
              <a:lnSpc>
                <a:spcPct val="125011"/>
              </a:lnSpc>
              <a:spcBef>
                <a:spcPts val="0"/>
              </a:spcBef>
              <a:spcAft>
                <a:spcPts val="0"/>
              </a:spcAft>
              <a:buClr>
                <a:srgbClr val="D7E5D8"/>
              </a:buClr>
              <a:buSzPts val="2187"/>
              <a:buFont typeface="Syne"/>
              <a:buNone/>
            </a:pPr>
            <a:r>
              <a:rPr b="1" lang="en-US" sz="2187">
                <a:solidFill>
                  <a:srgbClr val="D7E5D8"/>
                </a:solidFill>
                <a:latin typeface="Syne"/>
                <a:ea typeface="Syne"/>
                <a:cs typeface="Syne"/>
                <a:sym typeface="Syne"/>
              </a:rPr>
              <a:t>Projects Supported</a:t>
            </a:r>
            <a:endParaRPr sz="2187">
              <a:solidFill>
                <a:schemeClr val="dk1"/>
              </a:solidFill>
              <a:latin typeface="Calibri"/>
              <a:ea typeface="Calibri"/>
              <a:cs typeface="Calibri"/>
              <a:sym typeface="Calibri"/>
            </a:endParaRPr>
          </a:p>
        </p:txBody>
      </p:sp>
      <p:sp>
        <p:nvSpPr>
          <p:cNvPr id="139" name="Google Shape;139;p8"/>
          <p:cNvSpPr/>
          <p:nvPr/>
        </p:nvSpPr>
        <p:spPr>
          <a:xfrm>
            <a:off x="7481768" y="5790962"/>
            <a:ext cx="5110639" cy="710803"/>
          </a:xfrm>
          <a:prstGeom prst="rect">
            <a:avLst/>
          </a:prstGeom>
          <a:noFill/>
          <a:ln>
            <a:noFill/>
          </a:ln>
        </p:spPr>
        <p:txBody>
          <a:bodyPr anchorCtr="0" anchor="t" bIns="45700" lIns="91425" spcFirstLastPara="1" rIns="91425" wrap="square" tIns="45700">
            <a:noAutofit/>
          </a:bodyPr>
          <a:lstStyle/>
          <a:p>
            <a:pPr indent="0" lvl="0" marL="0" marR="0" rtl="0" algn="ctr">
              <a:lnSpc>
                <a:spcPct val="159942"/>
              </a:lnSpc>
              <a:spcBef>
                <a:spcPts val="0"/>
              </a:spcBef>
              <a:spcAft>
                <a:spcPts val="0"/>
              </a:spcAft>
              <a:buClr>
                <a:srgbClr val="D7E5D8"/>
              </a:buClr>
              <a:buSzPts val="1750"/>
              <a:buFont typeface="Syne"/>
              <a:buNone/>
            </a:pPr>
            <a:r>
              <a:rPr lang="en-US" sz="1750">
                <a:solidFill>
                  <a:srgbClr val="D7E5D8"/>
                </a:solidFill>
                <a:latin typeface="Syne"/>
                <a:ea typeface="Syne"/>
                <a:cs typeface="Syne"/>
                <a:sym typeface="Syne"/>
              </a:rPr>
              <a:t>Over 500 climate change initiatives funded by the EU.</a:t>
            </a:r>
            <a:endParaRPr sz="175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preencoded.png" id="145" name="Google Shape;145;p9"/>
          <p:cNvPicPr preferRelativeResize="0"/>
          <p:nvPr/>
        </p:nvPicPr>
        <p:blipFill rotWithShape="1">
          <a:blip r:embed="rId3">
            <a:alphaModFix/>
          </a:blip>
          <a:srcRect b="0" l="0" r="0" t="0"/>
          <a:stretch/>
        </p:blipFill>
        <p:spPr>
          <a:xfrm>
            <a:off x="0" y="0"/>
            <a:ext cx="14630400" cy="8229600"/>
          </a:xfrm>
          <a:prstGeom prst="rect">
            <a:avLst/>
          </a:prstGeom>
          <a:noFill/>
          <a:ln>
            <a:noFill/>
          </a:ln>
        </p:spPr>
      </p:pic>
      <p:sp>
        <p:nvSpPr>
          <p:cNvPr id="146" name="Google Shape;146;p9"/>
          <p:cNvSpPr/>
          <p:nvPr/>
        </p:nvSpPr>
        <p:spPr>
          <a:xfrm>
            <a:off x="0" y="0"/>
            <a:ext cx="14630400" cy="8229600"/>
          </a:xfrm>
          <a:prstGeom prst="rect">
            <a:avLst/>
          </a:prstGeom>
          <a:solidFill>
            <a:srgbClr val="152025">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preencoded.png" id="147" name="Google Shape;147;p9"/>
          <p:cNvPicPr preferRelativeResize="0"/>
          <p:nvPr/>
        </p:nvPicPr>
        <p:blipFill rotWithShape="1">
          <a:blip r:embed="rId4">
            <a:alphaModFix/>
          </a:blip>
          <a:srcRect b="0" l="0" r="0" t="0"/>
          <a:stretch/>
        </p:blipFill>
        <p:spPr>
          <a:xfrm>
            <a:off x="9144000" y="0"/>
            <a:ext cx="5486400" cy="8229600"/>
          </a:xfrm>
          <a:prstGeom prst="rect">
            <a:avLst/>
          </a:prstGeom>
          <a:noFill/>
          <a:ln>
            <a:noFill/>
          </a:ln>
        </p:spPr>
      </p:pic>
      <p:sp>
        <p:nvSpPr>
          <p:cNvPr id="148" name="Google Shape;148;p9"/>
          <p:cNvSpPr/>
          <p:nvPr/>
        </p:nvSpPr>
        <p:spPr>
          <a:xfrm>
            <a:off x="833199" y="1670923"/>
            <a:ext cx="7477601" cy="2777490"/>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F0F4F1"/>
              </a:buClr>
              <a:buSzPts val="4374"/>
              <a:buFont typeface="Syne"/>
              <a:buNone/>
            </a:pPr>
            <a:r>
              <a:rPr b="1" lang="en-US" sz="4374">
                <a:solidFill>
                  <a:srgbClr val="F0F4F1"/>
                </a:solidFill>
                <a:latin typeface="Syne"/>
                <a:ea typeface="Syne"/>
                <a:cs typeface="Syne"/>
                <a:sym typeface="Syne"/>
              </a:rPr>
              <a:t>The European Climate Law and its implications</a:t>
            </a:r>
            <a:endParaRPr sz="4374">
              <a:solidFill>
                <a:schemeClr val="dk1"/>
              </a:solidFill>
              <a:latin typeface="Calibri"/>
              <a:ea typeface="Calibri"/>
              <a:cs typeface="Calibri"/>
              <a:sym typeface="Calibri"/>
            </a:endParaRPr>
          </a:p>
        </p:txBody>
      </p:sp>
      <p:sp>
        <p:nvSpPr>
          <p:cNvPr id="149" name="Google Shape;149;p9"/>
          <p:cNvSpPr/>
          <p:nvPr/>
        </p:nvSpPr>
        <p:spPr>
          <a:xfrm>
            <a:off x="833199" y="4781669"/>
            <a:ext cx="7477601" cy="1777008"/>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D7E5D8"/>
              </a:buClr>
              <a:buSzPts val="1750"/>
              <a:buFont typeface="Syne"/>
              <a:buNone/>
            </a:pPr>
            <a:r>
              <a:rPr lang="en-US" sz="1750">
                <a:solidFill>
                  <a:srgbClr val="D7E5D8"/>
                </a:solidFill>
                <a:latin typeface="Syne"/>
                <a:ea typeface="Syne"/>
                <a:cs typeface="Syne"/>
                <a:sym typeface="Syne"/>
              </a:rPr>
              <a:t>The European Climate Law, also known as the European Climate Law Regulation, is a significant legislative initiative aimed at achieving climate neutrality by 2050. It legally binds the EU to reduce greenhouse gas emissions and sets an ambitious target for net-zero emissions. This law impacts various economic sectors, policies, and member states.</a:t>
            </a:r>
            <a:endParaRPr sz="175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2024-02-26T05:23:50Z</dcterms:created>
  <dc:creator>PptxGenJS</dc:creator>
</cp:coreProperties>
</file>