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68"/>
  </p:notesMasterIdLst>
  <p:sldIdLst>
    <p:sldId id="256" r:id="rId3"/>
    <p:sldId id="257" r:id="rId4"/>
    <p:sldId id="318" r:id="rId5"/>
    <p:sldId id="319" r:id="rId6"/>
    <p:sldId id="320" r:id="rId7"/>
    <p:sldId id="321" r:id="rId8"/>
    <p:sldId id="322" r:id="rId9"/>
    <p:sldId id="323" r:id="rId10"/>
    <p:sldId id="324" r:id="rId11"/>
    <p:sldId id="325" r:id="rId12"/>
    <p:sldId id="326" r:id="rId13"/>
    <p:sldId id="327" r:id="rId14"/>
    <p:sldId id="328" r:id="rId15"/>
    <p:sldId id="329" r:id="rId16"/>
    <p:sldId id="330" r:id="rId17"/>
    <p:sldId id="331" r:id="rId18"/>
    <p:sldId id="332" r:id="rId19"/>
    <p:sldId id="333" r:id="rId20"/>
    <p:sldId id="334" r:id="rId21"/>
    <p:sldId id="335" r:id="rId22"/>
    <p:sldId id="336" r:id="rId23"/>
    <p:sldId id="337" r:id="rId24"/>
    <p:sldId id="338" r:id="rId25"/>
    <p:sldId id="339" r:id="rId26"/>
    <p:sldId id="340" r:id="rId27"/>
    <p:sldId id="341" r:id="rId28"/>
    <p:sldId id="342" r:id="rId29"/>
    <p:sldId id="343" r:id="rId30"/>
    <p:sldId id="344" r:id="rId31"/>
    <p:sldId id="345" r:id="rId32"/>
    <p:sldId id="346" r:id="rId33"/>
    <p:sldId id="347" r:id="rId34"/>
    <p:sldId id="348" r:id="rId35"/>
    <p:sldId id="349" r:id="rId36"/>
    <p:sldId id="350" r:id="rId37"/>
    <p:sldId id="351" r:id="rId38"/>
    <p:sldId id="352" r:id="rId39"/>
    <p:sldId id="353" r:id="rId40"/>
    <p:sldId id="354" r:id="rId41"/>
    <p:sldId id="355" r:id="rId42"/>
    <p:sldId id="356" r:id="rId43"/>
    <p:sldId id="357" r:id="rId44"/>
    <p:sldId id="358" r:id="rId45"/>
    <p:sldId id="359" r:id="rId46"/>
    <p:sldId id="360" r:id="rId47"/>
    <p:sldId id="361" r:id="rId48"/>
    <p:sldId id="362" r:id="rId49"/>
    <p:sldId id="363" r:id="rId50"/>
    <p:sldId id="364" r:id="rId51"/>
    <p:sldId id="365" r:id="rId52"/>
    <p:sldId id="366" r:id="rId53"/>
    <p:sldId id="367" r:id="rId54"/>
    <p:sldId id="368" r:id="rId55"/>
    <p:sldId id="369" r:id="rId56"/>
    <p:sldId id="370" r:id="rId57"/>
    <p:sldId id="371" r:id="rId58"/>
    <p:sldId id="372" r:id="rId59"/>
    <p:sldId id="373" r:id="rId60"/>
    <p:sldId id="374" r:id="rId61"/>
    <p:sldId id="375" r:id="rId62"/>
    <p:sldId id="376" r:id="rId63"/>
    <p:sldId id="377" r:id="rId64"/>
    <p:sldId id="378" r:id="rId65"/>
    <p:sldId id="379" r:id="rId66"/>
    <p:sldId id="380" r:id="rId67"/>
  </p:sldIdLst>
  <p:sldSz cx="12192000" cy="6858000"/>
  <p:notesSz cx="6951663" cy="10082213"/>
  <p:embeddedFontLst>
    <p:embeddedFont>
      <p:font typeface="Century Gothic" panose="020B0502020202020204" pitchFamily="34" charset="0"/>
      <p:regular r:id="rId69"/>
      <p:bold r:id="rId70"/>
      <p:italic r:id="rId71"/>
      <p:boldItalic r:id="rId7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7" roundtripDataSignature="AMtx7mhBapK0TZ+4bkKCdR8PsyO1nyl37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55122D6-A81F-4573-BB90-63F24197E85C}">
  <a:tblStyle styleId="{D55122D6-A81F-4573-BB90-63F24197E85C}"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notesMaster" Target="notesMasters/notesMaster1.xml"/><Relationship Id="rId16" Type="http://schemas.openxmlformats.org/officeDocument/2006/relationships/slide" Target="slides/slide1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9"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font" Target="fonts/font1.fntdata"/><Relationship Id="rId77" Type="http://customschemas.google.com/relationships/presentationmetadata" Target="metadata"/><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font" Target="fonts/font4.fntdata"/><Relationship Id="rId80"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71" Type="http://schemas.openxmlformats.org/officeDocument/2006/relationships/font" Target="fonts/font3.fntdata"/><Relationship Id="rId2" Type="http://schemas.openxmlformats.org/officeDocument/2006/relationships/slideMaster" Target="slideMasters/slideMaster2.xml"/><Relationship Id="rId29" Type="http://schemas.openxmlformats.org/officeDocument/2006/relationships/slide" Target="slides/slide2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9" name="Google Shape;99;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510501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588249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818064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125683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163250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24754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729408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468252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010413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04106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054643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321422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510284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568875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222762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968200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820311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423629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365907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556113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241670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990631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329720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0903149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4263476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691033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301202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4973239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6872154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0887881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2977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1321029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5922521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8353326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275166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3185947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7570181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5507402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475042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2287429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7368757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4504059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5498078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5929440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3085315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8639044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2665688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3250059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7597345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5624136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5236495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0325004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93312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6974196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2343368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7541655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4440521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5221906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7325630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675467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48373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693890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94159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1"/>
        <p:cNvGrpSpPr/>
        <p:nvPr/>
      </p:nvGrpSpPr>
      <p:grpSpPr>
        <a:xfrm>
          <a:off x="0" y="0"/>
          <a:ext cx="0" cy="0"/>
          <a:chOff x="0" y="0"/>
          <a:chExt cx="0" cy="0"/>
        </a:xfrm>
      </p:grpSpPr>
      <p:sp>
        <p:nvSpPr>
          <p:cNvPr id="32" name="Google Shape;32;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4" name="Google Shape;34;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5" name="Google Shape;35;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6" name="Google Shape;36;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0"/>
        <p:cNvGrpSpPr/>
        <p:nvPr/>
      </p:nvGrpSpPr>
      <p:grpSpPr>
        <a:xfrm>
          <a:off x="0" y="0"/>
          <a:ext cx="0" cy="0"/>
          <a:chOff x="0" y="0"/>
          <a:chExt cx="0" cy="0"/>
        </a:xfrm>
      </p:grpSpPr>
      <p:sp>
        <p:nvSpPr>
          <p:cNvPr id="41" name="Google Shape;41;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4"/>
        <p:cNvGrpSpPr/>
        <p:nvPr/>
      </p:nvGrpSpPr>
      <p:grpSpPr>
        <a:xfrm>
          <a:off x="0" y="0"/>
          <a:ext cx="0" cy="0"/>
          <a:chOff x="0" y="0"/>
          <a:chExt cx="0" cy="0"/>
        </a:xfrm>
      </p:grpSpPr>
      <p:sp>
        <p:nvSpPr>
          <p:cNvPr id="45" name="Google Shape;45;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7" name="Google Shape;47;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8" name="Google Shape;48;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00"/>
              <a:buFont typeface="Arial"/>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{D55122D6-A81F-4573-BB90-63F24197E85C}</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Clr>
                          <a:srgbClr val="000000"/>
                        </a:buClr>
                        <a:buSzPts val="1100"/>
                        <a:buFont typeface="Arial"/>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900"/>
                        <a:buFont typeface="Arial"/>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Clr>
                          <a:srgbClr val="000000"/>
                        </a:buClr>
                        <a:buSzPts val="900"/>
                        <a:buFont typeface="Arial"/>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02" name="Google Shape;102;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03" name="Google Shape;103;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Clr>
                <a:srgbClr val="000000"/>
              </a:buClr>
              <a:buSzPts val="2700"/>
              <a:buFont typeface="Arial"/>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Clr>
                <a:srgbClr val="000000"/>
              </a:buClr>
              <a:buSzPts val="2700"/>
              <a:buFont typeface="Arial"/>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Clr>
                <a:srgbClr val="000000"/>
              </a:buClr>
              <a:buSzPts val="1800"/>
              <a:buFont typeface="Arial"/>
              <a:buNone/>
            </a:pPr>
            <a:endParaRPr sz="1800" b="0" i="0" u="none" strike="noStrike" cap="none" dirty="0">
              <a:solidFill>
                <a:srgbClr val="000000"/>
              </a:solidFill>
              <a:latin typeface="Century Gothic"/>
              <a:ea typeface="Century Gothic"/>
              <a:cs typeface="Century Gothic"/>
              <a:sym typeface="Century Gothic"/>
            </a:endParaRPr>
          </a:p>
        </p:txBody>
      </p:sp>
      <p:pic>
        <p:nvPicPr>
          <p:cNvPr id="104" name="Google Shape;104;p1"/>
          <p:cNvPicPr preferRelativeResize="0"/>
          <p:nvPr/>
        </p:nvPicPr>
        <p:blipFill rotWithShape="1">
          <a:blip r:embed="rId4">
            <a:alphaModFix/>
          </a:blip>
          <a:srcRect l="26643" t="10966" r="39273" b="27094"/>
          <a:stretch/>
        </p:blipFill>
        <p:spPr>
          <a:xfrm>
            <a:off x="10737335" y="339087"/>
            <a:ext cx="1305303" cy="1266981"/>
          </a:xfrm>
          <a:prstGeom prst="rect">
            <a:avLst/>
          </a:prstGeom>
          <a:noFill/>
          <a:ln>
            <a:noFill/>
          </a:ln>
        </p:spPr>
      </p:pic>
      <p:sp>
        <p:nvSpPr>
          <p:cNvPr id="105" name="Google Shape;105;p1"/>
          <p:cNvSpPr txBox="1"/>
          <p:nvPr/>
        </p:nvSpPr>
        <p:spPr>
          <a:xfrm>
            <a:off x="239643" y="2908665"/>
            <a:ext cx="11150343" cy="1325964"/>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0"/>
              </a:spcAft>
              <a:buClr>
                <a:srgbClr val="000000"/>
              </a:buClr>
              <a:buSzPts val="2700"/>
              <a:buFont typeface="Arial"/>
              <a:buNone/>
            </a:pPr>
            <a:r>
              <a:rPr lang="en-US" sz="2700" b="1" i="0" u="none" strike="noStrike" cap="none" dirty="0">
                <a:solidFill>
                  <a:srgbClr val="003399"/>
                </a:solidFill>
                <a:latin typeface="Century Gothic"/>
                <a:ea typeface="Century Gothic"/>
                <a:cs typeface="Century Gothic"/>
                <a:sym typeface="Century Gothic"/>
              </a:rPr>
              <a:t>Subject title: Climate Change and Human Rights</a:t>
            </a:r>
            <a:endParaRPr sz="2700" b="1" i="0" u="none" strike="noStrike" cap="none" dirty="0">
              <a:solidFill>
                <a:schemeClr val="accent1">
                  <a:lumMod val="50000"/>
                </a:schemeClr>
              </a:solidFill>
              <a:latin typeface="Century Gothic" panose="020B0502020202020204" pitchFamily="34" charset="0"/>
              <a:ea typeface="Century Gothic"/>
              <a:cs typeface="Century Gothic"/>
              <a:sym typeface="Century Gothic"/>
            </a:endParaRPr>
          </a:p>
          <a:p>
            <a:pPr marL="0" marR="0" lvl="0" indent="0" algn="l" rtl="0">
              <a:lnSpc>
                <a:spcPct val="107000"/>
              </a:lnSpc>
              <a:spcBef>
                <a:spcPts val="1600"/>
              </a:spcBef>
              <a:spcAft>
                <a:spcPts val="800"/>
              </a:spcAft>
              <a:buClr>
                <a:srgbClr val="000000"/>
              </a:buClr>
              <a:buSzPts val="2200"/>
              <a:buFont typeface="Arial"/>
              <a:buNone/>
            </a:pPr>
            <a:r>
              <a:rPr lang="en-US" sz="2200" b="1" i="0" u="none" strike="noStrike" cap="none" dirty="0">
                <a:solidFill>
                  <a:srgbClr val="003399"/>
                </a:solidFill>
                <a:latin typeface="Century Gothic"/>
                <a:ea typeface="Century Gothic"/>
                <a:cs typeface="Century Gothic"/>
                <a:sym typeface="Century Gothic"/>
              </a:rPr>
              <a:t>Instructor Name: </a:t>
            </a:r>
            <a:r>
              <a:rPr lang="en-US" sz="2200" b="1" dirty="0">
                <a:solidFill>
                  <a:srgbClr val="003399"/>
                </a:solidFill>
                <a:latin typeface="Century Gothic"/>
                <a:ea typeface="Century Gothic"/>
                <a:cs typeface="Century Gothic"/>
                <a:sym typeface="Century Gothic"/>
              </a:rPr>
              <a:t>Mr. </a:t>
            </a:r>
            <a:r>
              <a:rPr lang="en-US" sz="2200" b="1" dirty="0" err="1">
                <a:solidFill>
                  <a:srgbClr val="003399"/>
                </a:solidFill>
                <a:latin typeface="Century Gothic"/>
                <a:ea typeface="Century Gothic"/>
                <a:cs typeface="Century Gothic"/>
                <a:sym typeface="Century Gothic"/>
              </a:rPr>
              <a:t>Anugrah</a:t>
            </a:r>
            <a:r>
              <a:rPr lang="en-US" sz="2200" b="1" dirty="0">
                <a:solidFill>
                  <a:srgbClr val="003399"/>
                </a:solidFill>
                <a:latin typeface="Century Gothic"/>
                <a:ea typeface="Century Gothic"/>
                <a:cs typeface="Century Gothic"/>
                <a:sym typeface="Century Gothic"/>
              </a:rPr>
              <a:t> Pratap Singh </a:t>
            </a:r>
            <a:r>
              <a:rPr lang="en-US" sz="2200" b="1" dirty="0" err="1">
                <a:solidFill>
                  <a:srgbClr val="003399"/>
                </a:solidFill>
                <a:latin typeface="Century Gothic"/>
                <a:ea typeface="Century Gothic"/>
                <a:cs typeface="Century Gothic"/>
                <a:sym typeface="Century Gothic"/>
              </a:rPr>
              <a:t>Rajawat</a:t>
            </a:r>
            <a:endParaRPr sz="2200" b="0" i="0" u="none" strike="noStrike" cap="none" dirty="0">
              <a:solidFill>
                <a:srgbClr val="000000"/>
              </a:solidFill>
              <a:latin typeface="Century Gothic"/>
              <a:ea typeface="Century Gothic"/>
              <a:cs typeface="Century Gothic"/>
              <a:sym typeface="Century Gothic"/>
            </a:endParaRPr>
          </a:p>
        </p:txBody>
      </p:sp>
      <p:grpSp>
        <p:nvGrpSpPr>
          <p:cNvPr id="106" name="Google Shape;106;p1"/>
          <p:cNvGrpSpPr/>
          <p:nvPr/>
        </p:nvGrpSpPr>
        <p:grpSpPr>
          <a:xfrm>
            <a:off x="0" y="5223940"/>
            <a:ext cx="12192000" cy="1634061"/>
            <a:chOff x="0" y="5223940"/>
            <a:chExt cx="12192000" cy="1634061"/>
          </a:xfrm>
        </p:grpSpPr>
        <p:sp>
          <p:nvSpPr>
            <p:cNvPr id="107" name="Google Shape;107;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alibri"/>
                  <a:ea typeface="Calibri"/>
                  <a:cs typeface="Calibri"/>
                  <a:sym typeface="Calibri"/>
                </a:rPr>
                <a:t>Project No of Reference: 618874-EPP-1-2020-1-VN-EPPKA2-CBHE-JP:</a:t>
              </a:r>
              <a:r>
                <a:rPr lang="en-US" sz="1200" b="0" i="0" u="none" strike="noStrike" cap="none">
                  <a:solidFill>
                    <a:srgbClr val="000000"/>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200"/>
                <a:buFont typeface="Arial"/>
                <a:buNone/>
              </a:pPr>
              <a:r>
                <a:rPr lang="en-US" sz="1200" b="0" i="0" u="none" strike="noStrike" cap="none">
                  <a:solidFill>
                    <a:srgbClr val="000000"/>
                  </a:solidFill>
                  <a:latin typeface="Calibri"/>
                  <a:ea typeface="Calibri"/>
                  <a:cs typeface="Calibri"/>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12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000" b="0" i="0" u="none" strike="noStrike" cap="none">
                <a:solidFill>
                  <a:srgbClr val="FFFFFF"/>
                </a:solidFill>
                <a:latin typeface="Calibri"/>
                <a:ea typeface="Calibri"/>
                <a:cs typeface="Calibri"/>
                <a:sym typeface="Calibri"/>
              </a:endParaRPr>
            </a:p>
          </p:txBody>
        </p:sp>
        <p:pic>
          <p:nvPicPr>
            <p:cNvPr id="108" name="Google Shape;108;p1"/>
            <p:cNvPicPr preferRelativeResize="0"/>
            <p:nvPr/>
          </p:nvPicPr>
          <p:blipFill rotWithShape="1">
            <a:blip r:embed="rId5">
              <a:alphaModFix/>
            </a:blip>
            <a:srcRect/>
            <a:stretch/>
          </p:blipFill>
          <p:spPr>
            <a:xfrm>
              <a:off x="2259248" y="5288834"/>
              <a:ext cx="1448292" cy="404478"/>
            </a:xfrm>
            <a:prstGeom prst="rect">
              <a:avLst/>
            </a:prstGeom>
            <a:noFill/>
            <a:ln>
              <a:noFill/>
            </a:ln>
          </p:spPr>
        </p:pic>
        <p:pic>
          <p:nvPicPr>
            <p:cNvPr id="109" name="Google Shape;109;p1"/>
            <p:cNvPicPr preferRelativeResize="0"/>
            <p:nvPr/>
          </p:nvPicPr>
          <p:blipFill rotWithShape="1">
            <a:blip r:embed="rId6">
              <a:alphaModFix/>
            </a:blip>
            <a:srcRect r="20177"/>
            <a:stretch/>
          </p:blipFill>
          <p:spPr>
            <a:xfrm>
              <a:off x="10603618" y="5288834"/>
              <a:ext cx="1533649" cy="419377"/>
            </a:xfrm>
            <a:prstGeom prst="rect">
              <a:avLst/>
            </a:prstGeom>
            <a:noFill/>
            <a:ln>
              <a:noFill/>
            </a:ln>
          </p:spPr>
        </p:pic>
        <p:pic>
          <p:nvPicPr>
            <p:cNvPr id="110" name="Google Shape;110;p1"/>
            <p:cNvPicPr preferRelativeResize="0"/>
            <p:nvPr/>
          </p:nvPicPr>
          <p:blipFill rotWithShape="1">
            <a:blip r:embed="rId7">
              <a:alphaModFix/>
            </a:blip>
            <a:srcRect/>
            <a:stretch/>
          </p:blipFill>
          <p:spPr>
            <a:xfrm>
              <a:off x="7460330" y="5245638"/>
              <a:ext cx="485416" cy="490870"/>
            </a:xfrm>
            <a:prstGeom prst="rect">
              <a:avLst/>
            </a:prstGeom>
            <a:noFill/>
            <a:ln>
              <a:noFill/>
            </a:ln>
          </p:spPr>
        </p:pic>
        <p:pic>
          <p:nvPicPr>
            <p:cNvPr id="111" name="Google Shape;111;p1"/>
            <p:cNvPicPr preferRelativeResize="0"/>
            <p:nvPr/>
          </p:nvPicPr>
          <p:blipFill rotWithShape="1">
            <a:blip r:embed="rId8">
              <a:alphaModFix/>
            </a:blip>
            <a:srcRect/>
            <a:stretch/>
          </p:blipFill>
          <p:spPr>
            <a:xfrm>
              <a:off x="54733" y="5223940"/>
              <a:ext cx="485417" cy="509388"/>
            </a:xfrm>
            <a:prstGeom prst="rect">
              <a:avLst/>
            </a:prstGeom>
            <a:noFill/>
            <a:ln>
              <a:noFill/>
            </a:ln>
          </p:spPr>
        </p:pic>
        <p:pic>
          <p:nvPicPr>
            <p:cNvPr id="112" name="Google Shape;112;p1"/>
            <p:cNvPicPr preferRelativeResize="0"/>
            <p:nvPr/>
          </p:nvPicPr>
          <p:blipFill rotWithShape="1">
            <a:blip r:embed="rId9">
              <a:alphaModFix/>
            </a:blip>
            <a:srcRect/>
            <a:stretch/>
          </p:blipFill>
          <p:spPr>
            <a:xfrm>
              <a:off x="540150" y="5259686"/>
              <a:ext cx="1638414" cy="419377"/>
            </a:xfrm>
            <a:prstGeom prst="rect">
              <a:avLst/>
            </a:prstGeom>
            <a:noFill/>
            <a:ln>
              <a:noFill/>
            </a:ln>
          </p:spPr>
        </p:pic>
        <p:pic>
          <p:nvPicPr>
            <p:cNvPr id="113" name="Google Shape;113;p1"/>
            <p:cNvPicPr preferRelativeResize="0"/>
            <p:nvPr/>
          </p:nvPicPr>
          <p:blipFill rotWithShape="1">
            <a:blip r:embed="rId10">
              <a:alphaModFix/>
            </a:blip>
            <a:srcRect/>
            <a:stretch/>
          </p:blipFill>
          <p:spPr>
            <a:xfrm>
              <a:off x="4914914" y="5357692"/>
              <a:ext cx="1489026" cy="367595"/>
            </a:xfrm>
            <a:prstGeom prst="rect">
              <a:avLst/>
            </a:prstGeom>
            <a:noFill/>
            <a:ln>
              <a:noFill/>
            </a:ln>
          </p:spPr>
        </p:pic>
        <p:pic>
          <p:nvPicPr>
            <p:cNvPr id="114" name="Google Shape;114;p1"/>
            <p:cNvPicPr preferRelativeResize="0"/>
            <p:nvPr/>
          </p:nvPicPr>
          <p:blipFill rotWithShape="1">
            <a:blip r:embed="rId11">
              <a:alphaModFix/>
            </a:blip>
            <a:srcRect r="10406" b="8446"/>
            <a:stretch/>
          </p:blipFill>
          <p:spPr>
            <a:xfrm>
              <a:off x="8705701" y="5233834"/>
              <a:ext cx="1795277" cy="489486"/>
            </a:xfrm>
            <a:prstGeom prst="rect">
              <a:avLst/>
            </a:prstGeom>
            <a:noFill/>
            <a:ln>
              <a:noFill/>
            </a:ln>
          </p:spPr>
        </p:pic>
        <p:pic>
          <p:nvPicPr>
            <p:cNvPr id="115" name="Google Shape;115;p1"/>
            <p:cNvPicPr preferRelativeResize="0"/>
            <p:nvPr/>
          </p:nvPicPr>
          <p:blipFill rotWithShape="1">
            <a:blip r:embed="rId12">
              <a:alphaModFix/>
            </a:blip>
            <a:srcRect/>
            <a:stretch/>
          </p:blipFill>
          <p:spPr>
            <a:xfrm>
              <a:off x="6451188" y="5331800"/>
              <a:ext cx="980435" cy="419377"/>
            </a:xfrm>
            <a:prstGeom prst="rect">
              <a:avLst/>
            </a:prstGeom>
            <a:noFill/>
            <a:ln>
              <a:noFill/>
            </a:ln>
          </p:spPr>
        </p:pic>
        <p:pic>
          <p:nvPicPr>
            <p:cNvPr id="116" name="Google Shape;116;p1"/>
            <p:cNvPicPr preferRelativeResize="0"/>
            <p:nvPr/>
          </p:nvPicPr>
          <p:blipFill rotWithShape="1">
            <a:blip r:embed="rId13">
              <a:alphaModFix/>
            </a:blip>
            <a:srcRect/>
            <a:stretch/>
          </p:blipFill>
          <p:spPr>
            <a:xfrm>
              <a:off x="8018929" y="5259686"/>
              <a:ext cx="719168" cy="489486"/>
            </a:xfrm>
            <a:prstGeom prst="rect">
              <a:avLst/>
            </a:prstGeom>
            <a:noFill/>
            <a:ln>
              <a:noFill/>
            </a:ln>
          </p:spPr>
        </p:pic>
        <p:pic>
          <p:nvPicPr>
            <p:cNvPr id="117" name="Google Shape;117;p1"/>
            <p:cNvPicPr preferRelativeResize="0"/>
            <p:nvPr/>
          </p:nvPicPr>
          <p:blipFill rotWithShape="1">
            <a:blip r:embed="rId14">
              <a:alphaModFix/>
            </a:blip>
            <a:srcRect/>
            <a:stretch/>
          </p:blipFill>
          <p:spPr>
            <a:xfrm>
              <a:off x="3774016" y="5265789"/>
              <a:ext cx="1131082" cy="502703"/>
            </a:xfrm>
            <a:prstGeom prst="rect">
              <a:avLst/>
            </a:prstGeom>
            <a:noFill/>
            <a:ln>
              <a:noFill/>
            </a:ln>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Economic and Social Stability- </a:t>
            </a:r>
            <a:r>
              <a:rPr lang="en-US" sz="2000" dirty="0">
                <a:latin typeface="Times New Roman" panose="02020603050405020304" pitchFamily="18" charset="0"/>
                <a:cs typeface="Times New Roman" panose="02020603050405020304" pitchFamily="18" charset="0"/>
              </a:rPr>
              <a:t>The impacts of climate change on vulnerable populations can lead to broader social and economic instability. For example, increased migration due to uninhabitable conditions, health crises from climate-induced diseases, and economic losses from natural disasters can disrupt communities and economies. These disruptions can lead to conflicts over resources, loss of livelihoods, and increased poverty levels. </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Sustainable Development Goals (SDGs)- </a:t>
            </a:r>
            <a:r>
              <a:rPr lang="en-US" sz="2000" dirty="0">
                <a:latin typeface="Times New Roman" panose="02020603050405020304" pitchFamily="18" charset="0"/>
                <a:cs typeface="Times New Roman" panose="02020603050405020304" pitchFamily="18" charset="0"/>
              </a:rPr>
              <a:t>Many of the Sustainable Development Goals (SDGs) are directly or indirectly affected by climate change. Goals related to poverty, hunger, health, education, gender equality, clean water, and reduced inequalities are particularly at risk. </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57608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734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863600"/>
            <a:ext cx="9488100" cy="513080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Moral and Ethical Responsibility- </a:t>
            </a:r>
            <a:r>
              <a:rPr lang="en-US" sz="2000" dirty="0">
                <a:latin typeface="Times New Roman" panose="02020603050405020304" pitchFamily="18" charset="0"/>
                <a:cs typeface="Times New Roman" panose="02020603050405020304" pitchFamily="18" charset="0"/>
              </a:rPr>
              <a:t>There is a moral and ethical imperative to protect the most vulnerable from the worst impacts of climate change. Those who have contributed least to the problem often suffer the most, making it a matter of ethical responsibility to address their needs and ensure their protection. This includes prioritizing their voices and experiences in climate action, recognizing their inherent dignity, and providing support and resources to enhance their resilience. </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Effective Climate Policies and Practices-</a:t>
            </a:r>
            <a:r>
              <a:rPr lang="en-US" sz="2000" dirty="0">
                <a:latin typeface="Times New Roman" panose="02020603050405020304" pitchFamily="18" charset="0"/>
                <a:cs typeface="Times New Roman" panose="02020603050405020304" pitchFamily="18" charset="0"/>
              </a:rPr>
              <a:t>Defining and understanding vulnerability, adaptability, and resilience is crucial for developing effective climate policies and practices. Recognizing the importance of addressing climate change impacts on vulnerable populations leads to more inclusive and just policies that consider the specific needs and circumstances of these groups. </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56391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200" b="1" dirty="0">
                <a:solidFill>
                  <a:schemeClr val="bg1"/>
                </a:solidFill>
                <a:latin typeface="Times New Roman" panose="02020603050405020304" pitchFamily="18" charset="0"/>
                <a:cs typeface="Times New Roman" panose="02020603050405020304" pitchFamily="18" charset="0"/>
              </a:rPr>
              <a:t>GLOBAL PERSPECTIVE ON VULNERABILITY TO CLIMATE CHANGE</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marL="514350" indent="-514350" algn="just">
              <a:lnSpc>
                <a:spcPct val="150000"/>
              </a:lnSpc>
              <a:buAutoNum type="alphaUcPeriod"/>
            </a:pPr>
            <a:r>
              <a:rPr lang="en-IN" sz="2000" b="1" u="sng" dirty="0">
                <a:latin typeface="Times New Roman" panose="02020603050405020304" pitchFamily="18" charset="0"/>
                <a:cs typeface="Times New Roman" panose="02020603050405020304" pitchFamily="18" charset="0"/>
              </a:rPr>
              <a:t>OVERVIEW OF GLOBAL VULNERABILITY</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Geographic and Socioeconomic Disparities- </a:t>
            </a:r>
            <a:r>
              <a:rPr lang="en-US" sz="2000" dirty="0">
                <a:latin typeface="Times New Roman" panose="02020603050405020304" pitchFamily="18" charset="0"/>
                <a:cs typeface="Times New Roman" panose="02020603050405020304" pitchFamily="18" charset="0"/>
              </a:rPr>
              <a:t>Vulnerability to climate change is not evenly distributed across the globe. Geographic and socioeconomic factors play a significant role in determining which regions and populations are most at risk. Coastal areas, small island states, and arid regions often face higher levels of exposure to climate impacts such as sea-level rise, extreme weather events, and droughts. Developing countries and low-income communities typically lack the financial resources, infrastructure, and institutional capacity to effectively respond to these threats, making them more vulnerable.</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22509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200" b="1" dirty="0">
                <a:solidFill>
                  <a:schemeClr val="bg1"/>
                </a:solidFill>
                <a:latin typeface="Times New Roman" panose="02020603050405020304" pitchFamily="18" charset="0"/>
                <a:cs typeface="Times New Roman" panose="02020603050405020304" pitchFamily="18" charset="0"/>
              </a:rPr>
              <a:t>GLOBAL PERSPECTIVE ON VULNERABILITY TO CLIMATE CHANGE</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Climate Change Hotspots- </a:t>
            </a:r>
            <a:r>
              <a:rPr lang="en-US" sz="2000" dirty="0">
                <a:latin typeface="Times New Roman" panose="02020603050405020304" pitchFamily="18" charset="0"/>
                <a:cs typeface="Times New Roman" panose="02020603050405020304" pitchFamily="18" charset="0"/>
              </a:rPr>
              <a:t>Certain areas, known as climate change hotspots, are experiencing more severe impacts due to their unique geographic and environmental conditions. For example, the Arctic is warming at twice the global average rate, leading to rapid ice melt and profound changes in ecosystems and local communities. Similarly, the Sahel region in Africa faces increasing desertification and food insecurity due to rising temperatures and changing precipitation patterns. These hotspots highlight the urgent need for targeted interventions to address the specific challenges faced by the most vulnerable regions.</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26845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200" b="1" dirty="0">
                <a:solidFill>
                  <a:schemeClr val="bg1"/>
                </a:solidFill>
                <a:latin typeface="Times New Roman" panose="02020603050405020304" pitchFamily="18" charset="0"/>
                <a:cs typeface="Times New Roman" panose="02020603050405020304" pitchFamily="18" charset="0"/>
              </a:rPr>
              <a:t>GLOBAL PERSPECTIVE ON VULNERABILITY TO CLIMATE CHANGE</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Vulnerable Populations- </a:t>
            </a:r>
            <a:r>
              <a:rPr lang="en-US" sz="2000" dirty="0">
                <a:latin typeface="Times New Roman" panose="02020603050405020304" pitchFamily="18" charset="0"/>
                <a:cs typeface="Times New Roman" panose="02020603050405020304" pitchFamily="18" charset="0"/>
              </a:rPr>
              <a:t>Within countries, certain groups are more vulnerable to climate change due to factors such as poverty, age, gender, health status, and access to resources. Indigenous peoples, women, children, the elderly, and people with disabilities often face heightened risks. Their vulnerability is compounded by social and economic inequalities that limit their ability to adapt. For example, women in many developing countries are responsible for water and food collection, making them more susceptible to climate impacts on these resources. Addressing the needs of these vulnerable populations is critical for ensuring equitable and effective climate action.</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94836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200" b="1" dirty="0">
                <a:solidFill>
                  <a:schemeClr val="bg1"/>
                </a:solidFill>
                <a:latin typeface="Times New Roman" panose="02020603050405020304" pitchFamily="18" charset="0"/>
                <a:cs typeface="Times New Roman" panose="02020603050405020304" pitchFamily="18" charset="0"/>
              </a:rPr>
              <a:t>GLOBAL PERSPECTIVE ON VULNERABILITY TO CLIMATE CHANGE</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B. </a:t>
            </a:r>
            <a:r>
              <a:rPr lang="en-US" sz="2000" b="1" u="sng" dirty="0">
                <a:latin typeface="Times New Roman" panose="02020603050405020304" pitchFamily="18" charset="0"/>
                <a:cs typeface="Times New Roman" panose="02020603050405020304" pitchFamily="18" charset="0"/>
              </a:rPr>
              <a:t>GLOBAL ADAPTATION AND RESILIENCE EFFORTS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International Agreements and Frameworks- </a:t>
            </a:r>
            <a:r>
              <a:rPr lang="en-US" sz="2000" dirty="0">
                <a:latin typeface="Times New Roman" panose="02020603050405020304" pitchFamily="18" charset="0"/>
                <a:cs typeface="Times New Roman" panose="02020603050405020304" pitchFamily="18" charset="0"/>
              </a:rPr>
              <a:t>Global efforts to address climate change vulnerability and enhance resilience are guided by international agreements and frameworks such as the Paris Agreement, the Sendai Framework for Disaster Risk Reduction, and the United Nations Sustainable Development Goals (SDGs). The Paris Agreement, in particular, emphasizes the importance of adaptation and resilience-building, with a focus on supporting the most vulnerable countries and communities. These frameworks provide a collaborative platform for countries to share knowledge, resources, and best practices.</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26002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200" b="1" dirty="0">
                <a:solidFill>
                  <a:schemeClr val="bg1"/>
                </a:solidFill>
                <a:latin typeface="Times New Roman" panose="02020603050405020304" pitchFamily="18" charset="0"/>
                <a:cs typeface="Times New Roman" panose="02020603050405020304" pitchFamily="18" charset="0"/>
              </a:rPr>
              <a:t>GLOBAL PERSPECTIVE ON VULNERABILITY TO CLIMATE CHANGE</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National Adaptation Plans (NAPs)- </a:t>
            </a:r>
            <a:r>
              <a:rPr lang="en-US" sz="2000" dirty="0">
                <a:latin typeface="Times New Roman" panose="02020603050405020304" pitchFamily="18" charset="0"/>
                <a:cs typeface="Times New Roman" panose="02020603050405020304" pitchFamily="18" charset="0"/>
              </a:rPr>
              <a:t>Many countries are developing and implementing National Adaptation Plans (NAPs) to address their specific climate vulnerabilities. These plans outline strategies and actions for enhancing resilience across various sectors such as agriculture, water resources, health, and infrastructure. NAPs are crucial for integrating climate adaptation into national development planning, ensuring that climate resilience becomes a core component of sustainable development efforts.</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22313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200" b="1" dirty="0">
                <a:solidFill>
                  <a:schemeClr val="bg1"/>
                </a:solidFill>
                <a:latin typeface="Times New Roman" panose="02020603050405020304" pitchFamily="18" charset="0"/>
                <a:cs typeface="Times New Roman" panose="02020603050405020304" pitchFamily="18" charset="0"/>
              </a:rPr>
              <a:t>GLOBAL PERSPECTIVE ON VULNERABILITY TO CLIMATE CHANGE</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Funding and Financial Mechanisms- </a:t>
            </a:r>
            <a:r>
              <a:rPr lang="en-US" sz="2000" dirty="0">
                <a:latin typeface="Times New Roman" panose="02020603050405020304" pitchFamily="18" charset="0"/>
                <a:cs typeface="Times New Roman" panose="02020603050405020304" pitchFamily="18" charset="0"/>
              </a:rPr>
              <a:t>Adequate funding is essential for implementing effective adaptation and resilience measures. Various financial mechanisms, such as the Green Climate Fund (GCF), the Adaptation Fund, and bilateral and multilateral aid, provide critical support to vulnerable countries. These funds help finance projects that build infrastructure resilience, support sustainable agriculture, enhance water management, and protect ecosystems. Ensuring that financial resources reach the most vulnerable populations is key to achieving meaningful and lasting resilience.</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514856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200" b="1" dirty="0">
                <a:solidFill>
                  <a:schemeClr val="bg1"/>
                </a:solidFill>
                <a:latin typeface="Times New Roman" panose="02020603050405020304" pitchFamily="18" charset="0"/>
                <a:cs typeface="Times New Roman" panose="02020603050405020304" pitchFamily="18" charset="0"/>
              </a:rPr>
              <a:t>GLOBAL PERSPECTIVE ON VULNERABILITY TO CLIMATE CHANGE</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Community-Based Adaptation- </a:t>
            </a:r>
            <a:r>
              <a:rPr lang="en-US" sz="2000" dirty="0">
                <a:latin typeface="Times New Roman" panose="02020603050405020304" pitchFamily="18" charset="0"/>
                <a:cs typeface="Times New Roman" panose="02020603050405020304" pitchFamily="18" charset="0"/>
              </a:rPr>
              <a:t>Community-based adaptation (CBA) approaches recognize the importance of local knowledge and participation in building resilience. These approaches involve engaging communities in the planning and implementation of adaptation strategies, ensuring that interventions are culturally appropriate and locally relevant. Examples of successful CBA include the development of early warning systems for extreme weather events, sustainable land management practices, and the restoration of natural habitats to buffer against climate impacts.</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02794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200" b="1" dirty="0">
                <a:solidFill>
                  <a:schemeClr val="bg1"/>
                </a:solidFill>
                <a:latin typeface="Times New Roman" panose="02020603050405020304" pitchFamily="18" charset="0"/>
                <a:cs typeface="Times New Roman" panose="02020603050405020304" pitchFamily="18" charset="0"/>
              </a:rPr>
              <a:t>GLOBAL PERSPECTIVE ON VULNERABILITY TO CLIMATE CHANGE</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Innovative Technologies and Practices- </a:t>
            </a:r>
            <a:r>
              <a:rPr lang="en-US" sz="2000" dirty="0">
                <a:latin typeface="Times New Roman" panose="02020603050405020304" pitchFamily="18" charset="0"/>
                <a:cs typeface="Times New Roman" panose="02020603050405020304" pitchFamily="18" charset="0"/>
              </a:rPr>
              <a:t>Technological innovations and new practices play a significant role in enhancing global resilience to climate change. For instance, climate-smart agriculture techniques, such as drought-resistant crops and precision irrigation, help farmers adapt to changing conditions. Renewable energy technologies reduce greenhouse gas emissions while providing reliable and sustainable energy sources. Additionally, advancements in climate modeling and data analytics improve the accuracy of climate impact predictions, enabling better planning and decision-making.</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30486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8" y="468080"/>
            <a:ext cx="9488100" cy="52320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rgbClr val="FFFFFF"/>
                </a:solidFill>
                <a:latin typeface="Times New Roman" panose="02020603050405020304" pitchFamily="18" charset="0"/>
                <a:ea typeface="Quattrocento Sans"/>
                <a:cs typeface="Times New Roman" panose="02020603050405020304" pitchFamily="18" charset="0"/>
                <a:sym typeface="Quattrocento Sans"/>
              </a:rPr>
              <a:t>OVERVIEW OF THE TOPIC </a:t>
            </a:r>
            <a:endParaRPr lang="en-US" sz="1400" b="1" i="0" u="none" strike="noStrike" cap="none" dirty="0">
              <a:solidFill>
                <a:srgbClr val="000000"/>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017825" y="1066800"/>
            <a:ext cx="9488100" cy="5039360"/>
          </a:xfrm>
          <a:prstGeom prst="rect">
            <a:avLst/>
          </a:prstGeom>
          <a:noFill/>
          <a:ln>
            <a:noFill/>
          </a:ln>
        </p:spPr>
        <p:txBody>
          <a:bodyPr spcFirstLastPara="1" wrap="square" lIns="91425" tIns="91425" rIns="91425" bIns="91425" anchor="t" anchorCtr="0">
            <a:noAutofit/>
          </a:bodyPr>
          <a:lstStyle/>
          <a:p>
            <a:pPr marL="400050" lvl="0" indent="-285750" algn="just" rtl="0">
              <a:lnSpc>
                <a:spcPct val="150000"/>
              </a:lnSpc>
              <a:spcBef>
                <a:spcPts val="0"/>
              </a:spcBef>
              <a:spcAft>
                <a:spcPts val="0"/>
              </a:spcAft>
              <a:buClr>
                <a:schemeClr val="dk1"/>
              </a:buClr>
              <a:buSzPts val="18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Introduction</a:t>
            </a:r>
          </a:p>
          <a:p>
            <a:pPr marL="514350" lvl="0" indent="-400050" algn="just" rtl="0">
              <a:lnSpc>
                <a:spcPct val="150000"/>
              </a:lnSpc>
              <a:spcBef>
                <a:spcPts val="0"/>
              </a:spcBef>
              <a:spcAft>
                <a:spcPts val="0"/>
              </a:spcAft>
              <a:buClr>
                <a:schemeClr val="dk1"/>
              </a:buClr>
              <a:buSzPts val="1800"/>
              <a:buFont typeface="+mj-lt"/>
              <a:buAutoNum type="romanLcPeriod"/>
            </a:pP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Definition of vulnerability, adaptability, and resilience</a:t>
            </a:r>
          </a:p>
          <a:p>
            <a:pPr marL="514350" lvl="0" indent="-400050" algn="just" rtl="0">
              <a:lnSpc>
                <a:spcPct val="150000"/>
              </a:lnSpc>
              <a:spcBef>
                <a:spcPts val="0"/>
              </a:spcBef>
              <a:spcAft>
                <a:spcPts val="0"/>
              </a:spcAft>
              <a:buClr>
                <a:schemeClr val="dk1"/>
              </a:buClr>
              <a:buSzPts val="1800"/>
              <a:buFont typeface="+mj-lt"/>
              <a:buAutoNum type="romanLcPeriod"/>
            </a:pPr>
            <a:r>
              <a:rPr lang="en-US" altLang="en-US" sz="2000" dirty="0">
                <a:solidFill>
                  <a:schemeClr val="tx1"/>
                </a:solidFill>
                <a:latin typeface="Times New Roman" panose="02020603050405020304" pitchFamily="18" charset="0"/>
                <a:cs typeface="Times New Roman" panose="02020603050405020304" pitchFamily="18" charset="0"/>
              </a:rPr>
              <a:t>S</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ignificance of vulnerability, adaptability, and resilience</a:t>
            </a:r>
          </a:p>
          <a:p>
            <a:pPr marL="514350" lvl="0" indent="-400050" algn="just" rtl="0">
              <a:lnSpc>
                <a:spcPct val="150000"/>
              </a:lnSpc>
              <a:spcBef>
                <a:spcPts val="0"/>
              </a:spcBef>
              <a:spcAft>
                <a:spcPts val="0"/>
              </a:spcAft>
              <a:buClr>
                <a:schemeClr val="dk1"/>
              </a:buClr>
              <a:buSzPts val="1800"/>
              <a:buFont typeface="+mj-lt"/>
              <a:buAutoNum type="romanLcPeriod"/>
            </a:pP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Importance of addressing climate change impacts on vulnerable populations </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Global Perspective on Vulnerability to Climate Change</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Overview of Global Vulnerability</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Global Adaptation and Resilience Efforts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Women and Gender-Responsive Climate Action</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Climate Change Impact on Women</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Gender-Responsive Climate Policies</a:t>
            </a:r>
          </a:p>
          <a:p>
            <a:pPr algn="r">
              <a:lnSpc>
                <a:spcPct val="150000"/>
              </a:lnSpc>
            </a:pPr>
            <a:r>
              <a:rPr lang="en-US" sz="2000" b="1" dirty="0" err="1">
                <a:latin typeface="Times New Roman" panose="02020603050405020304" pitchFamily="18" charset="0"/>
                <a:cs typeface="Times New Roman" panose="02020603050405020304" pitchFamily="18" charset="0"/>
              </a:rPr>
              <a:t>Contd</a:t>
            </a:r>
            <a:r>
              <a:rPr lang="en-US" sz="2000" b="1" dirty="0">
                <a:latin typeface="Times New Roman" panose="02020603050405020304" pitchFamily="18" charset="0"/>
                <a:cs typeface="Times New Roman" panose="02020603050405020304" pitchFamily="18" charset="0"/>
              </a:rPr>
              <a:t>…</a:t>
            </a:r>
          </a:p>
          <a:p>
            <a:pPr algn="just">
              <a:lnSpc>
                <a:spcPct val="150000"/>
              </a:lnSpc>
            </a:pPr>
            <a:endParaRPr lang="en-US" sz="2000" dirty="0">
              <a:latin typeface="Times New Roman" panose="02020603050405020304" pitchFamily="18" charset="0"/>
              <a:cs typeface="Times New Roman" panose="02020603050405020304" pitchFamily="18" charset="0"/>
            </a:endParaRPr>
          </a:p>
          <a:p>
            <a:pPr marL="114300" lvl="0" algn="just" rtl="0">
              <a:lnSpc>
                <a:spcPct val="150000"/>
              </a:lnSpc>
              <a:spcBef>
                <a:spcPts val="0"/>
              </a:spcBef>
              <a:spcAft>
                <a:spcPts val="0"/>
              </a:spcAft>
              <a:buClr>
                <a:schemeClr val="dk1"/>
              </a:buClr>
              <a:buSzPts val="1800"/>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114300" lvl="0" algn="just" rtl="0">
              <a:lnSpc>
                <a:spcPct val="150000"/>
              </a:lnSpc>
              <a:spcBef>
                <a:spcPts val="0"/>
              </a:spcBef>
              <a:spcAft>
                <a:spcPts val="0"/>
              </a:spcAft>
              <a:buClr>
                <a:schemeClr val="dk1"/>
              </a:buClr>
              <a:buSzPts val="1800"/>
            </a:pPr>
            <a:endParaRPr lang="en-US" sz="1800" b="1" dirty="0">
              <a:latin typeface="Times New Roman" panose="02020603050405020304" pitchFamily="18" charset="0"/>
              <a:cs typeface="Times New Roman" panose="02020603050405020304" pitchFamily="18" charset="0"/>
            </a:endParaRPr>
          </a:p>
          <a:p>
            <a:pPr marL="114300" lvl="0" algn="r" rtl="0">
              <a:lnSpc>
                <a:spcPct val="150000"/>
              </a:lnSpc>
              <a:spcBef>
                <a:spcPts val="0"/>
              </a:spcBef>
              <a:spcAft>
                <a:spcPts val="0"/>
              </a:spcAft>
              <a:buClr>
                <a:schemeClr val="dk1"/>
              </a:buClr>
              <a:buSzPts val="1800"/>
            </a:pPr>
            <a:endParaRPr sz="1800" b="1" dirty="0">
              <a:solidFill>
                <a:schemeClr val="dk1"/>
              </a:solidFill>
              <a:latin typeface="Times New Roman" panose="02020603050405020304" pitchFamily="18" charset="0"/>
              <a:ea typeface="Times New Roman"/>
              <a:cs typeface="Times New Roman" panose="02020603050405020304" pitchFamily="18" charset="0"/>
              <a:sym typeface="Times New Roman"/>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CB3CEDA0-BA92-B678-80D9-75C4F79C8101}"/>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200" b="1" dirty="0">
                <a:solidFill>
                  <a:schemeClr val="bg1"/>
                </a:solidFill>
                <a:latin typeface="Times New Roman" panose="02020603050405020304" pitchFamily="18" charset="0"/>
                <a:cs typeface="Times New Roman" panose="02020603050405020304" pitchFamily="18" charset="0"/>
              </a:rPr>
              <a:t>GLOBAL PERSPECTIVE ON VULNERABILITY TO CLIMATE CHANGE</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036320"/>
            <a:ext cx="9488100" cy="495808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International Collaboration and Knowledge Sharing- </a:t>
            </a:r>
            <a:r>
              <a:rPr lang="en-US" sz="2000" dirty="0">
                <a:latin typeface="Times New Roman" panose="02020603050405020304" pitchFamily="18" charset="0"/>
                <a:cs typeface="Times New Roman" panose="02020603050405020304" pitchFamily="18" charset="0"/>
              </a:rPr>
              <a:t>Collaboration and knowledge sharing at the international level are vital for scaling up successful adaptation and resilience efforts. Organizations such as the Intergovernmental Panel on Climate Change (IPCC), the United Nations Framework Convention on Climate Change (UNFCCC), and various international research institutions facilitate the exchange of scientific knowledge, best practices, and policy experiences. These collaborative efforts help build global capacity to address climate change and foster a collective response to this shared challenge.</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999522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97692"/>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600" b="1" dirty="0">
                <a:solidFill>
                  <a:schemeClr val="bg1"/>
                </a:solidFill>
                <a:latin typeface="Times New Roman" panose="02020603050405020304" pitchFamily="18" charset="0"/>
                <a:cs typeface="Times New Roman" panose="02020603050405020304" pitchFamily="18" charset="0"/>
              </a:rPr>
              <a:t>WOMEN AND GENDER-RESPONSIVE CLIMATE ACTION</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887852"/>
            <a:ext cx="9488100" cy="5106548"/>
          </a:xfrm>
          <a:prstGeom prst="rect">
            <a:avLst/>
          </a:prstGeom>
          <a:noFill/>
          <a:ln>
            <a:noFill/>
          </a:ln>
        </p:spPr>
        <p:txBody>
          <a:bodyPr spcFirstLastPara="1" wrap="square" lIns="91425" tIns="91425" rIns="91425" bIns="91425" anchor="t" anchorCtr="0">
            <a:noAutofit/>
          </a:bodyPr>
          <a:lstStyle/>
          <a:p>
            <a:pPr marL="514350" indent="-514350" algn="just">
              <a:lnSpc>
                <a:spcPct val="150000"/>
              </a:lnSpc>
              <a:buAutoNum type="alphaUcPeriod"/>
            </a:pPr>
            <a:r>
              <a:rPr lang="en-US" sz="2000" b="1" u="sng" dirty="0">
                <a:latin typeface="Times New Roman" panose="02020603050405020304" pitchFamily="18" charset="0"/>
                <a:cs typeface="Times New Roman" panose="02020603050405020304" pitchFamily="18" charset="0"/>
              </a:rPr>
              <a:t>CLIMATE CHANGE IMPACT ON WOMEN</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Disproportionate Vulnerability- </a:t>
            </a:r>
            <a:r>
              <a:rPr lang="en-US" sz="2000" dirty="0">
                <a:latin typeface="Times New Roman" panose="02020603050405020304" pitchFamily="18" charset="0"/>
                <a:cs typeface="Times New Roman" panose="02020603050405020304" pitchFamily="18" charset="0"/>
              </a:rPr>
              <a:t>Women often face greater vulnerability to climate change impacts compared to men due to social, economic, and cultural factors. In many societies, women have less access to resources such as land, credit, and technology, which limits their ability to adapt to climate change. For example, women are typically responsible for household water and food collection in many developing countries, making them more directly affected by droughts and water scarcity.</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738739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600" b="1" dirty="0">
                <a:solidFill>
                  <a:schemeClr val="bg1"/>
                </a:solidFill>
                <a:latin typeface="Times New Roman" panose="02020603050405020304" pitchFamily="18" charset="0"/>
                <a:cs typeface="Times New Roman" panose="02020603050405020304" pitchFamily="18" charset="0"/>
              </a:rPr>
              <a:t>WOMEN AND GENDER-RESPONSIVE CLIMATE ACTION</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690160"/>
            <a:ext cx="10033166" cy="530424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Health and Safety Risks- </a:t>
            </a:r>
            <a:r>
              <a:rPr lang="en-US" sz="2000" dirty="0">
                <a:latin typeface="Times New Roman" panose="02020603050405020304" pitchFamily="18" charset="0"/>
                <a:cs typeface="Times New Roman" panose="02020603050405020304" pitchFamily="18" charset="0"/>
              </a:rPr>
              <a:t>Climate change exacerbates health and safety risks for women. Extreme weather events like floods, hurricanes, and heatwaves can lead to displacement and increase the risk of gender-based violence. Additionally, women may have limited access to healthcare services, which can be crucial during climate-induced disasters. Pregnant women and those with young children are particularly vulnerable during such events.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Economic Impacts- </a:t>
            </a:r>
            <a:r>
              <a:rPr lang="en-US" sz="2000" dirty="0">
                <a:latin typeface="Times New Roman" panose="02020603050405020304" pitchFamily="18" charset="0"/>
                <a:cs typeface="Times New Roman" panose="02020603050405020304" pitchFamily="18" charset="0"/>
              </a:rPr>
              <a:t>Women’s livelihoods are often heavily reliant on natural resources and agriculture, sectors that are highly sensitive to climate change. Crop failures, reduced agricultural productivity, and loss of livestock due to extreme weather can significantly impact women's income and food security. Furthermore, women often have less access to formal employment and social protection, making economic recovery more difficult for them.</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134322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600" b="1" dirty="0">
                <a:solidFill>
                  <a:schemeClr val="bg1"/>
                </a:solidFill>
                <a:latin typeface="Times New Roman" panose="02020603050405020304" pitchFamily="18" charset="0"/>
                <a:cs typeface="Times New Roman" panose="02020603050405020304" pitchFamily="18" charset="0"/>
              </a:rPr>
              <a:t>WOMEN AND GENDER-RESPONSIVE CLIMATE ACTION</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1165777" y="1087120"/>
            <a:ext cx="9512867" cy="476504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Social and Cultural Barriers- </a:t>
            </a:r>
            <a:r>
              <a:rPr lang="en-US" sz="2000" dirty="0">
                <a:latin typeface="Times New Roman" panose="02020603050405020304" pitchFamily="18" charset="0"/>
                <a:cs typeface="Times New Roman" panose="02020603050405020304" pitchFamily="18" charset="0"/>
              </a:rPr>
              <a:t>Social and cultural norms can restrict women's mobility and decision-making power, limiting their ability to respond to climate impacts effectively. In some communities, women may not be allowed to evacuate without a male family member during disasters, or they may be excluded from participating in community planning and decision-making processes related to climate adaptation.</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403391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600" b="1" dirty="0">
                <a:solidFill>
                  <a:schemeClr val="bg1"/>
                </a:solidFill>
                <a:latin typeface="Times New Roman" panose="02020603050405020304" pitchFamily="18" charset="0"/>
                <a:cs typeface="Times New Roman" panose="02020603050405020304" pitchFamily="18" charset="0"/>
              </a:rPr>
              <a:t>WOMEN AND GENDER-RESPONSIVE CLIMATE ACTION</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1165777" y="1046480"/>
            <a:ext cx="9512867" cy="476504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B. </a:t>
            </a:r>
            <a:r>
              <a:rPr lang="en-US" sz="2000" b="1" u="sng" dirty="0">
                <a:latin typeface="Times New Roman" panose="02020603050405020304" pitchFamily="18" charset="0"/>
                <a:cs typeface="Times New Roman" panose="02020603050405020304" pitchFamily="18" charset="0"/>
              </a:rPr>
              <a:t>GENDER-RESPONSIVE CLIMATE POLICIES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Inclusive Policy Development- </a:t>
            </a:r>
            <a:r>
              <a:rPr lang="en-US" sz="2000" dirty="0">
                <a:latin typeface="Times New Roman" panose="02020603050405020304" pitchFamily="18" charset="0"/>
                <a:cs typeface="Times New Roman" panose="02020603050405020304" pitchFamily="18" charset="0"/>
              </a:rPr>
              <a:t>Gender-responsive climate policies actively involve women in the planning, decision-making, and implementation processes. This inclusion ensures that women’s specific needs, knowledge, and perspectives are considered, leading to more effective and equitable outcomes. Engaging women in leadership roles within climate initiatives can enhance the overall resilience of communities.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Access to Resources and Services- </a:t>
            </a:r>
            <a:r>
              <a:rPr lang="en-US" sz="2000" dirty="0">
                <a:latin typeface="Times New Roman" panose="02020603050405020304" pitchFamily="18" charset="0"/>
                <a:cs typeface="Times New Roman" panose="02020603050405020304" pitchFamily="18" charset="0"/>
              </a:rPr>
              <a:t>Policies should aim to improve women’s access to resources such as land, financial services, education, and technology.</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750151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600" b="1" dirty="0">
                <a:solidFill>
                  <a:schemeClr val="bg1"/>
                </a:solidFill>
                <a:latin typeface="Times New Roman" panose="02020603050405020304" pitchFamily="18" charset="0"/>
                <a:cs typeface="Times New Roman" panose="02020603050405020304" pitchFamily="18" charset="0"/>
              </a:rPr>
              <a:t>WOMEN AND GENDER-RESPONSIVE CLIMATE ACTION</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731521" y="1046480"/>
            <a:ext cx="10444480" cy="490728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This empowerment enables women to adopt sustainable practices, enhance their adaptive capacity, and contribute to climate resilience. For instance, providing women with access to credit and training can help them invest in climate-resilient agricultural practices.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Healthcare and Safety Measures- </a:t>
            </a:r>
            <a:r>
              <a:rPr lang="en-US" sz="2000" dirty="0">
                <a:latin typeface="Times New Roman" panose="02020603050405020304" pitchFamily="18" charset="0"/>
                <a:cs typeface="Times New Roman" panose="02020603050405020304" pitchFamily="18" charset="0"/>
              </a:rPr>
              <a:t>Gender-responsive policies prioritize women’s health and safety, especially during climate-induced disasters. This includes ensuring that emergency shelters are safe and accessible for women, providing maternal and reproductive healthcare services, and addressing gender-based violence. Enhancing women’s access to healthcare and support services can mitigate the adverse health impacts of climate change.</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185448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600" b="1" dirty="0">
                <a:solidFill>
                  <a:schemeClr val="bg1"/>
                </a:solidFill>
                <a:latin typeface="Times New Roman" panose="02020603050405020304" pitchFamily="18" charset="0"/>
                <a:cs typeface="Times New Roman" panose="02020603050405020304" pitchFamily="18" charset="0"/>
              </a:rPr>
              <a:t>WOMEN AND GENDER-RESPONSIVE CLIMATE ACTION</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731521" y="1046480"/>
            <a:ext cx="10444480" cy="490728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Economic Empowerment- </a:t>
            </a:r>
            <a:r>
              <a:rPr lang="en-US" sz="2000" dirty="0">
                <a:latin typeface="Times New Roman" panose="02020603050405020304" pitchFamily="18" charset="0"/>
                <a:cs typeface="Times New Roman" panose="02020603050405020304" pitchFamily="18" charset="0"/>
              </a:rPr>
              <a:t>Policies that promote women’s economic empowerment are crucial for building resilience. This includes supporting women’s entrepreneurship, improving access to markets, and providing social protection measures such as insurance and savings schemes. Economic empowerment enables women to recover more quickly from climate shocks and contribute to their communities’ overall resilience.</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Education and Capacity Building-</a:t>
            </a:r>
            <a:r>
              <a:rPr lang="en-US" sz="2000" dirty="0">
                <a:latin typeface="Times New Roman" panose="02020603050405020304" pitchFamily="18" charset="0"/>
                <a:cs typeface="Times New Roman" panose="02020603050405020304" pitchFamily="18" charset="0"/>
              </a:rPr>
              <a:t>Investing in education and capacity-building programs for women is essential for fostering climate resilience. Educational initiatives can raise awareness about climate change impacts and adaptation strategies, while capacity-building programs can equip women with the skills needed to implement these strategies. Empowered and knowledgeable women are better prepared to take proactive measures against climate threats.</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395223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600" b="1" dirty="0">
                <a:solidFill>
                  <a:schemeClr val="bg1"/>
                </a:solidFill>
                <a:latin typeface="Times New Roman" panose="02020603050405020304" pitchFamily="18" charset="0"/>
                <a:cs typeface="Times New Roman" panose="02020603050405020304" pitchFamily="18" charset="0"/>
              </a:rPr>
              <a:t>WOMEN AND GENDER-RESPONSIVE CLIMATE ACTION</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1165777" y="1046480"/>
            <a:ext cx="9512867" cy="487680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Legal and Policy Frameworks- </a:t>
            </a:r>
            <a:r>
              <a:rPr lang="en-US" sz="2000" dirty="0">
                <a:latin typeface="Times New Roman" panose="02020603050405020304" pitchFamily="18" charset="0"/>
                <a:cs typeface="Times New Roman" panose="02020603050405020304" pitchFamily="18" charset="0"/>
              </a:rPr>
              <a:t>Developing and enforcing legal and policy frameworks that protect and promote women’s rights in the context of climate change is critical. This includes laws that ensure equal access to resources, protect against discrimination, and support women’s participation in climate governance. Strong legal frameworks provide a foundation for gender-responsive climate action.</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311739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400" b="1" dirty="0">
                <a:solidFill>
                  <a:schemeClr val="bg1"/>
                </a:solidFill>
                <a:latin typeface="Times New Roman" panose="02020603050405020304" pitchFamily="18" charset="0"/>
                <a:cs typeface="Times New Roman" panose="02020603050405020304" pitchFamily="18" charset="0"/>
              </a:rPr>
              <a:t>CHILDREN AND CLIMATE CHANGE</a:t>
            </a:r>
            <a:endParaRPr lang="en-IN" sz="24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1046480"/>
            <a:ext cx="9512867" cy="487680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A. </a:t>
            </a:r>
            <a:r>
              <a:rPr lang="en-US" sz="2000" b="1" u="sng" dirty="0">
                <a:latin typeface="Times New Roman" panose="02020603050405020304" pitchFamily="18" charset="0"/>
                <a:cs typeface="Times New Roman" panose="02020603050405020304" pitchFamily="18" charset="0"/>
              </a:rPr>
              <a:t>UNIQUE VULNERABILITIES OF CHILDREN</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Physical and Developmental Sensitivities- </a:t>
            </a:r>
            <a:r>
              <a:rPr lang="en-US" sz="2000" dirty="0">
                <a:latin typeface="Times New Roman" panose="02020603050405020304" pitchFamily="18" charset="0"/>
                <a:cs typeface="Times New Roman" panose="02020603050405020304" pitchFamily="18" charset="0"/>
              </a:rPr>
              <a:t>Children are particularly vulnerable to the impacts of climate change due to their physical and developmental stages. Their bodies and immune systems are still developing, making them more susceptible to diseases, malnutrition, and the adverse effects of extreme weather conditions. For example, children are more prone to dehydration during heatwaves and are at higher risk of respiratory issues from air pollution and wildfires.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Dependence on Adults- </a:t>
            </a:r>
            <a:r>
              <a:rPr lang="en-US" sz="2000" dirty="0">
                <a:latin typeface="Times New Roman" panose="02020603050405020304" pitchFamily="18" charset="0"/>
                <a:cs typeface="Times New Roman" panose="02020603050405020304" pitchFamily="18" charset="0"/>
              </a:rPr>
              <a:t>Children rely heavily on adults for their care, protection, and well-being. During climate-induced disasters such as floods, hurricanes, or droughts, the displacement and stress experienced by families can disrupt this caregiving</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817084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400" b="1" dirty="0">
                <a:solidFill>
                  <a:schemeClr val="bg1"/>
                </a:solidFill>
                <a:latin typeface="Times New Roman" panose="02020603050405020304" pitchFamily="18" charset="0"/>
                <a:cs typeface="Times New Roman" panose="02020603050405020304" pitchFamily="18" charset="0"/>
              </a:rPr>
              <a:t>CHILDREN AND CLIMATE CHANGE</a:t>
            </a:r>
            <a:endParaRPr lang="en-IN" sz="24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1005840"/>
            <a:ext cx="9664783" cy="511048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relationship, leaving children more exposed to harm. This dependence means that any negative impacts on the caregivers' ability to provide for and protect their children also directly affect the children.</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Psychosocial Impacts- </a:t>
            </a:r>
            <a:r>
              <a:rPr lang="en-US" sz="2000" dirty="0">
                <a:latin typeface="Times New Roman" panose="02020603050405020304" pitchFamily="18" charset="0"/>
                <a:cs typeface="Times New Roman" panose="02020603050405020304" pitchFamily="18" charset="0"/>
              </a:rPr>
              <a:t>Climate change can have significant psychosocial impacts on children, including anxiety, depression, and trauma. Experiencing or witnessing the destruction of homes, schools, and communities due to extreme weather events can lead to long-term emotional and psychological stress. </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Dependence on Adults- </a:t>
            </a:r>
            <a:r>
              <a:rPr lang="en-US" sz="2000" dirty="0">
                <a:latin typeface="Times New Roman" panose="02020603050405020304" pitchFamily="18" charset="0"/>
                <a:cs typeface="Times New Roman" panose="02020603050405020304" pitchFamily="18" charset="0"/>
              </a:rPr>
              <a:t>Children rely heavily on adults for their care, protection, and well-being. During climate-induced disasters such as floods, hurricanes, or droughts, the displacement and stress experienced by families can disrupt this caregiving relationship, leaving children more exposed to harm.</a:t>
            </a:r>
          </a:p>
          <a:p>
            <a:pPr marL="457200" indent="-457200">
              <a:buFont typeface="Arial" panose="020B0604020202020204" pitchFamily="34" charset="0"/>
              <a:buChar char="•"/>
            </a:pPr>
            <a:endParaRPr lang="en-US" sz="2800" dirty="0"/>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89081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8" y="468080"/>
            <a:ext cx="9488100" cy="52320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rgbClr val="FFFFFF"/>
                </a:solidFill>
                <a:latin typeface="Times New Roman" panose="02020603050405020304" pitchFamily="18" charset="0"/>
                <a:ea typeface="Quattrocento Sans"/>
                <a:cs typeface="Times New Roman" panose="02020603050405020304" pitchFamily="18" charset="0"/>
                <a:sym typeface="Quattrocento Sans"/>
              </a:rPr>
              <a:t>OVERVIEW OF THE TOPIC </a:t>
            </a:r>
            <a:endParaRPr lang="en-US" sz="1400" b="1" i="0" u="none" strike="noStrike" cap="none" dirty="0">
              <a:solidFill>
                <a:srgbClr val="000000"/>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017825" y="1066800"/>
            <a:ext cx="9488100" cy="482600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Children and Climate Change</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Unique Vulnerabilities of Children</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Health, Education, and Well-being Impacts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Indigenous Peoples and Climate Change</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Impact on Indigenous Lands and Cultures</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Indigenous Knowledge and Adaptation Strategies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Migrants and People on the Move</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Climate Change as a Driver of Migration</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Challenges Faced by Climate Migrants</a:t>
            </a:r>
          </a:p>
          <a:p>
            <a:pPr algn="r">
              <a:lnSpc>
                <a:spcPct val="150000"/>
              </a:lnSpc>
            </a:pPr>
            <a:r>
              <a:rPr lang="en-US" sz="2000" b="1" dirty="0" err="1">
                <a:latin typeface="Times New Roman" panose="02020603050405020304" pitchFamily="18" charset="0"/>
                <a:cs typeface="Times New Roman" panose="02020603050405020304" pitchFamily="18" charset="0"/>
              </a:rPr>
              <a:t>Contd</a:t>
            </a:r>
            <a:r>
              <a:rPr lang="en-US" sz="2000" b="1" dirty="0">
                <a:latin typeface="Times New Roman" panose="02020603050405020304" pitchFamily="18" charset="0"/>
                <a:cs typeface="Times New Roman" panose="02020603050405020304" pitchFamily="18" charset="0"/>
              </a:rPr>
              <a:t>…</a:t>
            </a:r>
          </a:p>
          <a:p>
            <a:pPr algn="r">
              <a:lnSpc>
                <a:spcPct val="150000"/>
              </a:lnSpc>
            </a:pPr>
            <a:endParaRPr lang="en-US" sz="2000" dirty="0">
              <a:latin typeface="Times New Roman" panose="02020603050405020304" pitchFamily="18" charset="0"/>
              <a:cs typeface="Times New Roman" panose="02020603050405020304" pitchFamily="18" charset="0"/>
            </a:endParaRPr>
          </a:p>
          <a:p>
            <a:pPr algn="r">
              <a:lnSpc>
                <a:spcPct val="150000"/>
              </a:lnSpc>
            </a:pPr>
            <a:endParaRPr lang="en-US" sz="2000" dirty="0">
              <a:latin typeface="Times New Roman" panose="02020603050405020304" pitchFamily="18" charset="0"/>
              <a:cs typeface="Times New Roman" panose="02020603050405020304" pitchFamily="18" charset="0"/>
            </a:endParaRPr>
          </a:p>
          <a:p>
            <a:endParaRPr lang="en-US" sz="1600" b="1" dirty="0">
              <a:solidFill>
                <a:schemeClr val="dk1"/>
              </a:solidFill>
              <a:latin typeface="Times New Roman" panose="02020603050405020304" pitchFamily="18" charset="0"/>
              <a:ea typeface="Times New Roman"/>
              <a:cs typeface="Times New Roman" panose="02020603050405020304" pitchFamily="18" charset="0"/>
              <a:sym typeface="Times New Roman"/>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19957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400" b="1" dirty="0">
                <a:solidFill>
                  <a:schemeClr val="bg1"/>
                </a:solidFill>
                <a:latin typeface="Times New Roman" panose="02020603050405020304" pitchFamily="18" charset="0"/>
                <a:cs typeface="Times New Roman" panose="02020603050405020304" pitchFamily="18" charset="0"/>
              </a:rPr>
              <a:t>CHILDREN AND CLIMATE CHANGE</a:t>
            </a:r>
            <a:endParaRPr lang="en-IN" sz="24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1005840"/>
            <a:ext cx="9512867" cy="487680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This dependence means that any negative impacts on the caregivers' ability to provide for and protect their children also directly affect the children.</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Psychosocial Impacts- </a:t>
            </a:r>
            <a:r>
              <a:rPr lang="en-US" sz="2000" dirty="0">
                <a:latin typeface="Times New Roman" panose="02020603050405020304" pitchFamily="18" charset="0"/>
                <a:cs typeface="Times New Roman" panose="02020603050405020304" pitchFamily="18" charset="0"/>
              </a:rPr>
              <a:t>Climate change can have significant psychosocial impacts on children, including anxiety, depression, and trauma. Experiencing or witnessing the destruction of homes, schools, and communities due to extreme weather events can lead to long-term emotional and psychological stress. </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Disruption of Social Services-</a:t>
            </a:r>
            <a:r>
              <a:rPr lang="en-US" sz="2000" dirty="0">
                <a:latin typeface="Times New Roman" panose="02020603050405020304" pitchFamily="18" charset="0"/>
                <a:cs typeface="Times New Roman" panose="02020603050405020304" pitchFamily="18" charset="0"/>
              </a:rPr>
              <a:t>The effects of climate change often disrupt essential social services that children rely on, such as healthcare, education, and nutrition programs. For instance, severe weather events can damage healthcare facilities and schools, leading to interruptions in medical care and education.</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508579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400" b="1" dirty="0">
                <a:solidFill>
                  <a:schemeClr val="bg1"/>
                </a:solidFill>
                <a:latin typeface="Times New Roman" panose="02020603050405020304" pitchFamily="18" charset="0"/>
                <a:cs typeface="Times New Roman" panose="02020603050405020304" pitchFamily="18" charset="0"/>
              </a:rPr>
              <a:t>CHILDREN AND CLIMATE CHANGE</a:t>
            </a:r>
            <a:endParaRPr lang="en-IN" sz="24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24561" y="1005840"/>
            <a:ext cx="9754083" cy="52933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B. </a:t>
            </a:r>
            <a:r>
              <a:rPr lang="en-US" sz="2000" b="1" u="sng" dirty="0">
                <a:latin typeface="Times New Roman" panose="02020603050405020304" pitchFamily="18" charset="0"/>
                <a:cs typeface="Times New Roman" panose="02020603050405020304" pitchFamily="18" charset="0"/>
              </a:rPr>
              <a:t>HEALTH, EDUCATION, AND WELL-BEING IMPACTS</a:t>
            </a:r>
          </a:p>
          <a:p>
            <a:pPr algn="just">
              <a:lnSpc>
                <a:spcPct val="150000"/>
              </a:lnSpc>
            </a:pPr>
            <a:r>
              <a:rPr lang="en-US" sz="2000" b="1" dirty="0">
                <a:latin typeface="Times New Roman" panose="02020603050405020304" pitchFamily="18" charset="0"/>
                <a:cs typeface="Times New Roman" panose="02020603050405020304" pitchFamily="18" charset="0"/>
              </a:rPr>
              <a:t>Health Impacts:</a:t>
            </a:r>
            <a:endParaRPr lang="en-US" sz="2000" dirty="0">
              <a:latin typeface="Times New Roman" panose="02020603050405020304" pitchFamily="18" charset="0"/>
              <a:cs typeface="Times New Roman" panose="02020603050405020304" pitchFamily="18" charset="0"/>
            </a:endParaRP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Malnutrition and Food Security:</a:t>
            </a:r>
            <a:r>
              <a:rPr lang="en-US" sz="2000" dirty="0">
                <a:latin typeface="Times New Roman" panose="02020603050405020304" pitchFamily="18" charset="0"/>
                <a:cs typeface="Times New Roman" panose="02020603050405020304" pitchFamily="18" charset="0"/>
              </a:rPr>
              <a:t> Climate change affects food production and availability, leading to increased risks of malnutrition and hunger among children. Droughts, floods, and extreme temperatures can reduce crop yields, compromising the quality and quantity of food available to children. Malnutrition can stunt growth, weaken immune systems, and hinder cognitive development.</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Waterborne and Vector-borne Diseases:</a:t>
            </a:r>
            <a:r>
              <a:rPr lang="en-US" sz="2000" dirty="0">
                <a:latin typeface="Times New Roman" panose="02020603050405020304" pitchFamily="18" charset="0"/>
                <a:cs typeface="Times New Roman" panose="02020603050405020304" pitchFamily="18" charset="0"/>
              </a:rPr>
              <a:t> Changes in climate patterns can lead to the proliferation of waterborne diseases (such as cholera) and vector-borne diseases (such as malaria and dengue).</a:t>
            </a:r>
            <a:r>
              <a:rPr lang="en-US" sz="2800" dirty="0"/>
              <a:t> </a:t>
            </a:r>
            <a:r>
              <a:rPr lang="en-US" sz="2000" dirty="0">
                <a:latin typeface="Times New Roman" panose="02020603050405020304" pitchFamily="18" charset="0"/>
                <a:cs typeface="Times New Roman" panose="02020603050405020304" pitchFamily="18" charset="0"/>
              </a:rPr>
              <a:t>Children are especially vulnerable to these diseases, which can have severe and sometimes fatal consequences.</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413386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400" b="1" dirty="0">
                <a:solidFill>
                  <a:schemeClr val="bg1"/>
                </a:solidFill>
                <a:latin typeface="Times New Roman" panose="02020603050405020304" pitchFamily="18" charset="0"/>
                <a:cs typeface="Times New Roman" panose="02020603050405020304" pitchFamily="18" charset="0"/>
              </a:rPr>
              <a:t>CHILDREN AND CLIMATE CHANGE</a:t>
            </a:r>
            <a:endParaRPr lang="en-IN" sz="24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24561" y="1005840"/>
            <a:ext cx="9754083" cy="529336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Respiratory and Heat-related Illnesses:</a:t>
            </a:r>
            <a:r>
              <a:rPr lang="en-US" sz="2000" dirty="0">
                <a:latin typeface="Times New Roman" panose="02020603050405020304" pitchFamily="18" charset="0"/>
                <a:cs typeface="Times New Roman" panose="02020603050405020304" pitchFamily="18" charset="0"/>
              </a:rPr>
              <a:t> Air pollution from wildfires, increased pollen counts, and extreme heat can cause or exacerbate respiratory conditions like asthma. Children are more susceptible to heat stress and heatstroke during periods of extreme temperatures due to their less efficient thermoregulation mechanisms.</a:t>
            </a:r>
          </a:p>
          <a:p>
            <a:pPr algn="just">
              <a:lnSpc>
                <a:spcPct val="150000"/>
              </a:lnSpc>
            </a:pPr>
            <a:r>
              <a:rPr lang="en-US" sz="2000" b="1" dirty="0">
                <a:latin typeface="Times New Roman" panose="02020603050405020304" pitchFamily="18" charset="0"/>
                <a:cs typeface="Times New Roman" panose="02020603050405020304" pitchFamily="18" charset="0"/>
              </a:rPr>
              <a:t>Education Impacts:</a:t>
            </a:r>
            <a:endParaRPr lang="en-US" sz="2000" dirty="0">
              <a:latin typeface="Times New Roman" panose="02020603050405020304" pitchFamily="18" charset="0"/>
              <a:cs typeface="Times New Roman" panose="02020603050405020304" pitchFamily="18" charset="0"/>
            </a:endParaRP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School Disruptions:</a:t>
            </a:r>
            <a:r>
              <a:rPr lang="en-US" sz="2000" dirty="0">
                <a:latin typeface="Times New Roman" panose="02020603050405020304" pitchFamily="18" charset="0"/>
                <a:cs typeface="Times New Roman" panose="02020603050405020304" pitchFamily="18" charset="0"/>
              </a:rPr>
              <a:t> Extreme weather events can damage or destroy school infrastructure, leading to temporary or prolonged closures. Flooding, hurricanes, and other disasters can displace families, forcing children to miss school or relocate to areas without adequate educational facilities. This disruption can lead to significant learning loss and hinder children's educational progress.</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005604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400" b="1" dirty="0">
                <a:solidFill>
                  <a:schemeClr val="bg1"/>
                </a:solidFill>
                <a:latin typeface="Times New Roman" panose="02020603050405020304" pitchFamily="18" charset="0"/>
                <a:cs typeface="Times New Roman" panose="02020603050405020304" pitchFamily="18" charset="0"/>
              </a:rPr>
              <a:t>CHILDREN AND CLIMATE CHANGE</a:t>
            </a:r>
            <a:endParaRPr lang="en-IN" sz="24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24561" y="1005840"/>
            <a:ext cx="9754083" cy="529336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Access to Education:</a:t>
            </a:r>
            <a:r>
              <a:rPr lang="en-US" sz="2000" dirty="0">
                <a:latin typeface="Times New Roman" panose="02020603050405020304" pitchFamily="18" charset="0"/>
                <a:cs typeface="Times New Roman" panose="02020603050405020304" pitchFamily="18" charset="0"/>
              </a:rPr>
              <a:t> In the aftermath of climate events, children from vulnerable families may be forced to drop out of school to support household recovery efforts or due to economic pressures. Girls, in particular, may face increased risk of early marriage or child labor as coping strategies in times of crisis, further limiting their educational opportunities.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Quality of Education:</a:t>
            </a:r>
            <a:r>
              <a:rPr lang="en-US" sz="2000" dirty="0">
                <a:latin typeface="Times New Roman" panose="02020603050405020304" pitchFamily="18" charset="0"/>
                <a:cs typeface="Times New Roman" panose="02020603050405020304" pitchFamily="18" charset="0"/>
              </a:rPr>
              <a:t> Even when schools remain open, the quality of education can suffer due to climate impacts. Teachers may be absent or overstressed, learning materials may be damaged, and the overall learning environment may be compromised by inadequate infrastructure and resources.</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944862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400" b="1" dirty="0">
                <a:solidFill>
                  <a:schemeClr val="bg1"/>
                </a:solidFill>
                <a:latin typeface="Times New Roman" panose="02020603050405020304" pitchFamily="18" charset="0"/>
                <a:cs typeface="Times New Roman" panose="02020603050405020304" pitchFamily="18" charset="0"/>
              </a:rPr>
              <a:t>CHILDREN AND CLIMATE CHANGE</a:t>
            </a:r>
            <a:endParaRPr lang="en-IN" sz="24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24561" y="1005840"/>
            <a:ext cx="9754083" cy="52933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Well-being Impacts:</a:t>
            </a:r>
            <a:endParaRPr lang="en-US" sz="2000" dirty="0">
              <a:latin typeface="Times New Roman" panose="02020603050405020304" pitchFamily="18" charset="0"/>
              <a:cs typeface="Times New Roman" panose="02020603050405020304" pitchFamily="18" charset="0"/>
            </a:endParaRP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Psychological Stress and Trauma:</a:t>
            </a:r>
            <a:r>
              <a:rPr lang="en-US" sz="2000" dirty="0">
                <a:latin typeface="Times New Roman" panose="02020603050405020304" pitchFamily="18" charset="0"/>
                <a:cs typeface="Times New Roman" panose="02020603050405020304" pitchFamily="18" charset="0"/>
              </a:rPr>
              <a:t> The emotional and psychological impacts of climate change on children can be profound. Exposure to disasters, loss of loved ones, displacement, and the destruction of familiar environments can lead to long-term psychological issues such as anxiety, depression, and post-traumatic stress disorder (PTSD). Children may also experience a loss of a sense of normalcy and security.</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Social and Recreational Activities:</a:t>
            </a:r>
            <a:r>
              <a:rPr lang="en-US" sz="2000" dirty="0">
                <a:latin typeface="Times New Roman" panose="02020603050405020304" pitchFamily="18" charset="0"/>
                <a:cs typeface="Times New Roman" panose="02020603050405020304" pitchFamily="18" charset="0"/>
              </a:rPr>
              <a:t> Climate change can limit children's opportunities for social and recreational activities, which are essential for their overall well-being and development. Extreme weather can restrict outdoor play and community interactions, leading to isolation and reduced physical activity. This can affect children’s social skills, mental health, and physical fitness.</a:t>
            </a: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754358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400" b="1" dirty="0">
                <a:solidFill>
                  <a:schemeClr val="bg1"/>
                </a:solidFill>
                <a:latin typeface="Times New Roman" panose="02020603050405020304" pitchFamily="18" charset="0"/>
                <a:cs typeface="Times New Roman" panose="02020603050405020304" pitchFamily="18" charset="0"/>
              </a:rPr>
              <a:t>CHILDREN AND CLIMATE CHANGE</a:t>
            </a:r>
            <a:endParaRPr lang="en-IN" sz="24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24561" y="1005840"/>
            <a:ext cx="9754083" cy="52933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Well-being Impacts:</a:t>
            </a:r>
            <a:endParaRPr lang="en-US" sz="2000" dirty="0">
              <a:latin typeface="Times New Roman" panose="02020603050405020304" pitchFamily="18" charset="0"/>
              <a:cs typeface="Times New Roman" panose="02020603050405020304" pitchFamily="18" charset="0"/>
            </a:endParaRP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Psychological Stress and Trauma:</a:t>
            </a:r>
            <a:r>
              <a:rPr lang="en-US" sz="2000" dirty="0">
                <a:latin typeface="Times New Roman" panose="02020603050405020304" pitchFamily="18" charset="0"/>
                <a:cs typeface="Times New Roman" panose="02020603050405020304" pitchFamily="18" charset="0"/>
              </a:rPr>
              <a:t> The emotional and psychological impacts of climate change on children can be profound. Exposure to disasters, loss of loved ones, displacement, and the destruction of familiar environments can lead to long-term psychological issues such as anxiety, depression, and post-traumatic stress disorder (PTSD). Children may also experience a loss of a sense of normalcy and security.</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Social and Recreational Activities:</a:t>
            </a:r>
            <a:r>
              <a:rPr lang="en-US" sz="2000" dirty="0">
                <a:latin typeface="Times New Roman" panose="02020603050405020304" pitchFamily="18" charset="0"/>
                <a:cs typeface="Times New Roman" panose="02020603050405020304" pitchFamily="18" charset="0"/>
              </a:rPr>
              <a:t> Climate change can limit children's opportunities for social and recreational activities, which are essential for their overall well-being and development. Extreme weather can restrict outdoor play and community interactions, leading to isolation and reduced physical activity. This can affect children’s social skills, mental health, and physical fitness.</a:t>
            </a: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383913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chemeClr val="bg1"/>
                </a:solidFill>
                <a:latin typeface="Times New Roman" panose="02020603050405020304" pitchFamily="18" charset="0"/>
                <a:cs typeface="Times New Roman" panose="02020603050405020304" pitchFamily="18" charset="0"/>
              </a:rPr>
              <a:t>INDIGENOUS PEOPLES AND CLIMATE CHANGE</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1097280"/>
            <a:ext cx="9512867" cy="489712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A. </a:t>
            </a:r>
            <a:r>
              <a:rPr lang="en-US" sz="2000" b="1" u="sng" dirty="0">
                <a:latin typeface="Times New Roman" panose="02020603050405020304" pitchFamily="18" charset="0"/>
                <a:cs typeface="Times New Roman" panose="02020603050405020304" pitchFamily="18" charset="0"/>
              </a:rPr>
              <a:t>IMPACT ON INDIGENOUS LANDS AND CULTURES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Environmental Degradation- </a:t>
            </a:r>
            <a:r>
              <a:rPr lang="en-US" sz="2000" dirty="0">
                <a:latin typeface="Times New Roman" panose="02020603050405020304" pitchFamily="18" charset="0"/>
                <a:cs typeface="Times New Roman" panose="02020603050405020304" pitchFamily="18" charset="0"/>
              </a:rPr>
              <a:t>Indigenous lands are often located in regions highly sensitive to climate change, such as the Arctic, tropical rainforests, and coastal areas. Climate impacts like rising temperatures, changing precipitation patterns, sea-level rise, and extreme weather events can severely degrade these environments. For example, melting ice in the Arctic threatens the traditional livelihoods of Indigenous peoples who depend on ice for hunting and fishing.</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Loss of Biodiversity- </a:t>
            </a:r>
            <a:r>
              <a:rPr lang="en-US" sz="2000" dirty="0">
                <a:latin typeface="Times New Roman" panose="02020603050405020304" pitchFamily="18" charset="0"/>
                <a:cs typeface="Times New Roman" panose="02020603050405020304" pitchFamily="18" charset="0"/>
              </a:rPr>
              <a:t>Indigenous peoples have a deep connection with their surrounding biodiversity, which is integral to their cultural practices, traditional knowledge, and livelihoods. Climate change </a:t>
            </a:r>
            <a:r>
              <a:rPr lang="en-IN" sz="2000" dirty="0">
                <a:solidFill>
                  <a:schemeClr val="tx1"/>
                </a:solidFill>
                <a:latin typeface="Times New Roman" panose="02020603050405020304" pitchFamily="18" charset="0"/>
                <a:cs typeface="Times New Roman" panose="02020603050405020304" pitchFamily="18" charset="0"/>
              </a:rPr>
              <a:t>threatens this biodiversity </a:t>
            </a:r>
            <a:r>
              <a:rPr lang="en-IN" sz="2000" dirty="0">
                <a:latin typeface="Times New Roman" panose="02020603050405020304" pitchFamily="18" charset="0"/>
                <a:cs typeface="Times New Roman" panose="02020603050405020304" pitchFamily="18" charset="0"/>
              </a:rPr>
              <a:t>leading to</a:t>
            </a:r>
            <a:endParaRPr lang="en-US" sz="2000" dirty="0">
              <a:solidFill>
                <a:schemeClr val="tx1"/>
              </a:solidFill>
              <a:latin typeface="Times New Roman" panose="02020603050405020304" pitchFamily="18" charset="0"/>
              <a:cs typeface="Times New Roman" panose="02020603050405020304" pitchFamily="18" charset="0"/>
            </a:endParaRP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714877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3156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chemeClr val="bg1"/>
                </a:solidFill>
                <a:latin typeface="Times New Roman" panose="02020603050405020304" pitchFamily="18" charset="0"/>
                <a:cs typeface="Times New Roman" panose="02020603050405020304" pitchFamily="18" charset="0"/>
              </a:rPr>
              <a:t>INDIGENOUS PEOPLES AND CLIMATE CHANGE</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1097280"/>
            <a:ext cx="9674943" cy="491744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loss of plant and animal species that Indigenous communities rely on for food, medicine, and cultural practices. For instance, changes in migration patterns of animals or the extinction of certain species can disrupt traditional hunting and gathering activities.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Cultural Disruption- </a:t>
            </a:r>
            <a:r>
              <a:rPr lang="en-US" sz="2000" dirty="0">
                <a:latin typeface="Times New Roman" panose="02020603050405020304" pitchFamily="18" charset="0"/>
                <a:cs typeface="Times New Roman" panose="02020603050405020304" pitchFamily="18" charset="0"/>
              </a:rPr>
              <a:t>Climate change can lead to the displacement of Indigenous communities from their ancestral lands, which are often at the heart of their cultural and spiritual identity. Displacement not only disrupts their way of life but also risks the loss of cultural heritage, languages, and traditional practices that are tied to specific landscapes. The forced migration of Indigenous peoples due to sea-level rise, desertification, or other climate impacts can result in the erosion of cultural identity and community cohesion.</a:t>
            </a: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014001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chemeClr val="bg1"/>
                </a:solidFill>
                <a:latin typeface="Times New Roman" panose="02020603050405020304" pitchFamily="18" charset="0"/>
                <a:cs typeface="Times New Roman" panose="02020603050405020304" pitchFamily="18" charset="0"/>
              </a:rPr>
              <a:t>INDIGENOUS PEOPLES AND CLIMATE CHANGE</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894800"/>
            <a:ext cx="9512867" cy="507928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Threats to Traditional Livelihoods- </a:t>
            </a:r>
            <a:r>
              <a:rPr lang="en-US" sz="2000" dirty="0">
                <a:latin typeface="Times New Roman" panose="02020603050405020304" pitchFamily="18" charset="0"/>
                <a:cs typeface="Times New Roman" panose="02020603050405020304" pitchFamily="18" charset="0"/>
              </a:rPr>
              <a:t>Many Indigenous communities rely on traditional livelihoods such as agriculture, fishing, and hunting, which are highly susceptible to climate variability and extreme weather events. For example, prolonged droughts can devastate crops, while coral bleaching and ocean acidification can reduce fish populations, undermining food security and economic stability for these communities. </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Health Impacts- </a:t>
            </a:r>
            <a:r>
              <a:rPr lang="en-US" sz="2000" dirty="0">
                <a:latin typeface="Times New Roman" panose="02020603050405020304" pitchFamily="18" charset="0"/>
                <a:cs typeface="Times New Roman" panose="02020603050405020304" pitchFamily="18" charset="0"/>
              </a:rPr>
              <a:t>The health of Indigenous peoples can be disproportionately affected by climate change. Changes in climate can lead to the spread of new diseases or exacerbate existing health issues. Limited access to healthcare services in many Indigenous communities further compounds these health risks. Additionally, traditional healing practices that depend on specific plants and animals may become less effective or impossible to maintain as these species become scarce.</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476159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chemeClr val="bg1"/>
                </a:solidFill>
                <a:latin typeface="Times New Roman" panose="02020603050405020304" pitchFamily="18" charset="0"/>
                <a:cs typeface="Times New Roman" panose="02020603050405020304" pitchFamily="18" charset="0"/>
              </a:rPr>
              <a:t>INDIGENOUS PEOPLES AND CLIMATE CHANGE</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894800"/>
            <a:ext cx="9512867" cy="507928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B. Indigenous Knowledge and Adaptation Strategies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Role of Traditional Knowledge- </a:t>
            </a:r>
            <a:r>
              <a:rPr lang="en-US" sz="2000" dirty="0">
                <a:latin typeface="Times New Roman" panose="02020603050405020304" pitchFamily="18" charset="0"/>
                <a:cs typeface="Times New Roman" panose="02020603050405020304" pitchFamily="18" charset="0"/>
              </a:rPr>
              <a:t>Indigenous peoples possess rich traditional knowledge systems that have been developed over centuries and are deeply attuned to their local environments. This knowledge includes understanding of local ecosystems, weather patterns, and sustainable resource management practices. Traditional ecological knowledge (TEK) can offer valuable insights into climate adaptation and resilience strategies that are locally relevant and sustainable.</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Sustainable Resource Management- </a:t>
            </a:r>
            <a:r>
              <a:rPr lang="en-US" sz="2000" dirty="0">
                <a:latin typeface="Times New Roman" panose="02020603050405020304" pitchFamily="18" charset="0"/>
                <a:cs typeface="Times New Roman" panose="02020603050405020304" pitchFamily="18" charset="0"/>
              </a:rPr>
              <a:t>Indigenous communities often practice sustainable resource management techniques that enhance ecosystem resilience. Examples include agroforestry, rotational farming, controlled burning, and water conservation methods. These practices help maintain biodiversity, soil </a:t>
            </a: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07074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8" y="91440"/>
            <a:ext cx="9488100" cy="66040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rgbClr val="FFFFFF"/>
                </a:solidFill>
                <a:latin typeface="Times New Roman" panose="02020603050405020304" pitchFamily="18" charset="0"/>
                <a:ea typeface="Quattrocento Sans"/>
                <a:cs typeface="Times New Roman" panose="02020603050405020304" pitchFamily="18" charset="0"/>
                <a:sym typeface="Quattrocento Sans"/>
              </a:rPr>
              <a:t>OVERVIEW OF THE TOPIC </a:t>
            </a:r>
            <a:endParaRPr lang="en-US" sz="1400" b="1" i="0" u="none" strike="noStrike" cap="none" dirty="0">
              <a:solidFill>
                <a:srgbClr val="000000"/>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017824" y="751840"/>
            <a:ext cx="9812735" cy="519176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Persons with Disabilities</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Vulnerabilities of Persons with Disabilities</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Inclusive Adaptation Measures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Elderly People and Climate Change</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Specific Vulnerabilities of Elderly Populations</a:t>
            </a:r>
          </a:p>
          <a:p>
            <a:pPr marL="514350" indent="-51435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Health and Mobility Challenges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Legal and Policy Frameworks</a:t>
            </a:r>
          </a:p>
          <a:p>
            <a:pPr marL="571500" indent="-57150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International human rights obligations and climate change</a:t>
            </a:r>
          </a:p>
          <a:p>
            <a:pPr marL="571500" indent="-57150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National and regional legal instruments addressing the rights of vulnerable groups</a:t>
            </a:r>
          </a:p>
          <a:p>
            <a:pPr marL="571500" indent="-571500" algn="just">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Role of international organizations and civil society in promoting climate justice</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Conclusion                                                                                                             </a:t>
            </a:r>
          </a:p>
          <a:p>
            <a:pPr marL="342900" indent="-342900" algn="just">
              <a:lnSpc>
                <a:spcPct val="150000"/>
              </a:lnSpc>
              <a:buFont typeface="Arial" panose="020B0604020202020204" pitchFamily="34" charset="0"/>
              <a:buChar char="•"/>
            </a:pPr>
            <a:endParaRPr lang="en-US" sz="2000" b="1" dirty="0">
              <a:latin typeface="Times New Roman" panose="02020603050405020304" pitchFamily="18" charset="0"/>
              <a:cs typeface="Times New Roman" panose="02020603050405020304" pitchFamily="18" charset="0"/>
            </a:endParaRPr>
          </a:p>
          <a:p>
            <a:pPr marL="514350" indent="-514350" algn="just">
              <a:lnSpc>
                <a:spcPct val="150000"/>
              </a:lnSpc>
              <a:buFont typeface="+mj-lt"/>
              <a:buAutoNum type="romanLcPeriod"/>
            </a:pPr>
            <a:endParaRPr lang="en-US" sz="2000" dirty="0">
              <a:latin typeface="Times New Roman" panose="02020603050405020304" pitchFamily="18" charset="0"/>
              <a:cs typeface="Times New Roman" panose="02020603050405020304" pitchFamily="18" charset="0"/>
            </a:endParaRPr>
          </a:p>
          <a:p>
            <a:pPr algn="r">
              <a:lnSpc>
                <a:spcPct val="150000"/>
              </a:lnSpc>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a:p>
            <a:pPr marL="400050" lvl="0" indent="-285750" algn="just" rtl="0">
              <a:lnSpc>
                <a:spcPct val="150000"/>
              </a:lnSpc>
              <a:spcBef>
                <a:spcPts val="0"/>
              </a:spcBef>
              <a:spcAft>
                <a:spcPts val="0"/>
              </a:spcAft>
              <a:buClr>
                <a:schemeClr val="dk1"/>
              </a:buClr>
              <a:buSzPts val="1800"/>
              <a:buFont typeface="Arial" panose="020B0604020202020204" pitchFamily="34" charset="0"/>
              <a:buChar char="•"/>
            </a:pPr>
            <a:endParaRPr sz="1600" dirty="0">
              <a:solidFill>
                <a:schemeClr val="dk1"/>
              </a:solidFill>
              <a:latin typeface="Times New Roman" panose="02020603050405020304" pitchFamily="18" charset="0"/>
              <a:ea typeface="Times New Roman"/>
              <a:cs typeface="Times New Roman" panose="02020603050405020304" pitchFamily="18" charset="0"/>
              <a:sym typeface="Times New Roman"/>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618846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chemeClr val="bg1"/>
                </a:solidFill>
                <a:latin typeface="Times New Roman" panose="02020603050405020304" pitchFamily="18" charset="0"/>
                <a:cs typeface="Times New Roman" panose="02020603050405020304" pitchFamily="18" charset="0"/>
              </a:rPr>
              <a:t>INDIGENOUS PEOPLES AND CLIMATE CHANGE</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894800"/>
            <a:ext cx="9512867" cy="507928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fertility, and water resources, contributing to the overall health and resilience of ecosystems. Integrating traditional management practices with modern scientific approaches can enhance the effectiveness of climate adaptation efforts.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Community-Based Adaptation- </a:t>
            </a:r>
            <a:r>
              <a:rPr lang="en-US" sz="2000" dirty="0">
                <a:latin typeface="Times New Roman" panose="02020603050405020304" pitchFamily="18" charset="0"/>
                <a:cs typeface="Times New Roman" panose="02020603050405020304" pitchFamily="18" charset="0"/>
              </a:rPr>
              <a:t>Many Indigenous communities are developing and implementing community-based adaptation (CBA) strategies that leverage their traditional knowledge and collective action. CBA involves engaging the entire community in identifying vulnerabilities, planning, and implementing adaptation measures. Examples include the restoration of mangroves to protect against coastal erosion, the revival of traditional irrigation systems, and the creation of seed banks to preserve crop diversity.</a:t>
            </a: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12081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chemeClr val="bg1"/>
                </a:solidFill>
                <a:latin typeface="Times New Roman" panose="02020603050405020304" pitchFamily="18" charset="0"/>
                <a:cs typeface="Times New Roman" panose="02020603050405020304" pitchFamily="18" charset="0"/>
              </a:rPr>
              <a:t>INDIGENOUS PEOPLES AND CLIMATE CHANGE</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894800"/>
            <a:ext cx="9860446" cy="504880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Legal and Policy Frameworks- </a:t>
            </a:r>
            <a:r>
              <a:rPr lang="en-US" sz="2000" dirty="0">
                <a:latin typeface="Times New Roman" panose="02020603050405020304" pitchFamily="18" charset="0"/>
                <a:cs typeface="Times New Roman" panose="02020603050405020304" pitchFamily="18" charset="0"/>
              </a:rPr>
              <a:t>Effective adaptation for Indigenous peoples requires the recognition and protection of their land rights and traditional territories. Legal and policy frameworks that secure land tenure and support self-determination are critical for enabling Indigenous communities to manage their resources and adapt to climate change. </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Collaboration and Partnerships- </a:t>
            </a:r>
            <a:r>
              <a:rPr lang="en-US" sz="2000" dirty="0">
                <a:latin typeface="Times New Roman" panose="02020603050405020304" pitchFamily="18" charset="0"/>
                <a:cs typeface="Times New Roman" panose="02020603050405020304" pitchFamily="18" charset="0"/>
              </a:rPr>
              <a:t>Collaborative efforts between Indigenous communities, governments, and non-governmental organizations (NGOs) can enhance climate adaptation and resilience. These partnerships can facilitate the sharing of resources, knowledge, and technologies. For example, joint initiatives for monitoring environmental changes, developing early warning systems, and implementing renewable energy projects can empower Indigenous communities and strengthen their adaptive capacity.</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312529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chemeClr val="bg1"/>
                </a:solidFill>
                <a:latin typeface="Times New Roman" panose="02020603050405020304" pitchFamily="18" charset="0"/>
                <a:cs typeface="Times New Roman" panose="02020603050405020304" pitchFamily="18" charset="0"/>
              </a:rPr>
              <a:t>INDIGENOUS PEOPLES AND CLIMATE CHANGE</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894800"/>
            <a:ext cx="9860446" cy="504880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Advocacy and Leadership- </a:t>
            </a:r>
            <a:r>
              <a:rPr lang="en-US" sz="2000" dirty="0">
                <a:latin typeface="Times New Roman" panose="02020603050405020304" pitchFamily="18" charset="0"/>
                <a:cs typeface="Times New Roman" panose="02020603050405020304" pitchFamily="18" charset="0"/>
              </a:rPr>
              <a:t>Indigenous leaders and organizations play a crucial role in advocating for climate justice and the inclusion of Indigenous perspectives in climate policies and decision-making processes. By participating in international forums, such as the United Nations Framework Convention on Climate Change (UNFCCC) conferences, Indigenous representatives can highlight the unique challenges faced by their communities and promote the integration of traditional knowledge into global climate strategies.</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458529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chemeClr val="bg1"/>
                </a:solidFill>
                <a:latin typeface="Times New Roman" panose="02020603050405020304" pitchFamily="18" charset="0"/>
                <a:cs typeface="Times New Roman" panose="02020603050405020304" pitchFamily="18" charset="0"/>
              </a:rPr>
              <a:t>MIGRANTS AND PEOPLE ON THE MOVE</a:t>
            </a:r>
            <a:endParaRPr lang="en-IN" sz="20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894800"/>
            <a:ext cx="9860446" cy="504880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A. </a:t>
            </a:r>
            <a:r>
              <a:rPr lang="en-US" sz="2000" b="1" u="sng" dirty="0">
                <a:latin typeface="Times New Roman" panose="02020603050405020304" pitchFamily="18" charset="0"/>
                <a:cs typeface="Times New Roman" panose="02020603050405020304" pitchFamily="18" charset="0"/>
              </a:rPr>
              <a:t>CLIMATE CHANGE AS A DRIVER OF MIGRATION</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Environmental Displacement- </a:t>
            </a:r>
            <a:r>
              <a:rPr lang="en-US" sz="2000" dirty="0">
                <a:latin typeface="Times New Roman" panose="02020603050405020304" pitchFamily="18" charset="0"/>
                <a:cs typeface="Times New Roman" panose="02020603050405020304" pitchFamily="18" charset="0"/>
              </a:rPr>
              <a:t>Climate change is increasingly recognized as a significant driver of migration, as it exacerbates environmental conditions that can make regions uninhabitable. Rising sea levels, extreme weather events (such as hurricanes and floods), prolonged droughts, and desertification can lead to the displacement of communities. Low-lying coastal areas, small island states, and regions dependent on agriculture are particularly vulnerable. For instance, communities in Bangladesh face displacement due to rising sea levels, while prolonged droughts in the Sahel region of Africa force people to move in search of viable livelihoods.</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285697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chemeClr val="bg1"/>
                </a:solidFill>
                <a:latin typeface="Times New Roman" panose="02020603050405020304" pitchFamily="18" charset="0"/>
                <a:cs typeface="Times New Roman" panose="02020603050405020304" pitchFamily="18" charset="0"/>
              </a:rPr>
              <a:t>MIGRANTS AND PEOPLE ON THE MOVE</a:t>
            </a:r>
            <a:endParaRPr lang="en-IN" sz="20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894800"/>
            <a:ext cx="9860446" cy="504880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Gradual vs. Sudden-Onset Events- </a:t>
            </a:r>
            <a:r>
              <a:rPr lang="en-US" sz="2000" dirty="0">
                <a:latin typeface="Times New Roman" panose="02020603050405020304" pitchFamily="18" charset="0"/>
                <a:cs typeface="Times New Roman" panose="02020603050405020304" pitchFamily="18" charset="0"/>
              </a:rPr>
              <a:t>Migration driven by climate change can be a result of both gradual and sudden-onset events. Gradual changes, such as rising temperatures, sea-level rise, and desertification, lead to long-term environmental degradation, making areas less habitable over time. Sudden-onset events, such as hurricanes, floods, and wildfires, can cause immediate displacement, forcing people to flee their homes abruptly. Both types of events can lead to temporary or permanent migration, depending on the severity and frequency of the climate impacts.</a:t>
            </a: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783094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chemeClr val="bg1"/>
                </a:solidFill>
                <a:latin typeface="Times New Roman" panose="02020603050405020304" pitchFamily="18" charset="0"/>
                <a:cs typeface="Times New Roman" panose="02020603050405020304" pitchFamily="18" charset="0"/>
              </a:rPr>
              <a:t>MIGRANTS AND PEOPLE ON THE MOVE</a:t>
            </a:r>
            <a:endParaRPr lang="en-IN" sz="20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894800"/>
            <a:ext cx="9860446" cy="504880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Urbanization and Overcrowding- </a:t>
            </a:r>
            <a:r>
              <a:rPr lang="en-US" sz="2000" dirty="0">
                <a:latin typeface="Times New Roman" panose="02020603050405020304" pitchFamily="18" charset="0"/>
                <a:cs typeface="Times New Roman" panose="02020603050405020304" pitchFamily="18" charset="0"/>
              </a:rPr>
              <a:t>Climate change can drive rural-to-urban migration as people seek refuge and economic opportunities in cities. This influx can lead to rapid urbanization and overcrowding, placing additional pressure on urban infrastructure, housing, and social services. Informal settlements or slums often expand as a result, increasing the vulnerability of migrants to health hazards, inadequate sanitation, and poor living conditions. Cities like Dhaka in Bangladesh and Lagos in Nigeria face significant challenges due to climate-driven urban migration.</a:t>
            </a: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86739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chemeClr val="bg1"/>
                </a:solidFill>
                <a:latin typeface="Times New Roman" panose="02020603050405020304" pitchFamily="18" charset="0"/>
                <a:cs typeface="Times New Roman" panose="02020603050405020304" pitchFamily="18" charset="0"/>
              </a:rPr>
              <a:t>MIGRANTS AND PEOPLE ON THE MOVE</a:t>
            </a:r>
            <a:endParaRPr lang="en-IN" sz="20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894800"/>
            <a:ext cx="9860446" cy="504880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B. Challenges Faced by Climate Migrants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Legal and Policy Gaps- </a:t>
            </a:r>
            <a:r>
              <a:rPr lang="en-US" sz="2000" dirty="0">
                <a:latin typeface="Times New Roman" panose="02020603050405020304" pitchFamily="18" charset="0"/>
                <a:cs typeface="Times New Roman" panose="02020603050405020304" pitchFamily="18" charset="0"/>
              </a:rPr>
              <a:t>One of the significant challenges faced by climate migrants is the lack of legal recognition and protection under international law. Unlike refugees who are protected under the 1951 Refugee Convention, there is no specific legal framework addressing the rights and needs of people displaced by climate change. This legal gap leaves climate migrants without clear entitlements to assistance, protection, or resettlement, often relegating them to the status of irregular migrants.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Access to Resources and Services- </a:t>
            </a:r>
            <a:r>
              <a:rPr lang="en-US" sz="2000" dirty="0">
                <a:latin typeface="Times New Roman" panose="02020603050405020304" pitchFamily="18" charset="0"/>
                <a:cs typeface="Times New Roman" panose="02020603050405020304" pitchFamily="18" charset="0"/>
              </a:rPr>
              <a:t>Climate migrants often face difficulties in accessing basic resources and services in their new locations. These can include housing, healthcare, education, and employment opportunities. Migrants may encounter legal and bureaucratic barriers, discrimination, and exploitation. </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806792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chemeClr val="bg1"/>
                </a:solidFill>
                <a:latin typeface="Times New Roman" panose="02020603050405020304" pitchFamily="18" charset="0"/>
                <a:cs typeface="Times New Roman" panose="02020603050405020304" pitchFamily="18" charset="0"/>
              </a:rPr>
              <a:t>MIGRANTS AND PEOPLE ON THE MOVE</a:t>
            </a:r>
            <a:endParaRPr lang="en-IN" sz="20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894800"/>
            <a:ext cx="9860446" cy="504880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Policy Responses and Adaptation Strategies- </a:t>
            </a:r>
            <a:r>
              <a:rPr lang="en-US" sz="2000" dirty="0">
                <a:latin typeface="Times New Roman" panose="02020603050405020304" pitchFamily="18" charset="0"/>
                <a:cs typeface="Times New Roman" panose="02020603050405020304" pitchFamily="18" charset="0"/>
              </a:rPr>
              <a:t>Effective policy responses are crucial for addressing the challenges faced by climate migrants. This includes developing legal frameworks that recognize and protect climate migrants, providing humanitarian assistance and long-term support, and facilitating safe and orderly migration pathways. Policies should also focus on building resilience in both source and destination communities, ensuring that migration is a viable adaptation strategy rather than a last resort.</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3017278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PERSONS WITH DISABILITIES</a:t>
            </a:r>
            <a:endParaRPr lang="en-IN" sz="20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894800"/>
            <a:ext cx="9860446" cy="504880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A. </a:t>
            </a:r>
            <a:r>
              <a:rPr lang="en-US" sz="2000" b="1" u="sng" dirty="0">
                <a:latin typeface="Times New Roman" panose="02020603050405020304" pitchFamily="18" charset="0"/>
                <a:cs typeface="Times New Roman" panose="02020603050405020304" pitchFamily="18" charset="0"/>
              </a:rPr>
              <a:t>VULNERABILITIES OF PERSONS WITH DISABILITIES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Physical and Mobility Challenges- </a:t>
            </a:r>
            <a:r>
              <a:rPr lang="en-US" sz="2000" dirty="0">
                <a:latin typeface="Times New Roman" panose="02020603050405020304" pitchFamily="18" charset="0"/>
                <a:cs typeface="Times New Roman" panose="02020603050405020304" pitchFamily="18" charset="0"/>
              </a:rPr>
              <a:t>Persons with disabilities (PWDs) often face significant physical and mobility challenges that can be exacerbated by climate change impacts. For example, extreme weather events like floods, hurricanes, or heatwaves can pose immediate physical risks, and evacuation processes may not be designed to accommodate their needs. </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Health and Medical Needs- </a:t>
            </a:r>
            <a:r>
              <a:rPr lang="en-US" sz="2000" dirty="0">
                <a:latin typeface="Times New Roman" panose="02020603050405020304" pitchFamily="18" charset="0"/>
                <a:cs typeface="Times New Roman" panose="02020603050405020304" pitchFamily="18" charset="0"/>
              </a:rPr>
              <a:t>PWDs frequently have ongoing health and medical needs that can be disrupted during climate events. Power outages can affect medical devices that require electricity, and disruptions to healthcare services can prevent access to necessary medications and treatments. Additionally, climate-related stressors can exacerbate pre-existing health conditions, leading to increased vulnerability.</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5165474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PERSONS WITH DISABILITIES</a:t>
            </a:r>
            <a:endParaRPr lang="en-IN" sz="20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894800"/>
            <a:ext cx="9860446" cy="504880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Social and Economic Marginalization- </a:t>
            </a:r>
            <a:r>
              <a:rPr lang="en-US" sz="2000" dirty="0">
                <a:latin typeface="Times New Roman" panose="02020603050405020304" pitchFamily="18" charset="0"/>
                <a:cs typeface="Times New Roman" panose="02020603050405020304" pitchFamily="18" charset="0"/>
              </a:rPr>
              <a:t>Many PWDs experience social and economic marginalization, which can be amplified during climate crises. They often have lower incomes, fewer employment opportunities, and less access to education, which can limit their ability to recover and adapt after climate events. Social isolation and discrimination can further impede their access to assistance and support networks.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Communication Barriers- </a:t>
            </a:r>
            <a:r>
              <a:rPr lang="en-US" sz="2000" dirty="0">
                <a:latin typeface="Times New Roman" panose="02020603050405020304" pitchFamily="18" charset="0"/>
                <a:cs typeface="Times New Roman" panose="02020603050405020304" pitchFamily="18" charset="0"/>
              </a:rPr>
              <a:t>Effective communication during emergencies is crucial, but PWDs may face barriers in receiving timely and accurate information. Emergency alerts and evacuation instructions are often not provided in accessible formats, such as sign language, braille, or easy-to-read text. This can result in PWDs being unaware of impending dangers or not understanding how to respond </a:t>
            </a:r>
            <a:r>
              <a:rPr lang="en-IN" sz="2000" dirty="0">
                <a:latin typeface="Times New Roman" panose="02020603050405020304" pitchFamily="18" charset="0"/>
                <a:cs typeface="Times New Roman" panose="02020603050405020304" pitchFamily="18" charset="0"/>
              </a:rPr>
              <a:t>appropriately.</a:t>
            </a:r>
            <a:r>
              <a:rPr lang="en-US" sz="2000" dirty="0">
                <a:latin typeface="Times New Roman" panose="02020603050405020304" pitchFamily="18" charset="0"/>
                <a:cs typeface="Times New Roman" panose="02020603050405020304" pitchFamily="18" charset="0"/>
              </a:rPr>
              <a:t> </a:t>
            </a: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12920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3200" b="1" dirty="0">
                <a:solidFill>
                  <a:schemeClr val="bg1"/>
                </a:solidFill>
                <a:latin typeface="Times New Roman" panose="02020603050405020304" pitchFamily="18" charset="0"/>
                <a:cs typeface="Times New Roman" panose="02020603050405020304" pitchFamily="18" charset="0"/>
              </a:rPr>
              <a:t>INTRODUCTION</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270000"/>
            <a:ext cx="9488100" cy="4572000"/>
          </a:xfrm>
          <a:prstGeom prst="rect">
            <a:avLst/>
          </a:prstGeom>
          <a:noFill/>
          <a:ln>
            <a:noFill/>
          </a:ln>
        </p:spPr>
        <p:txBody>
          <a:bodyPr spcFirstLastPara="1" wrap="square" lIns="91425" tIns="91425" rIns="91425" bIns="91425" anchor="t" anchorCtr="0">
            <a:noAutofit/>
          </a:bodyPr>
          <a:lstStyle/>
          <a:p>
            <a:pPr marL="514350" indent="-514350" algn="just">
              <a:lnSpc>
                <a:spcPct val="150000"/>
              </a:lnSpc>
              <a:buFont typeface="+mj-lt"/>
              <a:buAutoNum type="alphaUcPeriod"/>
            </a:pPr>
            <a:r>
              <a:rPr lang="en-US" sz="2000" b="1" u="sng" dirty="0">
                <a:latin typeface="Times New Roman" panose="02020603050405020304" pitchFamily="18" charset="0"/>
                <a:cs typeface="Times New Roman" panose="02020603050405020304" pitchFamily="18" charset="0"/>
              </a:rPr>
              <a:t>DEFINITION OF VULNERABILITY, ADAPTABILITY, AND RESILIENCE</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‘Vulnerability’ </a:t>
            </a:r>
            <a:r>
              <a:rPr lang="en-US" sz="2000" dirty="0">
                <a:latin typeface="Times New Roman" panose="02020603050405020304" pitchFamily="18" charset="0"/>
                <a:cs typeface="Times New Roman" panose="02020603050405020304" pitchFamily="18" charset="0"/>
              </a:rPr>
              <a:t>refers to the degree to which a system, community, or individual is susceptible to, and unable to cope with, adverse effects of climate change, including climate variability and extremes. It encompasses exposure, sensitivity, and adaptive capacity.</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‘Adaptability’ </a:t>
            </a:r>
            <a:r>
              <a:rPr lang="en-US" sz="2000" dirty="0">
                <a:latin typeface="Times New Roman" panose="02020603050405020304" pitchFamily="18" charset="0"/>
                <a:cs typeface="Times New Roman" panose="02020603050405020304" pitchFamily="18" charset="0"/>
              </a:rPr>
              <a:t>or adaptive capacity, is the ability of a system, community, or individual to adjust to potential damage, to take advantage of opportunities, or to respond to consequences. It includes measures taken to mitigate harm and exploit beneficial opportunities.</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275861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PERSONS WITH DISABILITIES</a:t>
            </a:r>
            <a:endParaRPr lang="en-IN" sz="20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894800"/>
            <a:ext cx="9860446" cy="504880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B. </a:t>
            </a:r>
            <a:r>
              <a:rPr lang="en-US" sz="2000" b="1" u="sng" dirty="0">
                <a:latin typeface="Times New Roman" panose="02020603050405020304" pitchFamily="18" charset="0"/>
                <a:cs typeface="Times New Roman" panose="02020603050405020304" pitchFamily="18" charset="0"/>
              </a:rPr>
              <a:t>INCLUSIVE ADAPTATION MEASURES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Accessible Emergency Planning- </a:t>
            </a:r>
            <a:r>
              <a:rPr lang="en-US" sz="2000" dirty="0">
                <a:latin typeface="Times New Roman" panose="02020603050405020304" pitchFamily="18" charset="0"/>
                <a:cs typeface="Times New Roman" panose="02020603050405020304" pitchFamily="18" charset="0"/>
              </a:rPr>
              <a:t>Emergency plans must be inclusive and consider the specific needs of PWDs. This includes ensuring that evacuation routes and shelters are accessible, providing transportation options for those with mobility impairments, and training emergency personnel on how to assist PWDs effectively. Regular drills and simulations can help identify and address potential barriers.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Health and Medical Support- </a:t>
            </a:r>
            <a:r>
              <a:rPr lang="en-US" sz="2000" dirty="0">
                <a:latin typeface="Times New Roman" panose="02020603050405020304" pitchFamily="18" charset="0"/>
                <a:cs typeface="Times New Roman" panose="02020603050405020304" pitchFamily="18" charset="0"/>
              </a:rPr>
              <a:t>Adaptation measures should ensure continuous access to health and medical support for PWDs. This includes prioritizing the restoration of power to homes using medical devices, ensuring the availability of medications, and maintaining access to healthcare facilities during and after climate events. Mobile health units and community health workers can play a vital role in reaching PWDs in need.</a:t>
            </a: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433674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PERSONS WITH DISABILITIES</a:t>
            </a:r>
            <a:endParaRPr lang="en-IN" sz="20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7" y="894800"/>
            <a:ext cx="9860446" cy="504880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Economic Empowerment- </a:t>
            </a:r>
            <a:r>
              <a:rPr lang="en-US" sz="2000" dirty="0">
                <a:latin typeface="Times New Roman" panose="02020603050405020304" pitchFamily="18" charset="0"/>
                <a:cs typeface="Times New Roman" panose="02020603050405020304" pitchFamily="18" charset="0"/>
              </a:rPr>
              <a:t>Enhancing the economic resilience of PWDs is crucial for their ability to adapt to climate change. This can be achieved through targeted employment programs, skills training, and financial support aimed at increasing their economic opportunities and reducing poverty. Social protection measures, such as disability benefits and insurance, can also provide a safety net during climate crises.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Inclusive Communication- </a:t>
            </a:r>
            <a:r>
              <a:rPr lang="en-US" sz="2000" dirty="0">
                <a:latin typeface="Times New Roman" panose="02020603050405020304" pitchFamily="18" charset="0"/>
                <a:cs typeface="Times New Roman" panose="02020603050405020304" pitchFamily="18" charset="0"/>
              </a:rPr>
              <a:t>Ensuring that communication during emergencies is accessible to all is vital. Emergency alerts and information should be provided in multiple formats, including sign language interpreters on television broadcasts, braille materials, audio messages, and easy-to-read text. Community outreach and education can help PWDs understand and prepare for climate risks.</a:t>
            </a:r>
          </a:p>
          <a:p>
            <a:pPr marL="342900" indent="-3429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302433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chemeClr val="bg1"/>
                </a:solidFill>
                <a:latin typeface="Times New Roman" panose="02020603050405020304" pitchFamily="18" charset="0"/>
                <a:cs typeface="Times New Roman" panose="02020603050405020304" pitchFamily="18" charset="0"/>
              </a:rPr>
              <a:t>ELDERLY PEOPLE AND CLIMATE CHANGE</a:t>
            </a:r>
            <a:endParaRPr lang="en-IN" sz="2000" b="1" i="0"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6" y="894800"/>
            <a:ext cx="10142303" cy="50589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A. </a:t>
            </a:r>
            <a:r>
              <a:rPr lang="en-US" sz="2000" b="1" u="sng" dirty="0">
                <a:latin typeface="Times New Roman" panose="02020603050405020304" pitchFamily="18" charset="0"/>
                <a:cs typeface="Times New Roman" panose="02020603050405020304" pitchFamily="18" charset="0"/>
              </a:rPr>
              <a:t>SPECIFIC VULNERABILITIES OF ELDERLY POPULATIONS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Increased Susceptibility to Extreme Weather- </a:t>
            </a:r>
            <a:r>
              <a:rPr lang="en-US" sz="2000" dirty="0">
                <a:latin typeface="Times New Roman" panose="02020603050405020304" pitchFamily="18" charset="0"/>
                <a:cs typeface="Times New Roman" panose="02020603050405020304" pitchFamily="18" charset="0"/>
              </a:rPr>
              <a:t>Elderly people are particularly vulnerable to extreme weather events such as heatwaves, cold snaps, floods, and hurricanes. Their physiological resilience to temperature extremes is often reduced due to age-related changes, making them more susceptible to heat-related illnesses or hypothermia. For example, during heatwaves, elderly individuals may suffer from heatstroke or dehydration more rapidly than younger people.</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Limited Mobility- </a:t>
            </a:r>
            <a:r>
              <a:rPr lang="en-US" sz="2000" dirty="0">
                <a:latin typeface="Times New Roman" panose="02020603050405020304" pitchFamily="18" charset="0"/>
                <a:cs typeface="Times New Roman" panose="02020603050405020304" pitchFamily="18" charset="0"/>
              </a:rPr>
              <a:t>Mobility issues are common among elderly populations, making it difficult for them to evacuate during emergencies. Physical impairments, reliance on mobility aids, and the need for assistance can hinder their ability to move quickly to safer areas. This can be especially problematic during rapid-onset disasters like wildfires or flash floods.</a:t>
            </a:r>
          </a:p>
          <a:p>
            <a:pPr marL="457200" indent="-457200" algn="just">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9829009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chemeClr val="bg1"/>
                </a:solidFill>
                <a:latin typeface="Times New Roman" panose="02020603050405020304" pitchFamily="18" charset="0"/>
                <a:cs typeface="Times New Roman" panose="02020603050405020304" pitchFamily="18" charset="0"/>
              </a:rPr>
              <a:t>ELDERLY PEOPLE AND CLIMATE CHANGE</a:t>
            </a:r>
            <a:endParaRPr lang="en-IN" sz="2000" b="1" i="0"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6" y="894800"/>
            <a:ext cx="10142303" cy="505896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Chronic Health Conditions- </a:t>
            </a:r>
            <a:r>
              <a:rPr lang="en-US" sz="2000" dirty="0">
                <a:latin typeface="Times New Roman" panose="02020603050405020304" pitchFamily="18" charset="0"/>
                <a:cs typeface="Times New Roman" panose="02020603050405020304" pitchFamily="18" charset="0"/>
              </a:rPr>
              <a:t>Many elderly individuals live with chronic health conditions such as heart disease, diabetes, respiratory issues, and arthritis. Climate change can exacerbate these conditions; for instance, heat can stress cardiovascular systems, and poor air quality can worsen respiratory diseases. The stress and trauma of climate-related events can also exacerbate mental health issues such as anxiety and depression.</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Isolation and Social Disconnection- </a:t>
            </a:r>
            <a:r>
              <a:rPr lang="en-US" sz="2000" dirty="0">
                <a:latin typeface="Times New Roman" panose="02020603050405020304" pitchFamily="18" charset="0"/>
                <a:cs typeface="Times New Roman" panose="02020603050405020304" pitchFamily="18" charset="0"/>
              </a:rPr>
              <a:t>Social isolation is a significant issue among the elderly, and it can be worsened by climate change impacts. Elderly people living alone or in remote areas may have fewer social connections and support networks, making it harder for them to receive help during and after climate events. Isolation can also hinder access to information and resources needed for preparation and recovery.</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0359351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chemeClr val="bg1"/>
                </a:solidFill>
                <a:latin typeface="Times New Roman" panose="02020603050405020304" pitchFamily="18" charset="0"/>
                <a:cs typeface="Times New Roman" panose="02020603050405020304" pitchFamily="18" charset="0"/>
              </a:rPr>
              <a:t>ELDERLY PEOPLE AND CLIMATE CHANGE</a:t>
            </a:r>
            <a:endParaRPr lang="en-IN" sz="2000" b="1" i="0"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6" y="894800"/>
            <a:ext cx="10315024" cy="506912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B. </a:t>
            </a:r>
            <a:r>
              <a:rPr lang="en-US" sz="2000" b="1" u="sng" dirty="0">
                <a:latin typeface="Times New Roman" panose="02020603050405020304" pitchFamily="18" charset="0"/>
                <a:cs typeface="Times New Roman" panose="02020603050405020304" pitchFamily="18" charset="0"/>
              </a:rPr>
              <a:t>HEALTH AND MOBILITY CHALLENGES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Access to Healthcare- </a:t>
            </a:r>
            <a:r>
              <a:rPr lang="en-US" sz="2000" dirty="0">
                <a:latin typeface="Times New Roman" panose="02020603050405020304" pitchFamily="18" charset="0"/>
                <a:cs typeface="Times New Roman" panose="02020603050405020304" pitchFamily="18" charset="0"/>
              </a:rPr>
              <a:t>Access to healthcare services is critical for elderly people, yet climate change can disrupt healthcare infrastructure. Extreme weather events can damage hospitals and clinics, disrupt supply chains for medications, and impede transportation to medical facilities. Elderly individuals may find it challenging to access necessary treatments and medications, leading to deteriorating health conditions.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Mobility and Transportation- </a:t>
            </a:r>
            <a:r>
              <a:rPr lang="en-US" sz="2000" dirty="0">
                <a:latin typeface="Times New Roman" panose="02020603050405020304" pitchFamily="18" charset="0"/>
                <a:cs typeface="Times New Roman" panose="02020603050405020304" pitchFamily="18" charset="0"/>
              </a:rPr>
              <a:t>Mobility and transportation challenges are significant for elderly populations. Many elderly individuals depend on public transportation, which may be disrupted during climate events. Additionally, those who rely on mobility aids like walkers, wheelchairs, or canes may find it difficult to navigate through damaged or flooded areas. Lack of accessible transportation options can hinder evacuation and access to essential services.</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996837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chemeClr val="bg1"/>
                </a:solidFill>
                <a:latin typeface="Times New Roman" panose="02020603050405020304" pitchFamily="18" charset="0"/>
                <a:cs typeface="Times New Roman" panose="02020603050405020304" pitchFamily="18" charset="0"/>
              </a:rPr>
              <a:t>ELDERLY PEOPLE AND CLIMATE CHANGE</a:t>
            </a:r>
            <a:endParaRPr lang="en-IN" sz="2000" b="1" i="0"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6" y="894800"/>
            <a:ext cx="10315024" cy="506912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Physical Vulnerabilities- </a:t>
            </a:r>
            <a:r>
              <a:rPr lang="en-US" sz="2000" dirty="0">
                <a:latin typeface="Times New Roman" panose="02020603050405020304" pitchFamily="18" charset="0"/>
                <a:cs typeface="Times New Roman" panose="02020603050405020304" pitchFamily="18" charset="0"/>
              </a:rPr>
              <a:t>Physical vulnerabilities such as decreased strength, balance, and coordination can make elderly individuals more prone to injuries during climate events. Falls and fractures are common risks, especially in hazardous conditions like icy or debris-strewn environments. Recovery from injuries may also be slower and more complicated for elderly people.</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Mental Health and Cognitive Decline- </a:t>
            </a:r>
            <a:r>
              <a:rPr lang="en-US" sz="2000" dirty="0">
                <a:latin typeface="Times New Roman" panose="02020603050405020304" pitchFamily="18" charset="0"/>
                <a:cs typeface="Times New Roman" panose="02020603050405020304" pitchFamily="18" charset="0"/>
              </a:rPr>
              <a:t>Climate change-related stressors can exacerbate mental health issues in elderly populations. Anxiety, depression, and cognitive decline can be intensified by the trauma of experiencing climate disasters, the loss of homes, and the displacement from familiar environments. Elderly individuals with dementia or other cognitive impairments may struggle to understand and respond to emergency situations appropriately.</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205946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LEGAL AND POLICY FRAMEWORKS</a:t>
            </a:r>
            <a:endParaRPr lang="en-IN" sz="2000" b="1" i="0"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6" y="894800"/>
            <a:ext cx="10315024" cy="506912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A. </a:t>
            </a:r>
            <a:r>
              <a:rPr lang="en-US" sz="2000" b="1" u="sng" dirty="0">
                <a:latin typeface="Times New Roman" panose="02020603050405020304" pitchFamily="18" charset="0"/>
                <a:cs typeface="Times New Roman" panose="02020603050405020304" pitchFamily="18" charset="0"/>
              </a:rPr>
              <a:t>INTERNATIONAL HUMAN RIGHTS OBLIGATIONS AND CLIMATE CHANGE</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Human Rights Frameworks- </a:t>
            </a:r>
            <a:r>
              <a:rPr lang="en-US" sz="2000" dirty="0">
                <a:latin typeface="Times New Roman" panose="02020603050405020304" pitchFamily="18" charset="0"/>
                <a:cs typeface="Times New Roman" panose="02020603050405020304" pitchFamily="18" charset="0"/>
              </a:rPr>
              <a:t>Climate change poses significant threats to the enjoyment of fundamental human rights, including the rights to life, health, food, water, housing, and an adequate standard of living. International human rights frameworks, such as the Universal Declaration of Human Rights (UDHR) and core human rights treaties like the International Covenant on Civil and Political Rights (ICCPR) and the International Covenant on Economic, Social, and Cultural Rights (ICESCR), provide a basis for protecting these rights in the context of climate change. States have obligations to respect, protect, and fulfill human rights, which entails taking effective measures to mitigate climate change and adapt to its impacts.</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2370511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LEGAL AND POLICY FRAMEWORKS</a:t>
            </a:r>
            <a:endParaRPr lang="en-IN" sz="2000" b="1" i="0"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6" y="894800"/>
            <a:ext cx="10315024" cy="506912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Climate Agreements and Human Rights- </a:t>
            </a:r>
            <a:r>
              <a:rPr lang="en-US" sz="2000" dirty="0">
                <a:latin typeface="Times New Roman" panose="02020603050405020304" pitchFamily="18" charset="0"/>
                <a:cs typeface="Times New Roman" panose="02020603050405020304" pitchFamily="18" charset="0"/>
              </a:rPr>
              <a:t>International climate agreements increasingly recognize the link between climate change and human rights. The Paris Agreement, for example, emphasizes the importance of considering human rights in climate action, particularly the rights of those most vulnerable to climate impacts. Article 7 of the Paris Agreement highlights the need for adaptive capacity, strengthening resilience, and reducing vulnerability to climate change, with a focus on human rights and social justice.</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Climate Justice and Equity- </a:t>
            </a:r>
            <a:r>
              <a:rPr lang="en-US" sz="2000" dirty="0">
                <a:latin typeface="Times New Roman" panose="02020603050405020304" pitchFamily="18" charset="0"/>
                <a:cs typeface="Times New Roman" panose="02020603050405020304" pitchFamily="18" charset="0"/>
              </a:rPr>
              <a:t>The concept of climate justice underscores the ethical and human rights dimensions of climate change, advocating for fair treatment and meaningful involvement of all people in climate-related policies and practices. It highlights the disproportionate impact of climate change on marginalized and vulnerable communities, who often have contributed the least to greenhouse gas emissions. </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3521117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LEGAL AND POLICY FRAMEWORKS</a:t>
            </a:r>
            <a:endParaRPr lang="en-IN" sz="2000" b="1" i="0"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6" y="894800"/>
            <a:ext cx="10315024" cy="506912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B. </a:t>
            </a:r>
            <a:r>
              <a:rPr lang="en-US" sz="2000" b="1" u="sng" dirty="0">
                <a:latin typeface="Times New Roman" panose="02020603050405020304" pitchFamily="18" charset="0"/>
                <a:cs typeface="Times New Roman" panose="02020603050405020304" pitchFamily="18" charset="0"/>
              </a:rPr>
              <a:t>NATIONAL AND REGIONAL LEGAL INSTRUMENTS ADDRESSING THE RIGHTS OF VULNERABLE GROUPS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National Legislation- </a:t>
            </a:r>
            <a:r>
              <a:rPr lang="en-US" sz="2000" dirty="0">
                <a:latin typeface="Times New Roman" panose="02020603050405020304" pitchFamily="18" charset="0"/>
                <a:cs typeface="Times New Roman" panose="02020603050405020304" pitchFamily="18" charset="0"/>
              </a:rPr>
              <a:t>Countries are increasingly adopting national legislation to address climate change and protect the rights of vulnerable groups. This includes laws and policies that integrate climate adaptation and mitigation with social protection measures. For example, the Philippines' Climate Change Act of 2009 and the Disaster Risk Reduction and Management Act prioritize the protection of vulnerable communities, including women, children, and Indigenous peoples, in climate and disaster risk reduction efforts.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Regional Agreements- </a:t>
            </a:r>
            <a:r>
              <a:rPr lang="en-US" sz="2000" dirty="0">
                <a:latin typeface="Times New Roman" panose="02020603050405020304" pitchFamily="18" charset="0"/>
                <a:cs typeface="Times New Roman" panose="02020603050405020304" pitchFamily="18" charset="0"/>
              </a:rPr>
              <a:t>Regional frameworks and agreements also play a crucial role in addressing the rights of vulnerable groups in the context of climate change. The African Union's Agenda 2063 and the African Charter on Human and Peoples' Rights emphasize</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681711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LEGAL AND POLICY FRAMEWORKS</a:t>
            </a:r>
            <a:endParaRPr lang="en-IN" sz="2000" b="1" i="0"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6" y="894800"/>
            <a:ext cx="10315024" cy="506912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sustainable development and the protection of human rights in the face of climate change. Similarly, the European Union's climate policies incorporate human rights considerations, aiming to protect vulnerable populations and promote climate resilience.</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Indigenous Rights and Climate Policy- </a:t>
            </a:r>
            <a:r>
              <a:rPr lang="en-US" sz="2000" dirty="0">
                <a:latin typeface="Times New Roman" panose="02020603050405020304" pitchFamily="18" charset="0"/>
                <a:cs typeface="Times New Roman" panose="02020603050405020304" pitchFamily="18" charset="0"/>
              </a:rPr>
              <a:t>Legal instruments that specifically address the rights of Indigenous peoples are essential in the context of climate change. Instruments such as the United Nations Declaration on the Rights of Indigenous Peoples (UNDRIP) recognize Indigenous peoples' rights to their lands, territories, and resources, as well as their right to participate in decision-making processes. National and regional policies that respect and incorporate traditional knowledge and practices of Indigenous communities can enhance climate adaptation and resilience.</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74038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270000"/>
            <a:ext cx="9488100" cy="472440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‘Resilience’ </a:t>
            </a:r>
            <a:r>
              <a:rPr lang="en-US" sz="2000" dirty="0">
                <a:latin typeface="Times New Roman" panose="02020603050405020304" pitchFamily="18" charset="0"/>
                <a:cs typeface="Times New Roman" panose="02020603050405020304" pitchFamily="18" charset="0"/>
              </a:rPr>
              <a:t>is the capacity of a system, community, or individual to anticipate, prepare for, respond to, and recover from significant threats with minimum damage to social well-being, the economy, and the environment.</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5299816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LEGAL AND POLICY FRAMEWORKS</a:t>
            </a:r>
            <a:endParaRPr lang="en-IN" sz="2000" b="1" i="0"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6" y="894800"/>
            <a:ext cx="9512867" cy="499800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C. </a:t>
            </a:r>
            <a:r>
              <a:rPr lang="en-US" sz="2000" b="1" u="sng" dirty="0">
                <a:latin typeface="Times New Roman" panose="02020603050405020304" pitchFamily="18" charset="0"/>
                <a:cs typeface="Times New Roman" panose="02020603050405020304" pitchFamily="18" charset="0"/>
              </a:rPr>
              <a:t>ROLE OF INTERNATIONAL ORGANIZATIONS AND CIVIL SOCIETY IN PROMOTING CLIMATE JUSTICE</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United Nations and Climate Change- </a:t>
            </a:r>
            <a:r>
              <a:rPr lang="en-US" sz="2000" dirty="0">
                <a:latin typeface="Times New Roman" panose="02020603050405020304" pitchFamily="18" charset="0"/>
                <a:cs typeface="Times New Roman" panose="02020603050405020304" pitchFamily="18" charset="0"/>
              </a:rPr>
              <a:t>The United Nations (UN) plays a pivotal role in promoting climate justice and addressing the rights of vulnerable groups through various agencies and programs. The UN Framework Convention on Climate Change (UNFCCC) facilitates international cooperation on climate action, while UN agencies like the UN Development </a:t>
            </a:r>
            <a:r>
              <a:rPr lang="en-US" sz="2000" dirty="0" err="1">
                <a:latin typeface="Times New Roman" panose="02020603050405020304" pitchFamily="18" charset="0"/>
                <a:cs typeface="Times New Roman" panose="02020603050405020304" pitchFamily="18" charset="0"/>
              </a:rPr>
              <a:t>Programme</a:t>
            </a:r>
            <a:r>
              <a:rPr lang="en-US" sz="2000" dirty="0">
                <a:latin typeface="Times New Roman" panose="02020603050405020304" pitchFamily="18" charset="0"/>
                <a:cs typeface="Times New Roman" panose="02020603050405020304" pitchFamily="18" charset="0"/>
              </a:rPr>
              <a:t> (UNDP), the UN Environment </a:t>
            </a:r>
            <a:r>
              <a:rPr lang="en-US" sz="2000" dirty="0" err="1">
                <a:latin typeface="Times New Roman" panose="02020603050405020304" pitchFamily="18" charset="0"/>
                <a:cs typeface="Times New Roman" panose="02020603050405020304" pitchFamily="18" charset="0"/>
              </a:rPr>
              <a:t>Programme</a:t>
            </a:r>
            <a:r>
              <a:rPr lang="en-US" sz="2000" dirty="0">
                <a:latin typeface="Times New Roman" panose="02020603050405020304" pitchFamily="18" charset="0"/>
                <a:cs typeface="Times New Roman" panose="02020603050405020304" pitchFamily="18" charset="0"/>
              </a:rPr>
              <a:t> (UNEP), and the Office of the High Commissioner for Human Rights (OHCHR) work to integrate human rights and social justice into climate policies and initiatives.</a:t>
            </a:r>
          </a:p>
          <a:p>
            <a:pPr algn="just">
              <a:lnSpc>
                <a:spcPct val="150000"/>
              </a:lnSpc>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2001576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LEGAL AND POLICY FRAMEWORKS</a:t>
            </a:r>
            <a:endParaRPr lang="en-IN" sz="2000" b="1" i="0"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6" y="894800"/>
            <a:ext cx="9512867" cy="481512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Civil Society Organizations- </a:t>
            </a:r>
            <a:r>
              <a:rPr lang="en-US" sz="2000" dirty="0">
                <a:latin typeface="Times New Roman" panose="02020603050405020304" pitchFamily="18" charset="0"/>
                <a:cs typeface="Times New Roman" panose="02020603050405020304" pitchFamily="18" charset="0"/>
              </a:rPr>
              <a:t>Civil society organizations (CSOs) are crucial advocates for climate justice, bringing attention to the needs and rights of vulnerable populations. Organizations such as Climate Justice Alliance, Oxfam, and the World Resources Institute (WRI) work to amplify the voices of marginalized communities, advocate for equitable climate policies, and hold governments and corporations accountable for their climate actions. Grassroots movements and community-based organizations also play a vital role in mobilizing local action and fostering resilience.</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3165375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LEGAL AND POLICY FRAMEWORKS</a:t>
            </a:r>
            <a:endParaRPr lang="en-IN" sz="2000" b="1" i="0"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6" y="894800"/>
            <a:ext cx="9410784" cy="491672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Intergovernmental and Multilateral Initiatives- </a:t>
            </a:r>
            <a:r>
              <a:rPr lang="en-US" sz="2000" dirty="0">
                <a:latin typeface="Times New Roman" panose="02020603050405020304" pitchFamily="18" charset="0"/>
                <a:cs typeface="Times New Roman" panose="02020603050405020304" pitchFamily="18" charset="0"/>
              </a:rPr>
              <a:t>Intergovernmental and multilateral initiatives contribute to the promotion of climate justice by facilitating dialogue, sharing best practices, and providing technical and financial support. Initiatives such as the Global Environmental Facility (GEF), the Green Climate Fund (GCF), and the Adaptation Fund help finance climate adaptation projects that benefit vulnerable communities. Collaborative platforms like the Nansen Initiative on Disaster-Induced Cross-Border Displacement and the Platform on Disaster Displacement address the needs of climate migrants and displaced persons.</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7324488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LEGAL AND POLICY FRAMEWORKS</a:t>
            </a:r>
            <a:endParaRPr lang="en-IN" sz="2000" b="1" i="0"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6" y="894800"/>
            <a:ext cx="9410784" cy="491672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Capacity Building and Empowerment- </a:t>
            </a:r>
            <a:r>
              <a:rPr lang="en-US" sz="2000" dirty="0">
                <a:latin typeface="Times New Roman" panose="02020603050405020304" pitchFamily="18" charset="0"/>
                <a:cs typeface="Times New Roman" panose="02020603050405020304" pitchFamily="18" charset="0"/>
              </a:rPr>
              <a:t>International organizations and CSOs also focus on capacity building and empowerment of vulnerable groups to enhance their resilience to climate change. This includes providing training, resources, and support for community-led adaptation projects, promoting inclusive governance, and ensuring that vulnerable populations have access to information and decision-making processes. Empowering women, youth, Indigenous peoples, and other marginalized groups is essential for achieving climate justice and sustainable development.</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3905718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i="0" strike="noStrike" cap="none" dirty="0">
                <a:solidFill>
                  <a:schemeClr val="bg1"/>
                </a:solidFill>
                <a:latin typeface="Times New Roman" panose="02020603050405020304" pitchFamily="18" charset="0"/>
                <a:cs typeface="Times New Roman" panose="02020603050405020304" pitchFamily="18" charset="0"/>
                <a:sym typeface="Arial"/>
              </a:rPr>
              <a:t>CONCLUSION</a:t>
            </a:r>
            <a:endParaRPr lang="en-IN" sz="2800" b="1" i="0"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6" y="894800"/>
            <a:ext cx="9410784" cy="491672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In addressing the impacts of climate change on vulnerable populations, it is essential to understand the interconnectedness of vulnerability, adaptability, and resilience. Vulnerable groups, including women, children, Indigenous peoples, migrants, persons with disabilities, and the elderly, face heightened risks and challenges due to climate change, exacerbating existing social and economic inequities. </a:t>
            </a:r>
          </a:p>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International human rights frameworks and climate agreements, such as the Paris Agreement, underscore the necessity of integrating human rights into climate action, emphasizing equity and justice. National and regional legal instruments play a crucial role in protecting these groups, with tailored legislation and policies that prioritize their needs and rights. </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975075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65777" y="20464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i="0" strike="noStrike" cap="none" dirty="0">
                <a:solidFill>
                  <a:schemeClr val="bg1"/>
                </a:solidFill>
                <a:latin typeface="Times New Roman" panose="02020603050405020304" pitchFamily="18" charset="0"/>
                <a:cs typeface="Times New Roman" panose="02020603050405020304" pitchFamily="18" charset="0"/>
                <a:sym typeface="Arial"/>
              </a:rPr>
              <a:t>CONCLUSION</a:t>
            </a:r>
            <a:endParaRPr lang="en-IN" sz="2800" b="1" i="0"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165776" y="894800"/>
            <a:ext cx="9410784" cy="491672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International organizations, civil society, and grassroots movements are vital in advocating for climate justice, facilitating capacity building, and ensuring inclusive governance. By strengthening legal and policy frameworks, promoting equitable distribution of resources, and empowering vulnerable communities, we can build resilience and foster a just and sustainable response to the climate crisis</a:t>
            </a:r>
            <a:r>
              <a:rPr lang="en-US" sz="2800" dirty="0"/>
              <a:t>.</a:t>
            </a: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09565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marL="457200" indent="-457200" algn="just">
              <a:lnSpc>
                <a:spcPct val="150000"/>
              </a:lnSpc>
              <a:buFont typeface="+mj-lt"/>
              <a:buAutoNum type="alphaUcPeriod" startAt="2"/>
            </a:pPr>
            <a:r>
              <a:rPr lang="en-US" sz="2000" b="1" u="sng" dirty="0">
                <a:latin typeface="Times New Roman" panose="02020603050405020304" pitchFamily="18" charset="0"/>
                <a:cs typeface="Times New Roman" panose="02020603050405020304" pitchFamily="18" charset="0"/>
              </a:rPr>
              <a:t>SIGNIFICANCE OF VULNERABILITY, ADAPTABILITY, AND RESILIENCE</a:t>
            </a:r>
          </a:p>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Understanding vulnerability is crucial for identifying which populations are most at risk and why. It helps to pinpoint the specific social, economic, and environmental factors that contribute to their susceptibility. This understanding is essential for developing targeted interventions that can reduce risk and enhance resilience.</a:t>
            </a:r>
          </a:p>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Enhancing adaptability is vital for minimizing the adverse impacts of climate change. It involves improving the ability of individuals and communities to make informed decisions, adopt new technologies, and adjust behaviors and policies. By focusing on adaptability, we can support more flexible and robust responses to climate threats.</a:t>
            </a:r>
            <a:endParaRPr lang="en-US" sz="2000" b="1"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0583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Building resilience involves strengthening the inherent capacities of communities and systems to withstand and recover from climate impacts. Resilient systems can maintain functionality during and after a climate event, thereby reducing long-term vulnerability. Resilience is critical for sustainable development and the protection of human rights in the face of climate change.</a:t>
            </a:r>
          </a:p>
          <a:p>
            <a:pPr algn="just"/>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78828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1109653" y="184666"/>
            <a:ext cx="9512867" cy="567174"/>
          </a:xfrm>
          <a:prstGeom prst="rect">
            <a:avLst/>
          </a:prstGeom>
          <a:solidFill>
            <a:srgbClr val="00339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6" y="843280"/>
            <a:ext cx="9746063" cy="512064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C. </a:t>
            </a:r>
            <a:r>
              <a:rPr lang="en-US" sz="2000" b="1" u="sng" dirty="0">
                <a:latin typeface="Times New Roman" panose="02020603050405020304" pitchFamily="18" charset="0"/>
                <a:cs typeface="Times New Roman" panose="02020603050405020304" pitchFamily="18" charset="0"/>
              </a:rPr>
              <a:t>IMPORTANCE OF ADDRESSING CLIMATE CHANGE IMPACTS ON VULNERABLE POPULATIONS</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Exacerbation of Existing Inequities- </a:t>
            </a:r>
            <a:r>
              <a:rPr lang="en-US" sz="2000" dirty="0">
                <a:latin typeface="Times New Roman" panose="02020603050405020304" pitchFamily="18" charset="0"/>
                <a:cs typeface="Times New Roman" panose="02020603050405020304" pitchFamily="18" charset="0"/>
              </a:rPr>
              <a:t>Climate change disproportionately affects marginalized and disadvantaged groups, exacerbating existing social, economic, and environmental inequities. These vulnerable populations often lack the necessary resources, infrastructure, and social safety nets to effectively respond to climate impacts. </a:t>
            </a:r>
          </a:p>
          <a:p>
            <a:pPr marL="457200" indent="-4572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Human Rights and Justice-</a:t>
            </a:r>
            <a:r>
              <a:rPr lang="en-US" sz="2000" dirty="0">
                <a:latin typeface="Times New Roman" panose="02020603050405020304" pitchFamily="18" charset="0"/>
                <a:cs typeface="Times New Roman" panose="02020603050405020304" pitchFamily="18" charset="0"/>
              </a:rPr>
              <a:t>Climate change poses significant threats to basic human rights, including the rights to life, health, food, water, and adequate housing. Vulnerable populations are often at the greatest risk of these rights being compromised due to their heightened exposure to climate-related hazards and limited adaptive capacity.</a:t>
            </a:r>
          </a:p>
          <a:p>
            <a:pPr marL="457200" indent="-457200" algn="just">
              <a:lnSpc>
                <a:spcPct val="150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37430846"/>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991</TotalTime>
  <Words>7034</Words>
  <Application>Microsoft Office PowerPoint</Application>
  <PresentationFormat>Widescreen</PresentationFormat>
  <Paragraphs>229</Paragraphs>
  <Slides>65</Slides>
  <Notes>65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65</vt:i4>
      </vt:variant>
    </vt:vector>
  </HeadingPairs>
  <TitlesOfParts>
    <vt:vector size="71" baseType="lpstr">
      <vt:lpstr>Calibri</vt:lpstr>
      <vt:lpstr>Arial</vt:lpstr>
      <vt:lpstr>Century Gothic</vt:lpstr>
      <vt:lpstr>Times New Roman</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c:creator>
  <cp:lastModifiedBy>Vidhita Rakhe</cp:lastModifiedBy>
  <cp:revision>19</cp:revision>
  <dcterms:created xsi:type="dcterms:W3CDTF">2020-01-02T01:56:26Z</dcterms:created>
  <dcterms:modified xsi:type="dcterms:W3CDTF">2024-07-13T09:34:29Z</dcterms:modified>
</cp:coreProperties>
</file>