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notesMasterIdLst>
    <p:notesMasterId r:id="rId26"/>
  </p:notesMasterIdLst>
  <p:sldIdLst>
    <p:sldId id="257" r:id="rId3"/>
    <p:sldId id="258" r:id="rId4"/>
    <p:sldId id="262" r:id="rId5"/>
    <p:sldId id="279" r:id="rId6"/>
    <p:sldId id="263" r:id="rId7"/>
    <p:sldId id="259" r:id="rId8"/>
    <p:sldId id="260" r:id="rId9"/>
    <p:sldId id="261" r:id="rId10"/>
    <p:sldId id="266" r:id="rId11"/>
    <p:sldId id="264" r:id="rId12"/>
    <p:sldId id="265" r:id="rId13"/>
    <p:sldId id="277" r:id="rId14"/>
    <p:sldId id="268" r:id="rId15"/>
    <p:sldId id="269" r:id="rId16"/>
    <p:sldId id="270" r:id="rId17"/>
    <p:sldId id="271" r:id="rId18"/>
    <p:sldId id="272" r:id="rId19"/>
    <p:sldId id="273" r:id="rId20"/>
    <p:sldId id="274" r:id="rId21"/>
    <p:sldId id="275" r:id="rId22"/>
    <p:sldId id="278" r:id="rId23"/>
    <p:sldId id="276"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A4897-2086-F36B-11DF-C7FCEAB94D1E}" v="1007" dt="2024-07-20T13:44:52.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F6A11-EE8B-4D3A-AC5B-3EFDA9EEAB01}"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95AFCBB0-0BDF-44BF-AE29-03D9CBC4A303}">
      <dgm:prSet/>
      <dgm:spPr/>
      <dgm:t>
        <a:bodyPr/>
        <a:lstStyle/>
        <a:p>
          <a:r>
            <a:rPr lang="en-US" dirty="0"/>
            <a:t>Explore</a:t>
          </a:r>
        </a:p>
      </dgm:t>
    </dgm:pt>
    <dgm:pt modelId="{88B774C5-512B-4260-A2B6-B09BB3FD351A}" type="parTrans" cxnId="{9375E06F-5DDC-46C3-A55B-790425F6663A}">
      <dgm:prSet/>
      <dgm:spPr/>
      <dgm:t>
        <a:bodyPr/>
        <a:lstStyle/>
        <a:p>
          <a:endParaRPr lang="en-US"/>
        </a:p>
      </dgm:t>
    </dgm:pt>
    <dgm:pt modelId="{21E3443B-0725-4C7F-B208-39B1825DA3DE}" type="sibTrans" cxnId="{9375E06F-5DDC-46C3-A55B-790425F6663A}">
      <dgm:prSet/>
      <dgm:spPr/>
      <dgm:t>
        <a:bodyPr/>
        <a:lstStyle/>
        <a:p>
          <a:endParaRPr lang="en-US"/>
        </a:p>
      </dgm:t>
    </dgm:pt>
    <dgm:pt modelId="{B33B1FA8-794C-4055-8808-9B542E90648F}">
      <dgm:prSet/>
      <dgm:spPr/>
      <dgm:t>
        <a:bodyPr/>
        <a:lstStyle/>
        <a:p>
          <a:r>
            <a:rPr lang="en-US" dirty="0"/>
            <a:t>Critically explore what environmental hazards are</a:t>
          </a:r>
        </a:p>
      </dgm:t>
    </dgm:pt>
    <dgm:pt modelId="{514FAE38-99B2-4F43-B616-F23FD47C1829}" type="parTrans" cxnId="{9A670879-DCB4-47A3-8EDA-E5F8DCCE7924}">
      <dgm:prSet/>
      <dgm:spPr/>
      <dgm:t>
        <a:bodyPr/>
        <a:lstStyle/>
        <a:p>
          <a:endParaRPr lang="en-US"/>
        </a:p>
      </dgm:t>
    </dgm:pt>
    <dgm:pt modelId="{77E9570B-A469-46B3-ABDE-3B9558BF2C05}" type="sibTrans" cxnId="{9A670879-DCB4-47A3-8EDA-E5F8DCCE7924}">
      <dgm:prSet/>
      <dgm:spPr/>
      <dgm:t>
        <a:bodyPr/>
        <a:lstStyle/>
        <a:p>
          <a:endParaRPr lang="en-US"/>
        </a:p>
      </dgm:t>
    </dgm:pt>
    <dgm:pt modelId="{774991C0-F564-4A6B-A504-9900EA30E951}">
      <dgm:prSet/>
      <dgm:spPr/>
      <dgm:t>
        <a:bodyPr/>
        <a:lstStyle/>
        <a:p>
          <a:r>
            <a:rPr lang="en-US" dirty="0"/>
            <a:t>Examine</a:t>
          </a:r>
        </a:p>
      </dgm:t>
    </dgm:pt>
    <dgm:pt modelId="{56800373-735A-44E0-A71B-2A38C6FB18DC}" type="parTrans" cxnId="{66F9747D-1030-4476-92EA-0114DE1A6750}">
      <dgm:prSet/>
      <dgm:spPr/>
      <dgm:t>
        <a:bodyPr/>
        <a:lstStyle/>
        <a:p>
          <a:endParaRPr lang="en-US"/>
        </a:p>
      </dgm:t>
    </dgm:pt>
    <dgm:pt modelId="{56D35F0D-480F-45F7-9B5A-26AEAA170A78}" type="sibTrans" cxnId="{66F9747D-1030-4476-92EA-0114DE1A6750}">
      <dgm:prSet/>
      <dgm:spPr/>
      <dgm:t>
        <a:bodyPr/>
        <a:lstStyle/>
        <a:p>
          <a:endParaRPr lang="en-US"/>
        </a:p>
      </dgm:t>
    </dgm:pt>
    <dgm:pt modelId="{F70F2C6D-7095-4707-AE59-A78A75C38A30}">
      <dgm:prSet/>
      <dgm:spPr/>
      <dgm:t>
        <a:bodyPr/>
        <a:lstStyle/>
        <a:p>
          <a:pPr rtl="0"/>
          <a:r>
            <a:rPr lang="en-US" dirty="0"/>
            <a:t>Critically examine how environmental hazards have varying impacts on societies, politically, socially and culturally</a:t>
          </a:r>
          <a:r>
            <a:rPr lang="en-US" dirty="0">
              <a:latin typeface="Calibri Light" panose="020F0302020204030204"/>
            </a:rPr>
            <a:t> </a:t>
          </a:r>
          <a:r>
            <a:rPr lang="en-US" b="1" dirty="0">
              <a:latin typeface="Calibri Light" panose="020F0302020204030204"/>
            </a:rPr>
            <a:t>(with a focus on the former)</a:t>
          </a:r>
          <a:endParaRPr lang="en-US" b="1" dirty="0"/>
        </a:p>
      </dgm:t>
    </dgm:pt>
    <dgm:pt modelId="{2B8061E0-A7B5-4C92-8DE7-5446EA005B1A}" type="parTrans" cxnId="{B16DB8DA-A299-431A-A0D6-A53A83A5D3F3}">
      <dgm:prSet/>
      <dgm:spPr/>
      <dgm:t>
        <a:bodyPr/>
        <a:lstStyle/>
        <a:p>
          <a:endParaRPr lang="en-US"/>
        </a:p>
      </dgm:t>
    </dgm:pt>
    <dgm:pt modelId="{5DB1AE48-1E1D-4CEB-82F1-89973F309581}" type="sibTrans" cxnId="{B16DB8DA-A299-431A-A0D6-A53A83A5D3F3}">
      <dgm:prSet/>
      <dgm:spPr/>
      <dgm:t>
        <a:bodyPr/>
        <a:lstStyle/>
        <a:p>
          <a:endParaRPr lang="en-US"/>
        </a:p>
      </dgm:t>
    </dgm:pt>
    <dgm:pt modelId="{56A78D60-6252-4BD1-A66B-FD153809FFBC}">
      <dgm:prSet/>
      <dgm:spPr/>
      <dgm:t>
        <a:bodyPr/>
        <a:lstStyle/>
        <a:p>
          <a:r>
            <a:rPr lang="en-US" dirty="0"/>
            <a:t>Ascertain</a:t>
          </a:r>
        </a:p>
      </dgm:t>
    </dgm:pt>
    <dgm:pt modelId="{775B7DE5-3B3B-4A40-B6B4-B22F7373E82C}" type="parTrans" cxnId="{B6FEC17E-6A41-40AD-97FC-302AD7C6C994}">
      <dgm:prSet/>
      <dgm:spPr/>
      <dgm:t>
        <a:bodyPr/>
        <a:lstStyle/>
        <a:p>
          <a:endParaRPr lang="en-US"/>
        </a:p>
      </dgm:t>
    </dgm:pt>
    <dgm:pt modelId="{D408DB6B-A7D1-4C83-A2AC-9379606DBAFF}" type="sibTrans" cxnId="{B6FEC17E-6A41-40AD-97FC-302AD7C6C994}">
      <dgm:prSet/>
      <dgm:spPr/>
      <dgm:t>
        <a:bodyPr/>
        <a:lstStyle/>
        <a:p>
          <a:endParaRPr lang="en-US"/>
        </a:p>
      </dgm:t>
    </dgm:pt>
    <dgm:pt modelId="{56EBB82A-F214-4A89-A75E-DE90EBC92D68}">
      <dgm:prSet/>
      <dgm:spPr/>
      <dgm:t>
        <a:bodyPr/>
        <a:lstStyle/>
        <a:p>
          <a:pPr rtl="0"/>
          <a:r>
            <a:rPr lang="en-US" dirty="0"/>
            <a:t>Ascertain how vulnerability is understood and the factors or systems which exacerbate it for certain communities</a:t>
          </a:r>
          <a:endParaRPr lang="en-US" dirty="0">
            <a:latin typeface="Calibri Light" panose="020F0302020204030204"/>
          </a:endParaRPr>
        </a:p>
      </dgm:t>
    </dgm:pt>
    <dgm:pt modelId="{1DF10DC6-FE59-4E59-80CF-E461A6A6B5BB}" type="parTrans" cxnId="{09E10FD5-CEF1-4DEB-8C27-17BD9C473F96}">
      <dgm:prSet/>
      <dgm:spPr/>
      <dgm:t>
        <a:bodyPr/>
        <a:lstStyle/>
        <a:p>
          <a:endParaRPr lang="en-US"/>
        </a:p>
      </dgm:t>
    </dgm:pt>
    <dgm:pt modelId="{53A06F13-6FF5-4C91-A99C-B5912C562468}" type="sibTrans" cxnId="{09E10FD5-CEF1-4DEB-8C27-17BD9C473F96}">
      <dgm:prSet/>
      <dgm:spPr/>
      <dgm:t>
        <a:bodyPr/>
        <a:lstStyle/>
        <a:p>
          <a:endParaRPr lang="en-US"/>
        </a:p>
      </dgm:t>
    </dgm:pt>
    <dgm:pt modelId="{13DBD1A1-85E3-4023-A8E2-6E28E360025E}" type="pres">
      <dgm:prSet presAssocID="{C92F6A11-EE8B-4D3A-AC5B-3EFDA9EEAB01}" presName="Name0" presStyleCnt="0">
        <dgm:presLayoutVars>
          <dgm:dir/>
          <dgm:animLvl val="lvl"/>
          <dgm:resizeHandles val="exact"/>
        </dgm:presLayoutVars>
      </dgm:prSet>
      <dgm:spPr/>
    </dgm:pt>
    <dgm:pt modelId="{E92CDE9F-DF88-4EB9-83FE-D3A0A15CC4D3}" type="pres">
      <dgm:prSet presAssocID="{95AFCBB0-0BDF-44BF-AE29-03D9CBC4A303}" presName="linNode" presStyleCnt="0"/>
      <dgm:spPr/>
    </dgm:pt>
    <dgm:pt modelId="{921499CD-98E1-41F8-8469-0ABA1F9AAAFF}" type="pres">
      <dgm:prSet presAssocID="{95AFCBB0-0BDF-44BF-AE29-03D9CBC4A303}" presName="parentText" presStyleLbl="solidFgAcc1" presStyleIdx="0" presStyleCnt="3">
        <dgm:presLayoutVars>
          <dgm:chMax val="1"/>
          <dgm:bulletEnabled/>
        </dgm:presLayoutVars>
      </dgm:prSet>
      <dgm:spPr/>
    </dgm:pt>
    <dgm:pt modelId="{3D6F307A-B371-4A62-8BF4-133D488FA936}" type="pres">
      <dgm:prSet presAssocID="{95AFCBB0-0BDF-44BF-AE29-03D9CBC4A303}" presName="descendantText" presStyleLbl="alignNode1" presStyleIdx="0" presStyleCnt="3">
        <dgm:presLayoutVars>
          <dgm:bulletEnabled/>
        </dgm:presLayoutVars>
      </dgm:prSet>
      <dgm:spPr/>
    </dgm:pt>
    <dgm:pt modelId="{31C27FEF-C5FA-4DB5-94DE-2BA46C8D48BC}" type="pres">
      <dgm:prSet presAssocID="{21E3443B-0725-4C7F-B208-39B1825DA3DE}" presName="sp" presStyleCnt="0"/>
      <dgm:spPr/>
    </dgm:pt>
    <dgm:pt modelId="{A740EB30-8DC6-4910-814E-64F27E058DF7}" type="pres">
      <dgm:prSet presAssocID="{774991C0-F564-4A6B-A504-9900EA30E951}" presName="linNode" presStyleCnt="0"/>
      <dgm:spPr/>
    </dgm:pt>
    <dgm:pt modelId="{0652B710-FDEE-4B93-850B-F624ED51DC38}" type="pres">
      <dgm:prSet presAssocID="{774991C0-F564-4A6B-A504-9900EA30E951}" presName="parentText" presStyleLbl="solidFgAcc1" presStyleIdx="1" presStyleCnt="3">
        <dgm:presLayoutVars>
          <dgm:chMax val="1"/>
          <dgm:bulletEnabled/>
        </dgm:presLayoutVars>
      </dgm:prSet>
      <dgm:spPr/>
    </dgm:pt>
    <dgm:pt modelId="{C71B3025-1A84-44CB-9A2D-7E550FE02854}" type="pres">
      <dgm:prSet presAssocID="{774991C0-F564-4A6B-A504-9900EA30E951}" presName="descendantText" presStyleLbl="alignNode1" presStyleIdx="1" presStyleCnt="3">
        <dgm:presLayoutVars>
          <dgm:bulletEnabled/>
        </dgm:presLayoutVars>
      </dgm:prSet>
      <dgm:spPr/>
    </dgm:pt>
    <dgm:pt modelId="{9F3DC892-3C57-4143-A600-2422941E22AD}" type="pres">
      <dgm:prSet presAssocID="{56D35F0D-480F-45F7-9B5A-26AEAA170A78}" presName="sp" presStyleCnt="0"/>
      <dgm:spPr/>
    </dgm:pt>
    <dgm:pt modelId="{7CF86CBF-156C-49D7-AE5D-D0AE3C22AABC}" type="pres">
      <dgm:prSet presAssocID="{56A78D60-6252-4BD1-A66B-FD153809FFBC}" presName="linNode" presStyleCnt="0"/>
      <dgm:spPr/>
    </dgm:pt>
    <dgm:pt modelId="{B5C98476-CCC2-4F6C-B7FA-5DC9B92FEE45}" type="pres">
      <dgm:prSet presAssocID="{56A78D60-6252-4BD1-A66B-FD153809FFBC}" presName="parentText" presStyleLbl="solidFgAcc1" presStyleIdx="2" presStyleCnt="3">
        <dgm:presLayoutVars>
          <dgm:chMax val="1"/>
          <dgm:bulletEnabled/>
        </dgm:presLayoutVars>
      </dgm:prSet>
      <dgm:spPr/>
    </dgm:pt>
    <dgm:pt modelId="{B181B493-E584-43E3-8757-25B68CE846A3}" type="pres">
      <dgm:prSet presAssocID="{56A78D60-6252-4BD1-A66B-FD153809FFBC}" presName="descendantText" presStyleLbl="alignNode1" presStyleIdx="2" presStyleCnt="3">
        <dgm:presLayoutVars>
          <dgm:bulletEnabled/>
        </dgm:presLayoutVars>
      </dgm:prSet>
      <dgm:spPr/>
    </dgm:pt>
  </dgm:ptLst>
  <dgm:cxnLst>
    <dgm:cxn modelId="{0B4BB21E-471B-4AED-B46A-2F9BC4A094FE}" type="presOf" srcId="{56A78D60-6252-4BD1-A66B-FD153809FFBC}" destId="{B5C98476-CCC2-4F6C-B7FA-5DC9B92FEE45}" srcOrd="0" destOrd="0" presId="urn:microsoft.com/office/officeart/2016/7/layout/VerticalHollowActionList"/>
    <dgm:cxn modelId="{5B9A702A-6FB2-484E-B644-C4738008CEC7}" type="presOf" srcId="{C92F6A11-EE8B-4D3A-AC5B-3EFDA9EEAB01}" destId="{13DBD1A1-85E3-4023-A8E2-6E28E360025E}" srcOrd="0" destOrd="0" presId="urn:microsoft.com/office/officeart/2016/7/layout/VerticalHollowActionList"/>
    <dgm:cxn modelId="{FAF63145-D2ED-44EA-AC29-28744FB0FF17}" type="presOf" srcId="{B33B1FA8-794C-4055-8808-9B542E90648F}" destId="{3D6F307A-B371-4A62-8BF4-133D488FA936}" srcOrd="0" destOrd="0" presId="urn:microsoft.com/office/officeart/2016/7/layout/VerticalHollowActionList"/>
    <dgm:cxn modelId="{3CF15C4A-56FD-48AD-B3D1-167DF729E7DD}" type="presOf" srcId="{774991C0-F564-4A6B-A504-9900EA30E951}" destId="{0652B710-FDEE-4B93-850B-F624ED51DC38}" srcOrd="0" destOrd="0" presId="urn:microsoft.com/office/officeart/2016/7/layout/VerticalHollowActionList"/>
    <dgm:cxn modelId="{C576D54A-A46B-444A-B25F-558FC494AAFB}" type="presOf" srcId="{F70F2C6D-7095-4707-AE59-A78A75C38A30}" destId="{C71B3025-1A84-44CB-9A2D-7E550FE02854}" srcOrd="0" destOrd="0" presId="urn:microsoft.com/office/officeart/2016/7/layout/VerticalHollowActionList"/>
    <dgm:cxn modelId="{9375E06F-5DDC-46C3-A55B-790425F6663A}" srcId="{C92F6A11-EE8B-4D3A-AC5B-3EFDA9EEAB01}" destId="{95AFCBB0-0BDF-44BF-AE29-03D9CBC4A303}" srcOrd="0" destOrd="0" parTransId="{88B774C5-512B-4260-A2B6-B09BB3FD351A}" sibTransId="{21E3443B-0725-4C7F-B208-39B1825DA3DE}"/>
    <dgm:cxn modelId="{9A670879-DCB4-47A3-8EDA-E5F8DCCE7924}" srcId="{95AFCBB0-0BDF-44BF-AE29-03D9CBC4A303}" destId="{B33B1FA8-794C-4055-8808-9B542E90648F}" srcOrd="0" destOrd="0" parTransId="{514FAE38-99B2-4F43-B616-F23FD47C1829}" sibTransId="{77E9570B-A469-46B3-ABDE-3B9558BF2C05}"/>
    <dgm:cxn modelId="{9E42027A-5263-497E-B4D3-8FEBFE0542AA}" type="presOf" srcId="{95AFCBB0-0BDF-44BF-AE29-03D9CBC4A303}" destId="{921499CD-98E1-41F8-8469-0ABA1F9AAAFF}" srcOrd="0" destOrd="0" presId="urn:microsoft.com/office/officeart/2016/7/layout/VerticalHollowActionList"/>
    <dgm:cxn modelId="{66F9747D-1030-4476-92EA-0114DE1A6750}" srcId="{C92F6A11-EE8B-4D3A-AC5B-3EFDA9EEAB01}" destId="{774991C0-F564-4A6B-A504-9900EA30E951}" srcOrd="1" destOrd="0" parTransId="{56800373-735A-44E0-A71B-2A38C6FB18DC}" sibTransId="{56D35F0D-480F-45F7-9B5A-26AEAA170A78}"/>
    <dgm:cxn modelId="{B6FEC17E-6A41-40AD-97FC-302AD7C6C994}" srcId="{C92F6A11-EE8B-4D3A-AC5B-3EFDA9EEAB01}" destId="{56A78D60-6252-4BD1-A66B-FD153809FFBC}" srcOrd="2" destOrd="0" parTransId="{775B7DE5-3B3B-4A40-B6B4-B22F7373E82C}" sibTransId="{D408DB6B-A7D1-4C83-A2AC-9379606DBAFF}"/>
    <dgm:cxn modelId="{6D43A890-4E13-4D96-99B8-32CC801A0AA1}" type="presOf" srcId="{56EBB82A-F214-4A89-A75E-DE90EBC92D68}" destId="{B181B493-E584-43E3-8757-25B68CE846A3}" srcOrd="0" destOrd="0" presId="urn:microsoft.com/office/officeart/2016/7/layout/VerticalHollowActionList"/>
    <dgm:cxn modelId="{09E10FD5-CEF1-4DEB-8C27-17BD9C473F96}" srcId="{56A78D60-6252-4BD1-A66B-FD153809FFBC}" destId="{56EBB82A-F214-4A89-A75E-DE90EBC92D68}" srcOrd="0" destOrd="0" parTransId="{1DF10DC6-FE59-4E59-80CF-E461A6A6B5BB}" sibTransId="{53A06F13-6FF5-4C91-A99C-B5912C562468}"/>
    <dgm:cxn modelId="{B16DB8DA-A299-431A-A0D6-A53A83A5D3F3}" srcId="{774991C0-F564-4A6B-A504-9900EA30E951}" destId="{F70F2C6D-7095-4707-AE59-A78A75C38A30}" srcOrd="0" destOrd="0" parTransId="{2B8061E0-A7B5-4C92-8DE7-5446EA005B1A}" sibTransId="{5DB1AE48-1E1D-4CEB-82F1-89973F309581}"/>
    <dgm:cxn modelId="{C49FFF82-9A64-4A83-BCD7-D5C91A7EEB9A}" type="presParOf" srcId="{13DBD1A1-85E3-4023-A8E2-6E28E360025E}" destId="{E92CDE9F-DF88-4EB9-83FE-D3A0A15CC4D3}" srcOrd="0" destOrd="0" presId="urn:microsoft.com/office/officeart/2016/7/layout/VerticalHollowActionList"/>
    <dgm:cxn modelId="{51343BEC-475E-4E81-8C67-4B9595010EA9}" type="presParOf" srcId="{E92CDE9F-DF88-4EB9-83FE-D3A0A15CC4D3}" destId="{921499CD-98E1-41F8-8469-0ABA1F9AAAFF}" srcOrd="0" destOrd="0" presId="urn:microsoft.com/office/officeart/2016/7/layout/VerticalHollowActionList"/>
    <dgm:cxn modelId="{9EE87327-E449-4012-B19A-391C93C440B6}" type="presParOf" srcId="{E92CDE9F-DF88-4EB9-83FE-D3A0A15CC4D3}" destId="{3D6F307A-B371-4A62-8BF4-133D488FA936}" srcOrd="1" destOrd="0" presId="urn:microsoft.com/office/officeart/2016/7/layout/VerticalHollowActionList"/>
    <dgm:cxn modelId="{1965D85E-551F-4B6A-AC11-D229A48100D4}" type="presParOf" srcId="{13DBD1A1-85E3-4023-A8E2-6E28E360025E}" destId="{31C27FEF-C5FA-4DB5-94DE-2BA46C8D48BC}" srcOrd="1" destOrd="0" presId="urn:microsoft.com/office/officeart/2016/7/layout/VerticalHollowActionList"/>
    <dgm:cxn modelId="{AEAF1D09-E731-447E-8AA1-7BECB728A0D1}" type="presParOf" srcId="{13DBD1A1-85E3-4023-A8E2-6E28E360025E}" destId="{A740EB30-8DC6-4910-814E-64F27E058DF7}" srcOrd="2" destOrd="0" presId="urn:microsoft.com/office/officeart/2016/7/layout/VerticalHollowActionList"/>
    <dgm:cxn modelId="{9D044BFD-EF60-4617-B8C0-B702B2365293}" type="presParOf" srcId="{A740EB30-8DC6-4910-814E-64F27E058DF7}" destId="{0652B710-FDEE-4B93-850B-F624ED51DC38}" srcOrd="0" destOrd="0" presId="urn:microsoft.com/office/officeart/2016/7/layout/VerticalHollowActionList"/>
    <dgm:cxn modelId="{D2A41087-CBBF-4307-BA53-B96294010456}" type="presParOf" srcId="{A740EB30-8DC6-4910-814E-64F27E058DF7}" destId="{C71B3025-1A84-44CB-9A2D-7E550FE02854}" srcOrd="1" destOrd="0" presId="urn:microsoft.com/office/officeart/2016/7/layout/VerticalHollowActionList"/>
    <dgm:cxn modelId="{12219594-E619-4B9F-9C29-47851DD02334}" type="presParOf" srcId="{13DBD1A1-85E3-4023-A8E2-6E28E360025E}" destId="{9F3DC892-3C57-4143-A600-2422941E22AD}" srcOrd="3" destOrd="0" presId="urn:microsoft.com/office/officeart/2016/7/layout/VerticalHollowActionList"/>
    <dgm:cxn modelId="{A48ABD14-F17A-41FE-8B6D-2F6103435DAB}" type="presParOf" srcId="{13DBD1A1-85E3-4023-A8E2-6E28E360025E}" destId="{7CF86CBF-156C-49D7-AE5D-D0AE3C22AABC}" srcOrd="4" destOrd="0" presId="urn:microsoft.com/office/officeart/2016/7/layout/VerticalHollowActionList"/>
    <dgm:cxn modelId="{9851A76E-E7E0-4BE1-B4BF-C3D71A6F341C}" type="presParOf" srcId="{7CF86CBF-156C-49D7-AE5D-D0AE3C22AABC}" destId="{B5C98476-CCC2-4F6C-B7FA-5DC9B92FEE45}" srcOrd="0" destOrd="0" presId="urn:microsoft.com/office/officeart/2016/7/layout/VerticalHollowActionList"/>
    <dgm:cxn modelId="{F392229A-1AFA-4BC4-B05A-3D50AF10CF3F}" type="presParOf" srcId="{7CF86CBF-156C-49D7-AE5D-D0AE3C22AABC}" destId="{B181B493-E584-43E3-8757-25B68CE846A3}"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F307A-B371-4A62-8BF4-133D488FA936}">
      <dsp:nvSpPr>
        <dsp:cNvPr id="0" name=""/>
        <dsp:cNvSpPr/>
      </dsp:nvSpPr>
      <dsp:spPr>
        <a:xfrm>
          <a:off x="2011680" y="1257"/>
          <a:ext cx="8046720"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27338" rIns="156129" bIns="327338" numCol="1" spcCol="1270" anchor="ctr" anchorCtr="0">
          <a:noAutofit/>
        </a:bodyPr>
        <a:lstStyle/>
        <a:p>
          <a:pPr marL="0" lvl="0" indent="0" algn="l" defTabSz="889000">
            <a:lnSpc>
              <a:spcPct val="90000"/>
            </a:lnSpc>
            <a:spcBef>
              <a:spcPct val="0"/>
            </a:spcBef>
            <a:spcAft>
              <a:spcPct val="35000"/>
            </a:spcAft>
            <a:buNone/>
          </a:pPr>
          <a:r>
            <a:rPr lang="en-US" sz="2000" kern="1200" dirty="0"/>
            <a:t>Critically explore what environmental hazards are</a:t>
          </a:r>
        </a:p>
      </dsp:txBody>
      <dsp:txXfrm>
        <a:off x="2011680" y="1257"/>
        <a:ext cx="8046720" cy="1288732"/>
      </dsp:txXfrm>
    </dsp:sp>
    <dsp:sp modelId="{921499CD-98E1-41F8-8469-0ABA1F9AAAFF}">
      <dsp:nvSpPr>
        <dsp:cNvPr id="0" name=""/>
        <dsp:cNvSpPr/>
      </dsp:nvSpPr>
      <dsp:spPr>
        <a:xfrm>
          <a:off x="0" y="1257"/>
          <a:ext cx="2011680"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27298" rIns="106451" bIns="127298" numCol="1" spcCol="1270" anchor="ctr" anchorCtr="0">
          <a:noAutofit/>
        </a:bodyPr>
        <a:lstStyle/>
        <a:p>
          <a:pPr marL="0" lvl="0" indent="0" algn="ctr" defTabSz="1111250">
            <a:lnSpc>
              <a:spcPct val="90000"/>
            </a:lnSpc>
            <a:spcBef>
              <a:spcPct val="0"/>
            </a:spcBef>
            <a:spcAft>
              <a:spcPct val="35000"/>
            </a:spcAft>
            <a:buNone/>
          </a:pPr>
          <a:r>
            <a:rPr lang="en-US" sz="2500" kern="1200" dirty="0"/>
            <a:t>Explore</a:t>
          </a:r>
        </a:p>
      </dsp:txBody>
      <dsp:txXfrm>
        <a:off x="0" y="1257"/>
        <a:ext cx="2011680" cy="1288732"/>
      </dsp:txXfrm>
    </dsp:sp>
    <dsp:sp modelId="{C71B3025-1A84-44CB-9A2D-7E550FE02854}">
      <dsp:nvSpPr>
        <dsp:cNvPr id="0" name=""/>
        <dsp:cNvSpPr/>
      </dsp:nvSpPr>
      <dsp:spPr>
        <a:xfrm>
          <a:off x="2011680" y="1367313"/>
          <a:ext cx="8046720"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27338" rIns="156129" bIns="327338" numCol="1" spcCol="1270" anchor="ctr" anchorCtr="0">
          <a:noAutofit/>
        </a:bodyPr>
        <a:lstStyle/>
        <a:p>
          <a:pPr marL="0" lvl="0" indent="0" algn="l" defTabSz="889000" rtl="0">
            <a:lnSpc>
              <a:spcPct val="90000"/>
            </a:lnSpc>
            <a:spcBef>
              <a:spcPct val="0"/>
            </a:spcBef>
            <a:spcAft>
              <a:spcPct val="35000"/>
            </a:spcAft>
            <a:buNone/>
          </a:pPr>
          <a:r>
            <a:rPr lang="en-US" sz="2000" kern="1200" dirty="0"/>
            <a:t>Critically examine how environmental hazards have varying impacts on societies, politically, socially and culturally</a:t>
          </a:r>
          <a:r>
            <a:rPr lang="en-US" sz="2000" kern="1200" dirty="0">
              <a:latin typeface="Calibri Light" panose="020F0302020204030204"/>
            </a:rPr>
            <a:t> </a:t>
          </a:r>
          <a:r>
            <a:rPr lang="en-US" sz="2000" b="1" kern="1200" dirty="0">
              <a:latin typeface="Calibri Light" panose="020F0302020204030204"/>
            </a:rPr>
            <a:t>(with a focus on the former)</a:t>
          </a:r>
          <a:endParaRPr lang="en-US" sz="2000" b="1" kern="1200" dirty="0"/>
        </a:p>
      </dsp:txBody>
      <dsp:txXfrm>
        <a:off x="2011680" y="1367313"/>
        <a:ext cx="8046720" cy="1288732"/>
      </dsp:txXfrm>
    </dsp:sp>
    <dsp:sp modelId="{0652B710-FDEE-4B93-850B-F624ED51DC38}">
      <dsp:nvSpPr>
        <dsp:cNvPr id="0" name=""/>
        <dsp:cNvSpPr/>
      </dsp:nvSpPr>
      <dsp:spPr>
        <a:xfrm>
          <a:off x="0" y="1367313"/>
          <a:ext cx="2011680"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27298" rIns="106451" bIns="127298" numCol="1" spcCol="1270" anchor="ctr" anchorCtr="0">
          <a:noAutofit/>
        </a:bodyPr>
        <a:lstStyle/>
        <a:p>
          <a:pPr marL="0" lvl="0" indent="0" algn="ctr" defTabSz="1111250">
            <a:lnSpc>
              <a:spcPct val="90000"/>
            </a:lnSpc>
            <a:spcBef>
              <a:spcPct val="0"/>
            </a:spcBef>
            <a:spcAft>
              <a:spcPct val="35000"/>
            </a:spcAft>
            <a:buNone/>
          </a:pPr>
          <a:r>
            <a:rPr lang="en-US" sz="2500" kern="1200" dirty="0"/>
            <a:t>Examine</a:t>
          </a:r>
        </a:p>
      </dsp:txBody>
      <dsp:txXfrm>
        <a:off x="0" y="1367313"/>
        <a:ext cx="2011680" cy="1288732"/>
      </dsp:txXfrm>
    </dsp:sp>
    <dsp:sp modelId="{B181B493-E584-43E3-8757-25B68CE846A3}">
      <dsp:nvSpPr>
        <dsp:cNvPr id="0" name=""/>
        <dsp:cNvSpPr/>
      </dsp:nvSpPr>
      <dsp:spPr>
        <a:xfrm>
          <a:off x="2011680" y="2733370"/>
          <a:ext cx="8046720"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27338" rIns="156129" bIns="327338" numCol="1" spcCol="1270" anchor="ctr" anchorCtr="0">
          <a:noAutofit/>
        </a:bodyPr>
        <a:lstStyle/>
        <a:p>
          <a:pPr marL="0" lvl="0" indent="0" algn="l" defTabSz="889000" rtl="0">
            <a:lnSpc>
              <a:spcPct val="90000"/>
            </a:lnSpc>
            <a:spcBef>
              <a:spcPct val="0"/>
            </a:spcBef>
            <a:spcAft>
              <a:spcPct val="35000"/>
            </a:spcAft>
            <a:buNone/>
          </a:pPr>
          <a:r>
            <a:rPr lang="en-US" sz="2000" kern="1200" dirty="0"/>
            <a:t>Ascertain how vulnerability is understood and the factors or systems which exacerbate it for certain communities</a:t>
          </a:r>
          <a:endParaRPr lang="en-US" sz="2000" kern="1200" dirty="0">
            <a:latin typeface="Calibri Light" panose="020F0302020204030204"/>
          </a:endParaRPr>
        </a:p>
      </dsp:txBody>
      <dsp:txXfrm>
        <a:off x="2011680" y="2733370"/>
        <a:ext cx="8046720" cy="1288732"/>
      </dsp:txXfrm>
    </dsp:sp>
    <dsp:sp modelId="{B5C98476-CCC2-4F6C-B7FA-5DC9B92FEE45}">
      <dsp:nvSpPr>
        <dsp:cNvPr id="0" name=""/>
        <dsp:cNvSpPr/>
      </dsp:nvSpPr>
      <dsp:spPr>
        <a:xfrm>
          <a:off x="0" y="2733370"/>
          <a:ext cx="2011680"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27298" rIns="106451" bIns="127298" numCol="1" spcCol="1270" anchor="ctr" anchorCtr="0">
          <a:noAutofit/>
        </a:bodyPr>
        <a:lstStyle/>
        <a:p>
          <a:pPr marL="0" lvl="0" indent="0" algn="ctr" defTabSz="1111250">
            <a:lnSpc>
              <a:spcPct val="90000"/>
            </a:lnSpc>
            <a:spcBef>
              <a:spcPct val="0"/>
            </a:spcBef>
            <a:spcAft>
              <a:spcPct val="35000"/>
            </a:spcAft>
            <a:buNone/>
          </a:pPr>
          <a:r>
            <a:rPr lang="en-US" sz="2500" kern="1200" dirty="0"/>
            <a:t>Ascertain</a:t>
          </a:r>
        </a:p>
      </dsp:txBody>
      <dsp:txXfrm>
        <a:off x="0" y="2733370"/>
        <a:ext cx="2011680" cy="128873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3E05A-8C7A-4D2A-A81C-9F369309BAFF}" type="datetimeFigureOut">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445D-61D2-48B2-B285-9D258138C9FA}" type="slidenum">
              <a:t>‹#›</a:t>
            </a:fld>
            <a:endParaRPr lang="en-US"/>
          </a:p>
        </p:txBody>
      </p:sp>
    </p:spTree>
    <p:extLst>
      <p:ext uri="{BB962C8B-B14F-4D97-AF65-F5344CB8AC3E}">
        <p14:creationId xmlns:p14="http://schemas.microsoft.com/office/powerpoint/2010/main" val="403446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55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9265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8794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FA1D70-8E9A-43ED-A61A-5801AD2E293C}" type="datetimeFigureOut">
              <a:rPr lang="en-GB" smtClean="0"/>
              <a:t>20/07/2024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C1F54D-F00F-4D1E-96F5-6BA9830EA9C5}" type="slidenum">
              <a:rPr lang="en-GB" smtClean="0"/>
              <a:t>‹#›</a:t>
            </a:fld>
            <a:endParaRPr lang="en-GB"/>
          </a:p>
        </p:txBody>
      </p:sp>
    </p:spTree>
    <p:extLst>
      <p:ext uri="{BB962C8B-B14F-4D97-AF65-F5344CB8AC3E}">
        <p14:creationId xmlns:p14="http://schemas.microsoft.com/office/powerpoint/2010/main" val="376653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4117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80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7/20/2024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4416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7/20/2024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5808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7/20/2024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2125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7/20/2024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725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7/20/2024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0125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7/20/2024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8130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7/20/2024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45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5"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FA1D70-8E9A-43ED-A61A-5801AD2E293C}" type="datetimeFigureOut">
              <a:rPr lang="en-GB" smtClean="0"/>
              <a:t>20/07/2024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C1F54D-F00F-4D1E-96F5-6BA9830EA9C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125486"/>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xMdWxM8FAI"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osaconnect.org/are-we-ready-for-the-new-sustainable-development-goal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11/1467-954X.12121" TargetMode="External"/><Relationship Id="rId2" Type="http://schemas.openxmlformats.org/officeDocument/2006/relationships/hyperlink" Target="http://urn.kb.se/resolve?urn=urn:nbn:se:uu:diva-320680" TargetMode="External"/><Relationship Id="rId1" Type="http://schemas.openxmlformats.org/officeDocument/2006/relationships/slideLayout" Target="../slideLayouts/slideLayout6.xml"/><Relationship Id="rId5" Type="http://schemas.openxmlformats.org/officeDocument/2006/relationships/hyperlink" Target="https://www.v-dem.net" TargetMode="External"/><Relationship Id="rId4" Type="http://schemas.openxmlformats.org/officeDocument/2006/relationships/hyperlink" Target="https://doi.org/10.1016/j.ocecoaman.2020.10550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FlUwsFbTe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88366" y="1258288"/>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15063" y="2233014"/>
            <a:ext cx="11150343" cy="2403951"/>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Module: </a:t>
            </a:r>
            <a:r>
              <a:rPr lang="en-US" sz="2700" b="1" dirty="0">
                <a:solidFill>
                  <a:srgbClr val="003399"/>
                </a:solidFill>
                <a:latin typeface="Century Gothic"/>
                <a:ea typeface="Century Gothic"/>
                <a:cs typeface="Century Gothic"/>
                <a:sym typeface="Century Gothic"/>
              </a:rPr>
              <a:t>Environmental Risk Prevention and Management</a:t>
            </a:r>
            <a:endParaRPr lang="en-US" sz="2700" dirty="0">
              <a:solidFill>
                <a:srgbClr val="003399"/>
              </a:solidFill>
              <a:latin typeface="Century Gothic"/>
              <a:ea typeface="Century Gothic"/>
              <a:cs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a:t>
            </a:r>
            <a:r>
              <a:rPr lang="en-US" sz="2700" b="1" dirty="0">
                <a:solidFill>
                  <a:srgbClr val="003399"/>
                </a:solidFill>
                <a:latin typeface="Century Gothic"/>
                <a:ea typeface="Century Gothic"/>
                <a:cs typeface="Century Gothic"/>
                <a:sym typeface="Century Gothic"/>
              </a:rPr>
              <a:t> Introduction to the Concept of Vulnerability to Environmental Hazards with a focus on Politics</a:t>
            </a:r>
            <a:endParaRPr lang="en-US" sz="2700" b="1" i="0" u="none" strike="noStrike" cap="none" dirty="0">
              <a:solidFill>
                <a:srgbClr val="003399"/>
              </a:solidFill>
              <a:latin typeface="Century Gothic"/>
              <a:ea typeface="Century Gothic"/>
              <a:cs typeface="Calibri"/>
            </a:endParaRPr>
          </a:p>
          <a:p>
            <a:pPr>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a:t>
            </a:r>
            <a:endParaRPr sz="2200" b="0" i="0" u="none" strike="noStrike" cap="none" dirty="0">
              <a:solidFill>
                <a:srgbClr val="000000"/>
              </a:solidFill>
              <a:latin typeface="Century Gothic"/>
              <a:ea typeface="Century Gothic"/>
              <a:cs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357658"/>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7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5974867"/>
              </p:ext>
            </p:extLst>
          </p:nvPr>
        </p:nvGraphicFramePr>
        <p:xfrm>
          <a:off x="1028700" y="719666"/>
          <a:ext cx="10540055" cy="5987265"/>
        </p:xfrm>
        <a:graphic>
          <a:graphicData uri="http://schemas.openxmlformats.org/drawingml/2006/table">
            <a:tbl>
              <a:tblPr firstRow="1" bandRow="1">
                <a:tableStyleId>{5C22544A-7EE6-4342-B048-85BDC9FD1C3A}</a:tableStyleId>
              </a:tblPr>
              <a:tblGrid>
                <a:gridCol w="2108011">
                  <a:extLst>
                    <a:ext uri="{9D8B030D-6E8A-4147-A177-3AD203B41FA5}">
                      <a16:colId xmlns:a16="http://schemas.microsoft.com/office/drawing/2014/main" val="3414927218"/>
                    </a:ext>
                  </a:extLst>
                </a:gridCol>
                <a:gridCol w="1635724">
                  <a:extLst>
                    <a:ext uri="{9D8B030D-6E8A-4147-A177-3AD203B41FA5}">
                      <a16:colId xmlns:a16="http://schemas.microsoft.com/office/drawing/2014/main" val="1424298105"/>
                    </a:ext>
                  </a:extLst>
                </a:gridCol>
                <a:gridCol w="1843070">
                  <a:extLst>
                    <a:ext uri="{9D8B030D-6E8A-4147-A177-3AD203B41FA5}">
                      <a16:colId xmlns:a16="http://schemas.microsoft.com/office/drawing/2014/main" val="3920422621"/>
                    </a:ext>
                  </a:extLst>
                </a:gridCol>
                <a:gridCol w="1996659">
                  <a:extLst>
                    <a:ext uri="{9D8B030D-6E8A-4147-A177-3AD203B41FA5}">
                      <a16:colId xmlns:a16="http://schemas.microsoft.com/office/drawing/2014/main" val="1429218579"/>
                    </a:ext>
                  </a:extLst>
                </a:gridCol>
                <a:gridCol w="2956591">
                  <a:extLst>
                    <a:ext uri="{9D8B030D-6E8A-4147-A177-3AD203B41FA5}">
                      <a16:colId xmlns:a16="http://schemas.microsoft.com/office/drawing/2014/main" val="1074212677"/>
                    </a:ext>
                  </a:extLst>
                </a:gridCol>
              </a:tblGrid>
              <a:tr h="1117243">
                <a:tc>
                  <a:txBody>
                    <a:bodyPr/>
                    <a:lstStyle/>
                    <a:p>
                      <a:endParaRPr lang="en-GB" sz="2800"/>
                    </a:p>
                  </a:txBody>
                  <a:tcPr/>
                </a:tc>
                <a:tc>
                  <a:txBody>
                    <a:bodyPr/>
                    <a:lstStyle/>
                    <a:p>
                      <a:r>
                        <a:rPr lang="en-GB" sz="2800" dirty="0"/>
                        <a:t>Human-Social</a:t>
                      </a:r>
                    </a:p>
                  </a:txBody>
                  <a:tcPr/>
                </a:tc>
                <a:tc>
                  <a:txBody>
                    <a:bodyPr/>
                    <a:lstStyle/>
                    <a:p>
                      <a:r>
                        <a:rPr lang="en-GB" sz="2800" dirty="0"/>
                        <a:t>Physical</a:t>
                      </a:r>
                    </a:p>
                  </a:txBody>
                  <a:tcPr/>
                </a:tc>
                <a:tc>
                  <a:txBody>
                    <a:bodyPr/>
                    <a:lstStyle/>
                    <a:p>
                      <a:r>
                        <a:rPr lang="en-GB" sz="2800" dirty="0"/>
                        <a:t>Economic</a:t>
                      </a:r>
                    </a:p>
                  </a:txBody>
                  <a:tcPr/>
                </a:tc>
                <a:tc>
                  <a:txBody>
                    <a:bodyPr/>
                    <a:lstStyle/>
                    <a:p>
                      <a:r>
                        <a:rPr lang="en-GB" sz="2800" dirty="0"/>
                        <a:t>Cultural/</a:t>
                      </a:r>
                    </a:p>
                    <a:p>
                      <a:r>
                        <a:rPr lang="en-GB" sz="2800" dirty="0"/>
                        <a:t>Environmental</a:t>
                      </a:r>
                    </a:p>
                  </a:txBody>
                  <a:tcPr/>
                </a:tc>
                <a:extLst>
                  <a:ext uri="{0D108BD9-81ED-4DB2-BD59-A6C34878D82A}">
                    <a16:rowId xmlns:a16="http://schemas.microsoft.com/office/drawing/2014/main" val="3292030552"/>
                  </a:ext>
                </a:extLst>
              </a:tr>
              <a:tr h="2435011">
                <a:tc>
                  <a:txBody>
                    <a:bodyPr/>
                    <a:lstStyle/>
                    <a:p>
                      <a:r>
                        <a:rPr lang="en-GB" sz="2800" dirty="0"/>
                        <a:t>Direct Losses</a:t>
                      </a:r>
                    </a:p>
                  </a:txBody>
                  <a:tcPr/>
                </a:tc>
                <a:tc>
                  <a:txBody>
                    <a:bodyPr/>
                    <a:lstStyle/>
                    <a:p>
                      <a:endParaRPr lang="en-GB" sz="2800"/>
                    </a:p>
                  </a:txBody>
                  <a:tcPr/>
                </a:tc>
                <a:tc>
                  <a:txBody>
                    <a:bodyPr/>
                    <a:lstStyle/>
                    <a:p>
                      <a:endParaRPr lang="en-GB" sz="2800"/>
                    </a:p>
                  </a:txBody>
                  <a:tcPr/>
                </a:tc>
                <a:tc>
                  <a:txBody>
                    <a:bodyPr/>
                    <a:lstStyle/>
                    <a:p>
                      <a:endParaRPr lang="en-GB" sz="2800"/>
                    </a:p>
                  </a:txBody>
                  <a:tcPr/>
                </a:tc>
                <a:tc>
                  <a:txBody>
                    <a:bodyPr/>
                    <a:lstStyle/>
                    <a:p>
                      <a:endParaRPr lang="en-GB" sz="2800"/>
                    </a:p>
                  </a:txBody>
                  <a:tcPr/>
                </a:tc>
                <a:extLst>
                  <a:ext uri="{0D108BD9-81ED-4DB2-BD59-A6C34878D82A}">
                    <a16:rowId xmlns:a16="http://schemas.microsoft.com/office/drawing/2014/main" val="2334287363"/>
                  </a:ext>
                </a:extLst>
              </a:tr>
              <a:tr h="2435011">
                <a:tc>
                  <a:txBody>
                    <a:bodyPr/>
                    <a:lstStyle/>
                    <a:p>
                      <a:r>
                        <a:rPr lang="en-GB" sz="2800" dirty="0"/>
                        <a:t>Indirect Losses</a:t>
                      </a:r>
                    </a:p>
                  </a:txBody>
                  <a:tcPr/>
                </a:tc>
                <a:tc>
                  <a:txBody>
                    <a:bodyPr/>
                    <a:lstStyle/>
                    <a:p>
                      <a:endParaRPr lang="en-GB" sz="2800"/>
                    </a:p>
                  </a:txBody>
                  <a:tcPr/>
                </a:tc>
                <a:tc>
                  <a:txBody>
                    <a:bodyPr/>
                    <a:lstStyle/>
                    <a:p>
                      <a:endParaRPr lang="en-GB" sz="2800"/>
                    </a:p>
                  </a:txBody>
                  <a:tcPr/>
                </a:tc>
                <a:tc>
                  <a:txBody>
                    <a:bodyPr/>
                    <a:lstStyle/>
                    <a:p>
                      <a:endParaRPr lang="en-GB" sz="2800"/>
                    </a:p>
                  </a:txBody>
                  <a:tcPr/>
                </a:tc>
                <a:tc>
                  <a:txBody>
                    <a:bodyPr/>
                    <a:lstStyle/>
                    <a:p>
                      <a:endParaRPr lang="en-GB" sz="2800"/>
                    </a:p>
                  </a:txBody>
                  <a:tcPr/>
                </a:tc>
                <a:extLst>
                  <a:ext uri="{0D108BD9-81ED-4DB2-BD59-A6C34878D82A}">
                    <a16:rowId xmlns:a16="http://schemas.microsoft.com/office/drawing/2014/main" val="4174443268"/>
                  </a:ext>
                </a:extLst>
              </a:tr>
            </a:tbl>
          </a:graphicData>
        </a:graphic>
      </p:graphicFrame>
    </p:spTree>
    <p:extLst>
      <p:ext uri="{BB962C8B-B14F-4D97-AF65-F5344CB8AC3E}">
        <p14:creationId xmlns:p14="http://schemas.microsoft.com/office/powerpoint/2010/main" val="207202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650" y="376237"/>
            <a:ext cx="11029950" cy="6088688"/>
          </a:xfrm>
          <a:prstGeom prst="rect">
            <a:avLst/>
          </a:prstGeom>
        </p:spPr>
      </p:pic>
    </p:spTree>
    <p:extLst>
      <p:ext uri="{BB962C8B-B14F-4D97-AF65-F5344CB8AC3E}">
        <p14:creationId xmlns:p14="http://schemas.microsoft.com/office/powerpoint/2010/main" val="213139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Dominant vs Vulnerability Paradigm</a:t>
            </a:r>
          </a:p>
        </p:txBody>
      </p:sp>
      <p:pic>
        <p:nvPicPr>
          <p:cNvPr id="3" name="Picture 2"/>
          <p:cNvPicPr>
            <a:picLocks noChangeAspect="1"/>
          </p:cNvPicPr>
          <p:nvPr/>
        </p:nvPicPr>
        <p:blipFill>
          <a:blip r:embed="rId4"/>
          <a:stretch>
            <a:fillRect/>
          </a:stretch>
        </p:blipFill>
        <p:spPr>
          <a:xfrm>
            <a:off x="1097280" y="2034268"/>
            <a:ext cx="9917037" cy="3996418"/>
          </a:xfrm>
          <a:prstGeom prst="rect">
            <a:avLst/>
          </a:prstGeom>
        </p:spPr>
      </p:pic>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86180571"/>
      </p:ext>
    </p:extLst>
  </p:cSld>
  <p:clrMapOvr>
    <a:masterClrMapping/>
  </p:clrMapOvr>
  <mc:AlternateContent xmlns:mc="http://schemas.openxmlformats.org/markup-compatibility/2006" xmlns:p14="http://schemas.microsoft.com/office/powerpoint/2010/main">
    <mc:Choice Requires="p14">
      <p:transition spd="slow" p14:dur="2000" advTm="248084"/>
    </mc:Choice>
    <mc:Fallback xmlns="">
      <p:transition spd="slow" advTm="248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3CE58-0257-43D0-A47E-8C36C09B9246}"/>
              </a:ext>
            </a:extLst>
          </p:cNvPr>
          <p:cNvSpPr>
            <a:spLocks noGrp="1"/>
          </p:cNvSpPr>
          <p:nvPr>
            <p:ph type="title"/>
          </p:nvPr>
        </p:nvSpPr>
        <p:spPr>
          <a:xfrm>
            <a:off x="6411685" y="634946"/>
            <a:ext cx="5127171" cy="1450757"/>
          </a:xfrm>
        </p:spPr>
        <p:txBody>
          <a:bodyPr>
            <a:normAutofit/>
          </a:bodyPr>
          <a:lstStyle/>
          <a:p>
            <a:r>
              <a:rPr lang="en-GB"/>
              <a:t>Disasters as Producing Politics</a:t>
            </a:r>
          </a:p>
        </p:txBody>
      </p:sp>
      <p:pic>
        <p:nvPicPr>
          <p:cNvPr id="6" name="Picture 26" descr="Diagram&#10;&#10;Description automatically generated">
            <a:extLst>
              <a:ext uri="{FF2B5EF4-FFF2-40B4-BE49-F238E27FC236}">
                <a16:creationId xmlns:a16="http://schemas.microsoft.com/office/drawing/2014/main" id="{86A4AB89-FAF1-4943-AF4F-E99EA311A2E2}"/>
              </a:ext>
            </a:extLst>
          </p:cNvPr>
          <p:cNvPicPr>
            <a:picLocks noChangeAspect="1"/>
          </p:cNvPicPr>
          <p:nvPr/>
        </p:nvPicPr>
        <p:blipFill>
          <a:blip r:embed="rId2"/>
          <a:stretch>
            <a:fillRect/>
          </a:stretch>
        </p:blipFill>
        <p:spPr>
          <a:xfrm rot="21600000">
            <a:off x="643192" y="1320023"/>
            <a:ext cx="5451627" cy="3897913"/>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7C0CE3-5BFA-4D2A-992B-AB2DF5CFB05E}"/>
              </a:ext>
            </a:extLst>
          </p:cNvPr>
          <p:cNvSpPr>
            <a:spLocks noGrp="1"/>
          </p:cNvSpPr>
          <p:nvPr>
            <p:ph idx="1"/>
          </p:nvPr>
        </p:nvSpPr>
        <p:spPr>
          <a:xfrm>
            <a:off x="6411684" y="2198914"/>
            <a:ext cx="5127172" cy="3670180"/>
          </a:xfrm>
        </p:spPr>
        <p:txBody>
          <a:bodyPr vert="horz" lIns="91440" tIns="45720" rIns="91440" bIns="45720" rtlCol="0">
            <a:normAutofit/>
          </a:bodyPr>
          <a:lstStyle/>
          <a:p>
            <a:r>
              <a:rPr lang="en-GB" sz="1700" i="1">
                <a:latin typeface="Calibri Light"/>
                <a:cs typeface="Calibri Light"/>
              </a:rPr>
              <a:t>“Disasters as prime empirical sites to understand politics</a:t>
            </a:r>
            <a:r>
              <a:rPr lang="en-GB" sz="1700">
                <a:latin typeface="Calibri Light"/>
                <a:cs typeface="Calibri Light"/>
              </a:rPr>
              <a:t>.”</a:t>
            </a:r>
            <a:endParaRPr lang="en-GB" sz="1700">
              <a:latin typeface="Calibri Light"/>
              <a:ea typeface="+mn-lt"/>
              <a:cs typeface="Calibri Light"/>
            </a:endParaRPr>
          </a:p>
          <a:p>
            <a:r>
              <a:rPr lang="en-GB" sz="1700">
                <a:latin typeface="Calibri Light"/>
                <a:cs typeface="Calibri Light"/>
              </a:rPr>
              <a:t>Essentially disasters are prime events for understanding the current nature of politics in a place.</a:t>
            </a:r>
            <a:endParaRPr lang="en-GB" sz="1700">
              <a:latin typeface="Calibri Light"/>
              <a:ea typeface="+mn-lt"/>
              <a:cs typeface="Calibri Light"/>
            </a:endParaRPr>
          </a:p>
          <a:p>
            <a:r>
              <a:rPr lang="en-GB" sz="1700">
                <a:latin typeface="Calibri Light"/>
                <a:cs typeface="Calibri Light"/>
              </a:rPr>
              <a:t>Reflective of positive or negative aspects of governance in other areas and highlight in many cases the need for wider change in the politics within that place.</a:t>
            </a:r>
            <a:endParaRPr lang="en-GB" sz="1700">
              <a:latin typeface="Calibri Light"/>
              <a:ea typeface="+mn-lt"/>
              <a:cs typeface="Calibri Light"/>
            </a:endParaRPr>
          </a:p>
          <a:p>
            <a:r>
              <a:rPr lang="en-GB" sz="1700">
                <a:latin typeface="Calibri Light"/>
                <a:cs typeface="Calibri Light"/>
              </a:rPr>
              <a:t>Link to the notion of a ‘window of opportunity’ where it can be understood that disasters unveil wider problems in a place and therefore draw light on the need for further change.</a:t>
            </a:r>
            <a:endParaRPr lang="en-GB" sz="1700">
              <a:latin typeface="Calibri Light"/>
              <a:ea typeface="+mn-lt"/>
              <a:cs typeface="Calibri Light"/>
            </a:endParaRPr>
          </a:p>
          <a:p>
            <a:r>
              <a:rPr lang="en-GB" sz="1700">
                <a:latin typeface="Calibri Light"/>
                <a:ea typeface="+mn-lt"/>
                <a:cs typeface="+mn-lt"/>
              </a:rPr>
              <a:t>(Guggenheim 2014)</a:t>
            </a:r>
            <a:endParaRPr lang="en-GB" sz="1700">
              <a:latin typeface="Calibri Light"/>
            </a:endParaRP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298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9E0F73-608F-4474-B7D6-260B66BFCD0E}"/>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Politics producing Disasters</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9D2948C4-C284-436D-95A0-3814D11BB244}"/>
              </a:ext>
            </a:extLst>
          </p:cNvPr>
          <p:cNvSpPr>
            <a:spLocks noGrp="1"/>
          </p:cNvSpPr>
          <p:nvPr>
            <p:ph idx="1"/>
          </p:nvPr>
        </p:nvSpPr>
        <p:spPr>
          <a:xfrm>
            <a:off x="4742016" y="605896"/>
            <a:ext cx="6413663" cy="5646208"/>
          </a:xfrm>
        </p:spPr>
        <p:txBody>
          <a:bodyPr vert="horz" lIns="91440" tIns="45720" rIns="91440" bIns="45720" rtlCol="0" anchor="ctr">
            <a:normAutofit/>
          </a:bodyPr>
          <a:lstStyle/>
          <a:p>
            <a:r>
              <a:rPr lang="en-GB">
                <a:latin typeface="Calibri Light"/>
                <a:ea typeface="+mn-lt"/>
                <a:cs typeface="+mn-lt"/>
              </a:rPr>
              <a:t>“Politics itself as (producing disaster)”</a:t>
            </a:r>
            <a:endParaRPr lang="en-GB">
              <a:latin typeface="Calibri Light"/>
              <a:cs typeface="Calibri"/>
            </a:endParaRPr>
          </a:p>
          <a:p>
            <a:r>
              <a:rPr lang="en-GB">
                <a:latin typeface="Calibri Light"/>
                <a:ea typeface="+mn-lt"/>
                <a:cs typeface="+mn-lt"/>
              </a:rPr>
              <a:t>“Politics as itself a disaster due to the effect of political decisions”</a:t>
            </a:r>
            <a:endParaRPr lang="en-GB">
              <a:latin typeface="Calibri Light"/>
              <a:cs typeface="Calibri"/>
            </a:endParaRPr>
          </a:p>
          <a:p>
            <a:r>
              <a:rPr lang="en-GB">
                <a:latin typeface="Calibri Light"/>
                <a:ea typeface="+mn-lt"/>
                <a:cs typeface="+mn-lt"/>
              </a:rPr>
              <a:t>Could weak political decisions and poor governance be responsible for a disaster taking place or being exacerbated?  </a:t>
            </a:r>
            <a:endParaRPr lang="en-GB">
              <a:latin typeface="Calibri Light"/>
              <a:cs typeface="Calibri"/>
            </a:endParaRPr>
          </a:p>
          <a:p>
            <a:r>
              <a:rPr lang="en-GB">
                <a:latin typeface="Calibri Light"/>
                <a:ea typeface="+mn-lt"/>
                <a:cs typeface="+mn-lt"/>
              </a:rPr>
              <a:t>Obviously, this is more pertinent within humanitarian crises but what about in the event of a natural hazard?</a:t>
            </a:r>
          </a:p>
          <a:p>
            <a:r>
              <a:rPr lang="en-GB">
                <a:latin typeface="Calibri Light"/>
                <a:ea typeface="+mn-lt"/>
                <a:cs typeface="+mn-lt"/>
              </a:rPr>
              <a:t>Has a lack of guidance, efficient structures, preparation plans resulted in a disaster event?</a:t>
            </a:r>
            <a:endParaRPr lang="en-GB">
              <a:latin typeface="Calibri Light"/>
            </a:endParaRPr>
          </a:p>
          <a:p>
            <a:endParaRPr lang="en-GB"/>
          </a:p>
        </p:txBody>
      </p:sp>
    </p:spTree>
    <p:extLst>
      <p:ext uri="{BB962C8B-B14F-4D97-AF65-F5344CB8AC3E}">
        <p14:creationId xmlns:p14="http://schemas.microsoft.com/office/powerpoint/2010/main" val="79186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5A89E-C05D-4AB1-A6E2-3DEDFF28859E}"/>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a:t>International Politics and Economics</a:t>
            </a:r>
          </a:p>
        </p:txBody>
      </p:sp>
      <p:pic>
        <p:nvPicPr>
          <p:cNvPr id="4" name="Picture 4" descr="A picture containing text, book&#10;&#10;Description automatically generated">
            <a:extLst>
              <a:ext uri="{FF2B5EF4-FFF2-40B4-BE49-F238E27FC236}">
                <a16:creationId xmlns:a16="http://schemas.microsoft.com/office/drawing/2014/main" id="{1727C10C-4350-4298-85A0-6BD4186BB966}"/>
              </a:ext>
            </a:extLst>
          </p:cNvPr>
          <p:cNvPicPr>
            <a:picLocks noGrp="1" noChangeAspect="1"/>
          </p:cNvPicPr>
          <p:nvPr>
            <p:ph idx="1"/>
          </p:nvPr>
        </p:nvPicPr>
        <p:blipFill>
          <a:blip r:embed="rId2"/>
          <a:stretch>
            <a:fillRect/>
          </a:stretch>
        </p:blipFill>
        <p:spPr>
          <a:xfrm rot="21600000">
            <a:off x="643192" y="1218988"/>
            <a:ext cx="5451627" cy="4099983"/>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569A84-3037-48E8-A2B0-E39984DB8BBD}"/>
              </a:ext>
            </a:extLst>
          </p:cNvPr>
          <p:cNvSpPr txBox="1"/>
          <p:nvPr/>
        </p:nvSpPr>
        <p:spPr>
          <a:xfrm>
            <a:off x="6411684" y="2198914"/>
            <a:ext cx="5127172" cy="3670180"/>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rmAutofit/>
          </a:bodyPr>
          <a:lstStyle/>
          <a:p>
            <a:pPr indent="-2286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indent="-2286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This image is from Jamaica in 1980's - Jamaica underwent significant structural adjustment to pay back a loan borrowed from the International Monetary Fund</a:t>
            </a:r>
            <a:endParaRPr lang="en-US" dirty="0">
              <a:solidFill>
                <a:schemeClr val="tx1">
                  <a:lumMod val="75000"/>
                  <a:lumOff val="25000"/>
                </a:schemeClr>
              </a:solidFill>
              <a:ea typeface="Calibri"/>
              <a:cs typeface="Calibri"/>
            </a:endParaRPr>
          </a:p>
          <a:p>
            <a:pPr indent="-2286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indent="-2286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What do you think structural adjustment might mean and how might that have an impact on Jamaica's vulnerability and capacity to cope with a natural hazard?</a:t>
            </a:r>
            <a:endParaRPr lang="en-US" dirty="0">
              <a:solidFill>
                <a:schemeClr val="tx1">
                  <a:lumMod val="75000"/>
                  <a:lumOff val="25000"/>
                </a:schemeClr>
              </a:solidFill>
              <a:ea typeface="Calibri"/>
              <a:cs typeface="Calibri"/>
            </a:endParaRPr>
          </a:p>
          <a:p>
            <a:pPr indent="-228600">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17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CAFA4-569C-4AD0-8148-5AEC8939A1C9}"/>
              </a:ext>
            </a:extLst>
          </p:cNvPr>
          <p:cNvSpPr>
            <a:spLocks noGrp="1"/>
          </p:cNvSpPr>
          <p:nvPr>
            <p:ph type="title"/>
          </p:nvPr>
        </p:nvSpPr>
        <p:spPr>
          <a:xfrm>
            <a:off x="7859485" y="634946"/>
            <a:ext cx="3690257" cy="1450757"/>
          </a:xfrm>
        </p:spPr>
        <p:txBody>
          <a:bodyPr>
            <a:normAutofit/>
          </a:bodyPr>
          <a:lstStyle/>
          <a:p>
            <a:r>
              <a:rPr lang="en-GB" sz="3700"/>
              <a:t>Disaster as Producing Politics</a:t>
            </a:r>
          </a:p>
        </p:txBody>
      </p:sp>
      <p:pic>
        <p:nvPicPr>
          <p:cNvPr id="4" name="Picture 4">
            <a:extLst>
              <a:ext uri="{FF2B5EF4-FFF2-40B4-BE49-F238E27FC236}">
                <a16:creationId xmlns:a16="http://schemas.microsoft.com/office/drawing/2014/main" id="{B4743FFB-E88B-83BA-5AEB-8F4E192A23CC}"/>
              </a:ext>
            </a:extLst>
          </p:cNvPr>
          <p:cNvPicPr>
            <a:picLocks noChangeAspect="1"/>
          </p:cNvPicPr>
          <p:nvPr/>
        </p:nvPicPr>
        <p:blipFill>
          <a:blip r:embed="rId2"/>
          <a:srcRect l="17259" r="3754"/>
          <a:stretch/>
        </p:blipFill>
        <p:spPr>
          <a:xfrm>
            <a:off x="633999" y="640081"/>
            <a:ext cx="6909801" cy="5314406"/>
          </a:xfrm>
          <a:prstGeom prst="rect">
            <a:avLst/>
          </a:prstGeom>
        </p:spPr>
      </p:pic>
      <p:cxnSp>
        <p:nvCxnSpPr>
          <p:cNvPr id="7" name="Straight Connector 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79D24F-E285-487F-9C8B-2EADE66ECAB2}"/>
              </a:ext>
            </a:extLst>
          </p:cNvPr>
          <p:cNvSpPr>
            <a:spLocks noGrp="1"/>
          </p:cNvSpPr>
          <p:nvPr>
            <p:ph idx="1"/>
          </p:nvPr>
        </p:nvSpPr>
        <p:spPr>
          <a:xfrm>
            <a:off x="7881571" y="2397695"/>
            <a:ext cx="3601911" cy="3556783"/>
          </a:xfrm>
        </p:spPr>
        <p:txBody>
          <a:bodyPr vert="horz" lIns="91440" tIns="45720" rIns="91440" bIns="45720" rtlCol="0">
            <a:normAutofit/>
          </a:bodyPr>
          <a:lstStyle/>
          <a:p>
            <a:pPr marL="0" indent="0">
              <a:buNone/>
            </a:pPr>
            <a:r>
              <a:rPr lang="en-GB">
                <a:latin typeface="Calibri Light"/>
                <a:cs typeface="Calibri Light"/>
              </a:rPr>
              <a:t>Disasters 'unmask the nature of society's social structure' (Oliver-Smith 2002:9)</a:t>
            </a:r>
          </a:p>
          <a:p>
            <a:pPr marL="0" indent="0">
              <a:buNone/>
            </a:pPr>
            <a:endParaRPr lang="en-GB">
              <a:latin typeface="Calibri Light"/>
              <a:cs typeface="Calibri Light"/>
            </a:endParaRPr>
          </a:p>
          <a:p>
            <a:pPr marL="0" indent="0">
              <a:buNone/>
            </a:pPr>
            <a:r>
              <a:rPr lang="en-GB">
                <a:latin typeface="Calibri Light"/>
                <a:cs typeface="Calibri Light"/>
              </a:rPr>
              <a:t>What do we mean by this?</a:t>
            </a:r>
          </a:p>
        </p:txBody>
      </p:sp>
      <p:sp>
        <p:nvSpPr>
          <p:cNvPr id="13" name="Rectangle 12">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922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49224-1CF4-4686-8C48-2DC943156F43}"/>
              </a:ext>
            </a:extLst>
          </p:cNvPr>
          <p:cNvSpPr>
            <a:spLocks noGrp="1"/>
          </p:cNvSpPr>
          <p:nvPr>
            <p:ph type="title"/>
          </p:nvPr>
        </p:nvSpPr>
        <p:spPr>
          <a:xfrm>
            <a:off x="6411685" y="634946"/>
            <a:ext cx="5127171" cy="1450757"/>
          </a:xfrm>
        </p:spPr>
        <p:txBody>
          <a:bodyPr>
            <a:normAutofit/>
          </a:bodyPr>
          <a:lstStyle/>
          <a:p>
            <a:r>
              <a:rPr lang="en-GB"/>
              <a:t>Politics and Spatial Marginalisation</a:t>
            </a:r>
          </a:p>
        </p:txBody>
      </p:sp>
      <p:pic>
        <p:nvPicPr>
          <p:cNvPr id="4" name="Picture 4">
            <a:extLst>
              <a:ext uri="{FF2B5EF4-FFF2-40B4-BE49-F238E27FC236}">
                <a16:creationId xmlns:a16="http://schemas.microsoft.com/office/drawing/2014/main" id="{21932581-9041-4526-A966-2E47FB69C490}"/>
              </a:ext>
            </a:extLst>
          </p:cNvPr>
          <p:cNvPicPr>
            <a:picLocks noChangeAspect="1"/>
          </p:cNvPicPr>
          <p:nvPr/>
        </p:nvPicPr>
        <p:blipFill rotWithShape="1">
          <a:blip r:embed="rId2"/>
          <a:srcRect l="3100" r="-2" b="-2"/>
          <a:stretch/>
        </p:blipFill>
        <p:spPr>
          <a:xfrm>
            <a:off x="643192" y="1335032"/>
            <a:ext cx="5451627" cy="3867895"/>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7FE572-076F-4DAD-940F-A3374F5E46DB}"/>
              </a:ext>
            </a:extLst>
          </p:cNvPr>
          <p:cNvSpPr>
            <a:spLocks noGrp="1"/>
          </p:cNvSpPr>
          <p:nvPr>
            <p:ph idx="1"/>
          </p:nvPr>
        </p:nvSpPr>
        <p:spPr>
          <a:xfrm>
            <a:off x="6411684" y="2198914"/>
            <a:ext cx="5127172" cy="3670180"/>
          </a:xfrm>
        </p:spPr>
        <p:txBody>
          <a:bodyPr vert="horz" lIns="91440" tIns="45720" rIns="91440" bIns="45720" rtlCol="0">
            <a:normAutofit/>
          </a:bodyPr>
          <a:lstStyle/>
          <a:p>
            <a:r>
              <a:rPr lang="en-GB" sz="1700">
                <a:latin typeface="Calibri Light"/>
                <a:ea typeface="+mn-lt"/>
                <a:cs typeface="+mn-lt"/>
              </a:rPr>
              <a:t>This is annual flooding in Abuja, Nigeria.</a:t>
            </a:r>
          </a:p>
          <a:p>
            <a:r>
              <a:rPr lang="en-GB" sz="1700">
                <a:latin typeface="Calibri Light"/>
                <a:ea typeface="+mn-lt"/>
                <a:cs typeface="+mn-lt"/>
              </a:rPr>
              <a:t>Which communities may be recognised as spatially marginalised?  </a:t>
            </a:r>
            <a:endParaRPr lang="en-GB" sz="1700">
              <a:latin typeface="Calibri Light"/>
              <a:cs typeface="Calibri Light"/>
            </a:endParaRPr>
          </a:p>
          <a:p>
            <a:r>
              <a:rPr lang="en-GB" sz="1700">
                <a:latin typeface="Calibri Light"/>
                <a:ea typeface="+mn-lt"/>
                <a:cs typeface="+mn-lt"/>
              </a:rPr>
              <a:t>Consider the political support and economic assistance given to rural and spatially marginalised communities.</a:t>
            </a:r>
            <a:endParaRPr lang="en-GB" sz="1700">
              <a:latin typeface="Calibri Light"/>
              <a:cs typeface="Calibri Light"/>
            </a:endParaRPr>
          </a:p>
          <a:p>
            <a:r>
              <a:rPr lang="en-GB" sz="1700">
                <a:latin typeface="Calibri Light"/>
                <a:ea typeface="+mn-lt"/>
                <a:cs typeface="+mn-lt"/>
              </a:rPr>
              <a:t>Do politics impact how resources and assistance are distributed to certain groups? Consider political strongholds/potential voters for example.</a:t>
            </a:r>
            <a:endParaRPr lang="en-GB" sz="1700">
              <a:latin typeface="Calibri Light"/>
              <a:cs typeface="Calibri Light"/>
            </a:endParaRPr>
          </a:p>
          <a:p>
            <a:r>
              <a:rPr lang="en-GB" sz="1700">
                <a:latin typeface="Calibri Light"/>
                <a:ea typeface="+mn-lt"/>
                <a:cs typeface="+mn-lt"/>
              </a:rPr>
              <a:t>How do communities in these areas cope? Reciprocal support/shared resources? (i.e.: Social Capital). </a:t>
            </a:r>
            <a:endParaRPr lang="en-GB" sz="1700">
              <a:latin typeface="Calibri Light"/>
              <a:cs typeface="Calibri Light"/>
            </a:endParaRPr>
          </a:p>
          <a:p>
            <a:r>
              <a:rPr lang="en-GB" sz="1700">
                <a:latin typeface="Calibri Light"/>
                <a:ea typeface="+mn-lt"/>
                <a:cs typeface="+mn-lt"/>
              </a:rPr>
              <a:t>Does this excuse a lack of support from Governments?</a:t>
            </a:r>
            <a:endParaRPr lang="en-GB" sz="1700">
              <a:latin typeface="Calibri Light"/>
            </a:endParaRPr>
          </a:p>
          <a:p>
            <a:endParaRPr lang="en-GB" sz="170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555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88030-07D5-42B9-B7DE-73B7C2017FE4}"/>
              </a:ext>
            </a:extLst>
          </p:cNvPr>
          <p:cNvSpPr>
            <a:spLocks noGrp="1"/>
          </p:cNvSpPr>
          <p:nvPr>
            <p:ph type="title"/>
          </p:nvPr>
        </p:nvSpPr>
        <p:spPr>
          <a:xfrm>
            <a:off x="5144679" y="634946"/>
            <a:ext cx="6405063" cy="1450757"/>
          </a:xfrm>
        </p:spPr>
        <p:txBody>
          <a:bodyPr>
            <a:normAutofit/>
          </a:bodyPr>
          <a:lstStyle/>
          <a:p>
            <a:r>
              <a:rPr lang="en-GB"/>
              <a:t>Disaster Politics </a:t>
            </a:r>
          </a:p>
        </p:txBody>
      </p:sp>
      <p:pic>
        <p:nvPicPr>
          <p:cNvPr id="4" name="Picture 4" descr="Map&#10;&#10;Description automatically generated">
            <a:extLst>
              <a:ext uri="{FF2B5EF4-FFF2-40B4-BE49-F238E27FC236}">
                <a16:creationId xmlns:a16="http://schemas.microsoft.com/office/drawing/2014/main" id="{435A5086-E50B-47CC-9808-8F4A9DF688FA}"/>
              </a:ext>
            </a:extLst>
          </p:cNvPr>
          <p:cNvPicPr>
            <a:picLocks noChangeAspect="1"/>
          </p:cNvPicPr>
          <p:nvPr/>
        </p:nvPicPr>
        <p:blipFill rotWithShape="1">
          <a:blip r:embed="rId2"/>
          <a:srcRect l="5634" r="9941" b="4"/>
          <a:stretch/>
        </p:blipFill>
        <p:spPr>
          <a:xfrm rot="21600000">
            <a:off x="633999" y="581098"/>
            <a:ext cx="4020297" cy="2476136"/>
          </a:xfrm>
          <a:prstGeom prst="rect">
            <a:avLst/>
          </a:prstGeom>
        </p:spPr>
      </p:pic>
      <p:cxnSp>
        <p:nvCxnSpPr>
          <p:cNvPr id="16" name="Straight Connector 15">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9B54D206-2D24-465B-A825-F2317988FFFC}"/>
              </a:ext>
            </a:extLst>
          </p:cNvPr>
          <p:cNvPicPr>
            <a:picLocks noChangeAspect="1"/>
          </p:cNvPicPr>
          <p:nvPr/>
        </p:nvPicPr>
        <p:blipFill rotWithShape="1">
          <a:blip r:embed="rId3"/>
          <a:srcRect r="13542"/>
          <a:stretch/>
        </p:blipFill>
        <p:spPr>
          <a:xfrm rot="21600000">
            <a:off x="633999" y="3218101"/>
            <a:ext cx="4020296" cy="2476136"/>
          </a:xfrm>
          <a:prstGeom prst="rect">
            <a:avLst/>
          </a:prstGeom>
        </p:spPr>
      </p:pic>
      <p:sp>
        <p:nvSpPr>
          <p:cNvPr id="9" name="Content Placeholder 8">
            <a:extLst>
              <a:ext uri="{FF2B5EF4-FFF2-40B4-BE49-F238E27FC236}">
                <a16:creationId xmlns:a16="http://schemas.microsoft.com/office/drawing/2014/main" id="{74606C1C-8989-4BC2-B07B-F742FDE7E061}"/>
              </a:ext>
            </a:extLst>
          </p:cNvPr>
          <p:cNvSpPr>
            <a:spLocks noGrp="1"/>
          </p:cNvSpPr>
          <p:nvPr>
            <p:ph idx="1"/>
          </p:nvPr>
        </p:nvSpPr>
        <p:spPr>
          <a:xfrm>
            <a:off x="5144679" y="2198914"/>
            <a:ext cx="6405063" cy="3670180"/>
          </a:xfrm>
        </p:spPr>
        <p:txBody>
          <a:bodyPr vert="horz" lIns="91440" tIns="45720" rIns="91440" bIns="45720" rtlCol="0" anchor="t">
            <a:normAutofit/>
          </a:bodyPr>
          <a:lstStyle/>
          <a:p>
            <a:r>
              <a:rPr lang="en-US" sz="2200" dirty="0">
                <a:latin typeface="Calibri Light"/>
                <a:cs typeface="Calibri"/>
              </a:rPr>
              <a:t>In Jamaica where clear divisions exist between communities across political divides, the PNP and JLP use their position to support their own communities before the opposition.</a:t>
            </a:r>
            <a:endParaRPr lang="en-US" sz="2200" dirty="0">
              <a:latin typeface="Calibri Light"/>
              <a:ea typeface="Calibri Light"/>
              <a:cs typeface="Calibri"/>
            </a:endParaRPr>
          </a:p>
          <a:p>
            <a:r>
              <a:rPr lang="en-US" sz="2200" dirty="0">
                <a:latin typeface="Calibri Light"/>
                <a:cs typeface="Calibri"/>
              </a:rPr>
              <a:t>This means that a community who voted for the opposition party may receive aid, support and information later than other communities affected by disasters.</a:t>
            </a:r>
            <a:endParaRPr lang="en-US" sz="2200" dirty="0">
              <a:latin typeface="Calibri Light"/>
              <a:ea typeface="Calibri Light"/>
              <a:cs typeface="Calibri"/>
            </a:endParaRPr>
          </a:p>
        </p:txBody>
      </p:sp>
      <p:sp>
        <p:nvSpPr>
          <p:cNvPr id="18" name="Rectangle 17">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639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0125-DA64-4120-9E18-82400C8E3046}"/>
              </a:ext>
            </a:extLst>
          </p:cNvPr>
          <p:cNvSpPr>
            <a:spLocks noGrp="1"/>
          </p:cNvSpPr>
          <p:nvPr>
            <p:ph type="title"/>
          </p:nvPr>
        </p:nvSpPr>
        <p:spPr>
          <a:xfrm>
            <a:off x="7883674" y="634946"/>
            <a:ext cx="3339498" cy="1438661"/>
          </a:xfrm>
        </p:spPr>
        <p:txBody>
          <a:bodyPr>
            <a:normAutofit/>
          </a:bodyPr>
          <a:lstStyle/>
          <a:p>
            <a:r>
              <a:rPr lang="en-GB" sz="3800" b="1" dirty="0"/>
              <a:t>Politics affecting Nature</a:t>
            </a:r>
          </a:p>
        </p:txBody>
      </p:sp>
      <p:pic>
        <p:nvPicPr>
          <p:cNvPr id="4" name="Picture 4" descr="A picture containing grass, outdoor, rock, soil&#10;&#10;Description automatically generated">
            <a:extLst>
              <a:ext uri="{FF2B5EF4-FFF2-40B4-BE49-F238E27FC236}">
                <a16:creationId xmlns:a16="http://schemas.microsoft.com/office/drawing/2014/main" id="{E28EA8D6-A557-489C-B105-49B194350A4F}"/>
              </a:ext>
            </a:extLst>
          </p:cNvPr>
          <p:cNvPicPr>
            <a:picLocks noChangeAspect="1"/>
          </p:cNvPicPr>
          <p:nvPr/>
        </p:nvPicPr>
        <p:blipFill rotWithShape="1">
          <a:blip r:embed="rId2"/>
          <a:srcRect l="4084" r="3074" b="-2"/>
          <a:stretch/>
        </p:blipFill>
        <p:spPr>
          <a:xfrm>
            <a:off x="810559" y="640081"/>
            <a:ext cx="6556680" cy="5314406"/>
          </a:xfrm>
          <a:prstGeom prst="rect">
            <a:avLst/>
          </a:prstGeom>
        </p:spPr>
      </p:pic>
      <p:cxnSp>
        <p:nvCxnSpPr>
          <p:cNvPr id="7" name="Straight Connector 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BA0B31-5B66-431A-A156-489D98B8DD90}"/>
              </a:ext>
            </a:extLst>
          </p:cNvPr>
          <p:cNvSpPr>
            <a:spLocks noGrp="1"/>
          </p:cNvSpPr>
          <p:nvPr>
            <p:ph idx="1"/>
          </p:nvPr>
        </p:nvSpPr>
        <p:spPr>
          <a:xfrm>
            <a:off x="7859485" y="2198914"/>
            <a:ext cx="3690257" cy="3670180"/>
          </a:xfrm>
        </p:spPr>
        <p:txBody>
          <a:bodyPr vert="horz" lIns="91440" tIns="45720" rIns="91440" bIns="45720" rtlCol="0" anchor="t">
            <a:normAutofit/>
          </a:bodyPr>
          <a:lstStyle/>
          <a:p>
            <a:pPr marL="0" indent="0">
              <a:buNone/>
            </a:pPr>
            <a:r>
              <a:rPr lang="en-GB" sz="1800" dirty="0">
                <a:latin typeface="Calibri Light"/>
                <a:ea typeface="+mn-lt"/>
                <a:cs typeface="+mn-lt"/>
              </a:rPr>
              <a:t>In November 1991, a 15-minute flash flood spawned by Typhoon Uring, devastated Ormoc City, killing an estimated 8,000 people.</a:t>
            </a:r>
          </a:p>
          <a:p>
            <a:pPr marL="0" indent="0">
              <a:buNone/>
            </a:pPr>
            <a:r>
              <a:rPr lang="en-GB" sz="1800" dirty="0">
                <a:latin typeface="Calibri Light"/>
                <a:cs typeface="Calibri Light"/>
              </a:rPr>
              <a:t>Extensive illegal logging has occurred in the region for several years, reducing forest cover to less than 18% and this was blamed for the flooding and mudslides but what other role does the Government have here?</a:t>
            </a:r>
            <a:endParaRPr lang="en-GB" sz="1800">
              <a:latin typeface="Calibri Light"/>
              <a:ea typeface="Calibri Light"/>
              <a:cs typeface="Calibri Light"/>
            </a:endParaRPr>
          </a:p>
          <a:p>
            <a:pPr marL="0" indent="0">
              <a:buNone/>
            </a:pPr>
            <a:r>
              <a:rPr lang="en-GB" sz="1800" dirty="0">
                <a:latin typeface="Calibri Light"/>
                <a:ea typeface="+mn-lt"/>
                <a:cs typeface="+mn-lt"/>
                <a:hlinkClick r:id="rId3"/>
              </a:rPr>
              <a:t>https://www.youtube.com/watch?v=MxMdWxM8FAI</a:t>
            </a:r>
            <a:r>
              <a:rPr lang="en-GB" sz="1800" dirty="0">
                <a:latin typeface="Calibri Light"/>
                <a:ea typeface="+mn-lt"/>
                <a:cs typeface="+mn-lt"/>
              </a:rPr>
              <a:t> </a:t>
            </a:r>
            <a:endParaRPr lang="en-GB" sz="1800" dirty="0">
              <a:latin typeface="Calibri Light"/>
            </a:endParaRPr>
          </a:p>
          <a:p>
            <a:pPr marL="0" indent="0">
              <a:buNone/>
            </a:pPr>
            <a:endParaRPr lang="en-GB" sz="1600"/>
          </a:p>
          <a:p>
            <a:pPr marL="0" indent="0">
              <a:buNone/>
            </a:pPr>
            <a:endParaRPr lang="en-GB" sz="1600"/>
          </a:p>
        </p:txBody>
      </p:sp>
      <p:sp>
        <p:nvSpPr>
          <p:cNvPr id="8" name="Rectangle 7">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480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2BD1-8603-B132-8460-1982E83754BE}"/>
              </a:ext>
            </a:extLst>
          </p:cNvPr>
          <p:cNvSpPr>
            <a:spLocks noGrp="1"/>
          </p:cNvSpPr>
          <p:nvPr>
            <p:ph type="title"/>
          </p:nvPr>
        </p:nvSpPr>
        <p:spPr/>
        <p:txBody>
          <a:bodyPr/>
          <a:lstStyle/>
          <a:p>
            <a:r>
              <a:rPr lang="en-US" dirty="0"/>
              <a:t>Aims of the Session</a:t>
            </a:r>
          </a:p>
        </p:txBody>
      </p:sp>
      <p:graphicFrame>
        <p:nvGraphicFramePr>
          <p:cNvPr id="5" name="Content Placeholder 2">
            <a:extLst>
              <a:ext uri="{FF2B5EF4-FFF2-40B4-BE49-F238E27FC236}">
                <a16:creationId xmlns:a16="http://schemas.microsoft.com/office/drawing/2014/main" id="{F7FE4AE3-5B18-5005-6F43-E4D3003AF1DA}"/>
              </a:ext>
            </a:extLst>
          </p:cNvPr>
          <p:cNvGraphicFramePr>
            <a:graphicFrameLocks noGrp="1"/>
          </p:cNvGraphicFramePr>
          <p:nvPr>
            <p:ph idx="1"/>
            <p:extLst>
              <p:ext uri="{D42A27DB-BD31-4B8C-83A1-F6EECF244321}">
                <p14:modId xmlns:p14="http://schemas.microsoft.com/office/powerpoint/2010/main" val="362550703"/>
              </p:ext>
            </p:extLst>
          </p:nvPr>
        </p:nvGraphicFramePr>
        <p:xfrm>
          <a:off x="1252878" y="2003997"/>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315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98EAB-5873-4951-B6A7-B978F12EBC6A}"/>
              </a:ext>
            </a:extLst>
          </p:cNvPr>
          <p:cNvSpPr>
            <a:spLocks noGrp="1"/>
          </p:cNvSpPr>
          <p:nvPr>
            <p:ph type="title"/>
          </p:nvPr>
        </p:nvSpPr>
        <p:spPr>
          <a:xfrm>
            <a:off x="6411685" y="634946"/>
            <a:ext cx="5562599" cy="1499137"/>
          </a:xfrm>
        </p:spPr>
        <p:txBody>
          <a:bodyPr>
            <a:normAutofit/>
          </a:bodyPr>
          <a:lstStyle/>
          <a:p>
            <a:r>
              <a:rPr lang="en-GB" sz="4500" b="1" dirty="0"/>
              <a:t>Politics affecting Nature</a:t>
            </a:r>
          </a:p>
        </p:txBody>
      </p:sp>
      <p:pic>
        <p:nvPicPr>
          <p:cNvPr id="4" name="Picture 4" descr="A picture containing outdoor, soil&#10;&#10;Description automatically generated">
            <a:extLst>
              <a:ext uri="{FF2B5EF4-FFF2-40B4-BE49-F238E27FC236}">
                <a16:creationId xmlns:a16="http://schemas.microsoft.com/office/drawing/2014/main" id="{2EAE9F72-A9B4-4EC2-9F0F-FDE3DDA472FE}"/>
              </a:ext>
            </a:extLst>
          </p:cNvPr>
          <p:cNvPicPr>
            <a:picLocks noChangeAspect="1"/>
          </p:cNvPicPr>
          <p:nvPr/>
        </p:nvPicPr>
        <p:blipFill rotWithShape="1">
          <a:blip r:embed="rId2"/>
          <a:srcRect l="5774" r="1696" b="1"/>
          <a:stretch/>
        </p:blipFill>
        <p:spPr>
          <a:xfrm>
            <a:off x="643192" y="1059599"/>
            <a:ext cx="5451627" cy="4418760"/>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B6C97E5-5549-4DFE-A7ED-F62D024598C6}"/>
              </a:ext>
            </a:extLst>
          </p:cNvPr>
          <p:cNvSpPr>
            <a:spLocks noGrp="1"/>
          </p:cNvSpPr>
          <p:nvPr>
            <p:ph idx="1"/>
          </p:nvPr>
        </p:nvSpPr>
        <p:spPr>
          <a:xfrm>
            <a:off x="6411684" y="2271486"/>
            <a:ext cx="5369076" cy="3597608"/>
          </a:xfrm>
        </p:spPr>
        <p:txBody>
          <a:bodyPr vert="horz" lIns="91440" tIns="45720" rIns="91440" bIns="45720" rtlCol="0">
            <a:normAutofit/>
          </a:bodyPr>
          <a:lstStyle/>
          <a:p>
            <a:r>
              <a:rPr lang="en-US" sz="1900">
                <a:latin typeface="Calibri Light"/>
                <a:ea typeface="+mn-lt"/>
                <a:cs typeface="+mn-lt"/>
              </a:rPr>
              <a:t>The Indonesian National Board for Disaster Management Agency (BNPB) said there had been a staggering 185</a:t>
            </a:r>
            <a:r>
              <a:rPr lang="en-US" sz="1900" b="1">
                <a:latin typeface="Calibri Light"/>
                <a:ea typeface="+mn-lt"/>
                <a:cs typeface="+mn-lt"/>
              </a:rPr>
              <a:t> </a:t>
            </a:r>
            <a:r>
              <a:rPr lang="en-US" sz="1900">
                <a:latin typeface="Calibri Light"/>
                <a:ea typeface="+mn-lt"/>
                <a:cs typeface="+mn-lt"/>
              </a:rPr>
              <a:t>natural disasters in Indonesia in the first three weeks of 2021 alone.</a:t>
            </a:r>
          </a:p>
          <a:p>
            <a:endParaRPr lang="en-US" sz="1900">
              <a:latin typeface="Calibri Light"/>
              <a:cs typeface="Calibri Light"/>
            </a:endParaRPr>
          </a:p>
          <a:p>
            <a:r>
              <a:rPr lang="en-US" sz="1900">
                <a:latin typeface="Calibri Light"/>
                <a:cs typeface="Calibri Light"/>
              </a:rPr>
              <a:t>In this case what disasters are happening?</a:t>
            </a:r>
          </a:p>
          <a:p>
            <a:r>
              <a:rPr lang="en-US" sz="1900">
                <a:latin typeface="Calibri Light"/>
                <a:cs typeface="Calibri Light"/>
              </a:rPr>
              <a:t>Why are they happening?</a:t>
            </a:r>
          </a:p>
          <a:p>
            <a:r>
              <a:rPr lang="en-US" sz="1900">
                <a:latin typeface="Calibri Light"/>
                <a:cs typeface="Calibri Light"/>
              </a:rPr>
              <a:t>What role does governance have in this?</a:t>
            </a:r>
          </a:p>
          <a:p>
            <a:r>
              <a:rPr lang="en-US" sz="1900">
                <a:latin typeface="Calibri Light"/>
                <a:cs typeface="Calibri Light"/>
              </a:rPr>
              <a:t>What about the international community?</a:t>
            </a:r>
          </a:p>
          <a:p>
            <a:endParaRPr lang="en-US" sz="190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204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E05CF-4BB3-5A5E-D919-4D9904031DF7}"/>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b="1"/>
              <a:t>Politics affecting Nature</a:t>
            </a:r>
            <a:endParaRPr lang="en-US" b="1" dirty="0"/>
          </a:p>
        </p:txBody>
      </p:sp>
      <p:pic>
        <p:nvPicPr>
          <p:cNvPr id="9" name="Picture 8" descr="Anti-Oil Protester Gives 'Iconic' Speech While Being Hauled Away by Police">
            <a:extLst>
              <a:ext uri="{FF2B5EF4-FFF2-40B4-BE49-F238E27FC236}">
                <a16:creationId xmlns:a16="http://schemas.microsoft.com/office/drawing/2014/main" id="{38BB8F0A-9CCD-E0E3-908E-7BB1E2AAC680}"/>
              </a:ext>
            </a:extLst>
          </p:cNvPr>
          <p:cNvPicPr>
            <a:picLocks noChangeAspect="1"/>
          </p:cNvPicPr>
          <p:nvPr/>
        </p:nvPicPr>
        <p:blipFill>
          <a:blip r:embed="rId2"/>
          <a:srcRect r="3" b="7731"/>
          <a:stretch/>
        </p:blipFill>
        <p:spPr>
          <a:xfrm>
            <a:off x="633999" y="627279"/>
            <a:ext cx="4343569" cy="2556955"/>
          </a:xfrm>
          <a:prstGeom prst="rect">
            <a:avLst/>
          </a:prstGeom>
        </p:spPr>
      </p:pic>
      <p:cxnSp>
        <p:nvCxnSpPr>
          <p:cNvPr id="16" name="Straight Connector 15">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descr="Oil industry on thin ice | Max Gustafson">
            <a:extLst>
              <a:ext uri="{FF2B5EF4-FFF2-40B4-BE49-F238E27FC236}">
                <a16:creationId xmlns:a16="http://schemas.microsoft.com/office/drawing/2014/main" id="{323C6CAE-DBAB-3A82-47E9-9A28D9863BDF}"/>
              </a:ext>
            </a:extLst>
          </p:cNvPr>
          <p:cNvPicPr>
            <a:picLocks noGrp="1" noChangeAspect="1"/>
          </p:cNvPicPr>
          <p:nvPr>
            <p:ph idx="1"/>
          </p:nvPr>
        </p:nvPicPr>
        <p:blipFill>
          <a:blip r:embed="rId3"/>
          <a:srcRect t="1047" r="3" b="9042"/>
          <a:stretch/>
        </p:blipFill>
        <p:spPr>
          <a:xfrm>
            <a:off x="633999" y="3425918"/>
            <a:ext cx="4551386" cy="2799409"/>
          </a:xfrm>
          <a:prstGeom prst="rect">
            <a:avLst/>
          </a:prstGeom>
        </p:spPr>
      </p:pic>
      <p:sp>
        <p:nvSpPr>
          <p:cNvPr id="5" name="TextBox 4">
            <a:extLst>
              <a:ext uri="{FF2B5EF4-FFF2-40B4-BE49-F238E27FC236}">
                <a16:creationId xmlns:a16="http://schemas.microsoft.com/office/drawing/2014/main" id="{3CACCE9B-09A3-C199-9AD6-1F69A3DB0BAC}"/>
              </a:ext>
            </a:extLst>
          </p:cNvPr>
          <p:cNvSpPr txBox="1"/>
          <p:nvPr/>
        </p:nvSpPr>
        <p:spPr>
          <a:xfrm>
            <a:off x="5306315" y="2325914"/>
            <a:ext cx="6243427" cy="3543180"/>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rmAutofit lnSpcReduction="10000"/>
          </a:bodyPr>
          <a:lstStyle/>
          <a:p>
            <a:pPr marL="342900" indent="-342900">
              <a:lnSpc>
                <a:spcPct val="90000"/>
              </a:lnSpc>
              <a:spcAft>
                <a:spcPts val="600"/>
              </a:spcAft>
              <a:buClr>
                <a:srgbClr val="E48312"/>
              </a:buClr>
              <a:buFont typeface="Arial" panose="020F0502020204030204" pitchFamily="34" charset="0"/>
              <a:buChar char="•"/>
            </a:pPr>
            <a:r>
              <a:rPr lang="en-US" sz="2000" dirty="0">
                <a:solidFill>
                  <a:schemeClr val="tx1">
                    <a:lumMod val="75000"/>
                    <a:lumOff val="25000"/>
                  </a:schemeClr>
                </a:solidFill>
                <a:ea typeface="Calibri"/>
                <a:cs typeface="Calibri"/>
              </a:rPr>
              <a:t>Governmental decisions around the use of oil as a fuel </a:t>
            </a:r>
            <a:r>
              <a:rPr lang="en-US" sz="2000">
                <a:solidFill>
                  <a:schemeClr val="tx1">
                    <a:lumMod val="75000"/>
                    <a:lumOff val="25000"/>
                  </a:schemeClr>
                </a:solidFill>
                <a:ea typeface="Calibri"/>
                <a:cs typeface="Calibri"/>
              </a:rPr>
              <a:t>source. </a:t>
            </a:r>
            <a:endParaRPr lang="en-US" sz="2000" dirty="0">
              <a:solidFill>
                <a:schemeClr val="tx1">
                  <a:lumMod val="75000"/>
                  <a:lumOff val="25000"/>
                </a:schemeClr>
              </a:solidFill>
              <a:ea typeface="Calibri"/>
              <a:cs typeface="Calibri"/>
            </a:endParaRPr>
          </a:p>
          <a:p>
            <a:pPr marL="342900" indent="-342900">
              <a:lnSpc>
                <a:spcPct val="90000"/>
              </a:lnSpc>
              <a:spcAft>
                <a:spcPts val="600"/>
              </a:spcAft>
              <a:buFont typeface="Arial" panose="020F0502020204030204" pitchFamily="34" charset="0"/>
              <a:buChar char="•"/>
            </a:pPr>
            <a:r>
              <a:rPr lang="en-US" sz="2000">
                <a:solidFill>
                  <a:schemeClr val="tx1">
                    <a:lumMod val="75000"/>
                    <a:lumOff val="25000"/>
                  </a:schemeClr>
                </a:solidFill>
                <a:ea typeface="Calibri"/>
                <a:cs typeface="Calibri"/>
              </a:rPr>
              <a:t>What is being done to prevent major future oil spills?</a:t>
            </a:r>
            <a:endParaRPr lang="en-US" sz="2000" dirty="0">
              <a:solidFill>
                <a:schemeClr val="tx1">
                  <a:lumMod val="75000"/>
                  <a:lumOff val="25000"/>
                </a:schemeClr>
              </a:solidFill>
              <a:ea typeface="Calibri"/>
              <a:cs typeface="Calibri"/>
            </a:endParaRPr>
          </a:p>
          <a:p>
            <a:pPr marL="342900" indent="-342900">
              <a:lnSpc>
                <a:spcPct val="90000"/>
              </a:lnSpc>
              <a:spcAft>
                <a:spcPts val="600"/>
              </a:spcAft>
              <a:buFont typeface="Arial" panose="020F0502020204030204" pitchFamily="34" charset="0"/>
              <a:buChar char="•"/>
            </a:pPr>
            <a:r>
              <a:rPr lang="en-US" sz="2000">
                <a:solidFill>
                  <a:schemeClr val="tx1">
                    <a:lumMod val="75000"/>
                    <a:lumOff val="25000"/>
                  </a:schemeClr>
                </a:solidFill>
                <a:ea typeface="Calibri"/>
                <a:cs typeface="Calibri"/>
              </a:rPr>
              <a:t>What impacts do oil spills have on biodiversity?</a:t>
            </a:r>
            <a:endParaRPr lang="en-US" sz="2000" dirty="0">
              <a:solidFill>
                <a:schemeClr val="tx1">
                  <a:lumMod val="75000"/>
                  <a:lumOff val="25000"/>
                </a:schemeClr>
              </a:solidFill>
              <a:ea typeface="Calibri"/>
              <a:cs typeface="Calibri"/>
            </a:endParaRPr>
          </a:p>
          <a:p>
            <a:pPr marL="342900" indent="-342900">
              <a:lnSpc>
                <a:spcPct val="90000"/>
              </a:lnSpc>
              <a:spcAft>
                <a:spcPts val="600"/>
              </a:spcAft>
              <a:buFont typeface="Arial" panose="020F0502020204030204" pitchFamily="34" charset="0"/>
              <a:buChar char="•"/>
            </a:pPr>
            <a:r>
              <a:rPr lang="en-US" sz="2000">
                <a:solidFill>
                  <a:schemeClr val="tx1">
                    <a:lumMod val="75000"/>
                    <a:lumOff val="25000"/>
                  </a:schemeClr>
                </a:solidFill>
                <a:ea typeface="Calibri"/>
                <a:cs typeface="Calibri"/>
              </a:rPr>
              <a:t>What impact does this have for the environment? </a:t>
            </a:r>
            <a:endParaRPr lang="en-US" sz="2000" dirty="0">
              <a:solidFill>
                <a:schemeClr val="tx1">
                  <a:lumMod val="75000"/>
                  <a:lumOff val="25000"/>
                </a:schemeClr>
              </a:solidFill>
              <a:ea typeface="Calibri"/>
              <a:cs typeface="Calibri"/>
            </a:endParaRPr>
          </a:p>
          <a:p>
            <a:pPr marL="342900" indent="-342900">
              <a:lnSpc>
                <a:spcPct val="90000"/>
              </a:lnSpc>
              <a:spcAft>
                <a:spcPts val="600"/>
              </a:spcAft>
              <a:buFont typeface="Arial" panose="020F0502020204030204" pitchFamily="34" charset="0"/>
              <a:buChar char="•"/>
            </a:pPr>
            <a:r>
              <a:rPr lang="en-US" sz="2000" dirty="0">
                <a:solidFill>
                  <a:schemeClr val="tx1">
                    <a:lumMod val="75000"/>
                    <a:lumOff val="25000"/>
                  </a:schemeClr>
                </a:solidFill>
                <a:ea typeface="Calibri"/>
                <a:cs typeface="Calibri"/>
              </a:rPr>
              <a:t>What efforts are being made to source other renewable </a:t>
            </a:r>
            <a:r>
              <a:rPr lang="en-US" sz="2000">
                <a:solidFill>
                  <a:schemeClr val="tx1">
                    <a:lumMod val="75000"/>
                    <a:lumOff val="25000"/>
                  </a:schemeClr>
                </a:solidFill>
                <a:ea typeface="Calibri"/>
                <a:cs typeface="Calibri"/>
              </a:rPr>
              <a:t>sources?</a:t>
            </a:r>
            <a:endParaRPr lang="en-US" sz="2000" dirty="0">
              <a:solidFill>
                <a:schemeClr val="tx1">
                  <a:lumMod val="75000"/>
                  <a:lumOff val="25000"/>
                </a:schemeClr>
              </a:solidFill>
              <a:ea typeface="Calibri"/>
              <a:cs typeface="Calibri"/>
            </a:endParaRPr>
          </a:p>
          <a:p>
            <a:pPr marL="342900" indent="-342900">
              <a:lnSpc>
                <a:spcPct val="90000"/>
              </a:lnSpc>
              <a:spcAft>
                <a:spcPts val="600"/>
              </a:spcAft>
              <a:buFont typeface="Arial" panose="020F0502020204030204" pitchFamily="34" charset="0"/>
              <a:buChar char="•"/>
            </a:pPr>
            <a:r>
              <a:rPr lang="en-US" sz="2000" dirty="0">
                <a:solidFill>
                  <a:schemeClr val="tx1">
                    <a:lumMod val="75000"/>
                    <a:lumOff val="25000"/>
                  </a:schemeClr>
                </a:solidFill>
                <a:ea typeface="Calibri"/>
                <a:cs typeface="Calibri"/>
              </a:rPr>
              <a:t>What about the question of human rights and arguably </a:t>
            </a:r>
            <a:r>
              <a:rPr lang="en-US" sz="2000">
                <a:solidFill>
                  <a:schemeClr val="tx1">
                    <a:lumMod val="75000"/>
                    <a:lumOff val="25000"/>
                  </a:schemeClr>
                </a:solidFill>
                <a:ea typeface="Calibri"/>
                <a:cs typeface="Calibri"/>
              </a:rPr>
              <a:t>political violations in oil rich nations?</a:t>
            </a:r>
            <a:endParaRPr lang="en-US" sz="2000" dirty="0">
              <a:solidFill>
                <a:schemeClr val="tx1">
                  <a:lumMod val="75000"/>
                  <a:lumOff val="25000"/>
                </a:schemeClr>
              </a:solidFill>
              <a:ea typeface="Calibri"/>
              <a:cs typeface="Calibri"/>
            </a:endParaRPr>
          </a:p>
          <a:p>
            <a:pPr marL="342900" indent="-342900">
              <a:lnSpc>
                <a:spcPct val="90000"/>
              </a:lnSpc>
              <a:spcAft>
                <a:spcPts val="600"/>
              </a:spcAft>
              <a:buFont typeface="Arial" panose="020F0502020204030204" pitchFamily="34" charset="0"/>
              <a:buChar char="•"/>
            </a:pPr>
            <a:endParaRPr lang="en-US" sz="2000" dirty="0">
              <a:solidFill>
                <a:schemeClr val="tx1">
                  <a:lumMod val="75000"/>
                  <a:lumOff val="25000"/>
                </a:schemeClr>
              </a:solidFill>
              <a:ea typeface="Calibri"/>
              <a:cs typeface="Calibri"/>
            </a:endParaRPr>
          </a:p>
          <a:p>
            <a:pPr>
              <a:lnSpc>
                <a:spcPct val="90000"/>
              </a:lnSpc>
              <a:spcAft>
                <a:spcPts val="600"/>
              </a:spcAft>
            </a:pPr>
            <a:r>
              <a:rPr lang="en-US" sz="2000">
                <a:solidFill>
                  <a:schemeClr val="tx1">
                    <a:lumMod val="75000"/>
                    <a:lumOff val="25000"/>
                  </a:schemeClr>
                </a:solidFill>
                <a:ea typeface="Calibri"/>
                <a:cs typeface="Calibri"/>
              </a:rPr>
              <a:t>*This will be discussed further later in the module.</a:t>
            </a:r>
            <a:endParaRPr lang="en-US" sz="2000" dirty="0">
              <a:solidFill>
                <a:schemeClr val="tx1">
                  <a:lumMod val="75000"/>
                  <a:lumOff val="25000"/>
                </a:schemeClr>
              </a:solidFill>
              <a:ea typeface="Calibri"/>
              <a:cs typeface="Calibri"/>
            </a:endParaRPr>
          </a:p>
          <a:p>
            <a:pPr>
              <a:lnSpc>
                <a:spcPct val="90000"/>
              </a:lnSpc>
              <a:spcAft>
                <a:spcPts val="600"/>
              </a:spcAft>
              <a:buFont typeface="Calibri" panose="020F0502020204030204" pitchFamily="34" charset="0"/>
            </a:pPr>
            <a:endParaRPr lang="en-US" sz="2000" dirty="0">
              <a:solidFill>
                <a:schemeClr val="tx1">
                  <a:lumMod val="75000"/>
                  <a:lumOff val="25000"/>
                </a:schemeClr>
              </a:solidFill>
              <a:ea typeface="Calibri"/>
              <a:cs typeface="Calibri"/>
            </a:endParaRPr>
          </a:p>
          <a:p>
            <a:pPr>
              <a:lnSpc>
                <a:spcPct val="90000"/>
              </a:lnSpc>
              <a:spcAft>
                <a:spcPts val="600"/>
              </a:spcAft>
              <a:buFont typeface="Calibri" panose="020F0502020204030204" pitchFamily="34" charset="0"/>
            </a:pPr>
            <a:endParaRPr lang="en-US" sz="2000" dirty="0">
              <a:solidFill>
                <a:schemeClr val="tx1">
                  <a:lumMod val="75000"/>
                  <a:lumOff val="25000"/>
                </a:schemeClr>
              </a:solidFill>
              <a:ea typeface="Calibri"/>
              <a:cs typeface="Calibri"/>
            </a:endParaRPr>
          </a:p>
          <a:p>
            <a:pPr>
              <a:lnSpc>
                <a:spcPct val="90000"/>
              </a:lnSpc>
              <a:spcAft>
                <a:spcPts val="600"/>
              </a:spcAft>
              <a:buFont typeface="Calibri" panose="020F0502020204030204" pitchFamily="34" charset="0"/>
            </a:pPr>
            <a:endParaRPr lang="en-US" sz="2000" dirty="0">
              <a:solidFill>
                <a:schemeClr val="tx1">
                  <a:lumMod val="75000"/>
                  <a:lumOff val="25000"/>
                </a:schemeClr>
              </a:solidFill>
              <a:ea typeface="Calibri"/>
              <a:cs typeface="Calibri"/>
            </a:endParaRPr>
          </a:p>
          <a:p>
            <a:pPr>
              <a:lnSpc>
                <a:spcPct val="90000"/>
              </a:lnSpc>
              <a:spcAft>
                <a:spcPts val="600"/>
              </a:spcAft>
              <a:buFont typeface="Calibri" panose="020F0502020204030204" pitchFamily="34" charset="0"/>
            </a:pPr>
            <a:endParaRPr lang="en-US" sz="2000" dirty="0">
              <a:solidFill>
                <a:schemeClr val="tx1">
                  <a:lumMod val="75000"/>
                  <a:lumOff val="25000"/>
                </a:schemeClr>
              </a:solidFill>
              <a:ea typeface="Calibri"/>
              <a:cs typeface="Calibri"/>
            </a:endParaRPr>
          </a:p>
          <a:p>
            <a:pPr>
              <a:lnSpc>
                <a:spcPct val="90000"/>
              </a:lnSpc>
              <a:spcAft>
                <a:spcPts val="600"/>
              </a:spcAft>
              <a:buFont typeface="Calibri" panose="020F0502020204030204" pitchFamily="34" charset="0"/>
            </a:pPr>
            <a:endParaRPr lang="en-US" sz="2000" dirty="0">
              <a:solidFill>
                <a:schemeClr val="tx1">
                  <a:lumMod val="75000"/>
                  <a:lumOff val="25000"/>
                </a:schemeClr>
              </a:solidFill>
              <a:ea typeface="Calibri"/>
              <a:cs typeface="Calibri"/>
            </a:endParaRPr>
          </a:p>
          <a:p>
            <a:pPr>
              <a:lnSpc>
                <a:spcPct val="90000"/>
              </a:lnSpc>
              <a:spcAft>
                <a:spcPts val="600"/>
              </a:spcAft>
              <a:buFont typeface="Calibri" panose="020F0502020204030204" pitchFamily="34" charset="0"/>
            </a:pPr>
            <a:endParaRPr lang="en-US" sz="2000" dirty="0">
              <a:solidFill>
                <a:schemeClr val="tx1">
                  <a:lumMod val="75000"/>
                  <a:lumOff val="25000"/>
                </a:schemeClr>
              </a:solidFill>
              <a:ea typeface="Calibri"/>
              <a:cs typeface="Calibri"/>
            </a:endParaRPr>
          </a:p>
        </p:txBody>
      </p:sp>
      <p:sp>
        <p:nvSpPr>
          <p:cNvPr id="18" name="Rectangle 17">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751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188D-1290-4339-BDAA-0CAE20908446}"/>
              </a:ext>
            </a:extLst>
          </p:cNvPr>
          <p:cNvSpPr>
            <a:spLocks noGrp="1"/>
          </p:cNvSpPr>
          <p:nvPr>
            <p:ph type="title"/>
          </p:nvPr>
        </p:nvSpPr>
        <p:spPr>
          <a:xfrm>
            <a:off x="1097280" y="286603"/>
            <a:ext cx="10058400" cy="1450757"/>
          </a:xfrm>
        </p:spPr>
        <p:txBody>
          <a:bodyPr>
            <a:normAutofit/>
          </a:bodyPr>
          <a:lstStyle/>
          <a:p>
            <a:r>
              <a:rPr lang="en-GB"/>
              <a:t>Disaster Policy and Frameworks</a:t>
            </a:r>
          </a:p>
        </p:txBody>
      </p:sp>
      <p:sp>
        <p:nvSpPr>
          <p:cNvPr id="3" name="Content Placeholder 2">
            <a:extLst>
              <a:ext uri="{FF2B5EF4-FFF2-40B4-BE49-F238E27FC236}">
                <a16:creationId xmlns:a16="http://schemas.microsoft.com/office/drawing/2014/main" id="{4D254ED0-6A5D-461C-BF29-66206624C90D}"/>
              </a:ext>
            </a:extLst>
          </p:cNvPr>
          <p:cNvSpPr>
            <a:spLocks noGrp="1"/>
          </p:cNvSpPr>
          <p:nvPr>
            <p:ph idx="1"/>
          </p:nvPr>
        </p:nvSpPr>
        <p:spPr>
          <a:xfrm>
            <a:off x="1097279" y="2128761"/>
            <a:ext cx="6781558" cy="3631476"/>
          </a:xfrm>
        </p:spPr>
        <p:txBody>
          <a:bodyPr vert="horz" lIns="91440" tIns="45720" rIns="91440" bIns="45720" rtlCol="0" anchor="t">
            <a:noAutofit/>
          </a:bodyPr>
          <a:lstStyle/>
          <a:p>
            <a:r>
              <a:rPr lang="en-GB" dirty="0">
                <a:latin typeface="Calibri Light"/>
                <a:cs typeface="Calibri Light"/>
              </a:rPr>
              <a:t>Why are frameworks for disaster risk reduction and management necessary?</a:t>
            </a:r>
            <a:endParaRPr lang="en-US" dirty="0">
              <a:latin typeface="Calibri Light"/>
              <a:ea typeface="Calibri Light"/>
              <a:cs typeface="Calibri Light"/>
            </a:endParaRPr>
          </a:p>
          <a:p>
            <a:r>
              <a:rPr lang="en-GB" dirty="0">
                <a:latin typeface="Calibri Light"/>
                <a:cs typeface="Calibri Light"/>
              </a:rPr>
              <a:t>Why might they be difficult to create and maintain?</a:t>
            </a:r>
            <a:endParaRPr lang="en-GB" dirty="0">
              <a:latin typeface="Calibri Light"/>
              <a:ea typeface="Calibri Light"/>
              <a:cs typeface="Calibri Light"/>
            </a:endParaRPr>
          </a:p>
          <a:p>
            <a:r>
              <a:rPr lang="en-GB" dirty="0">
                <a:latin typeface="Calibri Light"/>
                <a:cs typeface="Calibri Light"/>
              </a:rPr>
              <a:t>Which frameworks are you aware of on Disasters?</a:t>
            </a:r>
            <a:endParaRPr lang="en-GB" dirty="0">
              <a:latin typeface="Calibri Light"/>
              <a:ea typeface="Calibri Light"/>
              <a:cs typeface="Calibri Light"/>
            </a:endParaRPr>
          </a:p>
          <a:p>
            <a:r>
              <a:rPr lang="en-GB" dirty="0">
                <a:latin typeface="Calibri Light"/>
                <a:cs typeface="Calibri Light"/>
              </a:rPr>
              <a:t>Are you aware of any other strategies or frameworks which may influence how we approach or manage disasters?</a:t>
            </a:r>
            <a:endParaRPr lang="en-GB" dirty="0">
              <a:latin typeface="Calibri Light"/>
              <a:ea typeface="Calibri Light"/>
              <a:cs typeface="Calibri Light"/>
            </a:endParaRPr>
          </a:p>
          <a:p>
            <a:r>
              <a:rPr lang="en-GB" dirty="0">
                <a:latin typeface="Calibri Light"/>
                <a:cs typeface="Calibri Light"/>
              </a:rPr>
              <a:t>Have you heard of the Sustainable Development Goals?</a:t>
            </a:r>
            <a:endParaRPr lang="en-GB" dirty="0">
              <a:latin typeface="Calibri Light"/>
              <a:ea typeface="Calibri Light"/>
              <a:cs typeface="Calibri Light"/>
            </a:endParaRPr>
          </a:p>
          <a:p>
            <a:pPr marL="0" indent="0">
              <a:buNone/>
            </a:pPr>
            <a:endParaRPr lang="en-GB" sz="1600">
              <a:latin typeface="Calibri Light"/>
              <a:cs typeface="Calibri Light"/>
            </a:endParaRPr>
          </a:p>
          <a:p>
            <a:pPr marL="0" indent="0">
              <a:buNone/>
            </a:pPr>
            <a:endParaRPr lang="en-GB" sz="1600"/>
          </a:p>
          <a:p>
            <a:pPr marL="0" indent="0">
              <a:buNone/>
            </a:pPr>
            <a:endParaRPr lang="en-GB" sz="1600"/>
          </a:p>
          <a:p>
            <a:pPr marL="0" indent="0">
              <a:buNone/>
            </a:pPr>
            <a:endParaRPr lang="en-GB" sz="1600"/>
          </a:p>
        </p:txBody>
      </p:sp>
      <p:pic>
        <p:nvPicPr>
          <p:cNvPr id="4" name="Picture 4" descr="Logo, company name&#10;&#10;Description automatically generated">
            <a:extLst>
              <a:ext uri="{FF2B5EF4-FFF2-40B4-BE49-F238E27FC236}">
                <a16:creationId xmlns:a16="http://schemas.microsoft.com/office/drawing/2014/main" id="{7E414F14-75ED-367D-94D7-EEA77FB20B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77027" y="2125972"/>
            <a:ext cx="3287509" cy="2344129"/>
          </a:xfrm>
          <a:prstGeom prst="rect">
            <a:avLst/>
          </a:prstGeom>
        </p:spPr>
      </p:pic>
    </p:spTree>
    <p:extLst>
      <p:ext uri="{BB962C8B-B14F-4D97-AF65-F5344CB8AC3E}">
        <p14:creationId xmlns:p14="http://schemas.microsoft.com/office/powerpoint/2010/main" val="3505793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A7E2-EF04-8824-95FB-BA8A9B50ABBD}"/>
              </a:ext>
            </a:extLst>
          </p:cNvPr>
          <p:cNvSpPr>
            <a:spLocks noGrp="1"/>
          </p:cNvSpPr>
          <p:nvPr>
            <p:ph type="title"/>
          </p:nvPr>
        </p:nvSpPr>
        <p:spPr/>
        <p:txBody>
          <a:bodyPr/>
          <a:lstStyle/>
          <a:p>
            <a:r>
              <a:rPr lang="en-US" dirty="0">
                <a:ea typeface="Calibri Light"/>
                <a:cs typeface="Calibri Light"/>
              </a:rPr>
              <a:t>References</a:t>
            </a:r>
            <a:endParaRPr lang="en-US" dirty="0"/>
          </a:p>
        </p:txBody>
      </p:sp>
      <p:sp>
        <p:nvSpPr>
          <p:cNvPr id="3" name="TextBox 2">
            <a:extLst>
              <a:ext uri="{FF2B5EF4-FFF2-40B4-BE49-F238E27FC236}">
                <a16:creationId xmlns:a16="http://schemas.microsoft.com/office/drawing/2014/main" id="{E502914C-3CE8-9493-F7C3-62CEF05C9578}"/>
              </a:ext>
            </a:extLst>
          </p:cNvPr>
          <p:cNvSpPr txBox="1"/>
          <p:nvPr/>
        </p:nvSpPr>
        <p:spPr>
          <a:xfrm>
            <a:off x="1169393" y="1897749"/>
            <a:ext cx="990992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Albrecht, F. (2017). </a:t>
            </a:r>
            <a:r>
              <a:rPr lang="en-US" i="1" dirty="0">
                <a:ea typeface="+mn-lt"/>
                <a:cs typeface="+mn-lt"/>
              </a:rPr>
              <a:t>The Social and Political Impact of Natural Disasters Investigating Attitudes and Media Coverage in the Wake of Disasters</a:t>
            </a:r>
            <a:r>
              <a:rPr lang="en-US" dirty="0">
                <a:ea typeface="+mn-lt"/>
                <a:cs typeface="+mn-lt"/>
              </a:rPr>
              <a:t>. </a:t>
            </a:r>
            <a:r>
              <a:rPr lang="en-US" dirty="0">
                <a:ea typeface="+mn-lt"/>
                <a:cs typeface="+mn-lt"/>
                <a:hlinkClick r:id="rId2"/>
              </a:rPr>
              <a:t>http://urn.kb.se/resolve?urn=urn:nbn:se:uu:diva-320680</a:t>
            </a:r>
            <a:endParaRPr lang="en-US"/>
          </a:p>
          <a:p>
            <a:endParaRPr lang="en-US" dirty="0">
              <a:ea typeface="+mn-lt"/>
              <a:cs typeface="+mn-lt"/>
            </a:endParaRPr>
          </a:p>
          <a:p>
            <a:r>
              <a:rPr lang="en-US" dirty="0">
                <a:ea typeface="+mn-lt"/>
                <a:cs typeface="+mn-lt"/>
              </a:rPr>
              <a:t>Guggenheim, M. (2014). Introduction: Disasters as politics - politics as disasters. In </a:t>
            </a:r>
            <a:r>
              <a:rPr lang="en-US" i="1" dirty="0">
                <a:ea typeface="+mn-lt"/>
                <a:cs typeface="+mn-lt"/>
              </a:rPr>
              <a:t>Sociological Review</a:t>
            </a:r>
            <a:r>
              <a:rPr lang="en-US" dirty="0">
                <a:ea typeface="+mn-lt"/>
                <a:cs typeface="+mn-lt"/>
              </a:rPr>
              <a:t> (Vol. 62, Issue SUPPL1, pp. 1–16). Blackwell Publishing Ltd. </a:t>
            </a:r>
            <a:r>
              <a:rPr lang="en-US" dirty="0">
                <a:ea typeface="+mn-lt"/>
                <a:cs typeface="+mn-lt"/>
                <a:hlinkClick r:id="rId3"/>
              </a:rPr>
              <a:t>https://doi.org/10.1111/1467-954X.12121</a:t>
            </a:r>
            <a:endParaRPr lang="en-US" dirty="0">
              <a:ea typeface="+mn-lt"/>
              <a:cs typeface="+mn-lt"/>
            </a:endParaRPr>
          </a:p>
          <a:p>
            <a:endParaRPr lang="en-US" dirty="0">
              <a:ea typeface="+mn-lt"/>
              <a:cs typeface="+mn-lt"/>
            </a:endParaRPr>
          </a:p>
          <a:p>
            <a:r>
              <a:rPr lang="en-US" dirty="0">
                <a:ea typeface="+mn-lt"/>
                <a:cs typeface="+mn-lt"/>
              </a:rPr>
              <a:t>Little, D. I., Sheppard, S. R. J., &amp; Hulme, D. (2021). A perspective on oil spills: What we should have learned about global warming. In </a:t>
            </a:r>
            <a:r>
              <a:rPr lang="en-US" i="1" dirty="0">
                <a:ea typeface="+mn-lt"/>
                <a:cs typeface="+mn-lt"/>
              </a:rPr>
              <a:t>Ocean and Coastal Management</a:t>
            </a:r>
            <a:r>
              <a:rPr lang="en-US" dirty="0">
                <a:ea typeface="+mn-lt"/>
                <a:cs typeface="+mn-lt"/>
              </a:rPr>
              <a:t> (Vol. 202). Elsevier Ltd. </a:t>
            </a:r>
            <a:r>
              <a:rPr lang="en-US" dirty="0">
                <a:ea typeface="+mn-lt"/>
                <a:cs typeface="+mn-lt"/>
                <a:hlinkClick r:id="rId4"/>
              </a:rPr>
              <a:t>https://doi.org/10.1016/j.ocecoaman.2020.105509</a:t>
            </a:r>
            <a:endParaRPr lang="en-US">
              <a:ea typeface="Calibri"/>
              <a:cs typeface="Calibri"/>
            </a:endParaRPr>
          </a:p>
          <a:p>
            <a:endParaRPr lang="en-US" dirty="0">
              <a:ea typeface="Calibri"/>
              <a:cs typeface="Calibri"/>
            </a:endParaRPr>
          </a:p>
          <a:p>
            <a:r>
              <a:rPr lang="en-US" dirty="0">
                <a:ea typeface="+mn-lt"/>
                <a:cs typeface="+mn-lt"/>
              </a:rPr>
              <a:t>Rydén, O., </a:t>
            </a:r>
            <a:r>
              <a:rPr lang="en-US" dirty="0" err="1">
                <a:ea typeface="+mn-lt"/>
                <a:cs typeface="+mn-lt"/>
              </a:rPr>
              <a:t>Povitkina</a:t>
            </a:r>
            <a:r>
              <a:rPr lang="en-US" dirty="0">
                <a:ea typeface="+mn-lt"/>
                <a:cs typeface="+mn-lt"/>
              </a:rPr>
              <a:t>, M., Jagers, S. C., &amp; </a:t>
            </a:r>
            <a:r>
              <a:rPr lang="en-US" dirty="0" err="1">
                <a:ea typeface="+mn-lt"/>
                <a:cs typeface="+mn-lt"/>
              </a:rPr>
              <a:t>Sjöstedt</a:t>
            </a:r>
            <a:r>
              <a:rPr lang="en-US" dirty="0">
                <a:ea typeface="+mn-lt"/>
                <a:cs typeface="+mn-lt"/>
              </a:rPr>
              <a:t>, M. (2024). </a:t>
            </a:r>
            <a:r>
              <a:rPr lang="en-US" i="1" dirty="0">
                <a:ea typeface="+mn-lt"/>
                <a:cs typeface="+mn-lt"/>
              </a:rPr>
              <a:t>Political Consequences of Natural Disasters: Accidental Democratization?</a:t>
            </a:r>
            <a:r>
              <a:rPr lang="en-US" dirty="0">
                <a:ea typeface="+mn-lt"/>
                <a:cs typeface="+mn-lt"/>
              </a:rPr>
              <a:t> </a:t>
            </a:r>
            <a:r>
              <a:rPr lang="en-US" dirty="0">
                <a:ea typeface="+mn-lt"/>
                <a:cs typeface="+mn-lt"/>
                <a:hlinkClick r:id="rId5"/>
              </a:rPr>
              <a:t>https://www.v-dem.net</a:t>
            </a:r>
            <a:endParaRPr lang="en-US">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68820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4DF7-FD2C-E423-280E-B0E6C108554B}"/>
              </a:ext>
            </a:extLst>
          </p:cNvPr>
          <p:cNvSpPr>
            <a:spLocks noGrp="1"/>
          </p:cNvSpPr>
          <p:nvPr>
            <p:ph type="title"/>
          </p:nvPr>
        </p:nvSpPr>
        <p:spPr/>
        <p:txBody>
          <a:bodyPr/>
          <a:lstStyle/>
          <a:p>
            <a:r>
              <a:rPr lang="en-US" b="1" dirty="0">
                <a:cs typeface="Calibri Light"/>
              </a:rPr>
              <a:t>What are Environmental Hazards?</a:t>
            </a:r>
            <a:endParaRPr lang="en-US" b="1" dirty="0"/>
          </a:p>
        </p:txBody>
      </p:sp>
      <p:sp>
        <p:nvSpPr>
          <p:cNvPr id="3" name="Content Placeholder 2">
            <a:extLst>
              <a:ext uri="{FF2B5EF4-FFF2-40B4-BE49-F238E27FC236}">
                <a16:creationId xmlns:a16="http://schemas.microsoft.com/office/drawing/2014/main" id="{E3C2D699-D129-F8B2-0A8F-7119FCA420DA}"/>
              </a:ext>
            </a:extLst>
          </p:cNvPr>
          <p:cNvSpPr>
            <a:spLocks noGrp="1"/>
          </p:cNvSpPr>
          <p:nvPr>
            <p:ph idx="1"/>
          </p:nvPr>
        </p:nvSpPr>
        <p:spPr>
          <a:xfrm>
            <a:off x="1209040" y="2120054"/>
            <a:ext cx="9946640" cy="4023360"/>
          </a:xfrm>
        </p:spPr>
        <p:txBody>
          <a:bodyPr vert="horz" lIns="0" tIns="45720" rIns="0" bIns="45720" rtlCol="0" anchor="t">
            <a:normAutofit/>
          </a:bodyPr>
          <a:lstStyle/>
          <a:p>
            <a:r>
              <a:rPr lang="en-US" sz="2300" dirty="0">
                <a:solidFill>
                  <a:srgbClr val="1F1F1F"/>
                </a:solidFill>
                <a:ea typeface="+mn-lt"/>
                <a:cs typeface="+mn-lt"/>
              </a:rPr>
              <a:t>Environmental Hazards are defined as </a:t>
            </a:r>
            <a:r>
              <a:rPr lang="en-US" sz="2300" i="1" dirty="0">
                <a:solidFill>
                  <a:srgbClr val="1F1F1F"/>
                </a:solidFill>
                <a:ea typeface="+mn-lt"/>
                <a:cs typeface="+mn-lt"/>
              </a:rPr>
              <a:t>"extreme events or substances in the Earth and its ecological system that may cause adverse consequences for humans and things they value."</a:t>
            </a:r>
          </a:p>
          <a:p>
            <a:endParaRPr lang="en-US" sz="2300" dirty="0">
              <a:solidFill>
                <a:srgbClr val="1F1F1F"/>
              </a:solidFill>
              <a:ea typeface="Calibri"/>
              <a:cs typeface="Calibri" panose="020F0502020204030204"/>
            </a:endParaRPr>
          </a:p>
          <a:p>
            <a:r>
              <a:rPr lang="en-US" sz="2300" dirty="0">
                <a:solidFill>
                  <a:srgbClr val="1F1F1F"/>
                </a:solidFill>
                <a:ea typeface="Calibri"/>
                <a:cs typeface="Calibri" panose="020F0502020204030204"/>
              </a:rPr>
              <a:t>The EM-Dat of CRED distinguishes two generic categories for disasters: natural (earthquakes, floods etc.) and technological (oil spills, gas explosions etc.)</a:t>
            </a:r>
          </a:p>
          <a:p>
            <a:endParaRPr lang="en-US" sz="2300" i="1" dirty="0">
              <a:solidFill>
                <a:srgbClr val="1F1F1F"/>
              </a:solidFill>
              <a:ea typeface="Calibri"/>
              <a:cs typeface="Calibri" panose="020F0502020204030204"/>
            </a:endParaRPr>
          </a:p>
          <a:p>
            <a:r>
              <a:rPr lang="en-US" sz="2300" dirty="0">
                <a:solidFill>
                  <a:srgbClr val="1F1F1F"/>
                </a:solidFill>
                <a:ea typeface="Calibri"/>
                <a:cs typeface="Calibri" panose="020F0502020204030204"/>
              </a:rPr>
              <a:t>These however cannot be looked at in silo but rather as a continuum of interactions as they can both influence and affect each other.</a:t>
            </a:r>
          </a:p>
          <a:p>
            <a:endParaRPr lang="en-US" sz="2300" i="1" dirty="0">
              <a:solidFill>
                <a:srgbClr val="1F1F1F"/>
              </a:solidFill>
              <a:ea typeface="Calibri"/>
              <a:cs typeface="Calibri" panose="020F0502020204030204"/>
            </a:endParaRPr>
          </a:p>
        </p:txBody>
      </p:sp>
    </p:spTree>
    <p:extLst>
      <p:ext uri="{BB962C8B-B14F-4D97-AF65-F5344CB8AC3E}">
        <p14:creationId xmlns:p14="http://schemas.microsoft.com/office/powerpoint/2010/main" val="216740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8EA-364B-EE8E-A21C-E9D821359CB5}"/>
              </a:ext>
            </a:extLst>
          </p:cNvPr>
          <p:cNvSpPr>
            <a:spLocks noGrp="1"/>
          </p:cNvSpPr>
          <p:nvPr>
            <p:ph type="title"/>
          </p:nvPr>
        </p:nvSpPr>
        <p:spPr/>
        <p:txBody>
          <a:bodyPr>
            <a:normAutofit/>
          </a:bodyPr>
          <a:lstStyle/>
          <a:p>
            <a:r>
              <a:rPr lang="en-US" sz="4400" b="1" dirty="0">
                <a:ea typeface="Calibri Light"/>
                <a:cs typeface="Calibri Light"/>
              </a:rPr>
              <a:t>Environmental Risks – Discussion (15 mins)</a:t>
            </a:r>
            <a:endParaRPr lang="en-US" sz="4400" b="1" dirty="0"/>
          </a:p>
        </p:txBody>
      </p:sp>
      <p:sp>
        <p:nvSpPr>
          <p:cNvPr id="3" name="Content Placeholder 2">
            <a:extLst>
              <a:ext uri="{FF2B5EF4-FFF2-40B4-BE49-F238E27FC236}">
                <a16:creationId xmlns:a16="http://schemas.microsoft.com/office/drawing/2014/main" id="{B0D21561-3CDB-7C19-E8E2-E4537C6DAE8F}"/>
              </a:ext>
            </a:extLst>
          </p:cNvPr>
          <p:cNvSpPr>
            <a:spLocks noGrp="1"/>
          </p:cNvSpPr>
          <p:nvPr>
            <p:ph idx="1"/>
          </p:nvPr>
        </p:nvSpPr>
        <p:spPr>
          <a:xfrm>
            <a:off x="1266613" y="1918305"/>
            <a:ext cx="9330267" cy="3950789"/>
          </a:xfrm>
        </p:spPr>
        <p:txBody>
          <a:bodyPr vert="horz" lIns="0" tIns="45720" rIns="0" bIns="45720" rtlCol="0" anchor="t">
            <a:normAutofit/>
          </a:bodyPr>
          <a:lstStyle/>
          <a:p>
            <a:pPr marL="0" indent="0">
              <a:buNone/>
            </a:pPr>
            <a:r>
              <a:rPr lang="en-US" dirty="0">
                <a:ea typeface="Calibri"/>
                <a:cs typeface="Calibri"/>
              </a:rPr>
              <a:t>Following your reading of Collins et al.'s (2015) and watching the following informative video, respond to the following questions: </a:t>
            </a:r>
          </a:p>
          <a:p>
            <a:pPr marL="0" indent="0">
              <a:buNone/>
            </a:pPr>
            <a:r>
              <a:rPr lang="en-US" dirty="0">
                <a:ea typeface="+mn-lt"/>
                <a:cs typeface="+mn-lt"/>
                <a:hlinkClick r:id="rId2"/>
              </a:rPr>
              <a:t>What is Environmental Risk? (youtube.com)</a:t>
            </a:r>
          </a:p>
          <a:p>
            <a:pPr marL="342900" indent="-342900"/>
            <a:r>
              <a:rPr lang="en-US" dirty="0">
                <a:ea typeface="+mn-lt"/>
                <a:cs typeface="+mn-lt"/>
              </a:rPr>
              <a:t>How do you define environmental risk?</a:t>
            </a:r>
          </a:p>
          <a:p>
            <a:pPr marL="342900" indent="-342900"/>
            <a:r>
              <a:rPr lang="en-US">
                <a:ea typeface="+mn-lt"/>
                <a:cs typeface="+mn-lt"/>
              </a:rPr>
              <a:t>In what ways is anthropogenic activity contributing to this risk?</a:t>
            </a:r>
            <a:endParaRPr lang="en-US" dirty="0">
              <a:ea typeface="+mn-lt"/>
              <a:cs typeface="+mn-lt"/>
            </a:endParaRPr>
          </a:p>
          <a:p>
            <a:pPr marL="342900" indent="-342900"/>
            <a:r>
              <a:rPr lang="en-US">
                <a:ea typeface="+mn-lt"/>
                <a:cs typeface="+mn-lt"/>
              </a:rPr>
              <a:t>Can you think of any recent environmental disasters globally?</a:t>
            </a:r>
            <a:endParaRPr lang="en-US" dirty="0">
              <a:ea typeface="+mn-lt"/>
              <a:cs typeface="+mn-lt"/>
            </a:endParaRPr>
          </a:p>
          <a:p>
            <a:pPr marL="342900" indent="-342900"/>
            <a:r>
              <a:rPr lang="en-US">
                <a:ea typeface="+mn-lt"/>
                <a:cs typeface="+mn-lt"/>
              </a:rPr>
              <a:t>What were the impacts?</a:t>
            </a:r>
            <a:endParaRPr lang="en-US" dirty="0">
              <a:ea typeface="+mn-lt"/>
              <a:cs typeface="+mn-lt"/>
            </a:endParaRPr>
          </a:p>
          <a:p>
            <a:pPr marL="342900" indent="-342900"/>
            <a:r>
              <a:rPr lang="en-US">
                <a:ea typeface="+mn-lt"/>
                <a:cs typeface="+mn-lt"/>
              </a:rPr>
              <a:t>Consider how these disasters have been affected by political decisions?</a:t>
            </a:r>
          </a:p>
          <a:p>
            <a:pPr marL="0" indent="0">
              <a:buNone/>
            </a:pPr>
            <a:endParaRPr lang="en-US" dirty="0">
              <a:ea typeface="+mn-lt"/>
              <a:cs typeface="+mn-lt"/>
            </a:endParaRPr>
          </a:p>
          <a:p>
            <a:pPr marL="342900" indent="-342900"/>
            <a:endParaRPr lang="en-US" dirty="0">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318674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035" y="361648"/>
            <a:ext cx="8059204" cy="6227258"/>
          </a:xfrm>
          <a:prstGeom prst="rect">
            <a:avLst/>
          </a:prstGeom>
        </p:spPr>
      </p:pic>
    </p:spTree>
    <p:extLst>
      <p:ext uri="{BB962C8B-B14F-4D97-AF65-F5344CB8AC3E}">
        <p14:creationId xmlns:p14="http://schemas.microsoft.com/office/powerpoint/2010/main" val="337173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7680" y="639097"/>
            <a:ext cx="4518432" cy="3228815"/>
          </a:xfrm>
        </p:spPr>
        <p:txBody>
          <a:bodyPr vert="horz" lIns="91440" tIns="45720" rIns="91440" bIns="45720" rtlCol="0" anchor="b">
            <a:normAutofit/>
          </a:bodyPr>
          <a:lstStyle/>
          <a:p>
            <a:r>
              <a:rPr lang="en-US" sz="6000" b="1" dirty="0">
                <a:solidFill>
                  <a:schemeClr val="tx1">
                    <a:lumMod val="85000"/>
                    <a:lumOff val="15000"/>
                  </a:schemeClr>
                </a:solidFill>
              </a:rPr>
              <a:t>Triangle of Vulnerability</a:t>
            </a:r>
          </a:p>
        </p:txBody>
      </p:sp>
      <p:pic>
        <p:nvPicPr>
          <p:cNvPr id="3" name="Picture 2"/>
          <p:cNvPicPr>
            <a:picLocks noChangeAspect="1"/>
          </p:cNvPicPr>
          <p:nvPr/>
        </p:nvPicPr>
        <p:blipFill rotWithShape="1">
          <a:blip r:embed="rId2"/>
          <a:srcRect l="9834" r="8301" b="-2"/>
          <a:stretch/>
        </p:blipFill>
        <p:spPr>
          <a:xfrm>
            <a:off x="633999" y="386081"/>
            <a:ext cx="6544238" cy="6259633"/>
          </a:xfrm>
          <a:prstGeom prst="rect">
            <a:avLst/>
          </a:prstGeom>
        </p:spPr>
      </p:pic>
    </p:spTree>
    <p:extLst>
      <p:ext uri="{BB962C8B-B14F-4D97-AF65-F5344CB8AC3E}">
        <p14:creationId xmlns:p14="http://schemas.microsoft.com/office/powerpoint/2010/main" val="15458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660" y="385863"/>
            <a:ext cx="10378440" cy="1356360"/>
          </a:xfrm>
        </p:spPr>
        <p:txBody>
          <a:bodyPr>
            <a:normAutofit/>
          </a:bodyPr>
          <a:lstStyle/>
          <a:p>
            <a:r>
              <a:rPr lang="en-GB" sz="4200" b="1">
                <a:solidFill>
                  <a:schemeClr val="tx1"/>
                </a:solidFill>
              </a:rPr>
              <a:t>Vulnerability: Pressure and release models</a:t>
            </a:r>
          </a:p>
        </p:txBody>
      </p:sp>
      <p:pic>
        <p:nvPicPr>
          <p:cNvPr id="3" name="Picture 2"/>
          <p:cNvPicPr>
            <a:picLocks noChangeAspect="1"/>
          </p:cNvPicPr>
          <p:nvPr/>
        </p:nvPicPr>
        <p:blipFill>
          <a:blip r:embed="rId2"/>
          <a:stretch>
            <a:fillRect/>
          </a:stretch>
        </p:blipFill>
        <p:spPr>
          <a:xfrm>
            <a:off x="740229" y="1663431"/>
            <a:ext cx="8196448" cy="4804184"/>
          </a:xfrm>
          <a:prstGeom prst="rect">
            <a:avLst/>
          </a:prstGeom>
        </p:spPr>
      </p:pic>
      <p:sp>
        <p:nvSpPr>
          <p:cNvPr id="4" name="TextBox 3"/>
          <p:cNvSpPr txBox="1"/>
          <p:nvPr/>
        </p:nvSpPr>
        <p:spPr>
          <a:xfrm>
            <a:off x="9144000" y="2597091"/>
            <a:ext cx="2570480" cy="2923877"/>
          </a:xfrm>
          <a:prstGeom prst="rect">
            <a:avLst/>
          </a:prstGeom>
          <a:noFill/>
        </p:spPr>
        <p:txBody>
          <a:bodyPr wrap="square" lIns="91440" tIns="45720" rIns="91440" bIns="45720" rtlCol="0" anchor="t">
            <a:spAutoFit/>
          </a:bodyPr>
          <a:lstStyle/>
          <a:p>
            <a:r>
              <a:rPr lang="en-GB" sz="2300" dirty="0"/>
              <a:t>Disasters sit at the intersection between the physical or environmental hazard and socio-economic and geo-political pressures.</a:t>
            </a:r>
          </a:p>
        </p:txBody>
      </p:sp>
    </p:spTree>
    <p:extLst>
      <p:ext uri="{BB962C8B-B14F-4D97-AF65-F5344CB8AC3E}">
        <p14:creationId xmlns:p14="http://schemas.microsoft.com/office/powerpoint/2010/main" val="641335251"/>
      </p:ext>
    </p:extLst>
  </p:cSld>
  <p:clrMapOvr>
    <a:masterClrMapping/>
  </p:clrMapOvr>
  <mc:AlternateContent xmlns:mc="http://schemas.openxmlformats.org/markup-compatibility/2006" xmlns:p14="http://schemas.microsoft.com/office/powerpoint/2010/main">
    <mc:Choice Requires="p14">
      <p:transition spd="slow" p14:dur="2000" advTm="323936"/>
    </mc:Choice>
    <mc:Fallback xmlns="">
      <p:transition spd="slow" advTm="3239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b="1">
                <a:solidFill>
                  <a:srgbClr val="FFFFFF"/>
                </a:solidFill>
              </a:rPr>
              <a:t>Vulnerability</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4742016" y="605896"/>
            <a:ext cx="6413663" cy="5646208"/>
          </a:xfrm>
          <a:prstGeom prst="rect">
            <a:avLst/>
          </a:prstGeom>
        </p:spPr>
        <p:txBody>
          <a:bodyPr vert="horz" lIns="0" tIns="45720" rIns="0" bIns="45720" rtlCol="0" anchor="ctr">
            <a:normAutofit/>
          </a:bodyPr>
          <a:lstStyle/>
          <a:p>
            <a:pPr>
              <a:lnSpc>
                <a:spcPct val="90000"/>
              </a:lnSpc>
              <a:spcAft>
                <a:spcPts val="600"/>
              </a:spcAft>
              <a:buClr>
                <a:schemeClr val="accent1"/>
              </a:buClr>
              <a:buSzPct val="80000"/>
              <a:buFont typeface="Calibri" panose="020F0502020204030204" pitchFamily="34" charset="0"/>
            </a:pPr>
            <a:r>
              <a:rPr lang="en-US" sz="1400">
                <a:solidFill>
                  <a:schemeClr val="tx1">
                    <a:lumMod val="75000"/>
                    <a:lumOff val="25000"/>
                  </a:schemeClr>
                </a:solidFill>
              </a:rPr>
              <a:t>To determine people’s vulnerability, two questions need to be asked:</a:t>
            </a:r>
          </a:p>
          <a:p>
            <a:pPr indent="-182880">
              <a:lnSpc>
                <a:spcPct val="90000"/>
              </a:lnSpc>
              <a:spcAft>
                <a:spcPts val="600"/>
              </a:spcAft>
              <a:buClr>
                <a:schemeClr val="accent1"/>
              </a:buClr>
              <a:buSzPct val="80000"/>
              <a:buFont typeface="Calibri" panose="020F0502020204030204" pitchFamily="34" charset="0"/>
              <a:buChar char="•"/>
            </a:pPr>
            <a:endParaRPr lang="en-US" sz="1400">
              <a:solidFill>
                <a:schemeClr val="tx1">
                  <a:lumMod val="75000"/>
                  <a:lumOff val="25000"/>
                </a:schemeClr>
              </a:solidFill>
            </a:endParaRPr>
          </a:p>
          <a:p>
            <a:pPr indent="-182880">
              <a:lnSpc>
                <a:spcPct val="90000"/>
              </a:lnSpc>
              <a:spcAft>
                <a:spcPts val="600"/>
              </a:spcAft>
              <a:buClr>
                <a:schemeClr val="accent1"/>
              </a:buClr>
              <a:buSzPct val="80000"/>
              <a:buFont typeface="Calibri" panose="020F0502020204030204" pitchFamily="34" charset="0"/>
              <a:buChar char="•"/>
            </a:pPr>
            <a:r>
              <a:rPr lang="en-US" sz="1400" b="1">
                <a:solidFill>
                  <a:schemeClr val="tx1">
                    <a:lumMod val="75000"/>
                    <a:lumOff val="25000"/>
                  </a:schemeClr>
                </a:solidFill>
              </a:rPr>
              <a:t> to what</a:t>
            </a:r>
            <a:r>
              <a:rPr lang="en-US" sz="1400">
                <a:solidFill>
                  <a:schemeClr val="tx1">
                    <a:lumMod val="75000"/>
                    <a:lumOff val="25000"/>
                  </a:schemeClr>
                </a:solidFill>
              </a:rPr>
              <a:t> threat or hazard </a:t>
            </a:r>
            <a:r>
              <a:rPr lang="en-US" sz="1400" b="1">
                <a:solidFill>
                  <a:schemeClr val="tx1">
                    <a:lumMod val="75000"/>
                    <a:lumOff val="25000"/>
                  </a:schemeClr>
                </a:solidFill>
              </a:rPr>
              <a:t>are they vulnerable</a:t>
            </a:r>
            <a:r>
              <a:rPr lang="en-US" sz="1400">
                <a:solidFill>
                  <a:schemeClr val="tx1">
                    <a:lumMod val="75000"/>
                    <a:lumOff val="25000"/>
                  </a:schemeClr>
                </a:solidFill>
              </a:rPr>
              <a:t>? </a:t>
            </a:r>
          </a:p>
          <a:p>
            <a:pPr indent="-182880">
              <a:lnSpc>
                <a:spcPct val="90000"/>
              </a:lnSpc>
              <a:spcAft>
                <a:spcPts val="600"/>
              </a:spcAft>
              <a:buClr>
                <a:schemeClr val="accent1"/>
              </a:buClr>
              <a:buSzPct val="80000"/>
              <a:buFont typeface="Calibri" panose="020F0502020204030204" pitchFamily="34" charset="0"/>
              <a:buChar char="•"/>
            </a:pPr>
            <a:r>
              <a:rPr lang="en-US" sz="1400" b="1">
                <a:solidFill>
                  <a:schemeClr val="tx1">
                    <a:lumMod val="75000"/>
                    <a:lumOff val="25000"/>
                  </a:schemeClr>
                </a:solidFill>
              </a:rPr>
              <a:t> what makes them vulnerable</a:t>
            </a:r>
            <a:r>
              <a:rPr lang="en-US" sz="1400">
                <a:solidFill>
                  <a:schemeClr val="tx1">
                    <a:lumMod val="75000"/>
                    <a:lumOff val="25000"/>
                  </a:schemeClr>
                </a:solidFill>
              </a:rPr>
              <a:t> to that threat or hazard?</a:t>
            </a:r>
          </a:p>
          <a:p>
            <a:pPr indent="-182880">
              <a:lnSpc>
                <a:spcPct val="90000"/>
              </a:lnSpc>
              <a:spcAft>
                <a:spcPts val="600"/>
              </a:spcAft>
              <a:buClr>
                <a:schemeClr val="accent1"/>
              </a:buClr>
              <a:buSzPct val="80000"/>
              <a:buFont typeface="Calibri" panose="020F0502020204030204" pitchFamily="34" charset="0"/>
              <a:buChar char="•"/>
            </a:pPr>
            <a:endParaRPr lang="en-US" sz="1400">
              <a:solidFill>
                <a:schemeClr val="tx1">
                  <a:lumMod val="75000"/>
                  <a:lumOff val="25000"/>
                </a:schemeClr>
              </a:solidFill>
            </a:endParaRPr>
          </a:p>
          <a:p>
            <a:pPr>
              <a:lnSpc>
                <a:spcPct val="90000"/>
              </a:lnSpc>
              <a:spcAft>
                <a:spcPts val="600"/>
              </a:spcAft>
              <a:buClr>
                <a:schemeClr val="accent1"/>
              </a:buClr>
              <a:buSzPct val="80000"/>
              <a:buFont typeface="Calibri" panose="020F0502020204030204" pitchFamily="34" charset="0"/>
            </a:pPr>
            <a:r>
              <a:rPr lang="en-US" sz="1400">
                <a:solidFill>
                  <a:schemeClr val="tx1">
                    <a:lumMod val="75000"/>
                    <a:lumOff val="25000"/>
                  </a:schemeClr>
                </a:solidFill>
              </a:rPr>
              <a:t>Counteracting vulnerability requires:</a:t>
            </a:r>
          </a:p>
          <a:p>
            <a:pPr indent="-182880">
              <a:lnSpc>
                <a:spcPct val="90000"/>
              </a:lnSpc>
              <a:spcAft>
                <a:spcPts val="600"/>
              </a:spcAft>
              <a:buClr>
                <a:schemeClr val="accent1"/>
              </a:buClr>
              <a:buSzPct val="80000"/>
              <a:buFont typeface="Calibri" panose="020F0502020204030204" pitchFamily="34" charset="0"/>
              <a:buChar char="•"/>
            </a:pPr>
            <a:endParaRPr lang="en-US" sz="1400">
              <a:solidFill>
                <a:schemeClr val="tx1">
                  <a:lumMod val="75000"/>
                  <a:lumOff val="25000"/>
                </a:schemeClr>
              </a:solidFill>
            </a:endParaRPr>
          </a:p>
          <a:p>
            <a:pPr indent="-182880">
              <a:lnSpc>
                <a:spcPct val="90000"/>
              </a:lnSpc>
              <a:spcAft>
                <a:spcPts val="600"/>
              </a:spcAft>
              <a:buClr>
                <a:schemeClr val="accent1"/>
              </a:buClr>
              <a:buSzPct val="80000"/>
              <a:buFont typeface="Calibri" panose="020F0502020204030204" pitchFamily="34" charset="0"/>
              <a:buChar char="•"/>
            </a:pPr>
            <a:r>
              <a:rPr lang="en-US" sz="1400">
                <a:solidFill>
                  <a:schemeClr val="tx1">
                    <a:lumMod val="75000"/>
                    <a:lumOff val="25000"/>
                  </a:schemeClr>
                </a:solidFill>
              </a:rPr>
              <a:t> Reducing the impact of the Hazard itself where possible (through mitigation, prediction and warning, preparedness)</a:t>
            </a:r>
          </a:p>
          <a:p>
            <a:pPr indent="-182880">
              <a:lnSpc>
                <a:spcPct val="90000"/>
              </a:lnSpc>
              <a:spcAft>
                <a:spcPts val="600"/>
              </a:spcAft>
              <a:buClr>
                <a:schemeClr val="accent1"/>
              </a:buClr>
              <a:buSzPct val="80000"/>
              <a:buFont typeface="Calibri" panose="020F0502020204030204" pitchFamily="34" charset="0"/>
              <a:buChar char="•"/>
            </a:pPr>
            <a:endParaRPr lang="en-US" sz="1400">
              <a:solidFill>
                <a:schemeClr val="tx1">
                  <a:lumMod val="75000"/>
                  <a:lumOff val="25000"/>
                </a:schemeClr>
              </a:solidFill>
            </a:endParaRPr>
          </a:p>
          <a:p>
            <a:pPr indent="-182880">
              <a:lnSpc>
                <a:spcPct val="90000"/>
              </a:lnSpc>
              <a:spcAft>
                <a:spcPts val="600"/>
              </a:spcAft>
              <a:buClr>
                <a:schemeClr val="accent1"/>
              </a:buClr>
              <a:buSzPct val="80000"/>
              <a:buFont typeface="Calibri" panose="020F0502020204030204" pitchFamily="34" charset="0"/>
              <a:buChar char="•"/>
            </a:pPr>
            <a:r>
              <a:rPr lang="en-US" sz="1400">
                <a:solidFill>
                  <a:schemeClr val="tx1">
                    <a:lumMod val="75000"/>
                    <a:lumOff val="25000"/>
                  </a:schemeClr>
                </a:solidFill>
              </a:rPr>
              <a:t> Building Capacities to withstand and cope with hazards</a:t>
            </a:r>
          </a:p>
          <a:p>
            <a:pPr indent="-182880">
              <a:lnSpc>
                <a:spcPct val="90000"/>
              </a:lnSpc>
              <a:spcAft>
                <a:spcPts val="600"/>
              </a:spcAft>
              <a:buClr>
                <a:schemeClr val="accent1"/>
              </a:buClr>
              <a:buSzPct val="80000"/>
              <a:buFont typeface="Calibri" panose="020F0502020204030204" pitchFamily="34" charset="0"/>
              <a:buChar char="•"/>
            </a:pPr>
            <a:endParaRPr lang="en-US" sz="1400">
              <a:solidFill>
                <a:schemeClr val="tx1">
                  <a:lumMod val="75000"/>
                  <a:lumOff val="25000"/>
                </a:schemeClr>
              </a:solidFill>
            </a:endParaRPr>
          </a:p>
          <a:p>
            <a:pPr indent="-182880">
              <a:lnSpc>
                <a:spcPct val="90000"/>
              </a:lnSpc>
              <a:spcAft>
                <a:spcPts val="600"/>
              </a:spcAft>
              <a:buClr>
                <a:schemeClr val="accent1"/>
              </a:buClr>
              <a:buSzPct val="80000"/>
              <a:buFont typeface="Calibri" panose="020F0502020204030204" pitchFamily="34" charset="0"/>
              <a:buChar char="•"/>
            </a:pPr>
            <a:r>
              <a:rPr lang="en-US" sz="1400">
                <a:solidFill>
                  <a:schemeClr val="tx1">
                    <a:lumMod val="75000"/>
                    <a:lumOff val="25000"/>
                  </a:schemeClr>
                </a:solidFill>
              </a:rPr>
              <a:t> Tackling the root causes of vulnerability, such as poverty, poor governance, discrimination, inequality and inadequate access to resources and livelihoods. </a:t>
            </a:r>
          </a:p>
          <a:p>
            <a:pPr>
              <a:lnSpc>
                <a:spcPct val="90000"/>
              </a:lnSpc>
              <a:spcAft>
                <a:spcPts val="600"/>
              </a:spcAft>
              <a:buClr>
                <a:schemeClr val="accent1"/>
              </a:buClr>
              <a:buSzPct val="80000"/>
              <a:buFont typeface="Calibri" panose="020F0502020204030204" pitchFamily="34" charset="0"/>
            </a:pPr>
            <a:br>
              <a:rPr lang="en-US" sz="1400">
                <a:solidFill>
                  <a:schemeClr val="tx1">
                    <a:lumMod val="75000"/>
                    <a:lumOff val="25000"/>
                  </a:schemeClr>
                </a:solidFill>
              </a:rPr>
            </a:br>
            <a:r>
              <a:rPr lang="en-US" sz="1400">
                <a:solidFill>
                  <a:schemeClr val="tx1">
                    <a:lumMod val="75000"/>
                    <a:lumOff val="25000"/>
                  </a:schemeClr>
                </a:solidFill>
              </a:rPr>
              <a:t>Physical, economic, social and political factors determine people’s level of vulnerability and the extent of their capacity to resist, cope with and recover from hazards. Clearly, poverty is a major contributor to vulnerability. Poor people are more likely to live and work in areas exposed to potential hazards, while they are less likely to have the resources to cope when a disaster strikes.</a:t>
            </a:r>
          </a:p>
          <a:p>
            <a:pPr indent="-182880">
              <a:lnSpc>
                <a:spcPct val="90000"/>
              </a:lnSpc>
              <a:spcAft>
                <a:spcPts val="600"/>
              </a:spcAft>
              <a:buClr>
                <a:schemeClr val="accent1"/>
              </a:buClr>
              <a:buSzPct val="80000"/>
              <a:buFont typeface="Calibri" panose="020F0502020204030204" pitchFamily="34" charset="0"/>
              <a:buChar char="•"/>
            </a:pPr>
            <a:endParaRPr lang="en-US" sz="1400">
              <a:solidFill>
                <a:schemeClr val="tx1">
                  <a:lumMod val="75000"/>
                  <a:lumOff val="25000"/>
                </a:schemeClr>
              </a:solidFill>
            </a:endParaRPr>
          </a:p>
          <a:p>
            <a:pPr>
              <a:lnSpc>
                <a:spcPct val="90000"/>
              </a:lnSpc>
              <a:spcAft>
                <a:spcPts val="600"/>
              </a:spcAft>
              <a:buClr>
                <a:schemeClr val="accent1"/>
              </a:buClr>
              <a:buSzPct val="80000"/>
              <a:buFont typeface="Calibri" panose="020F0502020204030204" pitchFamily="34" charset="0"/>
            </a:pPr>
            <a:r>
              <a:rPr lang="en-US" sz="1400">
                <a:solidFill>
                  <a:schemeClr val="tx1">
                    <a:lumMod val="75000"/>
                    <a:lumOff val="25000"/>
                  </a:schemeClr>
                </a:solidFill>
              </a:rPr>
              <a:t>(IFRC 2018)</a:t>
            </a:r>
          </a:p>
        </p:txBody>
      </p:sp>
    </p:spTree>
    <p:extLst>
      <p:ext uri="{BB962C8B-B14F-4D97-AF65-F5344CB8AC3E}">
        <p14:creationId xmlns:p14="http://schemas.microsoft.com/office/powerpoint/2010/main" val="89933517"/>
      </p:ext>
    </p:extLst>
  </p:cSld>
  <p:clrMapOvr>
    <a:masterClrMapping/>
  </p:clrMapOvr>
  <mc:AlternateContent xmlns:mc="http://schemas.openxmlformats.org/markup-compatibility/2006" xmlns:p14="http://schemas.microsoft.com/office/powerpoint/2010/main">
    <mc:Choice Requires="p14">
      <p:transition spd="slow" p14:dur="2000" advTm="423232"/>
    </mc:Choice>
    <mc:Fallback xmlns="">
      <p:transition spd="slow" advTm="4232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A5536-6E3D-950A-8302-F3A909315350}"/>
              </a:ext>
            </a:extLst>
          </p:cNvPr>
          <p:cNvSpPr>
            <a:spLocks noGrp="1"/>
          </p:cNvSpPr>
          <p:nvPr>
            <p:ph type="title"/>
          </p:nvPr>
        </p:nvSpPr>
        <p:spPr>
          <a:xfrm>
            <a:off x="7859485" y="634946"/>
            <a:ext cx="3833824" cy="1439714"/>
          </a:xfrm>
        </p:spPr>
        <p:txBody>
          <a:bodyPr vert="horz" lIns="91440" tIns="45720" rIns="91440" bIns="45720" rtlCol="0" anchor="b">
            <a:normAutofit/>
          </a:bodyPr>
          <a:lstStyle/>
          <a:p>
            <a:r>
              <a:rPr lang="en-US" sz="3400" b="1" kern="1200" spc="-50" baseline="0" dirty="0">
                <a:latin typeface="+mj-lt"/>
                <a:ea typeface="+mj-ea"/>
                <a:cs typeface="+mj-cs"/>
              </a:rPr>
              <a:t>Vulnerability Exercise (40 minutes)</a:t>
            </a:r>
            <a:endParaRPr lang="en-US" sz="3400" kern="1200" spc="-50" baseline="0" dirty="0">
              <a:latin typeface="+mj-lt"/>
              <a:ea typeface="+mj-ea"/>
              <a:cs typeface="+mj-cs"/>
            </a:endParaRPr>
          </a:p>
        </p:txBody>
      </p:sp>
      <p:pic>
        <p:nvPicPr>
          <p:cNvPr id="4" name="Picture 3" descr="Molten lava erupts from the ground">
            <a:extLst>
              <a:ext uri="{FF2B5EF4-FFF2-40B4-BE49-F238E27FC236}">
                <a16:creationId xmlns:a16="http://schemas.microsoft.com/office/drawing/2014/main" id="{9FE60894-0CD3-F970-D720-7F90251ADD87}"/>
              </a:ext>
            </a:extLst>
          </p:cNvPr>
          <p:cNvPicPr>
            <a:picLocks noChangeAspect="1"/>
          </p:cNvPicPr>
          <p:nvPr/>
        </p:nvPicPr>
        <p:blipFill>
          <a:blip r:embed="rId2"/>
          <a:srcRect l="12881" r="329" b="-1"/>
          <a:stretch/>
        </p:blipFill>
        <p:spPr>
          <a:xfrm>
            <a:off x="633999" y="640081"/>
            <a:ext cx="6909801" cy="5314406"/>
          </a:xfrm>
          <a:prstGeom prst="rect">
            <a:avLst/>
          </a:prstGeom>
        </p:spPr>
      </p:pic>
      <p:cxnSp>
        <p:nvCxnSpPr>
          <p:cNvPr id="17" name="Straight Connector 1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55822CD-683D-22FF-6190-A4C6290E9E95}"/>
              </a:ext>
            </a:extLst>
          </p:cNvPr>
          <p:cNvSpPr txBox="1"/>
          <p:nvPr/>
        </p:nvSpPr>
        <p:spPr>
          <a:xfrm>
            <a:off x="7900125" y="2137953"/>
            <a:ext cx="3669937" cy="3816525"/>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In small groups - consider what the direct and indirect economic, social, physical and cultural/environmental losses are for communities living in hazard prone areas.</a:t>
            </a: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Every type of hazard will have differing impacts so aim to explore a plethora of real-world examples to assist you in your discussions.</a:t>
            </a: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19" name="Rectangle 18">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75855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Retrospect</vt:lpstr>
      <vt:lpstr>Retrospect</vt:lpstr>
      <vt:lpstr>PowerPoint Presentation</vt:lpstr>
      <vt:lpstr>Aims of the Session</vt:lpstr>
      <vt:lpstr>What are Environmental Hazards?</vt:lpstr>
      <vt:lpstr>Environmental Risks – Discussion (15 mins)</vt:lpstr>
      <vt:lpstr>PowerPoint Presentation</vt:lpstr>
      <vt:lpstr>Triangle of Vulnerability</vt:lpstr>
      <vt:lpstr>Vulnerability: Pressure and release models</vt:lpstr>
      <vt:lpstr>Vulnerability</vt:lpstr>
      <vt:lpstr>Vulnerability Exercise (40 minutes)</vt:lpstr>
      <vt:lpstr>PowerPoint Presentation</vt:lpstr>
      <vt:lpstr>PowerPoint Presentation</vt:lpstr>
      <vt:lpstr>The Dominant vs Vulnerability Paradigm</vt:lpstr>
      <vt:lpstr>Disasters as Producing Politics</vt:lpstr>
      <vt:lpstr>Politics producing Disasters</vt:lpstr>
      <vt:lpstr>International Politics and Economics</vt:lpstr>
      <vt:lpstr>Disaster as Producing Politics</vt:lpstr>
      <vt:lpstr>Politics and Spatial Marginalisation</vt:lpstr>
      <vt:lpstr>Disaster Politics </vt:lpstr>
      <vt:lpstr>Politics affecting Nature</vt:lpstr>
      <vt:lpstr>Politics affecting Nature</vt:lpstr>
      <vt:lpstr>Politics affecting Nature</vt:lpstr>
      <vt:lpstr>Disaster Policy and Frameworks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507</cp:revision>
  <dcterms:created xsi:type="dcterms:W3CDTF">2013-07-15T20:26:40Z</dcterms:created>
  <dcterms:modified xsi:type="dcterms:W3CDTF">2024-07-20T13:45:56Z</dcterms:modified>
</cp:coreProperties>
</file>