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68" r:id="rId2"/>
    <p:sldId id="269" r:id="rId3"/>
    <p:sldId id="270" r:id="rId4"/>
    <p:sldId id="271" r:id="rId5"/>
    <p:sldId id="272" r:id="rId6"/>
    <p:sldId id="273" r:id="rId7"/>
    <p:sldId id="274" r:id="rId8"/>
    <p:sldId id="275" r:id="rId9"/>
    <p:sldId id="276" r:id="rId10"/>
    <p:sldId id="277" r:id="rId11"/>
    <p:sldId id="278" r:id="rId12"/>
    <p:sldId id="279" r:id="rId13"/>
    <p:sldId id="280" r:id="rId14"/>
    <p:sldId id="28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461"/>
    <p:restoredTop sz="94719"/>
  </p:normalViewPr>
  <p:slideViewPr>
    <p:cSldViewPr snapToGrid="0">
      <p:cViewPr varScale="1">
        <p:scale>
          <a:sx n="46" d="100"/>
          <a:sy n="46" d="100"/>
        </p:scale>
        <p:origin x="192" y="1768"/>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A7B3D5-D6B0-D34D-A43A-805D8994F81B}" type="datetimeFigureOut">
              <a:rPr lang="en-US" smtClean="0"/>
              <a:t>1/7/24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C1F0A2-4118-C842-B32F-9A553B41E1E7}" type="slidenum">
              <a:rPr lang="en-US" smtClean="0"/>
              <a:t>‹#›</a:t>
            </a:fld>
            <a:endParaRPr lang="en-US"/>
          </a:p>
        </p:txBody>
      </p:sp>
    </p:spTree>
    <p:extLst>
      <p:ext uri="{BB962C8B-B14F-4D97-AF65-F5344CB8AC3E}">
        <p14:creationId xmlns:p14="http://schemas.microsoft.com/office/powerpoint/2010/main" val="25025192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notes"/>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4" name="Google Shape;134;p1: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F8A79B-DF9F-19E1-7EF2-77A0906F9F1D}"/>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DD042117-2749-8F5A-702B-8E06CD09A76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B19527FA-752A-D01D-D9DA-18E82AA54E03}"/>
              </a:ext>
            </a:extLst>
          </p:cNvPr>
          <p:cNvSpPr>
            <a:spLocks noGrp="1"/>
          </p:cNvSpPr>
          <p:nvPr>
            <p:ph type="dt" sz="half" idx="10"/>
          </p:nvPr>
        </p:nvSpPr>
        <p:spPr/>
        <p:txBody>
          <a:bodyPr/>
          <a:lstStyle/>
          <a:p>
            <a:fld id="{16095CA0-4E59-284D-9048-CBD13604F3AA}" type="datetimeFigureOut">
              <a:rPr lang="en-US" smtClean="0"/>
              <a:t>1/7/24</a:t>
            </a:fld>
            <a:endParaRPr lang="en-US"/>
          </a:p>
        </p:txBody>
      </p:sp>
      <p:sp>
        <p:nvSpPr>
          <p:cNvPr id="5" name="Footer Placeholder 4">
            <a:extLst>
              <a:ext uri="{FF2B5EF4-FFF2-40B4-BE49-F238E27FC236}">
                <a16:creationId xmlns:a16="http://schemas.microsoft.com/office/drawing/2014/main" id="{32AC1ED7-91AE-F66B-A1B2-30D90F6A83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B85556-5F21-09A9-39A4-330574D51676}"/>
              </a:ext>
            </a:extLst>
          </p:cNvPr>
          <p:cNvSpPr>
            <a:spLocks noGrp="1"/>
          </p:cNvSpPr>
          <p:nvPr>
            <p:ph type="sldNum" sz="quarter" idx="12"/>
          </p:nvPr>
        </p:nvSpPr>
        <p:spPr/>
        <p:txBody>
          <a:bodyPr/>
          <a:lstStyle/>
          <a:p>
            <a:fld id="{70DACC23-2920-8C49-A001-8CDDF69CB260}" type="slidenum">
              <a:rPr lang="en-US" smtClean="0"/>
              <a:t>‹#›</a:t>
            </a:fld>
            <a:endParaRPr lang="en-US"/>
          </a:p>
        </p:txBody>
      </p:sp>
    </p:spTree>
    <p:extLst>
      <p:ext uri="{BB962C8B-B14F-4D97-AF65-F5344CB8AC3E}">
        <p14:creationId xmlns:p14="http://schemas.microsoft.com/office/powerpoint/2010/main" val="20951457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90F86-52F2-EB7C-4BD0-AC480CE06626}"/>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16BC6935-7FFF-BEB4-3B86-4BB764AD56D4}"/>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D06CC611-62E5-026F-18FA-E6F7AAD5C472}"/>
              </a:ext>
            </a:extLst>
          </p:cNvPr>
          <p:cNvSpPr>
            <a:spLocks noGrp="1"/>
          </p:cNvSpPr>
          <p:nvPr>
            <p:ph type="dt" sz="half" idx="10"/>
          </p:nvPr>
        </p:nvSpPr>
        <p:spPr/>
        <p:txBody>
          <a:bodyPr/>
          <a:lstStyle/>
          <a:p>
            <a:fld id="{16095CA0-4E59-284D-9048-CBD13604F3AA}" type="datetimeFigureOut">
              <a:rPr lang="en-US" smtClean="0"/>
              <a:t>1/7/24</a:t>
            </a:fld>
            <a:endParaRPr lang="en-US"/>
          </a:p>
        </p:txBody>
      </p:sp>
      <p:sp>
        <p:nvSpPr>
          <p:cNvPr id="5" name="Footer Placeholder 4">
            <a:extLst>
              <a:ext uri="{FF2B5EF4-FFF2-40B4-BE49-F238E27FC236}">
                <a16:creationId xmlns:a16="http://schemas.microsoft.com/office/drawing/2014/main" id="{D05DAD56-4FA2-8C38-A5F6-A341BEF3A9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20BFBA-FF14-A4C9-52A7-2D8D7DF63E5B}"/>
              </a:ext>
            </a:extLst>
          </p:cNvPr>
          <p:cNvSpPr>
            <a:spLocks noGrp="1"/>
          </p:cNvSpPr>
          <p:nvPr>
            <p:ph type="sldNum" sz="quarter" idx="12"/>
          </p:nvPr>
        </p:nvSpPr>
        <p:spPr/>
        <p:txBody>
          <a:bodyPr/>
          <a:lstStyle/>
          <a:p>
            <a:fld id="{70DACC23-2920-8C49-A001-8CDDF69CB260}" type="slidenum">
              <a:rPr lang="en-US" smtClean="0"/>
              <a:t>‹#›</a:t>
            </a:fld>
            <a:endParaRPr lang="en-US"/>
          </a:p>
        </p:txBody>
      </p:sp>
    </p:spTree>
    <p:extLst>
      <p:ext uri="{BB962C8B-B14F-4D97-AF65-F5344CB8AC3E}">
        <p14:creationId xmlns:p14="http://schemas.microsoft.com/office/powerpoint/2010/main" val="2841673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71754E0-7854-BC9C-B541-DBD536834581}"/>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B1F68C70-A396-DA0D-518D-0F6AC7A00E41}"/>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28FE8C5-E5F0-B299-1C38-DC9B0EFD5D54}"/>
              </a:ext>
            </a:extLst>
          </p:cNvPr>
          <p:cNvSpPr>
            <a:spLocks noGrp="1"/>
          </p:cNvSpPr>
          <p:nvPr>
            <p:ph type="dt" sz="half" idx="10"/>
          </p:nvPr>
        </p:nvSpPr>
        <p:spPr/>
        <p:txBody>
          <a:bodyPr/>
          <a:lstStyle/>
          <a:p>
            <a:fld id="{16095CA0-4E59-284D-9048-CBD13604F3AA}" type="datetimeFigureOut">
              <a:rPr lang="en-US" smtClean="0"/>
              <a:t>1/7/24</a:t>
            </a:fld>
            <a:endParaRPr lang="en-US"/>
          </a:p>
        </p:txBody>
      </p:sp>
      <p:sp>
        <p:nvSpPr>
          <p:cNvPr id="5" name="Footer Placeholder 4">
            <a:extLst>
              <a:ext uri="{FF2B5EF4-FFF2-40B4-BE49-F238E27FC236}">
                <a16:creationId xmlns:a16="http://schemas.microsoft.com/office/drawing/2014/main" id="{1F983714-C6A5-DA01-C113-3CA5BF57CF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6CCA4B-527F-1AB6-F33B-83BBB8DFCFBE}"/>
              </a:ext>
            </a:extLst>
          </p:cNvPr>
          <p:cNvSpPr>
            <a:spLocks noGrp="1"/>
          </p:cNvSpPr>
          <p:nvPr>
            <p:ph type="sldNum" sz="quarter" idx="12"/>
          </p:nvPr>
        </p:nvSpPr>
        <p:spPr/>
        <p:txBody>
          <a:bodyPr/>
          <a:lstStyle/>
          <a:p>
            <a:fld id="{70DACC23-2920-8C49-A001-8CDDF69CB260}" type="slidenum">
              <a:rPr lang="en-US" smtClean="0"/>
              <a:t>‹#›</a:t>
            </a:fld>
            <a:endParaRPr lang="en-US"/>
          </a:p>
        </p:txBody>
      </p:sp>
    </p:spTree>
    <p:extLst>
      <p:ext uri="{BB962C8B-B14F-4D97-AF65-F5344CB8AC3E}">
        <p14:creationId xmlns:p14="http://schemas.microsoft.com/office/powerpoint/2010/main" val="22186511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346617-91EC-F6DD-7D2E-752FD431C575}"/>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A1951E2D-4494-03AB-9460-47188B8F80F3}"/>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6ACEF3F-A1AA-541E-69BA-C31F1AA78F7E}"/>
              </a:ext>
            </a:extLst>
          </p:cNvPr>
          <p:cNvSpPr>
            <a:spLocks noGrp="1"/>
          </p:cNvSpPr>
          <p:nvPr>
            <p:ph type="dt" sz="half" idx="10"/>
          </p:nvPr>
        </p:nvSpPr>
        <p:spPr/>
        <p:txBody>
          <a:bodyPr/>
          <a:lstStyle/>
          <a:p>
            <a:fld id="{16095CA0-4E59-284D-9048-CBD13604F3AA}" type="datetimeFigureOut">
              <a:rPr lang="en-US" smtClean="0"/>
              <a:t>1/7/24</a:t>
            </a:fld>
            <a:endParaRPr lang="en-US"/>
          </a:p>
        </p:txBody>
      </p:sp>
      <p:sp>
        <p:nvSpPr>
          <p:cNvPr id="5" name="Footer Placeholder 4">
            <a:extLst>
              <a:ext uri="{FF2B5EF4-FFF2-40B4-BE49-F238E27FC236}">
                <a16:creationId xmlns:a16="http://schemas.microsoft.com/office/drawing/2014/main" id="{E53805BF-C437-E6CB-BCCE-FDD416365F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3EE705-0628-C1C5-B3BE-C589794D2D2F}"/>
              </a:ext>
            </a:extLst>
          </p:cNvPr>
          <p:cNvSpPr>
            <a:spLocks noGrp="1"/>
          </p:cNvSpPr>
          <p:nvPr>
            <p:ph type="sldNum" sz="quarter" idx="12"/>
          </p:nvPr>
        </p:nvSpPr>
        <p:spPr/>
        <p:txBody>
          <a:bodyPr/>
          <a:lstStyle/>
          <a:p>
            <a:fld id="{70DACC23-2920-8C49-A001-8CDDF69CB260}" type="slidenum">
              <a:rPr lang="en-US" smtClean="0"/>
              <a:t>‹#›</a:t>
            </a:fld>
            <a:endParaRPr lang="en-US"/>
          </a:p>
        </p:txBody>
      </p:sp>
    </p:spTree>
    <p:extLst>
      <p:ext uri="{BB962C8B-B14F-4D97-AF65-F5344CB8AC3E}">
        <p14:creationId xmlns:p14="http://schemas.microsoft.com/office/powerpoint/2010/main" val="2984726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90B46E-A537-14A4-7054-BF1893E03AA9}"/>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A87C6E34-F193-A39D-16BA-F863AF249C3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C5589C5F-2B0E-EF27-6275-257C651B5012}"/>
              </a:ext>
            </a:extLst>
          </p:cNvPr>
          <p:cNvSpPr>
            <a:spLocks noGrp="1"/>
          </p:cNvSpPr>
          <p:nvPr>
            <p:ph type="dt" sz="half" idx="10"/>
          </p:nvPr>
        </p:nvSpPr>
        <p:spPr/>
        <p:txBody>
          <a:bodyPr/>
          <a:lstStyle/>
          <a:p>
            <a:fld id="{16095CA0-4E59-284D-9048-CBD13604F3AA}" type="datetimeFigureOut">
              <a:rPr lang="en-US" smtClean="0"/>
              <a:t>1/7/24</a:t>
            </a:fld>
            <a:endParaRPr lang="en-US"/>
          </a:p>
        </p:txBody>
      </p:sp>
      <p:sp>
        <p:nvSpPr>
          <p:cNvPr id="5" name="Footer Placeholder 4">
            <a:extLst>
              <a:ext uri="{FF2B5EF4-FFF2-40B4-BE49-F238E27FC236}">
                <a16:creationId xmlns:a16="http://schemas.microsoft.com/office/drawing/2014/main" id="{A209259C-FF90-2CD9-CE50-248DD30034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036A21-1CFA-B072-2D8D-F260B55C2953}"/>
              </a:ext>
            </a:extLst>
          </p:cNvPr>
          <p:cNvSpPr>
            <a:spLocks noGrp="1"/>
          </p:cNvSpPr>
          <p:nvPr>
            <p:ph type="sldNum" sz="quarter" idx="12"/>
          </p:nvPr>
        </p:nvSpPr>
        <p:spPr/>
        <p:txBody>
          <a:bodyPr/>
          <a:lstStyle/>
          <a:p>
            <a:fld id="{70DACC23-2920-8C49-A001-8CDDF69CB260}" type="slidenum">
              <a:rPr lang="en-US" smtClean="0"/>
              <a:t>‹#›</a:t>
            </a:fld>
            <a:endParaRPr lang="en-US"/>
          </a:p>
        </p:txBody>
      </p:sp>
    </p:spTree>
    <p:extLst>
      <p:ext uri="{BB962C8B-B14F-4D97-AF65-F5344CB8AC3E}">
        <p14:creationId xmlns:p14="http://schemas.microsoft.com/office/powerpoint/2010/main" val="2263315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A4767D-1EF3-AB0F-1EE2-E893FFF80DF6}"/>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D71010CD-D97A-94C9-0838-7D8AC151ADB4}"/>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F6F7DF47-F6CF-4643-F0C9-F7DFAAD026C0}"/>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E86BEDBE-0C4B-9FD1-BD3E-EB798C384341}"/>
              </a:ext>
            </a:extLst>
          </p:cNvPr>
          <p:cNvSpPr>
            <a:spLocks noGrp="1"/>
          </p:cNvSpPr>
          <p:nvPr>
            <p:ph type="dt" sz="half" idx="10"/>
          </p:nvPr>
        </p:nvSpPr>
        <p:spPr/>
        <p:txBody>
          <a:bodyPr/>
          <a:lstStyle/>
          <a:p>
            <a:fld id="{16095CA0-4E59-284D-9048-CBD13604F3AA}" type="datetimeFigureOut">
              <a:rPr lang="en-US" smtClean="0"/>
              <a:t>1/7/24</a:t>
            </a:fld>
            <a:endParaRPr lang="en-US"/>
          </a:p>
        </p:txBody>
      </p:sp>
      <p:sp>
        <p:nvSpPr>
          <p:cNvPr id="6" name="Footer Placeholder 5">
            <a:extLst>
              <a:ext uri="{FF2B5EF4-FFF2-40B4-BE49-F238E27FC236}">
                <a16:creationId xmlns:a16="http://schemas.microsoft.com/office/drawing/2014/main" id="{5E7CA625-23F7-FF6F-6306-4DB2B4C42C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B77F2D-4AEB-541C-9F35-C38451CA381B}"/>
              </a:ext>
            </a:extLst>
          </p:cNvPr>
          <p:cNvSpPr>
            <a:spLocks noGrp="1"/>
          </p:cNvSpPr>
          <p:nvPr>
            <p:ph type="sldNum" sz="quarter" idx="12"/>
          </p:nvPr>
        </p:nvSpPr>
        <p:spPr/>
        <p:txBody>
          <a:bodyPr/>
          <a:lstStyle/>
          <a:p>
            <a:fld id="{70DACC23-2920-8C49-A001-8CDDF69CB260}" type="slidenum">
              <a:rPr lang="en-US" smtClean="0"/>
              <a:t>‹#›</a:t>
            </a:fld>
            <a:endParaRPr lang="en-US"/>
          </a:p>
        </p:txBody>
      </p:sp>
    </p:spTree>
    <p:extLst>
      <p:ext uri="{BB962C8B-B14F-4D97-AF65-F5344CB8AC3E}">
        <p14:creationId xmlns:p14="http://schemas.microsoft.com/office/powerpoint/2010/main" val="3713513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444A59-E604-17AA-7E97-AB0536FA280A}"/>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17291ED5-B541-AA50-D464-112DE69B791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A7959788-75B4-B1F6-51AB-4CC445CC96F2}"/>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B44E1082-A07B-03C1-BDFF-62E51BF2AB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533D8EFE-8526-FA91-B5DA-C44E8C8B072F}"/>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7E161665-D1B4-56A6-CDC8-41ED728F2A4A}"/>
              </a:ext>
            </a:extLst>
          </p:cNvPr>
          <p:cNvSpPr>
            <a:spLocks noGrp="1"/>
          </p:cNvSpPr>
          <p:nvPr>
            <p:ph type="dt" sz="half" idx="10"/>
          </p:nvPr>
        </p:nvSpPr>
        <p:spPr/>
        <p:txBody>
          <a:bodyPr/>
          <a:lstStyle/>
          <a:p>
            <a:fld id="{16095CA0-4E59-284D-9048-CBD13604F3AA}" type="datetimeFigureOut">
              <a:rPr lang="en-US" smtClean="0"/>
              <a:t>1/7/24</a:t>
            </a:fld>
            <a:endParaRPr lang="en-US"/>
          </a:p>
        </p:txBody>
      </p:sp>
      <p:sp>
        <p:nvSpPr>
          <p:cNvPr id="8" name="Footer Placeholder 7">
            <a:extLst>
              <a:ext uri="{FF2B5EF4-FFF2-40B4-BE49-F238E27FC236}">
                <a16:creationId xmlns:a16="http://schemas.microsoft.com/office/drawing/2014/main" id="{4CB95A18-9EA4-A102-AF69-569A38C5810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656B7E6-047C-DB51-B452-6363401E5E2F}"/>
              </a:ext>
            </a:extLst>
          </p:cNvPr>
          <p:cNvSpPr>
            <a:spLocks noGrp="1"/>
          </p:cNvSpPr>
          <p:nvPr>
            <p:ph type="sldNum" sz="quarter" idx="12"/>
          </p:nvPr>
        </p:nvSpPr>
        <p:spPr/>
        <p:txBody>
          <a:bodyPr/>
          <a:lstStyle/>
          <a:p>
            <a:fld id="{70DACC23-2920-8C49-A001-8CDDF69CB260}" type="slidenum">
              <a:rPr lang="en-US" smtClean="0"/>
              <a:t>‹#›</a:t>
            </a:fld>
            <a:endParaRPr lang="en-US"/>
          </a:p>
        </p:txBody>
      </p:sp>
    </p:spTree>
    <p:extLst>
      <p:ext uri="{BB962C8B-B14F-4D97-AF65-F5344CB8AC3E}">
        <p14:creationId xmlns:p14="http://schemas.microsoft.com/office/powerpoint/2010/main" val="2658052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290EF-185B-215C-F1F4-6669CDDE390D}"/>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108FBD04-4B8E-609C-1D1B-A9E028B73226}"/>
              </a:ext>
            </a:extLst>
          </p:cNvPr>
          <p:cNvSpPr>
            <a:spLocks noGrp="1"/>
          </p:cNvSpPr>
          <p:nvPr>
            <p:ph type="dt" sz="half" idx="10"/>
          </p:nvPr>
        </p:nvSpPr>
        <p:spPr/>
        <p:txBody>
          <a:bodyPr/>
          <a:lstStyle/>
          <a:p>
            <a:fld id="{16095CA0-4E59-284D-9048-CBD13604F3AA}" type="datetimeFigureOut">
              <a:rPr lang="en-US" smtClean="0"/>
              <a:t>1/7/24</a:t>
            </a:fld>
            <a:endParaRPr lang="en-US"/>
          </a:p>
        </p:txBody>
      </p:sp>
      <p:sp>
        <p:nvSpPr>
          <p:cNvPr id="4" name="Footer Placeholder 3">
            <a:extLst>
              <a:ext uri="{FF2B5EF4-FFF2-40B4-BE49-F238E27FC236}">
                <a16:creationId xmlns:a16="http://schemas.microsoft.com/office/drawing/2014/main" id="{677DC48C-0F5B-918B-0663-D3B1D78E24B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1B98911-75A0-2BB5-7DB1-189DA4E7D79A}"/>
              </a:ext>
            </a:extLst>
          </p:cNvPr>
          <p:cNvSpPr>
            <a:spLocks noGrp="1"/>
          </p:cNvSpPr>
          <p:nvPr>
            <p:ph type="sldNum" sz="quarter" idx="12"/>
          </p:nvPr>
        </p:nvSpPr>
        <p:spPr/>
        <p:txBody>
          <a:bodyPr/>
          <a:lstStyle/>
          <a:p>
            <a:fld id="{70DACC23-2920-8C49-A001-8CDDF69CB260}" type="slidenum">
              <a:rPr lang="en-US" smtClean="0"/>
              <a:t>‹#›</a:t>
            </a:fld>
            <a:endParaRPr lang="en-US"/>
          </a:p>
        </p:txBody>
      </p:sp>
    </p:spTree>
    <p:extLst>
      <p:ext uri="{BB962C8B-B14F-4D97-AF65-F5344CB8AC3E}">
        <p14:creationId xmlns:p14="http://schemas.microsoft.com/office/powerpoint/2010/main" val="7974509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B0CF602-D5F4-6DAF-8A18-0BC324874C94}"/>
              </a:ext>
            </a:extLst>
          </p:cNvPr>
          <p:cNvSpPr>
            <a:spLocks noGrp="1"/>
          </p:cNvSpPr>
          <p:nvPr>
            <p:ph type="dt" sz="half" idx="10"/>
          </p:nvPr>
        </p:nvSpPr>
        <p:spPr/>
        <p:txBody>
          <a:bodyPr/>
          <a:lstStyle/>
          <a:p>
            <a:fld id="{16095CA0-4E59-284D-9048-CBD13604F3AA}" type="datetimeFigureOut">
              <a:rPr lang="en-US" smtClean="0"/>
              <a:t>1/7/24</a:t>
            </a:fld>
            <a:endParaRPr lang="en-US"/>
          </a:p>
        </p:txBody>
      </p:sp>
      <p:sp>
        <p:nvSpPr>
          <p:cNvPr id="3" name="Footer Placeholder 2">
            <a:extLst>
              <a:ext uri="{FF2B5EF4-FFF2-40B4-BE49-F238E27FC236}">
                <a16:creationId xmlns:a16="http://schemas.microsoft.com/office/drawing/2014/main" id="{455299A3-360D-3765-824E-75229855FEE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C75F3B5-2E18-C958-D7E2-EE9FB88FFFEF}"/>
              </a:ext>
            </a:extLst>
          </p:cNvPr>
          <p:cNvSpPr>
            <a:spLocks noGrp="1"/>
          </p:cNvSpPr>
          <p:nvPr>
            <p:ph type="sldNum" sz="quarter" idx="12"/>
          </p:nvPr>
        </p:nvSpPr>
        <p:spPr/>
        <p:txBody>
          <a:bodyPr/>
          <a:lstStyle/>
          <a:p>
            <a:fld id="{70DACC23-2920-8C49-A001-8CDDF69CB260}" type="slidenum">
              <a:rPr lang="en-US" smtClean="0"/>
              <a:t>‹#›</a:t>
            </a:fld>
            <a:endParaRPr lang="en-US"/>
          </a:p>
        </p:txBody>
      </p:sp>
    </p:spTree>
    <p:extLst>
      <p:ext uri="{BB962C8B-B14F-4D97-AF65-F5344CB8AC3E}">
        <p14:creationId xmlns:p14="http://schemas.microsoft.com/office/powerpoint/2010/main" val="2555560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1D7C3B-3870-F97E-3786-7EBAA4D5AD6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DBC45489-4F42-7BD6-E048-D56F4CD2051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D12606E9-DA2A-BE7E-D31E-0EB4002AA8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F98BEA3-BDA5-710E-CB82-14442CDC399F}"/>
              </a:ext>
            </a:extLst>
          </p:cNvPr>
          <p:cNvSpPr>
            <a:spLocks noGrp="1"/>
          </p:cNvSpPr>
          <p:nvPr>
            <p:ph type="dt" sz="half" idx="10"/>
          </p:nvPr>
        </p:nvSpPr>
        <p:spPr/>
        <p:txBody>
          <a:bodyPr/>
          <a:lstStyle/>
          <a:p>
            <a:fld id="{16095CA0-4E59-284D-9048-CBD13604F3AA}" type="datetimeFigureOut">
              <a:rPr lang="en-US" smtClean="0"/>
              <a:t>1/7/24</a:t>
            </a:fld>
            <a:endParaRPr lang="en-US"/>
          </a:p>
        </p:txBody>
      </p:sp>
      <p:sp>
        <p:nvSpPr>
          <p:cNvPr id="6" name="Footer Placeholder 5">
            <a:extLst>
              <a:ext uri="{FF2B5EF4-FFF2-40B4-BE49-F238E27FC236}">
                <a16:creationId xmlns:a16="http://schemas.microsoft.com/office/drawing/2014/main" id="{B98C2FE2-E449-E865-6E08-A7EE4312344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B84C3F-410A-BCB8-998E-FFCED42532BE}"/>
              </a:ext>
            </a:extLst>
          </p:cNvPr>
          <p:cNvSpPr>
            <a:spLocks noGrp="1"/>
          </p:cNvSpPr>
          <p:nvPr>
            <p:ph type="sldNum" sz="quarter" idx="12"/>
          </p:nvPr>
        </p:nvSpPr>
        <p:spPr/>
        <p:txBody>
          <a:bodyPr/>
          <a:lstStyle/>
          <a:p>
            <a:fld id="{70DACC23-2920-8C49-A001-8CDDF69CB260}" type="slidenum">
              <a:rPr lang="en-US" smtClean="0"/>
              <a:t>‹#›</a:t>
            </a:fld>
            <a:endParaRPr lang="en-US"/>
          </a:p>
        </p:txBody>
      </p:sp>
    </p:spTree>
    <p:extLst>
      <p:ext uri="{BB962C8B-B14F-4D97-AF65-F5344CB8AC3E}">
        <p14:creationId xmlns:p14="http://schemas.microsoft.com/office/powerpoint/2010/main" val="562593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B5C440-1640-3103-A4AD-8888A7E47EE8}"/>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D7863BE7-0DA0-D3F5-14BE-FE5511791E2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EDBDBA4-BA24-483A-9C16-37B358A359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9846852-C187-3423-954D-AE273276898B}"/>
              </a:ext>
            </a:extLst>
          </p:cNvPr>
          <p:cNvSpPr>
            <a:spLocks noGrp="1"/>
          </p:cNvSpPr>
          <p:nvPr>
            <p:ph type="dt" sz="half" idx="10"/>
          </p:nvPr>
        </p:nvSpPr>
        <p:spPr/>
        <p:txBody>
          <a:bodyPr/>
          <a:lstStyle/>
          <a:p>
            <a:fld id="{16095CA0-4E59-284D-9048-CBD13604F3AA}" type="datetimeFigureOut">
              <a:rPr lang="en-US" smtClean="0"/>
              <a:t>1/7/24</a:t>
            </a:fld>
            <a:endParaRPr lang="en-US"/>
          </a:p>
        </p:txBody>
      </p:sp>
      <p:sp>
        <p:nvSpPr>
          <p:cNvPr id="6" name="Footer Placeholder 5">
            <a:extLst>
              <a:ext uri="{FF2B5EF4-FFF2-40B4-BE49-F238E27FC236}">
                <a16:creationId xmlns:a16="http://schemas.microsoft.com/office/drawing/2014/main" id="{CF1E6FCA-685C-A21A-ADA5-503AF45AEA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E0F9B80-96C9-8F20-9857-DB0C4A908B4A}"/>
              </a:ext>
            </a:extLst>
          </p:cNvPr>
          <p:cNvSpPr>
            <a:spLocks noGrp="1"/>
          </p:cNvSpPr>
          <p:nvPr>
            <p:ph type="sldNum" sz="quarter" idx="12"/>
          </p:nvPr>
        </p:nvSpPr>
        <p:spPr/>
        <p:txBody>
          <a:bodyPr/>
          <a:lstStyle/>
          <a:p>
            <a:fld id="{70DACC23-2920-8C49-A001-8CDDF69CB260}" type="slidenum">
              <a:rPr lang="en-US" smtClean="0"/>
              <a:t>‹#›</a:t>
            </a:fld>
            <a:endParaRPr lang="en-US"/>
          </a:p>
        </p:txBody>
      </p:sp>
    </p:spTree>
    <p:extLst>
      <p:ext uri="{BB962C8B-B14F-4D97-AF65-F5344CB8AC3E}">
        <p14:creationId xmlns:p14="http://schemas.microsoft.com/office/powerpoint/2010/main" val="9233151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D9C30A-5C5F-22AA-24EC-BCA21C319D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E8375F42-C065-BFDC-F97F-E0AE0CED3AE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3958486-3C7C-9282-D169-F62C8ADE41C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095CA0-4E59-284D-9048-CBD13604F3AA}" type="datetimeFigureOut">
              <a:rPr lang="en-US" smtClean="0"/>
              <a:t>1/7/24</a:t>
            </a:fld>
            <a:endParaRPr lang="en-US"/>
          </a:p>
        </p:txBody>
      </p:sp>
      <p:sp>
        <p:nvSpPr>
          <p:cNvPr id="5" name="Footer Placeholder 4">
            <a:extLst>
              <a:ext uri="{FF2B5EF4-FFF2-40B4-BE49-F238E27FC236}">
                <a16:creationId xmlns:a16="http://schemas.microsoft.com/office/drawing/2014/main" id="{EC680EA9-8DC3-BA4E-5E93-2F1A3A1FF2A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4CF67EB-0C0B-989B-C223-13D0C902273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DACC23-2920-8C49-A001-8CDDF69CB260}" type="slidenum">
              <a:rPr lang="en-US" smtClean="0"/>
              <a:t>‹#›</a:t>
            </a:fld>
            <a:endParaRPr lang="en-US"/>
          </a:p>
        </p:txBody>
      </p:sp>
    </p:spTree>
    <p:extLst>
      <p:ext uri="{BB962C8B-B14F-4D97-AF65-F5344CB8AC3E}">
        <p14:creationId xmlns:p14="http://schemas.microsoft.com/office/powerpoint/2010/main" val="26171402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jp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
          <p:cNvSpPr/>
          <p:nvPr/>
        </p:nvSpPr>
        <p:spPr>
          <a:xfrm>
            <a:off x="0" y="0"/>
            <a:ext cx="12192000" cy="325120"/>
          </a:xfrm>
          <a:prstGeom prst="rect">
            <a:avLst/>
          </a:prstGeom>
          <a:solidFill>
            <a:srgbClr val="0033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pic>
        <p:nvPicPr>
          <p:cNvPr id="137" name="Google Shape;137;p1"/>
          <p:cNvPicPr preferRelativeResize="0"/>
          <p:nvPr/>
        </p:nvPicPr>
        <p:blipFill rotWithShape="1">
          <a:blip r:embed="rId3">
            <a:alphaModFix/>
          </a:blip>
          <a:srcRect/>
          <a:stretch/>
        </p:blipFill>
        <p:spPr>
          <a:xfrm>
            <a:off x="0" y="451804"/>
            <a:ext cx="3495675" cy="951865"/>
          </a:xfrm>
          <a:prstGeom prst="rect">
            <a:avLst/>
          </a:prstGeom>
          <a:noFill/>
          <a:ln>
            <a:noFill/>
          </a:ln>
        </p:spPr>
      </p:pic>
      <p:sp>
        <p:nvSpPr>
          <p:cNvPr id="138" name="Google Shape;138;p1"/>
          <p:cNvSpPr txBox="1"/>
          <p:nvPr/>
        </p:nvSpPr>
        <p:spPr>
          <a:xfrm>
            <a:off x="186689" y="1516385"/>
            <a:ext cx="11150343" cy="1585650"/>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US" sz="2700" b="1" i="0" u="none" strike="noStrike" cap="none" dirty="0">
                <a:solidFill>
                  <a:srgbClr val="003399"/>
                </a:solidFill>
                <a:latin typeface="Century Gothic"/>
                <a:ea typeface="Century Gothic"/>
                <a:cs typeface="Century Gothic"/>
                <a:sym typeface="Century Gothic"/>
              </a:rPr>
              <a:t>CCP-LAW</a:t>
            </a:r>
            <a:endParaRPr sz="2700" b="0" i="0" u="none" strike="noStrike" cap="none" dirty="0">
              <a:solidFill>
                <a:srgbClr val="000000"/>
              </a:solidFill>
              <a:latin typeface="Century Gothic"/>
              <a:ea typeface="Century Gothic"/>
              <a:cs typeface="Century Gothic"/>
              <a:sym typeface="Century Gothic"/>
            </a:endParaRPr>
          </a:p>
          <a:p>
            <a:pPr marL="0" marR="0" lvl="0" indent="0" algn="ctr" rtl="0">
              <a:lnSpc>
                <a:spcPct val="107000"/>
              </a:lnSpc>
              <a:spcBef>
                <a:spcPts val="800"/>
              </a:spcBef>
              <a:spcAft>
                <a:spcPts val="0"/>
              </a:spcAft>
              <a:buNone/>
            </a:pPr>
            <a:r>
              <a:rPr lang="en-US" sz="2700" b="1" i="0" u="none" strike="noStrike" cap="none" dirty="0">
                <a:solidFill>
                  <a:srgbClr val="2683C6"/>
                </a:solidFill>
                <a:latin typeface="Century Gothic"/>
                <a:ea typeface="Century Gothic"/>
                <a:cs typeface="Century Gothic"/>
                <a:sym typeface="Century Gothic"/>
              </a:rPr>
              <a:t>Curricula development on Climate Change Policy and Law</a:t>
            </a:r>
            <a:endParaRPr sz="2700" b="0" i="0" u="none" strike="noStrike" cap="none" dirty="0">
              <a:solidFill>
                <a:srgbClr val="000000"/>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endParaRPr sz="1800" b="0" i="0" u="none" strike="noStrike" cap="none" dirty="0">
              <a:solidFill>
                <a:srgbClr val="000000"/>
              </a:solidFill>
              <a:latin typeface="Century Gothic"/>
              <a:ea typeface="Century Gothic"/>
              <a:cs typeface="Century Gothic"/>
              <a:sym typeface="Century Gothic"/>
            </a:endParaRPr>
          </a:p>
        </p:txBody>
      </p:sp>
      <p:pic>
        <p:nvPicPr>
          <p:cNvPr id="150" name="Google Shape;150;p1"/>
          <p:cNvPicPr preferRelativeResize="0"/>
          <p:nvPr/>
        </p:nvPicPr>
        <p:blipFill rotWithShape="1">
          <a:blip r:embed="rId4">
            <a:alphaModFix/>
          </a:blip>
          <a:srcRect l="26643" t="10967" r="39273" b="27096"/>
          <a:stretch/>
        </p:blipFill>
        <p:spPr>
          <a:xfrm>
            <a:off x="10737335" y="339087"/>
            <a:ext cx="1305303" cy="1266981"/>
          </a:xfrm>
          <a:prstGeom prst="rect">
            <a:avLst/>
          </a:prstGeom>
          <a:noFill/>
          <a:ln>
            <a:noFill/>
          </a:ln>
        </p:spPr>
      </p:pic>
      <p:sp>
        <p:nvSpPr>
          <p:cNvPr id="151" name="Google Shape;151;p1"/>
          <p:cNvSpPr/>
          <p:nvPr/>
        </p:nvSpPr>
        <p:spPr>
          <a:xfrm>
            <a:off x="0" y="5902960"/>
            <a:ext cx="12192000" cy="955041"/>
          </a:xfrm>
          <a:prstGeom prst="rect">
            <a:avLst/>
          </a:prstGeom>
          <a:solidFill>
            <a:srgbClr val="BBCC94"/>
          </a:solidFill>
          <a:ln>
            <a:noFill/>
          </a:ln>
        </p:spPr>
        <p:txBody>
          <a:bodyPr spcFirstLastPara="1" wrap="square" lIns="91425" tIns="45700" rIns="91425" bIns="45700" anchor="ctr" anchorCtr="0">
            <a:noAutofit/>
          </a:bodyPr>
          <a:lstStyle/>
          <a:p>
            <a:pPr>
              <a:buSzPts val="1800"/>
            </a:pPr>
            <a:endPar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a:buSzPts val="1800"/>
            </a:pPr>
            <a:r>
              <a:rPr lang="en-US" sz="1200" b="1"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Project No of Reference: 618874-EPP-1-2020-1-VN-EPPKA2-CBHE-JP:</a:t>
            </a:r>
            <a:r>
              <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 </a:t>
            </a:r>
          </a:p>
          <a:p>
            <a:pPr algn="just">
              <a:buSzPts val="1800"/>
            </a:pPr>
            <a:r>
              <a:rPr lang="en-GB"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en-GB" sz="1200" dirty="0">
              <a:latin typeface="Calibri" panose="020F0502020204030204" pitchFamily="34" charset="0"/>
              <a:ea typeface="Calibri" panose="020F0502020204030204" pitchFamily="34" charset="0"/>
              <a:cs typeface="Calibri" panose="020F0502020204030204" pitchFamily="34" charset="0"/>
            </a:endParaRPr>
          </a:p>
          <a:p>
            <a:pPr marL="0" marR="0" lvl="0" indent="0" rtl="0">
              <a:lnSpc>
                <a:spcPct val="100000"/>
              </a:lnSpc>
              <a:spcBef>
                <a:spcPts val="0"/>
              </a:spcBef>
              <a:spcAft>
                <a:spcPts val="0"/>
              </a:spcAft>
              <a:buClr>
                <a:srgbClr val="000000"/>
              </a:buClr>
              <a:buSzPts val="1800"/>
              <a:buFont typeface="Arial"/>
              <a:buNone/>
            </a:pPr>
            <a:endParaRPr sz="1000" b="0" i="0" u="none" strike="noStrike" cap="none" dirty="0">
              <a:solidFill>
                <a:srgbClr val="FFFFFF"/>
              </a:solidFill>
              <a:latin typeface="Calibri"/>
              <a:ea typeface="Calibri"/>
              <a:cs typeface="Calibri"/>
              <a:sym typeface="Calibri"/>
            </a:endParaRPr>
          </a:p>
        </p:txBody>
      </p:sp>
      <p:sp>
        <p:nvSpPr>
          <p:cNvPr id="2" name="Google Shape;138;p1">
            <a:extLst>
              <a:ext uri="{FF2B5EF4-FFF2-40B4-BE49-F238E27FC236}">
                <a16:creationId xmlns:a16="http://schemas.microsoft.com/office/drawing/2014/main" id="{13B54DC1-B0AF-07BB-AA0D-404F1084EE72}"/>
              </a:ext>
            </a:extLst>
          </p:cNvPr>
          <p:cNvSpPr txBox="1"/>
          <p:nvPr/>
        </p:nvSpPr>
        <p:spPr>
          <a:xfrm>
            <a:off x="239643" y="2908665"/>
            <a:ext cx="11150343" cy="1869318"/>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800"/>
              </a:spcBef>
              <a:spcAft>
                <a:spcPts val="800"/>
              </a:spcAft>
              <a:buNone/>
            </a:pPr>
            <a:r>
              <a:rPr lang="en-US" sz="2700" b="1" dirty="0">
                <a:solidFill>
                  <a:srgbClr val="003399"/>
                </a:solidFill>
                <a:latin typeface="Century Gothic"/>
                <a:ea typeface="Century Gothic"/>
                <a:cs typeface="Century Gothic"/>
                <a:sym typeface="Century Gothic"/>
              </a:rPr>
              <a:t>Climate Change and Energy</a:t>
            </a:r>
          </a:p>
          <a:p>
            <a:pPr marL="0" marR="0" lvl="0" indent="0" algn="ctr" rtl="0">
              <a:lnSpc>
                <a:spcPct val="107000"/>
              </a:lnSpc>
              <a:spcBef>
                <a:spcPts val="800"/>
              </a:spcBef>
              <a:spcAft>
                <a:spcPts val="800"/>
              </a:spcAft>
              <a:buNone/>
            </a:pPr>
            <a:r>
              <a:rPr lang="en-MY" sz="2800" kern="100" dirty="0">
                <a:effectLst/>
                <a:latin typeface="+mn-lt"/>
                <a:ea typeface="Calibri" panose="020F0502020204030204" pitchFamily="34" charset="0"/>
                <a:cs typeface="Times New Roman" panose="02020603050405020304" pitchFamily="18" charset="0"/>
              </a:rPr>
              <a:t> Topic 3: </a:t>
            </a:r>
            <a:br>
              <a:rPr lang="en-MY" sz="2800" kern="100" dirty="0">
                <a:effectLst/>
                <a:latin typeface="+mn-lt"/>
                <a:ea typeface="Calibri" panose="020F0502020204030204" pitchFamily="34" charset="0"/>
                <a:cs typeface="Times New Roman" panose="02020603050405020304" pitchFamily="18" charset="0"/>
              </a:rPr>
            </a:br>
            <a:r>
              <a:rPr lang="en-MY" sz="2800" kern="100" dirty="0">
                <a:cs typeface="Times New Roman" panose="02020603050405020304" pitchFamily="18" charset="0"/>
              </a:rPr>
              <a:t>National and Regional Climate Policies </a:t>
            </a:r>
            <a:endParaRPr lang="en-US" sz="2800" kern="100" dirty="0">
              <a:cs typeface="Times New Roman" panose="02020603050405020304" pitchFamily="18" charset="0"/>
              <a:sym typeface="Century Gothic"/>
            </a:endParaRPr>
          </a:p>
        </p:txBody>
      </p:sp>
      <p:pic>
        <p:nvPicPr>
          <p:cNvPr id="1026" name="Picture 2">
            <a:extLst>
              <a:ext uri="{FF2B5EF4-FFF2-40B4-BE49-F238E27FC236}">
                <a16:creationId xmlns:a16="http://schemas.microsoft.com/office/drawing/2014/main" id="{04133069-CC24-F66C-0BB9-CC939B377DA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59248" y="5288834"/>
            <a:ext cx="1448292" cy="40447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B684E9C0-EA28-5993-3AB6-2C7D5DDF05AB}"/>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r="20178"/>
          <a:stretch/>
        </p:blipFill>
        <p:spPr bwMode="auto">
          <a:xfrm>
            <a:off x="10603618" y="5288834"/>
            <a:ext cx="1533649"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4304AB17-F541-1E84-88BB-20907CE4E18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60330" y="5245638"/>
            <a:ext cx="485416" cy="49087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46613AA4-509A-1471-9AF4-6C22B058133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733" y="5223940"/>
            <a:ext cx="485417" cy="509388"/>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45F9B09C-6D04-B94E-2E1E-70926FBA16E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0150" y="5259686"/>
            <a:ext cx="1638414"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a:extLst>
              <a:ext uri="{FF2B5EF4-FFF2-40B4-BE49-F238E27FC236}">
                <a16:creationId xmlns:a16="http://schemas.microsoft.com/office/drawing/2014/main" id="{751A3915-6AA9-6DEB-8B0C-33AE028B2A7C}"/>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14914" y="5357692"/>
            <a:ext cx="1489026" cy="367595"/>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a:extLst>
              <a:ext uri="{FF2B5EF4-FFF2-40B4-BE49-F238E27FC236}">
                <a16:creationId xmlns:a16="http://schemas.microsoft.com/office/drawing/2014/main" id="{851F2177-31D0-3986-4DCE-C4E37F285121}"/>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r="10407" b="8449"/>
          <a:stretch/>
        </p:blipFill>
        <p:spPr bwMode="auto">
          <a:xfrm>
            <a:off x="8705701" y="5233834"/>
            <a:ext cx="1795277"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7D7AFF2E-219B-85F6-88C0-E9143FC684B9}"/>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51188" y="5331800"/>
            <a:ext cx="980435"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a:extLst>
              <a:ext uri="{FF2B5EF4-FFF2-40B4-BE49-F238E27FC236}">
                <a16:creationId xmlns:a16="http://schemas.microsoft.com/office/drawing/2014/main" id="{AD22EE0D-0762-BA7F-74B3-A509D480D35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018929" y="5259686"/>
            <a:ext cx="719168"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a:extLst>
              <a:ext uri="{FF2B5EF4-FFF2-40B4-BE49-F238E27FC236}">
                <a16:creationId xmlns:a16="http://schemas.microsoft.com/office/drawing/2014/main" id="{493D8905-1E05-C414-56EA-4A4D644ED0AE}"/>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74016" y="5265789"/>
            <a:ext cx="1131082" cy="50270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24D476-287B-23CC-3D5C-B12990B619F2}"/>
              </a:ext>
            </a:extLst>
          </p:cNvPr>
          <p:cNvSpPr>
            <a:spLocks noGrp="1"/>
          </p:cNvSpPr>
          <p:nvPr>
            <p:ph idx="1"/>
          </p:nvPr>
        </p:nvSpPr>
        <p:spPr/>
        <p:txBody>
          <a:bodyPr/>
          <a:lstStyle/>
          <a:p>
            <a:r>
              <a:rPr lang="en-US" b="1" dirty="0"/>
              <a:t>3. Cross-Border Climate Adaptation Strategies:</a:t>
            </a:r>
          </a:p>
          <a:p>
            <a:r>
              <a:rPr lang="en-US" dirty="0"/>
              <a:t>Regions facing similar climate challenges develop joint strategies to adapt to shared impacts. This collaborative approach ensures that adaptation efforts consider regional vulnerabilities, opportunities, and the interconnected nature of climate risks.</a:t>
            </a:r>
          </a:p>
          <a:p>
            <a:r>
              <a:rPr lang="en-US" dirty="0"/>
              <a:t>Implementation: Governments work together to share data, coordinate research efforts, and implement policies that address cross-border climate impacts and vulnerabilities.</a:t>
            </a:r>
          </a:p>
          <a:p>
            <a:pPr marL="0" indent="0">
              <a:buNone/>
            </a:pPr>
            <a:br>
              <a:rPr lang="en-US" dirty="0"/>
            </a:br>
            <a:endParaRPr lang="en-US" dirty="0"/>
          </a:p>
        </p:txBody>
      </p:sp>
    </p:spTree>
    <p:extLst>
      <p:ext uri="{BB962C8B-B14F-4D97-AF65-F5344CB8AC3E}">
        <p14:creationId xmlns:p14="http://schemas.microsoft.com/office/powerpoint/2010/main" val="17246169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E825C76-4B47-C6F7-A99A-F9BD13056217}"/>
              </a:ext>
            </a:extLst>
          </p:cNvPr>
          <p:cNvSpPr>
            <a:spLocks noGrp="1"/>
          </p:cNvSpPr>
          <p:nvPr>
            <p:ph idx="1"/>
          </p:nvPr>
        </p:nvSpPr>
        <p:spPr>
          <a:xfrm>
            <a:off x="838200" y="1659371"/>
            <a:ext cx="10515600" cy="4351338"/>
          </a:xfrm>
        </p:spPr>
        <p:txBody>
          <a:bodyPr/>
          <a:lstStyle/>
          <a:p>
            <a:r>
              <a:rPr lang="en-US" b="1" dirty="0"/>
              <a:t>4. Integrated Transportation Planning:</a:t>
            </a:r>
          </a:p>
          <a:p>
            <a:r>
              <a:rPr lang="en-US" dirty="0"/>
              <a:t>Regions may develop integrated transportation plans to reduce emissions, improve efficiency, and promote sustainable modes of transportation. This can involve the development of public transit systems, cycling infrastructure, and policies to discourage fossil fuel-based transport.</a:t>
            </a:r>
          </a:p>
          <a:p>
            <a:r>
              <a:rPr lang="en-US" dirty="0"/>
              <a:t>Implementation: Policies include coordinated transportation planning, investment in sustainable infrastructure, and the promotion of alternative transportation modes to reduce reliance on traditional vehicles.</a:t>
            </a:r>
          </a:p>
          <a:p>
            <a:endParaRPr lang="en-US" dirty="0"/>
          </a:p>
        </p:txBody>
      </p:sp>
    </p:spTree>
    <p:extLst>
      <p:ext uri="{BB962C8B-B14F-4D97-AF65-F5344CB8AC3E}">
        <p14:creationId xmlns:p14="http://schemas.microsoft.com/office/powerpoint/2010/main" val="819103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534DE83-F655-3359-E056-F68C564E3B0A}"/>
              </a:ext>
            </a:extLst>
          </p:cNvPr>
          <p:cNvSpPr>
            <a:spLocks noGrp="1"/>
          </p:cNvSpPr>
          <p:nvPr>
            <p:ph idx="1"/>
          </p:nvPr>
        </p:nvSpPr>
        <p:spPr>
          <a:xfrm>
            <a:off x="838200" y="800388"/>
            <a:ext cx="10515600" cy="4351338"/>
          </a:xfrm>
        </p:spPr>
        <p:txBody>
          <a:bodyPr/>
          <a:lstStyle/>
          <a:p>
            <a:r>
              <a:rPr lang="en-US" b="1" dirty="0"/>
              <a:t>5. Regional Resilience Frameworks:</a:t>
            </a:r>
          </a:p>
          <a:p>
            <a:r>
              <a:rPr lang="en-US" dirty="0"/>
              <a:t>Regions collaborate on developing frameworks to enhance resilience to climate impacts. This involves sharing information, coordinating response strategies, and collectively investing in measures to withstand climate-related challenges.</a:t>
            </a:r>
          </a:p>
          <a:p>
            <a:r>
              <a:rPr lang="en-US" dirty="0"/>
              <a:t>Implementation: Policies focus on joint research initiatives, the development of regional resilience plans, and the allocation of resources for infrastructure projects that enhance resilience across borders.</a:t>
            </a:r>
          </a:p>
          <a:p>
            <a:endParaRPr lang="en-US" dirty="0"/>
          </a:p>
        </p:txBody>
      </p:sp>
    </p:spTree>
    <p:extLst>
      <p:ext uri="{BB962C8B-B14F-4D97-AF65-F5344CB8AC3E}">
        <p14:creationId xmlns:p14="http://schemas.microsoft.com/office/powerpoint/2010/main" val="18086547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06825B4-F5C3-076E-51EE-785DB05C3D57}"/>
              </a:ext>
            </a:extLst>
          </p:cNvPr>
          <p:cNvSpPr>
            <a:spLocks noGrp="1"/>
          </p:cNvSpPr>
          <p:nvPr>
            <p:ph idx="1"/>
          </p:nvPr>
        </p:nvSpPr>
        <p:spPr>
          <a:xfrm>
            <a:off x="838200" y="1253331"/>
            <a:ext cx="10515600" cy="4351338"/>
          </a:xfrm>
        </p:spPr>
        <p:txBody>
          <a:bodyPr/>
          <a:lstStyle/>
          <a:p>
            <a:r>
              <a:rPr lang="en-US" b="1" dirty="0"/>
              <a:t>6. Interconnected Energy Grids:</a:t>
            </a:r>
          </a:p>
          <a:p>
            <a:r>
              <a:rPr lang="en-US" dirty="0"/>
              <a:t>Regions may collaborate to develop interconnected energy grids that facilitate the efficient sharing of renewable energy resources. This enhances energy security, promotes renewable energy integration, and fosters regional energy cooperation.</a:t>
            </a:r>
          </a:p>
          <a:p>
            <a:r>
              <a:rPr lang="en-US" dirty="0"/>
              <a:t>Implementation: Policies involve regional cooperation on grid infrastructure development, regulatory harmonization, and cross-border energy trade agreements to create a more interconnected and resilient energy network.</a:t>
            </a:r>
          </a:p>
          <a:p>
            <a:endParaRPr lang="en-US" dirty="0"/>
          </a:p>
        </p:txBody>
      </p:sp>
    </p:spTree>
    <p:extLst>
      <p:ext uri="{BB962C8B-B14F-4D97-AF65-F5344CB8AC3E}">
        <p14:creationId xmlns:p14="http://schemas.microsoft.com/office/powerpoint/2010/main" val="21446515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5BE020E-4749-6559-E4E7-32E63D5198B2}"/>
              </a:ext>
            </a:extLst>
          </p:cNvPr>
          <p:cNvSpPr>
            <a:spLocks noGrp="1"/>
          </p:cNvSpPr>
          <p:nvPr>
            <p:ph idx="1"/>
          </p:nvPr>
        </p:nvSpPr>
        <p:spPr/>
        <p:txBody>
          <a:bodyPr/>
          <a:lstStyle/>
          <a:p>
            <a:r>
              <a:rPr lang="en-US" b="1" dirty="0"/>
              <a:t>7. Cross-Border Environmental Regulations:</a:t>
            </a:r>
          </a:p>
          <a:p>
            <a:r>
              <a:rPr lang="en-US" dirty="0"/>
              <a:t>Regions may establish joint environmental regulations to address transboundary pollution and ensure consistent environmental standards. This collaborative approach prevents regulatory disparities that could lead to environmental degradation.</a:t>
            </a:r>
          </a:p>
          <a:p>
            <a:r>
              <a:rPr lang="en-US" dirty="0"/>
              <a:t>Implementation: Governments work together to develop, enforce, and monitor shared environmental regulations, promoting common environmental goals and responsibilities.</a:t>
            </a:r>
          </a:p>
          <a:p>
            <a:endParaRPr lang="en-US" dirty="0"/>
          </a:p>
        </p:txBody>
      </p:sp>
    </p:spTree>
    <p:extLst>
      <p:ext uri="{BB962C8B-B14F-4D97-AF65-F5344CB8AC3E}">
        <p14:creationId xmlns:p14="http://schemas.microsoft.com/office/powerpoint/2010/main" val="29458325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00B567-CFD1-9B27-6C45-F1C8E5C5E3EC}"/>
              </a:ext>
            </a:extLst>
          </p:cNvPr>
          <p:cNvSpPr>
            <a:spLocks noGrp="1"/>
          </p:cNvSpPr>
          <p:nvPr>
            <p:ph type="title"/>
          </p:nvPr>
        </p:nvSpPr>
        <p:spPr/>
        <p:txBody>
          <a:bodyPr/>
          <a:lstStyle/>
          <a:p>
            <a:r>
              <a:rPr lang="en-US" b="1" dirty="0"/>
              <a:t>Introduction</a:t>
            </a:r>
          </a:p>
        </p:txBody>
      </p:sp>
      <p:sp>
        <p:nvSpPr>
          <p:cNvPr id="3" name="Content Placeholder 2">
            <a:extLst>
              <a:ext uri="{FF2B5EF4-FFF2-40B4-BE49-F238E27FC236}">
                <a16:creationId xmlns:a16="http://schemas.microsoft.com/office/drawing/2014/main" id="{102232B3-8BCB-1669-113D-C541BBCCDE3F}"/>
              </a:ext>
            </a:extLst>
          </p:cNvPr>
          <p:cNvSpPr>
            <a:spLocks noGrp="1"/>
          </p:cNvSpPr>
          <p:nvPr>
            <p:ph idx="1"/>
          </p:nvPr>
        </p:nvSpPr>
        <p:spPr/>
        <p:txBody>
          <a:bodyPr>
            <a:normAutofit lnSpcReduction="10000"/>
          </a:bodyPr>
          <a:lstStyle/>
          <a:p>
            <a:r>
              <a:rPr lang="en-US" dirty="0"/>
              <a:t>International and regional climate policies are initiatives developed by governments at the national or regional level to address and mitigate the impacts of climate change. </a:t>
            </a:r>
          </a:p>
          <a:p>
            <a:r>
              <a:rPr lang="en-US" dirty="0"/>
              <a:t>These policies aim to reduce greenhouse gas emissions, enhance resilience to climate impacts, and transition towards a more sustainable and low-carbon economy. </a:t>
            </a:r>
          </a:p>
          <a:p>
            <a:r>
              <a:rPr lang="en-US" dirty="0"/>
              <a:t>Implementation of national and regional climate policies requires ongoing collaboration, stakeholder engagement, and regular assessment to ensure effectiveness in addressing climate challenges and promoting sustainability.</a:t>
            </a:r>
          </a:p>
          <a:p>
            <a:r>
              <a:rPr lang="en-US" dirty="0"/>
              <a:t>Here are examples of both national and regional climate policies:</a:t>
            </a:r>
          </a:p>
        </p:txBody>
      </p:sp>
    </p:spTree>
    <p:extLst>
      <p:ext uri="{BB962C8B-B14F-4D97-AF65-F5344CB8AC3E}">
        <p14:creationId xmlns:p14="http://schemas.microsoft.com/office/powerpoint/2010/main" val="25343596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AC7342-AD49-7D20-638F-8A3638D0B79D}"/>
              </a:ext>
            </a:extLst>
          </p:cNvPr>
          <p:cNvSpPr>
            <a:spLocks noGrp="1"/>
          </p:cNvSpPr>
          <p:nvPr>
            <p:ph type="title"/>
          </p:nvPr>
        </p:nvSpPr>
        <p:spPr/>
        <p:txBody>
          <a:bodyPr/>
          <a:lstStyle/>
          <a:p>
            <a:r>
              <a:rPr lang="en-MY" b="1" i="0" dirty="0">
                <a:effectLst/>
                <a:latin typeface="Söhne"/>
              </a:rPr>
              <a:t>National Climate Policies:</a:t>
            </a:r>
            <a:endParaRPr lang="en-US" dirty="0"/>
          </a:p>
        </p:txBody>
      </p:sp>
      <p:sp>
        <p:nvSpPr>
          <p:cNvPr id="3" name="Content Placeholder 2">
            <a:extLst>
              <a:ext uri="{FF2B5EF4-FFF2-40B4-BE49-F238E27FC236}">
                <a16:creationId xmlns:a16="http://schemas.microsoft.com/office/drawing/2014/main" id="{33E2D45C-039F-1A17-9F31-892E2EB52C6F}"/>
              </a:ext>
            </a:extLst>
          </p:cNvPr>
          <p:cNvSpPr>
            <a:spLocks noGrp="1"/>
          </p:cNvSpPr>
          <p:nvPr>
            <p:ph idx="1"/>
          </p:nvPr>
        </p:nvSpPr>
        <p:spPr/>
        <p:txBody>
          <a:bodyPr/>
          <a:lstStyle/>
          <a:p>
            <a:pPr marL="0" indent="0">
              <a:buNone/>
            </a:pPr>
            <a:r>
              <a:rPr lang="en-US" b="1" dirty="0"/>
              <a:t>1. Nationally Determined Contributions (NDCs):</a:t>
            </a:r>
          </a:p>
          <a:p>
            <a:r>
              <a:rPr lang="en-US" dirty="0"/>
              <a:t>NDCs are comprehensive documents submitted by countries as part of the Paris Agreement. They outline each nation's commitments to addressing climate change, including emission reduction targets, adaptation strategies, and plans for sustainable development.</a:t>
            </a:r>
          </a:p>
          <a:p>
            <a:r>
              <a:rPr lang="en-US" dirty="0"/>
              <a:t>Implementation: Countries develop and implement policies aligned with their NDCs, incorporating measures such as renewable energy expansion, energy efficiency improvements, and land-use changes.</a:t>
            </a:r>
          </a:p>
          <a:p>
            <a:pPr marL="0" indent="0">
              <a:buNone/>
            </a:pPr>
            <a:endParaRPr lang="en-US" dirty="0"/>
          </a:p>
        </p:txBody>
      </p:sp>
    </p:spTree>
    <p:extLst>
      <p:ext uri="{BB962C8B-B14F-4D97-AF65-F5344CB8AC3E}">
        <p14:creationId xmlns:p14="http://schemas.microsoft.com/office/powerpoint/2010/main" val="3890647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89F9A92-6167-C2C2-87D0-CFD562DB4072}"/>
              </a:ext>
            </a:extLst>
          </p:cNvPr>
          <p:cNvSpPr>
            <a:spLocks noGrp="1"/>
          </p:cNvSpPr>
          <p:nvPr>
            <p:ph idx="1"/>
          </p:nvPr>
        </p:nvSpPr>
        <p:spPr>
          <a:xfrm>
            <a:off x="838200" y="1049771"/>
            <a:ext cx="10515600" cy="4351338"/>
          </a:xfrm>
        </p:spPr>
        <p:txBody>
          <a:bodyPr/>
          <a:lstStyle/>
          <a:p>
            <a:r>
              <a:rPr lang="en-US" b="1" dirty="0"/>
              <a:t>2. Renewable Energy Targets and Incentives:</a:t>
            </a:r>
          </a:p>
          <a:p>
            <a:r>
              <a:rPr lang="en-US" dirty="0"/>
              <a:t>Governments set specific targets to increase the share of renewable energy in their national energy mix. To achieve these targets, they provide incentives like feed-in tariffs, tax credits, and subsidies to encourage the adoption of renewable energy technologies.</a:t>
            </a:r>
          </a:p>
          <a:p>
            <a:r>
              <a:rPr lang="en-US" dirty="0"/>
              <a:t>Implementation: Policies involve the establishment of clear renewable energy goals, financial support for renewable projects, and the removal of barriers to the integration of renewable energy sources.</a:t>
            </a:r>
          </a:p>
          <a:p>
            <a:endParaRPr lang="en-US" dirty="0"/>
          </a:p>
        </p:txBody>
      </p:sp>
    </p:spTree>
    <p:extLst>
      <p:ext uri="{BB962C8B-B14F-4D97-AF65-F5344CB8AC3E}">
        <p14:creationId xmlns:p14="http://schemas.microsoft.com/office/powerpoint/2010/main" val="19813030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CD31CD8-5F2F-5D99-C4C8-287D733B9142}"/>
              </a:ext>
            </a:extLst>
          </p:cNvPr>
          <p:cNvSpPr>
            <a:spLocks noGrp="1"/>
          </p:cNvSpPr>
          <p:nvPr>
            <p:ph idx="1"/>
          </p:nvPr>
        </p:nvSpPr>
        <p:spPr>
          <a:xfrm>
            <a:off x="838200" y="883516"/>
            <a:ext cx="10515600" cy="4351338"/>
          </a:xfrm>
        </p:spPr>
        <p:txBody>
          <a:bodyPr/>
          <a:lstStyle/>
          <a:p>
            <a:pPr algn="l"/>
            <a:r>
              <a:rPr lang="en-MY" b="1" dirty="0"/>
              <a:t>3. Energy Efficiency Programs:</a:t>
            </a:r>
          </a:p>
          <a:p>
            <a:pPr algn="l"/>
            <a:r>
              <a:rPr lang="en-MY" dirty="0"/>
              <a:t>Governments design and implement programs to improve energy efficiency across sectors. This includes setting standards for energy-efficient technologies, providing financial incentives, and promoting energy conservation practices.</a:t>
            </a:r>
          </a:p>
          <a:p>
            <a:pPr algn="l"/>
            <a:r>
              <a:rPr lang="en-MY" dirty="0"/>
              <a:t>Implementation: Policies focus on regulating energy use in industries and buildings, promoting energy-efficient appliances, and investing in research and development of innovative energy-saving technologies.</a:t>
            </a:r>
          </a:p>
          <a:p>
            <a:endParaRPr lang="en-US" dirty="0"/>
          </a:p>
        </p:txBody>
      </p:sp>
    </p:spTree>
    <p:extLst>
      <p:ext uri="{BB962C8B-B14F-4D97-AF65-F5344CB8AC3E}">
        <p14:creationId xmlns:p14="http://schemas.microsoft.com/office/powerpoint/2010/main" val="5040327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1ABA649-C6A1-C881-C0E6-E8D9405C4671}"/>
              </a:ext>
            </a:extLst>
          </p:cNvPr>
          <p:cNvSpPr>
            <a:spLocks noGrp="1"/>
          </p:cNvSpPr>
          <p:nvPr>
            <p:ph idx="1"/>
          </p:nvPr>
        </p:nvSpPr>
        <p:spPr>
          <a:xfrm>
            <a:off x="588819" y="1049770"/>
            <a:ext cx="10515600" cy="4351338"/>
          </a:xfrm>
        </p:spPr>
        <p:txBody>
          <a:bodyPr/>
          <a:lstStyle/>
          <a:p>
            <a:r>
              <a:rPr lang="en-US" b="1" dirty="0"/>
              <a:t>4. Carbon Pricing Mechanisms:</a:t>
            </a:r>
          </a:p>
          <a:p>
            <a:r>
              <a:rPr lang="en-US" dirty="0"/>
              <a:t>Carbon pricing involves putting a price on carbon emissions to create economic incentives for businesses to reduce their greenhouse gas emissions. This can be done through mechanisms like carbon taxes or cap-and-trade systems.</a:t>
            </a:r>
          </a:p>
          <a:p>
            <a:r>
              <a:rPr lang="en-US" dirty="0"/>
              <a:t>Implementation: Governments establish and enforce mechanisms to price carbon emissions, encouraging industries to adopt cleaner technologies and practices to avoid or reduce associated costs.</a:t>
            </a:r>
          </a:p>
          <a:p>
            <a:endParaRPr lang="en-US" dirty="0"/>
          </a:p>
        </p:txBody>
      </p:sp>
    </p:spTree>
    <p:extLst>
      <p:ext uri="{BB962C8B-B14F-4D97-AF65-F5344CB8AC3E}">
        <p14:creationId xmlns:p14="http://schemas.microsoft.com/office/powerpoint/2010/main" val="21721006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A4CFFCE-6D31-E197-8EFF-F32EB1376724}"/>
              </a:ext>
            </a:extLst>
          </p:cNvPr>
          <p:cNvSpPr>
            <a:spLocks noGrp="1"/>
          </p:cNvSpPr>
          <p:nvPr>
            <p:ph idx="1"/>
          </p:nvPr>
        </p:nvSpPr>
        <p:spPr>
          <a:xfrm>
            <a:off x="838200" y="1465406"/>
            <a:ext cx="10515600" cy="4351338"/>
          </a:xfrm>
        </p:spPr>
        <p:txBody>
          <a:bodyPr/>
          <a:lstStyle/>
          <a:p>
            <a:r>
              <a:rPr lang="en-MY" b="1" dirty="0"/>
              <a:t>5. Climate Adaptation Plans:</a:t>
            </a:r>
          </a:p>
          <a:p>
            <a:r>
              <a:rPr lang="en-MY" dirty="0"/>
              <a:t>Climate adaptation plans address the impacts of climate change by outlining strategies to increase resilience and minimize risks. These plans encompass infrastructure development, land-use planning, and measures to protect communities from extreme weather events.</a:t>
            </a:r>
          </a:p>
          <a:p>
            <a:r>
              <a:rPr lang="en-MY" dirty="0"/>
              <a:t>Implementation: Policies involve the integration of climate considerations into various sectors, funding for resilient infrastructure projects, and community engagement to enhance adaptive capacity.</a:t>
            </a:r>
          </a:p>
          <a:p>
            <a:endParaRPr lang="en-US" dirty="0"/>
          </a:p>
        </p:txBody>
      </p:sp>
    </p:spTree>
    <p:extLst>
      <p:ext uri="{BB962C8B-B14F-4D97-AF65-F5344CB8AC3E}">
        <p14:creationId xmlns:p14="http://schemas.microsoft.com/office/powerpoint/2010/main" val="31100458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3C3FA-6701-677C-712F-FFDA6DEB8DA5}"/>
              </a:ext>
            </a:extLst>
          </p:cNvPr>
          <p:cNvSpPr>
            <a:spLocks noGrp="1"/>
          </p:cNvSpPr>
          <p:nvPr>
            <p:ph type="title"/>
          </p:nvPr>
        </p:nvSpPr>
        <p:spPr/>
        <p:txBody>
          <a:bodyPr/>
          <a:lstStyle/>
          <a:p>
            <a:r>
              <a:rPr lang="en-MY" b="1" i="0" dirty="0">
                <a:effectLst/>
                <a:latin typeface="Söhne"/>
              </a:rPr>
              <a:t>Regional Climate Policies:</a:t>
            </a:r>
            <a:endParaRPr lang="en-US" dirty="0"/>
          </a:p>
        </p:txBody>
      </p:sp>
      <p:sp>
        <p:nvSpPr>
          <p:cNvPr id="3" name="Content Placeholder 2">
            <a:extLst>
              <a:ext uri="{FF2B5EF4-FFF2-40B4-BE49-F238E27FC236}">
                <a16:creationId xmlns:a16="http://schemas.microsoft.com/office/drawing/2014/main" id="{56BA84E8-F883-8E76-619A-8DE72AE5CC1A}"/>
              </a:ext>
            </a:extLst>
          </p:cNvPr>
          <p:cNvSpPr>
            <a:spLocks noGrp="1"/>
          </p:cNvSpPr>
          <p:nvPr>
            <p:ph idx="1"/>
          </p:nvPr>
        </p:nvSpPr>
        <p:spPr/>
        <p:txBody>
          <a:bodyPr/>
          <a:lstStyle/>
          <a:p>
            <a:r>
              <a:rPr lang="en-US" b="1" dirty="0"/>
              <a:t>1. Regional Carbon Markets:</a:t>
            </a:r>
          </a:p>
          <a:p>
            <a:r>
              <a:rPr lang="en-US" dirty="0"/>
              <a:t>Regions may establish carbon markets where entities within the region can buy and sell emissions allowances or credits. This collaborative approach aims to achieve emissions reduction goals more efficiently.</a:t>
            </a:r>
          </a:p>
          <a:p>
            <a:r>
              <a:rPr lang="en-US" dirty="0"/>
              <a:t>Implementation: Policies include the creation of a regional regulatory framework, the allocation of emissions allowances, and the establishment of a market platform for trading carbon credits.</a:t>
            </a:r>
          </a:p>
          <a:p>
            <a:endParaRPr lang="en-US" dirty="0"/>
          </a:p>
        </p:txBody>
      </p:sp>
    </p:spTree>
    <p:extLst>
      <p:ext uri="{BB962C8B-B14F-4D97-AF65-F5344CB8AC3E}">
        <p14:creationId xmlns:p14="http://schemas.microsoft.com/office/powerpoint/2010/main" val="12624668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A2DCE4-9A83-9E08-A3DE-C86453D64D36}"/>
              </a:ext>
            </a:extLst>
          </p:cNvPr>
          <p:cNvSpPr>
            <a:spLocks noGrp="1"/>
          </p:cNvSpPr>
          <p:nvPr>
            <p:ph idx="1"/>
          </p:nvPr>
        </p:nvSpPr>
        <p:spPr/>
        <p:txBody>
          <a:bodyPr/>
          <a:lstStyle/>
          <a:p>
            <a:pPr algn="l"/>
            <a:r>
              <a:rPr lang="en-MY" b="1" dirty="0"/>
              <a:t>2. Joint Renewable Energy Initiatives:</a:t>
            </a:r>
          </a:p>
          <a:p>
            <a:pPr algn="l"/>
            <a:r>
              <a:rPr lang="en-MY" dirty="0"/>
              <a:t>Overview: Regions collaborate on renewable energy projects, sharing resources and expertise to achieve collective renewable energy targets. This can involve joint investment, research, and the development of shared infrastructure.</a:t>
            </a:r>
          </a:p>
          <a:p>
            <a:pPr algn="l"/>
            <a:r>
              <a:rPr lang="en-MY" dirty="0"/>
              <a:t>Implementation: Policies focus on regional cooperation, financial support for joint projects, and the harmonization of regulations to facilitate the development and integration of renewable energy sources.</a:t>
            </a:r>
          </a:p>
          <a:p>
            <a:endParaRPr lang="en-US" dirty="0"/>
          </a:p>
        </p:txBody>
      </p:sp>
    </p:spTree>
    <p:extLst>
      <p:ext uri="{BB962C8B-B14F-4D97-AF65-F5344CB8AC3E}">
        <p14:creationId xmlns:p14="http://schemas.microsoft.com/office/powerpoint/2010/main" val="17481321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725</TotalTime>
  <Words>1010</Words>
  <Application>Microsoft Macintosh PowerPoint</Application>
  <PresentationFormat>Widescreen</PresentationFormat>
  <Paragraphs>51</Paragraphs>
  <Slides>14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Century Gothic</vt:lpstr>
      <vt:lpstr>Söhne</vt:lpstr>
      <vt:lpstr>Office Theme</vt:lpstr>
      <vt:lpstr>PowerPoint Presentation</vt:lpstr>
      <vt:lpstr>Introduction</vt:lpstr>
      <vt:lpstr>National Climate Policies:</vt:lpstr>
      <vt:lpstr>PowerPoint Presentation</vt:lpstr>
      <vt:lpstr>PowerPoint Presentation</vt:lpstr>
      <vt:lpstr>PowerPoint Presentation</vt:lpstr>
      <vt:lpstr>PowerPoint Presentation</vt:lpstr>
      <vt:lpstr>Regional Climate Policies:</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Wan Zulhafiz Wan Zahari</dc:creator>
  <cp:lastModifiedBy>WAN MOHD. ZULHAFIZ BIN WAN ZAHARI</cp:lastModifiedBy>
  <cp:revision>1</cp:revision>
  <dcterms:created xsi:type="dcterms:W3CDTF">2023-10-11T08:27:37Z</dcterms:created>
  <dcterms:modified xsi:type="dcterms:W3CDTF">2024-01-07T15:24:02Z</dcterms:modified>
</cp:coreProperties>
</file>