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83" r:id="rId3"/>
    <p:sldId id="285" r:id="rId4"/>
    <p:sldId id="284" r:id="rId5"/>
    <p:sldId id="281" r:id="rId6"/>
    <p:sldId id="286" r:id="rId7"/>
    <p:sldId id="282" r:id="rId8"/>
  </p:sldIdLst>
  <p:sldSz cx="12192000" cy="6858000"/>
  <p:notesSz cx="6951663" cy="10082213"/>
  <p:embeddedFontLst>
    <p:embeddedFont>
      <p:font typeface="Century Gothic" panose="020B050202020202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9"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97" autoAdjust="0"/>
    <p:restoredTop sz="95473" autoAdjust="0"/>
  </p:normalViewPr>
  <p:slideViewPr>
    <p:cSldViewPr snapToGrid="0">
      <p:cViewPr varScale="1">
        <p:scale>
          <a:sx n="73" d="100"/>
          <a:sy n="73" d="100"/>
        </p:scale>
        <p:origin x="68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51" Type="http://schemas.openxmlformats.org/officeDocument/2006/relationships/viewProps" Target="viewProps.xml"/><Relationship Id="rId3" Type="http://schemas.openxmlformats.org/officeDocument/2006/relationships/slide" Target="slides/slide2.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3.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3" Type="http://schemas.openxmlformats.org/officeDocument/2006/relationships/tableStyles" Target="tableStyles.xml"/><Relationship Id="rId5" Type="http://schemas.openxmlformats.org/officeDocument/2006/relationships/slide" Target="slides/slide4.xml"/><Relationship Id="rId49" Type="http://customschemas.google.com/relationships/presentationmetadata" Target="metadata"/><Relationship Id="rId10" Type="http://schemas.openxmlformats.org/officeDocument/2006/relationships/font" Target="fonts/font1.fntdata"/><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E77FB289-0CFF-5BC4-1EBA-7008284A9A73}"/>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15BAC458-7D4F-945D-045C-60B2E3581EE0}"/>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3ECCDF71-5AF8-66AB-664F-43E3AA0E136E}"/>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8558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9FBF40EA-898C-3C06-FCBE-A664953336AA}"/>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41F5C9BA-339A-C5AA-F406-5776AF90651F}"/>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9B3F1A5B-7136-8BD5-F7CE-C13A8CD88B3C}"/>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8240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208607EB-048A-D5F3-C4FD-974072A10565}"/>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9B27A5F8-C4BF-2923-4052-A3F7124532A0}"/>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4BAE6C1D-FF2C-60B6-8EF8-251F5DC927E0}"/>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5662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81555BB6-AD2D-54C9-9131-A432CFB17074}"/>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B5815ADA-CBDE-BBF8-08AB-CFFF962F79BF}"/>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4E48CF31-D0F1-07B6-52E9-1472181857EB}"/>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67149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9FF30520-293A-F42A-C419-31E0E241263C}"/>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CA08336C-98E8-A8CF-9560-277364884F33}"/>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AE5C8B12-FCA9-C053-3DDA-E882C07F202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403988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a:extLst>
            <a:ext uri="{FF2B5EF4-FFF2-40B4-BE49-F238E27FC236}">
              <a16:creationId xmlns:a16="http://schemas.microsoft.com/office/drawing/2014/main" id="{B502070C-5802-5F56-D64E-31F7C4434E32}"/>
            </a:ext>
          </a:extLst>
        </p:cNvPr>
        <p:cNvGrpSpPr/>
        <p:nvPr/>
      </p:nvGrpSpPr>
      <p:grpSpPr>
        <a:xfrm>
          <a:off x="0" y="0"/>
          <a:ext cx="0" cy="0"/>
          <a:chOff x="0" y="0"/>
          <a:chExt cx="0" cy="0"/>
        </a:xfrm>
      </p:grpSpPr>
      <p:sp>
        <p:nvSpPr>
          <p:cNvPr id="154" name="Google Shape;154;p46:notes">
            <a:extLst>
              <a:ext uri="{FF2B5EF4-FFF2-40B4-BE49-F238E27FC236}">
                <a16:creationId xmlns:a16="http://schemas.microsoft.com/office/drawing/2014/main" id="{51C73D91-11CF-E77A-D24E-F348FE532E25}"/>
              </a:ext>
            </a:extLst>
          </p:cNvPr>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a:extLst>
              <a:ext uri="{FF2B5EF4-FFF2-40B4-BE49-F238E27FC236}">
                <a16:creationId xmlns:a16="http://schemas.microsoft.com/office/drawing/2014/main" id="{D1FEE76E-9157-AE3C-5062-A9A61350818F}"/>
              </a:ext>
            </a:extLst>
          </p:cNvPr>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9869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4"/>
        <p:cNvGrpSpPr/>
        <p:nvPr/>
      </p:nvGrpSpPr>
      <p:grpSpPr>
        <a:xfrm>
          <a:off x="0" y="0"/>
          <a:ext cx="0" cy="0"/>
          <a:chOff x="0" y="0"/>
          <a:chExt cx="0" cy="0"/>
        </a:xfrm>
      </p:grpSpPr>
      <p:sp>
        <p:nvSpPr>
          <p:cNvPr id="45" name="Google Shape;45;p4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43"/>
          <p:cNvSpPr>
            <a:spLocks noGrp="1"/>
          </p:cNvSpPr>
          <p:nvPr>
            <p:ph type="pic" idx="2"/>
          </p:nvPr>
        </p:nvSpPr>
        <p:spPr>
          <a:xfrm>
            <a:off x="5183188" y="987425"/>
            <a:ext cx="6172200" cy="4873625"/>
          </a:xfrm>
          <a:prstGeom prst="rect">
            <a:avLst/>
          </a:prstGeom>
          <a:noFill/>
          <a:ln>
            <a:noFill/>
          </a:ln>
        </p:spPr>
      </p:sp>
      <p:sp>
        <p:nvSpPr>
          <p:cNvPr id="47" name="Google Shape;47;p4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8" name="Google Shape;48;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climateinteractive.org/tools/world-climate-simulation/"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hyperlink" Target="https://worldclimate.climateinteractive.or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2041672"/>
          </a:xfrm>
          <a:prstGeom prst="rect">
            <a:avLst/>
          </a:prstGeom>
          <a:noFill/>
          <a:ln>
            <a:noFill/>
          </a:ln>
        </p:spPr>
        <p:txBody>
          <a:bodyPr spcFirstLastPara="1" wrap="square" lIns="91425" tIns="45700" rIns="91425" bIns="45700" anchor="t" anchorCtr="0">
            <a:spAutoFit/>
          </a:bodyPr>
          <a:lstStyle>
            <a:defPPr marR="0" lvl="0" algn="l" rtl="0">
              <a:lnSpc>
                <a:spcPct val="100000"/>
              </a:lnSpc>
              <a:spcBef>
                <a:spcPts val="0"/>
              </a:spcBef>
              <a:spcAft>
                <a:spcPts val="0"/>
              </a:spcAft>
            </a:defPPr>
            <a:lvl1pPr marL="0" indent="0">
              <a:lnSpc>
                <a:spcPct val="107000"/>
              </a:lnSpc>
              <a:spcBef>
                <a:spcPts val="800"/>
              </a:spcBef>
              <a:spcAft>
                <a:spcPts val="800"/>
              </a:spcAft>
              <a:buNone/>
              <a:defRPr sz="2700" b="1">
                <a:solidFill>
                  <a:srgbClr val="003399"/>
                </a:solidFill>
                <a:latin typeface="Century Gothic"/>
                <a:ea typeface="Century Gothic"/>
                <a:cs typeface="Century Gothic"/>
              </a:defRPr>
            </a:lvl1pPr>
          </a:lstStyle>
          <a:p>
            <a:r>
              <a:rPr lang="en-US" dirty="0">
                <a:sym typeface="Century Gothic"/>
              </a:rPr>
              <a:t>Subject title: </a:t>
            </a:r>
            <a:r>
              <a:rPr lang="en-GB" dirty="0"/>
              <a:t>CLIMATE CHANGE DISPUTE RESOLUTION</a:t>
            </a:r>
            <a:endParaRPr lang="en-US" dirty="0">
              <a:sym typeface="Century Gothic"/>
            </a:endParaRPr>
          </a:p>
          <a:p>
            <a:endParaRPr lang="en-US" dirty="0">
              <a:sym typeface="Century Gothic"/>
            </a:endParaRPr>
          </a:p>
          <a:p>
            <a:r>
              <a:rPr lang="en-US" dirty="0">
                <a:sym typeface="Century Gothic"/>
              </a:rPr>
              <a:t>Instructor Name: Tran Anh Tuan</a:t>
            </a:r>
            <a:endParaRPr dirty="0">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8AC6DA13-4F5A-FE8F-D078-B0D7B3E817A0}"/>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CD705A16-44BC-E92C-67AC-9412DF330486}"/>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D289DE65-9314-58B8-0789-928B792921CE}"/>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9.3. </a:t>
            </a:r>
            <a:r>
              <a:rPr lang="en-US" sz="2200" b="1" dirty="0">
                <a:solidFill>
                  <a:srgbClr val="0000CC"/>
                </a:solidFill>
                <a:latin typeface="Arial" panose="020B0604020202020204" pitchFamily="34" charset="0"/>
                <a:cs typeface="Arial" panose="020B0604020202020204" pitchFamily="34" charset="0"/>
              </a:rPr>
              <a:t>MIT Climate Interactive Simulator</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D9F0869A-9FC1-0CE6-F342-4A0DB40CA79D}"/>
              </a:ext>
            </a:extLst>
          </p:cNvPr>
          <p:cNvSpPr>
            <a:spLocks noGrp="1"/>
          </p:cNvSpPr>
          <p:nvPr>
            <p:ph type="body" idx="1"/>
          </p:nvPr>
        </p:nvSpPr>
        <p:spPr>
          <a:xfrm>
            <a:off x="720725" y="2235199"/>
            <a:ext cx="10409730" cy="275301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514350" indent="-285750" algn="just">
              <a:spcAft>
                <a:spcPts val="600"/>
              </a:spcAft>
              <a:buFont typeface="Arial" panose="020B0604020202020204" pitchFamily="34" charset="0"/>
              <a:buChar char="•"/>
            </a:pPr>
            <a:r>
              <a:rPr lang="en-US" sz="2200" b="0" i="0" dirty="0">
                <a:solidFill>
                  <a:srgbClr val="29261B"/>
                </a:solidFill>
                <a:effectLst/>
                <a:latin typeface="Arial" panose="020B0604020202020204" pitchFamily="34" charset="0"/>
                <a:cs typeface="Arial" panose="020B0604020202020204" pitchFamily="34" charset="0"/>
              </a:rPr>
              <a:t>One excellent example is the MIT Climate Interactive Simulator. This is a free online tool that allows users to simulate UN climate negotiations among different country groups and stakeholders.</a:t>
            </a:r>
          </a:p>
          <a:p>
            <a:pPr marL="514350" indent="-285750" algn="just">
              <a:spcAft>
                <a:spcPts val="600"/>
              </a:spcAft>
              <a:buFont typeface="Arial" panose="020B0604020202020204" pitchFamily="34" charset="0"/>
              <a:buChar char="•"/>
            </a:pPr>
            <a:r>
              <a:rPr lang="en-US" sz="2200" b="0" i="0" dirty="0">
                <a:solidFill>
                  <a:srgbClr val="29261B"/>
                </a:solidFill>
                <a:effectLst/>
                <a:latin typeface="Arial" panose="020B0604020202020204" pitchFamily="34" charset="0"/>
                <a:cs typeface="Arial" panose="020B0604020202020204" pitchFamily="34" charset="0"/>
              </a:rPr>
              <a:t>The tool provides a hands-on way to understand the dynamics and tradeoffs involved in climate negotiations and disputes. After running a simulation, the site also offers debriefing slides and videos to drive home lessons and reflections.</a:t>
            </a:r>
          </a:p>
          <a:p>
            <a:pPr algn="l"/>
            <a:endParaRPr lang="en-US" b="0" i="0" dirty="0">
              <a:solidFill>
                <a:srgbClr val="29261B"/>
              </a:solidFill>
              <a:effectLst/>
              <a:latin typeface="-apple-system"/>
            </a:endParaRPr>
          </a:p>
          <a:p>
            <a:pPr algn="l"/>
            <a:endParaRPr lang="en-US" b="0" i="0" dirty="0">
              <a:solidFill>
                <a:srgbClr val="29261B"/>
              </a:solidFill>
              <a:effectLst/>
              <a:latin typeface="-apple-system"/>
            </a:endParaRPr>
          </a:p>
        </p:txBody>
      </p:sp>
      <p:pic>
        <p:nvPicPr>
          <p:cNvPr id="6" name="Εικόνα 5">
            <a:extLst>
              <a:ext uri="{FF2B5EF4-FFF2-40B4-BE49-F238E27FC236}">
                <a16:creationId xmlns:a16="http://schemas.microsoft.com/office/drawing/2014/main" id="{D240C5B8-AD01-2427-CB4D-DEBCB31C4982}"/>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spTree>
    <p:extLst>
      <p:ext uri="{BB962C8B-B14F-4D97-AF65-F5344CB8AC3E}">
        <p14:creationId xmlns:p14="http://schemas.microsoft.com/office/powerpoint/2010/main" val="780974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EC080D99-6967-6805-86F2-E9F6269760F4}"/>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87481DC1-B902-697A-3A0D-D136D0E013F4}"/>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B446E469-4090-E43A-2DA9-F2644705FD04}"/>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9.3. </a:t>
            </a:r>
            <a:r>
              <a:rPr lang="en-US" sz="2200" b="1" dirty="0">
                <a:solidFill>
                  <a:srgbClr val="0000CC"/>
                </a:solidFill>
                <a:latin typeface="Arial" panose="020B0604020202020204" pitchFamily="34" charset="0"/>
                <a:cs typeface="Arial" panose="020B0604020202020204" pitchFamily="34" charset="0"/>
              </a:rPr>
              <a:t>MIT Climate Interactive Simulator</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DD269390-A5FF-D6F5-518C-4049DF604320}"/>
              </a:ext>
            </a:extLst>
          </p:cNvPr>
          <p:cNvSpPr>
            <a:spLocks noGrp="1"/>
          </p:cNvSpPr>
          <p:nvPr>
            <p:ph type="body" idx="1"/>
          </p:nvPr>
        </p:nvSpPr>
        <p:spPr>
          <a:xfrm>
            <a:off x="720725" y="2273300"/>
            <a:ext cx="9553576" cy="280950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514350" indent="-285750" algn="just">
              <a:buFont typeface="Arial" panose="020B0604020202020204" pitchFamily="34" charset="0"/>
              <a:buChar char="•"/>
            </a:pPr>
            <a:r>
              <a:rPr lang="en-US" sz="2200" b="0" i="0" dirty="0">
                <a:solidFill>
                  <a:srgbClr val="29261B"/>
                </a:solidFill>
                <a:effectLst/>
                <a:latin typeface="Arial" panose="020B0604020202020204" pitchFamily="34" charset="0"/>
                <a:cs typeface="Arial" panose="020B0604020202020204" pitchFamily="34" charset="0"/>
              </a:rPr>
              <a:t>Climate Interactive is an independent nonprofit organization that develops tools and programs focused on climate change education and impact. Their simulator is used by educators around the world to teach climate literacy and solution strategies.</a:t>
            </a:r>
          </a:p>
          <a:p>
            <a:pPr marL="514350" indent="-285750" algn="just">
              <a:buFont typeface="Arial" panose="020B0604020202020204" pitchFamily="34" charset="0"/>
              <a:buChar char="•"/>
            </a:pPr>
            <a:r>
              <a:rPr lang="en-US" sz="2200" b="0" i="0" dirty="0">
                <a:solidFill>
                  <a:srgbClr val="29261B"/>
                </a:solidFill>
                <a:effectLst/>
                <a:latin typeface="Arial" panose="020B0604020202020204" pitchFamily="34" charset="0"/>
                <a:cs typeface="Arial" panose="020B0604020202020204" pitchFamily="34" charset="0"/>
              </a:rPr>
              <a:t>It's a great free resource for any instructors or students interested in learning practical skills for climate action planning, dispute resolution, and collaborative decision-making on sustainability issues. </a:t>
            </a:r>
          </a:p>
        </p:txBody>
      </p:sp>
      <p:pic>
        <p:nvPicPr>
          <p:cNvPr id="6" name="Εικόνα 5">
            <a:extLst>
              <a:ext uri="{FF2B5EF4-FFF2-40B4-BE49-F238E27FC236}">
                <a16:creationId xmlns:a16="http://schemas.microsoft.com/office/drawing/2014/main" id="{0137DED4-712A-770C-11EB-C122B7130D8F}"/>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spTree>
    <p:extLst>
      <p:ext uri="{BB962C8B-B14F-4D97-AF65-F5344CB8AC3E}">
        <p14:creationId xmlns:p14="http://schemas.microsoft.com/office/powerpoint/2010/main" val="1492333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349AD509-3AE4-16B8-26E3-6E767580430E}"/>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A436A2D4-1AA4-3939-DA20-6374D3A8C90E}"/>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010FB749-2CB4-02E2-E130-9558DFDC9650}"/>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9.3. </a:t>
            </a:r>
            <a:r>
              <a:rPr lang="en-US" sz="2200" b="1" dirty="0">
                <a:solidFill>
                  <a:srgbClr val="0000CC"/>
                </a:solidFill>
                <a:latin typeface="Arial" panose="020B0604020202020204" pitchFamily="34" charset="0"/>
                <a:cs typeface="Arial" panose="020B0604020202020204" pitchFamily="34" charset="0"/>
              </a:rPr>
              <a:t>MIT Climate Interactive Simulator</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D8BEF5F9-FAD3-75AD-7BC8-FF293312F7CC}"/>
              </a:ext>
            </a:extLst>
          </p:cNvPr>
          <p:cNvSpPr>
            <a:spLocks noGrp="1"/>
          </p:cNvSpPr>
          <p:nvPr>
            <p:ph type="body" idx="1"/>
          </p:nvPr>
        </p:nvSpPr>
        <p:spPr>
          <a:xfrm>
            <a:off x="720725" y="2285999"/>
            <a:ext cx="10409730" cy="34438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Autofit/>
          </a:bodyPr>
          <a:lstStyle/>
          <a:p>
            <a:pPr marL="227013" indent="1588" algn="just"/>
            <a:r>
              <a:rPr lang="en-US" sz="2200" b="0" i="0" dirty="0">
                <a:solidFill>
                  <a:srgbClr val="29261B"/>
                </a:solidFill>
                <a:effectLst/>
                <a:latin typeface="Arial" panose="020B0604020202020204" pitchFamily="34" charset="0"/>
                <a:cs typeface="Arial" panose="020B0604020202020204" pitchFamily="34" charset="0"/>
              </a:rPr>
              <a:t>The MIT Climate Interactive Simulator that I mentioned is available for free on the Climate Interactive website at the following link:</a:t>
            </a:r>
          </a:p>
          <a:p>
            <a:pPr algn="just"/>
            <a:r>
              <a:rPr lang="en-US" sz="2200" b="0" i="0" u="none" strike="noStrike" dirty="0">
                <a:solidFill>
                  <a:srgbClr val="504A93"/>
                </a:solidFill>
                <a:effectLst/>
                <a:latin typeface="Arial" panose="020B0604020202020204" pitchFamily="34" charset="0"/>
                <a:cs typeface="Arial" panose="020B0604020202020204" pitchFamily="34" charset="0"/>
                <a:hlinkClick r:id="rId3"/>
              </a:rPr>
              <a:t>https://www.climateinteractive.org/tools/world-climate-simulation/</a:t>
            </a:r>
            <a:endParaRPr lang="en-US" sz="2200" b="0" i="0" dirty="0">
              <a:solidFill>
                <a:srgbClr val="29261B"/>
              </a:solidFill>
              <a:effectLst/>
              <a:latin typeface="Arial" panose="020B0604020202020204" pitchFamily="34" charset="0"/>
              <a:cs typeface="Arial" panose="020B0604020202020204" pitchFamily="34" charset="0"/>
            </a:endParaRPr>
          </a:p>
          <a:p>
            <a:pPr algn="just"/>
            <a:r>
              <a:rPr lang="en-US" sz="2200" b="0" i="0" dirty="0">
                <a:solidFill>
                  <a:srgbClr val="29261B"/>
                </a:solidFill>
                <a:effectLst/>
                <a:latin typeface="Arial" panose="020B0604020202020204" pitchFamily="34" charset="0"/>
                <a:cs typeface="Arial" panose="020B0604020202020204" pitchFamily="34" charset="0"/>
              </a:rPr>
              <a:t>The direct link to access the online simulator is here:</a:t>
            </a:r>
          </a:p>
          <a:p>
            <a:pPr algn="just"/>
            <a:r>
              <a:rPr lang="en-US" sz="2200" b="0" i="0" u="none" strike="noStrike" dirty="0">
                <a:solidFill>
                  <a:srgbClr val="504A93"/>
                </a:solidFill>
                <a:effectLst/>
                <a:latin typeface="Arial" panose="020B0604020202020204" pitchFamily="34" charset="0"/>
                <a:cs typeface="Arial" panose="020B0604020202020204" pitchFamily="34" charset="0"/>
                <a:hlinkClick r:id="rId4"/>
              </a:rPr>
              <a:t>https://worldclimate.climateinteractive.org/</a:t>
            </a:r>
            <a:endParaRPr lang="en-US" sz="2200" b="0" i="0" dirty="0">
              <a:solidFill>
                <a:srgbClr val="29261B"/>
              </a:solidFill>
              <a:effectLst/>
              <a:latin typeface="Arial" panose="020B0604020202020204" pitchFamily="34" charset="0"/>
              <a:cs typeface="Arial" panose="020B0604020202020204" pitchFamily="34" charset="0"/>
            </a:endParaRPr>
          </a:p>
          <a:p>
            <a:pPr marL="227013" indent="1588" algn="just"/>
            <a:r>
              <a:rPr lang="en-US" sz="2200" b="0" i="0" dirty="0">
                <a:solidFill>
                  <a:srgbClr val="29261B"/>
                </a:solidFill>
                <a:effectLst/>
                <a:latin typeface="Arial" panose="020B0604020202020204" pitchFamily="34" charset="0"/>
                <a:cs typeface="Arial" panose="020B0604020202020204" pitchFamily="34" charset="0"/>
              </a:rPr>
              <a:t>On this site, you can find instructions on how to run a climate simulation, assign players to represent different countries or interests, and explore various scenarios and proposals to reduce emissions and limit global warming.</a:t>
            </a:r>
          </a:p>
        </p:txBody>
      </p:sp>
      <p:pic>
        <p:nvPicPr>
          <p:cNvPr id="6" name="Εικόνα 5">
            <a:extLst>
              <a:ext uri="{FF2B5EF4-FFF2-40B4-BE49-F238E27FC236}">
                <a16:creationId xmlns:a16="http://schemas.microsoft.com/office/drawing/2014/main" id="{4D94A1EC-A634-8391-43C1-2D67BF4AAFD5}"/>
              </a:ext>
            </a:extLst>
          </p:cNvPr>
          <p:cNvPicPr>
            <a:picLocks noChangeAspect="1"/>
          </p:cNvPicPr>
          <p:nvPr/>
        </p:nvPicPr>
        <p:blipFill rotWithShape="1">
          <a:blip r:embed="rId5"/>
          <a:srcRect l="31333" t="85035" r="16916" b="5476"/>
          <a:stretch/>
        </p:blipFill>
        <p:spPr>
          <a:xfrm>
            <a:off x="1120875" y="5894278"/>
            <a:ext cx="9950250" cy="957942"/>
          </a:xfrm>
          <a:prstGeom prst="rect">
            <a:avLst/>
          </a:prstGeom>
        </p:spPr>
      </p:pic>
    </p:spTree>
    <p:extLst>
      <p:ext uri="{BB962C8B-B14F-4D97-AF65-F5344CB8AC3E}">
        <p14:creationId xmlns:p14="http://schemas.microsoft.com/office/powerpoint/2010/main" val="2871177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81AACE18-8049-BAA1-D81F-FE0887AB3AD1}"/>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13C8CAD1-153D-C6BA-5892-117546A8BCCE}"/>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53A72E4F-8563-B98E-EA00-93381EAF351B}"/>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9.3. </a:t>
            </a:r>
            <a:r>
              <a:rPr lang="en-US" sz="2200" b="1" dirty="0">
                <a:solidFill>
                  <a:srgbClr val="0000CC"/>
                </a:solidFill>
                <a:latin typeface="Arial" panose="020B0604020202020204" pitchFamily="34" charset="0"/>
                <a:cs typeface="Arial" panose="020B0604020202020204" pitchFamily="34" charset="0"/>
              </a:rPr>
              <a:t>MIT Climate Interactive Simulator</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F035C984-0672-7923-4166-61DA31D9B152}"/>
              </a:ext>
            </a:extLst>
          </p:cNvPr>
          <p:cNvSpPr>
            <a:spLocks noGrp="1"/>
          </p:cNvSpPr>
          <p:nvPr>
            <p:ph type="body" idx="1"/>
          </p:nvPr>
        </p:nvSpPr>
        <p:spPr>
          <a:xfrm>
            <a:off x="720725" y="2113659"/>
            <a:ext cx="10175876" cy="361620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Autofit/>
          </a:bodyPr>
          <a:lstStyle/>
          <a:p>
            <a:pPr algn="just"/>
            <a:r>
              <a:rPr lang="en-US" sz="2400" b="1" i="0" dirty="0">
                <a:solidFill>
                  <a:srgbClr val="29261B"/>
                </a:solidFill>
                <a:effectLst/>
                <a:latin typeface="Arial" panose="020B0604020202020204" pitchFamily="34" charset="0"/>
                <a:cs typeface="Arial" panose="020B0604020202020204" pitchFamily="34" charset="0"/>
              </a:rPr>
              <a:t>How to conduct:</a:t>
            </a:r>
          </a:p>
          <a:p>
            <a:pPr marL="514350" indent="-285750" algn="just">
              <a:buFont typeface="Arial" panose="020B0604020202020204" pitchFamily="34" charset="0"/>
              <a:buChar char="•"/>
            </a:pPr>
            <a:r>
              <a:rPr lang="en-US" sz="2200" b="0" i="0" dirty="0">
                <a:solidFill>
                  <a:srgbClr val="29261B"/>
                </a:solidFill>
                <a:effectLst/>
                <a:latin typeface="Arial" panose="020B0604020202020204" pitchFamily="34" charset="0"/>
                <a:cs typeface="Arial" panose="020B0604020202020204" pitchFamily="34" charset="0"/>
              </a:rPr>
              <a:t>Players are assigned to represent real-world nations or interest groups. They put forward proposals and attempt to get policies passed to limit warming to specific temperature thresholds. The simulator crunches </a:t>
            </a:r>
            <a:r>
              <a:rPr lang="en-US" sz="2200" dirty="0">
                <a:solidFill>
                  <a:srgbClr val="29261B"/>
                </a:solidFill>
                <a:latin typeface="Arial" panose="020B0604020202020204" pitchFamily="34" charset="0"/>
                <a:cs typeface="Arial" panose="020B0604020202020204" pitchFamily="34" charset="0"/>
              </a:rPr>
              <a:t>the numbers in real-time to show how proposed actions would impact global emissions and climate goals.</a:t>
            </a:r>
          </a:p>
          <a:p>
            <a:pPr marL="514350" indent="-285750" algn="just">
              <a:buFont typeface="Arial" panose="020B0604020202020204" pitchFamily="34" charset="0"/>
              <a:buChar char="•"/>
            </a:pPr>
            <a:r>
              <a:rPr lang="en-US" sz="2200" dirty="0">
                <a:solidFill>
                  <a:srgbClr val="29261B"/>
                </a:solidFill>
                <a:latin typeface="Arial" panose="020B0604020202020204" pitchFamily="34" charset="0"/>
                <a:cs typeface="Arial" panose="020B0604020202020204" pitchFamily="34" charset="0"/>
              </a:rPr>
              <a:t>This creates a hands-on experience of navigating the complex dynamics involved in climate action policymaking and dispute resolution. Players have to balance national self-interests vs collective action, short-term vs long-term priorities, and economic development vs emission reduction tradeoffs.</a:t>
            </a:r>
          </a:p>
        </p:txBody>
      </p:sp>
      <p:pic>
        <p:nvPicPr>
          <p:cNvPr id="6" name="Εικόνα 5">
            <a:extLst>
              <a:ext uri="{FF2B5EF4-FFF2-40B4-BE49-F238E27FC236}">
                <a16:creationId xmlns:a16="http://schemas.microsoft.com/office/drawing/2014/main" id="{CF37BCAA-5CE4-B4A3-4F4C-3CC8EDED8CAE}"/>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spTree>
    <p:extLst>
      <p:ext uri="{BB962C8B-B14F-4D97-AF65-F5344CB8AC3E}">
        <p14:creationId xmlns:p14="http://schemas.microsoft.com/office/powerpoint/2010/main" val="1656263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D2CD1F67-9212-805A-9E3D-21F6A50620AB}"/>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A9A97F1C-A8AB-9DB9-A8C8-5D5B5274E6D7}"/>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E7ECC1F8-38C2-DA67-76D1-612857B109D5}"/>
              </a:ext>
            </a:extLst>
          </p:cNvPr>
          <p:cNvSpPr>
            <a:spLocks noGrp="1"/>
          </p:cNvSpPr>
          <p:nvPr>
            <p:ph type="title"/>
          </p:nvPr>
        </p:nvSpPr>
        <p:spPr>
          <a:xfrm>
            <a:off x="720725" y="149785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200" b="1" dirty="0">
                <a:solidFill>
                  <a:srgbClr val="0000CC"/>
                </a:solidFill>
                <a:latin typeface="Arial" panose="020B0604020202020204" pitchFamily="34" charset="0"/>
                <a:cs typeface="Arial" panose="020B0604020202020204" pitchFamily="34" charset="0"/>
              </a:rPr>
              <a:t>9.3. </a:t>
            </a:r>
            <a:r>
              <a:rPr lang="en-US" sz="2200" b="1" dirty="0">
                <a:solidFill>
                  <a:srgbClr val="0000CC"/>
                </a:solidFill>
                <a:latin typeface="Arial" panose="020B0604020202020204" pitchFamily="34" charset="0"/>
                <a:cs typeface="Arial" panose="020B0604020202020204" pitchFamily="34" charset="0"/>
              </a:rPr>
              <a:t>MIT Climate Interactive Simulator</a:t>
            </a:r>
            <a:endParaRPr lang="LID4096" sz="22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153FF379-DC99-178C-9CD9-CE4C294FADE2}"/>
              </a:ext>
            </a:extLst>
          </p:cNvPr>
          <p:cNvSpPr>
            <a:spLocks noGrp="1"/>
          </p:cNvSpPr>
          <p:nvPr>
            <p:ph type="body" idx="1"/>
          </p:nvPr>
        </p:nvSpPr>
        <p:spPr>
          <a:xfrm>
            <a:off x="720725" y="2113659"/>
            <a:ext cx="10350400" cy="361620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2500"/>
          </a:bodyPr>
          <a:lstStyle/>
          <a:p>
            <a:r>
              <a:rPr lang="en-US" sz="2600" b="1" i="0" dirty="0">
                <a:solidFill>
                  <a:srgbClr val="29261B"/>
                </a:solidFill>
                <a:effectLst/>
                <a:latin typeface="Arial" panose="020B0604020202020204" pitchFamily="34" charset="0"/>
                <a:cs typeface="Arial" panose="020B0604020202020204" pitchFamily="34" charset="0"/>
              </a:rPr>
              <a:t>How to conduct:</a:t>
            </a:r>
          </a:p>
          <a:p>
            <a:pPr marL="514350" indent="-285750" algn="just">
              <a:buFont typeface="Arial" panose="020B0604020202020204" pitchFamily="34" charset="0"/>
              <a:buChar char="•"/>
            </a:pPr>
            <a:r>
              <a:rPr lang="en-US" sz="2400" b="0" i="0" dirty="0">
                <a:solidFill>
                  <a:srgbClr val="29261B"/>
                </a:solidFill>
                <a:effectLst/>
                <a:latin typeface="Arial" panose="020B0604020202020204" pitchFamily="34" charset="0"/>
                <a:cs typeface="Arial" panose="020B0604020202020204" pitchFamily="34" charset="0"/>
              </a:rPr>
              <a:t>The simulation requires participants to employ critical skills like negotiation, strategic thinking, persuasion, alliance building and systems analysis. Debriefing the experience after provides great fodder for reflection on how students approached roadblocks and disagreements.</a:t>
            </a:r>
          </a:p>
          <a:p>
            <a:pPr marL="514350" indent="-285750" algn="just">
              <a:buFont typeface="Arial" panose="020B0604020202020204" pitchFamily="34" charset="0"/>
              <a:buChar char="•"/>
            </a:pPr>
            <a:r>
              <a:rPr lang="en-US" sz="2400" b="0" i="0" dirty="0">
                <a:solidFill>
                  <a:srgbClr val="29261B"/>
                </a:solidFill>
                <a:effectLst/>
                <a:latin typeface="Arial" panose="020B0604020202020204" pitchFamily="34" charset="0"/>
                <a:cs typeface="Arial" panose="020B0604020202020204" pitchFamily="34" charset="0"/>
              </a:rPr>
              <a:t>Using tools like MIT's allows learners to directly engage with the interplay of competing interests and positions that lead to real-world climate conflicts. The perspective gained can make them better prepared to creatively mediate solutions as future sustainability professionals.</a:t>
            </a:r>
          </a:p>
          <a:p>
            <a:pPr algn="l"/>
            <a:endParaRPr lang="en-US" b="0" i="0" dirty="0">
              <a:solidFill>
                <a:srgbClr val="1F1F1F"/>
              </a:solidFill>
              <a:effectLst/>
              <a:latin typeface="Google Sans"/>
            </a:endParaRPr>
          </a:p>
        </p:txBody>
      </p:sp>
      <p:pic>
        <p:nvPicPr>
          <p:cNvPr id="6" name="Εικόνα 5">
            <a:extLst>
              <a:ext uri="{FF2B5EF4-FFF2-40B4-BE49-F238E27FC236}">
                <a16:creationId xmlns:a16="http://schemas.microsoft.com/office/drawing/2014/main" id="{D78E12A6-E87F-A114-2C8A-2B460D54AF0F}"/>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spTree>
    <p:extLst>
      <p:ext uri="{BB962C8B-B14F-4D97-AF65-F5344CB8AC3E}">
        <p14:creationId xmlns:p14="http://schemas.microsoft.com/office/powerpoint/2010/main" val="2082964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a:extLst>
            <a:ext uri="{FF2B5EF4-FFF2-40B4-BE49-F238E27FC236}">
              <a16:creationId xmlns:a16="http://schemas.microsoft.com/office/drawing/2014/main" id="{B7C97439-8A09-00CD-6B22-EE796D4EBF2A}"/>
            </a:ext>
          </a:extLst>
        </p:cNvPr>
        <p:cNvGrpSpPr/>
        <p:nvPr/>
      </p:nvGrpSpPr>
      <p:grpSpPr>
        <a:xfrm>
          <a:off x="0" y="0"/>
          <a:ext cx="0" cy="0"/>
          <a:chOff x="0" y="0"/>
          <a:chExt cx="0" cy="0"/>
        </a:xfrm>
      </p:grpSpPr>
      <p:sp>
        <p:nvSpPr>
          <p:cNvPr id="157" name="Google Shape;157;p46">
            <a:extLst>
              <a:ext uri="{FF2B5EF4-FFF2-40B4-BE49-F238E27FC236}">
                <a16:creationId xmlns:a16="http://schemas.microsoft.com/office/drawing/2014/main" id="{058D461A-BDEB-7051-0233-B3830C0AC8B9}"/>
              </a:ext>
            </a:extLst>
          </p:cNvPr>
          <p:cNvSpPr/>
          <p:nvPr/>
        </p:nvSpPr>
        <p:spPr>
          <a:xfrm>
            <a:off x="772341" y="335225"/>
            <a:ext cx="10358114" cy="523180"/>
          </a:xfrm>
          <a:prstGeom prst="rect">
            <a:avLst/>
          </a:prstGeom>
          <a:solidFill>
            <a:srgbClr val="003399"/>
          </a:solidFill>
          <a:ln>
            <a:noFill/>
          </a:ln>
        </p:spPr>
        <p:txBody>
          <a:bodyPr spcFirstLastPara="1" wrap="square" lIns="91425" tIns="45700" rIns="91425" bIns="45700" anchor="t" anchorCtr="0">
            <a:spAutoFit/>
          </a:bodyPr>
          <a:lstStyle/>
          <a:p>
            <a:pPr algn="ctr">
              <a:buClr>
                <a:srgbClr val="FFFFFF"/>
              </a:buClr>
              <a:buSzPts val="2800"/>
            </a:pPr>
            <a:r>
              <a:rPr lang="en-US" sz="2800" b="1" dirty="0">
                <a:solidFill>
                  <a:srgbClr val="FFFF00"/>
                </a:solidFill>
                <a:latin typeface="Arial" panose="020B0604020202020204" pitchFamily="34" charset="0"/>
                <a:cs typeface="Arial" panose="020B0604020202020204" pitchFamily="34" charset="0"/>
              </a:rPr>
              <a:t>Module 9. </a:t>
            </a:r>
            <a:r>
              <a:rPr lang="en-GB" sz="2800" b="1" dirty="0">
                <a:solidFill>
                  <a:srgbClr val="FFFF00"/>
                </a:solidFill>
                <a:latin typeface="Arial" panose="020B0604020202020204" pitchFamily="34" charset="0"/>
                <a:cs typeface="Arial" panose="020B0604020202020204" pitchFamily="34" charset="0"/>
              </a:rPr>
              <a:t>Practical applications and simulations </a:t>
            </a:r>
            <a:endParaRPr lang="en-US" sz="2800" b="1" dirty="0">
              <a:solidFill>
                <a:srgbClr val="FFFF00"/>
              </a:solidFill>
              <a:latin typeface="Arial" panose="020B0604020202020204" pitchFamily="34" charset="0"/>
              <a:cs typeface="Arial" panose="020B0604020202020204" pitchFamily="34" charset="0"/>
            </a:endParaRPr>
          </a:p>
        </p:txBody>
      </p:sp>
      <p:sp>
        <p:nvSpPr>
          <p:cNvPr id="2" name="Τίτλος 1">
            <a:extLst>
              <a:ext uri="{FF2B5EF4-FFF2-40B4-BE49-F238E27FC236}">
                <a16:creationId xmlns:a16="http://schemas.microsoft.com/office/drawing/2014/main" id="{D210EE86-E625-359C-D4DE-820AB9A71968}"/>
              </a:ext>
            </a:extLst>
          </p:cNvPr>
          <p:cNvSpPr>
            <a:spLocks noGrp="1"/>
          </p:cNvSpPr>
          <p:nvPr>
            <p:ph type="title"/>
          </p:nvPr>
        </p:nvSpPr>
        <p:spPr>
          <a:xfrm>
            <a:off x="682754" y="1468572"/>
            <a:ext cx="6110703" cy="45276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just"/>
            <a:r>
              <a:rPr lang="en-GB" sz="2400" b="1" dirty="0">
                <a:solidFill>
                  <a:srgbClr val="0000CC"/>
                </a:solidFill>
                <a:latin typeface="Arial" panose="020B0604020202020204" pitchFamily="34" charset="0"/>
                <a:cs typeface="Arial" panose="020B0604020202020204" pitchFamily="34" charset="0"/>
              </a:rPr>
              <a:t>9.3. </a:t>
            </a:r>
            <a:r>
              <a:rPr lang="en-US" sz="2400" b="1" dirty="0">
                <a:solidFill>
                  <a:srgbClr val="0000CC"/>
                </a:solidFill>
                <a:latin typeface="Arial" panose="020B0604020202020204" pitchFamily="34" charset="0"/>
                <a:cs typeface="Arial" panose="020B0604020202020204" pitchFamily="34" charset="0"/>
              </a:rPr>
              <a:t>MIT Climate Interactive Simulator</a:t>
            </a:r>
            <a:endParaRPr lang="LID4096" sz="2400" b="1" dirty="0">
              <a:solidFill>
                <a:srgbClr val="0000CC"/>
              </a:solidFill>
              <a:latin typeface="Arial" panose="020B0604020202020204" pitchFamily="34" charset="0"/>
              <a:cs typeface="Arial" panose="020B0604020202020204" pitchFamily="34" charset="0"/>
            </a:endParaRPr>
          </a:p>
        </p:txBody>
      </p:sp>
      <p:sp>
        <p:nvSpPr>
          <p:cNvPr id="3" name="Θέση κειμένου 2">
            <a:extLst>
              <a:ext uri="{FF2B5EF4-FFF2-40B4-BE49-F238E27FC236}">
                <a16:creationId xmlns:a16="http://schemas.microsoft.com/office/drawing/2014/main" id="{09279E6D-DBC7-6F17-EF07-78B92350B135}"/>
              </a:ext>
            </a:extLst>
          </p:cNvPr>
          <p:cNvSpPr>
            <a:spLocks noGrp="1"/>
          </p:cNvSpPr>
          <p:nvPr>
            <p:ph type="body" idx="1"/>
          </p:nvPr>
        </p:nvSpPr>
        <p:spPr>
          <a:xfrm>
            <a:off x="682754" y="2455461"/>
            <a:ext cx="6148674" cy="2451928"/>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227013" indent="1588" algn="just"/>
            <a:r>
              <a:rPr lang="en-US" sz="2400" b="0" i="0" dirty="0">
                <a:solidFill>
                  <a:srgbClr val="29261B"/>
                </a:solidFill>
                <a:effectLst/>
                <a:latin typeface="Arial" panose="020B0604020202020204" pitchFamily="34" charset="0"/>
                <a:cs typeface="Arial" panose="020B0604020202020204" pitchFamily="34" charset="0"/>
              </a:rPr>
              <a:t>Other examples of educational climate simulations include C-ROADS and C-Learn, which let users see how different policies could impact global temperature rise. Role-playing exercises representing real negotiators are also very effective.</a:t>
            </a:r>
          </a:p>
          <a:p>
            <a:pPr algn="l"/>
            <a:endParaRPr lang="en-US" b="0" i="0" dirty="0">
              <a:solidFill>
                <a:srgbClr val="1F1F1F"/>
              </a:solidFill>
              <a:effectLst/>
              <a:latin typeface="Google Sans"/>
            </a:endParaRPr>
          </a:p>
        </p:txBody>
      </p:sp>
      <p:pic>
        <p:nvPicPr>
          <p:cNvPr id="6" name="Εικόνα 5">
            <a:extLst>
              <a:ext uri="{FF2B5EF4-FFF2-40B4-BE49-F238E27FC236}">
                <a16:creationId xmlns:a16="http://schemas.microsoft.com/office/drawing/2014/main" id="{CA662186-9164-E26A-0DB0-AEF3AC0597C4}"/>
              </a:ext>
            </a:extLst>
          </p:cNvPr>
          <p:cNvPicPr>
            <a:picLocks noChangeAspect="1"/>
          </p:cNvPicPr>
          <p:nvPr/>
        </p:nvPicPr>
        <p:blipFill rotWithShape="1">
          <a:blip r:embed="rId3"/>
          <a:srcRect l="31333" t="85035" r="16916" b="5476"/>
          <a:stretch/>
        </p:blipFill>
        <p:spPr>
          <a:xfrm>
            <a:off x="1120875" y="5894278"/>
            <a:ext cx="9950250" cy="957942"/>
          </a:xfrm>
          <a:prstGeom prst="rect">
            <a:avLst/>
          </a:prstGeom>
        </p:spPr>
      </p:pic>
      <p:pic>
        <p:nvPicPr>
          <p:cNvPr id="4" name="Picture 3">
            <a:extLst>
              <a:ext uri="{FF2B5EF4-FFF2-40B4-BE49-F238E27FC236}">
                <a16:creationId xmlns:a16="http://schemas.microsoft.com/office/drawing/2014/main" id="{FBBE3F4F-5BFD-E39D-CF1C-0D10C8A839A4}"/>
              </a:ext>
            </a:extLst>
          </p:cNvPr>
          <p:cNvPicPr>
            <a:picLocks noChangeAspect="1"/>
          </p:cNvPicPr>
          <p:nvPr/>
        </p:nvPicPr>
        <p:blipFill>
          <a:blip r:embed="rId4"/>
          <a:stretch>
            <a:fillRect/>
          </a:stretch>
        </p:blipFill>
        <p:spPr>
          <a:xfrm>
            <a:off x="7856813" y="1845294"/>
            <a:ext cx="3766733" cy="2821414"/>
          </a:xfrm>
          <a:prstGeom prst="rect">
            <a:avLst/>
          </a:prstGeom>
        </p:spPr>
      </p:pic>
    </p:spTree>
    <p:extLst>
      <p:ext uri="{BB962C8B-B14F-4D97-AF65-F5344CB8AC3E}">
        <p14:creationId xmlns:p14="http://schemas.microsoft.com/office/powerpoint/2010/main" val="1128648514"/>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8442</TotalTime>
  <Words>597</Words>
  <Application>Microsoft Office PowerPoint</Application>
  <PresentationFormat>Widescreen</PresentationFormat>
  <Paragraphs>36</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-apple-system</vt:lpstr>
      <vt:lpstr>Google Sans</vt:lpstr>
      <vt:lpstr>Century Gothic</vt:lpstr>
      <vt:lpstr>Arial</vt:lpstr>
      <vt:lpstr>Calibri</vt:lpstr>
      <vt:lpstr>Office Theme</vt:lpstr>
      <vt:lpstr>PowerPoint Presentation</vt:lpstr>
      <vt:lpstr>9.3. MIT Climate Interactive Simulator</vt:lpstr>
      <vt:lpstr>9.3. MIT Climate Interactive Simulator</vt:lpstr>
      <vt:lpstr>9.3. MIT Climate Interactive Simulator</vt:lpstr>
      <vt:lpstr>9.3. MIT Climate Interactive Simulator</vt:lpstr>
      <vt:lpstr>9.3. MIT Climate Interactive Simulator</vt:lpstr>
      <vt:lpstr>9.3. MIT Climate Interactive Simulator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admin</cp:lastModifiedBy>
  <cp:revision>39</cp:revision>
  <dcterms:created xsi:type="dcterms:W3CDTF">2020-01-02T01:56:26Z</dcterms:created>
  <dcterms:modified xsi:type="dcterms:W3CDTF">2024-05-23T04:22:30Z</dcterms:modified>
</cp:coreProperties>
</file>