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0"/>
  </p:notesMasterIdLst>
  <p:sldIdLst>
    <p:sldId id="256" r:id="rId3"/>
    <p:sldId id="257" r:id="rId4"/>
    <p:sldId id="283" r:id="rId5"/>
    <p:sldId id="262" r:id="rId6"/>
    <p:sldId id="263" r:id="rId7"/>
    <p:sldId id="264" r:id="rId8"/>
    <p:sldId id="266" r:id="rId9"/>
    <p:sldId id="265" r:id="rId10"/>
    <p:sldId id="267" r:id="rId11"/>
    <p:sldId id="258" r:id="rId12"/>
    <p:sldId id="269" r:id="rId13"/>
    <p:sldId id="271" r:id="rId14"/>
    <p:sldId id="272" r:id="rId15"/>
    <p:sldId id="273" r:id="rId16"/>
    <p:sldId id="277" r:id="rId17"/>
    <p:sldId id="279" r:id="rId18"/>
    <p:sldId id="282" r:id="rId19"/>
  </p:sldIdLst>
  <p:sldSz cx="12192000" cy="6858000"/>
  <p:notesSz cx="6951663" cy="10082213"/>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Segoe UI" panose="020B05020402040202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44" d="100"/>
          <a:sy n="44" d="100"/>
        </p:scale>
        <p:origin x="40" y="4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21"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931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5003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7547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6594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6895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9204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2341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5725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1923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056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5281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5891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3654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2033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401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540150" y="3005077"/>
            <a:ext cx="10969977" cy="712975"/>
          </a:xfrm>
          <a:prstGeom prst="rect">
            <a:avLst/>
          </a:prstGeom>
          <a:noFill/>
          <a:ln>
            <a:noFill/>
          </a:ln>
        </p:spPr>
        <p:txBody>
          <a:bodyPr spcFirstLastPara="1" wrap="square" lIns="91425" tIns="45700" rIns="91425" bIns="45700" anchor="t" anchorCtr="0">
            <a:spAutoFit/>
          </a:bodyPr>
          <a:lstStyle/>
          <a:p>
            <a:pPr marL="0" marR="0" lvl="0" indent="0" algn="ctr" rtl="0">
              <a:spcBef>
                <a:spcPts val="800"/>
              </a:spcBef>
              <a:spcAft>
                <a:spcPts val="800"/>
              </a:spcAft>
              <a:buNone/>
            </a:pPr>
            <a:r>
              <a:rPr lang="en" sz="2700" b="1" dirty="0">
                <a:solidFill>
                  <a:srgbClr val="003399"/>
                </a:solidFill>
                <a:latin typeface="Times New Roman" panose="02020603050405020304" pitchFamily="18" charset="0"/>
                <a:ea typeface="Century Gothic"/>
                <a:cs typeface="Times New Roman" panose="02020603050405020304" pitchFamily="18" charset="0"/>
                <a:sym typeface="Century Gothic"/>
              </a:rPr>
              <a:t>INTRODUCTION TO CLIMATE CHANGE AND WASTE LAW</a:t>
            </a:r>
            <a:endParaRPr lang="en-US" sz="2700" b="1" i="0" u="none" strike="noStrike" cap="none" dirty="0">
              <a:solidFill>
                <a:srgbClr val="003399"/>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 sz="2100" dirty="0">
                <a:solidFill>
                  <a:srgbClr val="FFFFFF"/>
                </a:solidFill>
                <a:latin typeface="Times New Roman" panose="02020603050405020304" pitchFamily="18" charset="0"/>
                <a:ea typeface="Century Gothic"/>
                <a:cs typeface="Times New Roman" panose="02020603050405020304" pitchFamily="18" charset="0"/>
                <a:sym typeface="Century Gothic"/>
              </a:rPr>
              <a:t>2. </a:t>
            </a:r>
            <a:r>
              <a:rPr lang="en-US" sz="2100" dirty="0">
                <a:solidFill>
                  <a:srgbClr val="FFFFFF"/>
                </a:solidFill>
                <a:latin typeface="Times New Roman" panose="02020603050405020304" pitchFamily="18" charset="0"/>
                <a:ea typeface="Century Gothic"/>
                <a:cs typeface="Times New Roman" panose="02020603050405020304" pitchFamily="18" charset="0"/>
                <a:sym typeface="Century Gothic"/>
              </a:rPr>
              <a:t>Overview of the international legal framework regulating climate change and waste management </a:t>
            </a: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1625600" y="1625599"/>
            <a:ext cx="3262086" cy="738623"/>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lvl="1" algn="ctr">
              <a:lnSpc>
                <a:spcPct val="90000"/>
              </a:lnSpc>
              <a:buClr>
                <a:schemeClr val="dk1"/>
              </a:buClr>
              <a:buSzPts val="3200"/>
            </a:pPr>
            <a:r>
              <a:rPr lang="en-US" sz="2000" b="1" dirty="0">
                <a:latin typeface="Times New Roman" panose="02020603050405020304" pitchFamily="18" charset="0"/>
                <a:ea typeface="Quattrocento Sans"/>
                <a:cs typeface="Times New Roman" panose="02020603050405020304" pitchFamily="18" charset="0"/>
                <a:sym typeface="Quattrocento Sans"/>
              </a:rPr>
              <a:t>International legal documents regulating climate change</a:t>
            </a:r>
            <a:endParaRPr lang="LID4096" sz="2000" dirty="0">
              <a:latin typeface="Segoe UI" panose="020B0502040204020203" pitchFamily="34" charset="0"/>
              <a:cs typeface="Segoe UI" panose="020B0502040204020203" pitchFamily="34" charset="0"/>
            </a:endParaRPr>
          </a:p>
        </p:txBody>
      </p:sp>
      <p:pic>
        <p:nvPicPr>
          <p:cNvPr id="5" name="Picture Placeholder 4"/>
          <p:cNvPicPr>
            <a:picLocks noGrp="1" noChangeAspect="1"/>
          </p:cNvPicPr>
          <p:nvPr>
            <p:ph type="pic" idx="2"/>
          </p:nvPr>
        </p:nvPicPr>
        <p:blipFill>
          <a:blip r:embed="rId3">
            <a:extLst>
              <a:ext uri="{28A0092B-C50C-407E-A947-70E740481C1C}">
                <a14:useLocalDpi xmlns:a14="http://schemas.microsoft.com/office/drawing/2010/main" val="0"/>
              </a:ext>
            </a:extLst>
          </a:blip>
          <a:srcRect l="2573" r="2573"/>
          <a:stretch>
            <a:fillRect/>
          </a:stretch>
        </p:blipFill>
        <p:spPr>
          <a:xfrm rot="21195525">
            <a:off x="6260616" y="1095908"/>
            <a:ext cx="4239880" cy="4866385"/>
          </a:xfrm>
          <a:ln>
            <a:noFill/>
          </a:ln>
        </p:spPr>
        <p:style>
          <a:lnRef idx="2">
            <a:schemeClr val="accent2"/>
          </a:lnRef>
          <a:fillRef idx="1">
            <a:schemeClr val="lt1"/>
          </a:fillRef>
          <a:effectRef idx="0">
            <a:schemeClr val="accent2"/>
          </a:effectRef>
          <a:fontRef idx="minor">
            <a:schemeClr val="dk1"/>
          </a:fontRef>
        </p:style>
      </p:pic>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75360" y="2685143"/>
            <a:ext cx="5014290" cy="293333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514350" lvl="1" indent="-285750" algn="just">
              <a:lnSpc>
                <a:spcPct val="100000"/>
              </a:lnSpc>
              <a:spcBef>
                <a:spcPts val="0"/>
              </a:spcBef>
              <a:buClr>
                <a:srgbClr val="000000"/>
              </a:buClr>
              <a:buSzPts val="1600"/>
              <a:buFontTx/>
              <a:buChar char="-"/>
            </a:pPr>
            <a:r>
              <a:rPr lang="en-US" sz="1700" dirty="0">
                <a:latin typeface="Times New Roman" panose="02020603050405020304" pitchFamily="18" charset="0"/>
                <a:ea typeface="Quattrocento Sans"/>
                <a:cs typeface="Times New Roman" panose="02020603050405020304" pitchFamily="18" charset="0"/>
                <a:sym typeface="Quattrocento Sans"/>
              </a:rPr>
              <a:t>Convention against long-range transboundary air pollution 1979</a:t>
            </a:r>
          </a:p>
          <a:p>
            <a:pPr marL="514350" lvl="1" indent="-285750" algn="just">
              <a:lnSpc>
                <a:spcPct val="100000"/>
              </a:lnSpc>
              <a:spcBef>
                <a:spcPts val="0"/>
              </a:spcBef>
              <a:buClr>
                <a:srgbClr val="000000"/>
              </a:buClr>
              <a:buSzPts val="1600"/>
              <a:buFontTx/>
              <a:buChar char="-"/>
            </a:pPr>
            <a:r>
              <a:rPr lang="en-US" sz="1700" dirty="0">
                <a:latin typeface="Times New Roman" panose="02020603050405020304" pitchFamily="18" charset="0"/>
                <a:ea typeface="Quattrocento Sans"/>
                <a:cs typeface="Times New Roman" panose="02020603050405020304" pitchFamily="18" charset="0"/>
                <a:sym typeface="Quattrocento Sans"/>
              </a:rPr>
              <a:t>Vienna Convention on the Protection of the Ozone Layer 1985</a:t>
            </a:r>
          </a:p>
          <a:p>
            <a:pPr marL="514350" lvl="1" indent="-285750" algn="just">
              <a:lnSpc>
                <a:spcPct val="100000"/>
              </a:lnSpc>
              <a:spcBef>
                <a:spcPts val="0"/>
              </a:spcBef>
              <a:buClr>
                <a:srgbClr val="000000"/>
              </a:buClr>
              <a:buSzPts val="1600"/>
              <a:buFontTx/>
              <a:buChar char="-"/>
            </a:pPr>
            <a:r>
              <a:rPr lang="en-US" sz="1700" dirty="0">
                <a:latin typeface="Times New Roman" panose="02020603050405020304" pitchFamily="18" charset="0"/>
                <a:ea typeface="Quattrocento Sans"/>
                <a:cs typeface="Times New Roman" panose="02020603050405020304" pitchFamily="18" charset="0"/>
                <a:sym typeface="Quattrocento Sans"/>
              </a:rPr>
              <a:t>Montreal Protocol on Substances that Deplete the Ozone Layer 1987 (supplemented in 1990)</a:t>
            </a:r>
          </a:p>
          <a:p>
            <a:pPr marL="514350" lvl="1" indent="-285750" algn="just">
              <a:lnSpc>
                <a:spcPct val="100000"/>
              </a:lnSpc>
              <a:spcBef>
                <a:spcPts val="0"/>
              </a:spcBef>
              <a:buClr>
                <a:srgbClr val="000000"/>
              </a:buClr>
              <a:buSzPts val="1600"/>
              <a:buFontTx/>
              <a:buChar char="-"/>
            </a:pPr>
            <a:r>
              <a:rPr lang="en-US" sz="1700" dirty="0">
                <a:latin typeface="Times New Roman" panose="02020603050405020304" pitchFamily="18" charset="0"/>
                <a:ea typeface="Quattrocento Sans"/>
                <a:cs typeface="Times New Roman" panose="02020603050405020304" pitchFamily="18" charset="0"/>
                <a:sym typeface="Quattrocento Sans"/>
              </a:rPr>
              <a:t>United Nation Framework Convention on Climate Change 1992</a:t>
            </a:r>
          </a:p>
          <a:p>
            <a:pPr marL="228600" lvl="1" indent="0" algn="just">
              <a:lnSpc>
                <a:spcPct val="100000"/>
              </a:lnSpc>
              <a:spcBef>
                <a:spcPts val="0"/>
              </a:spcBef>
              <a:buClr>
                <a:srgbClr val="000000"/>
              </a:buClr>
              <a:buSzPts val="1600"/>
            </a:pPr>
            <a:r>
              <a:rPr lang="en-US" sz="1700" dirty="0">
                <a:latin typeface="Times New Roman" panose="02020603050405020304" pitchFamily="18" charset="0"/>
                <a:ea typeface="Quattrocento Sans"/>
                <a:cs typeface="Times New Roman" panose="02020603050405020304" pitchFamily="18" charset="0"/>
                <a:sym typeface="Quattrocento Sans"/>
              </a:rPr>
              <a:t>-     Kyoto Protocol 1997</a:t>
            </a:r>
          </a:p>
          <a:p>
            <a:pPr marL="228600" lvl="1" indent="0" algn="just">
              <a:lnSpc>
                <a:spcPct val="100000"/>
              </a:lnSpc>
              <a:spcBef>
                <a:spcPts val="0"/>
              </a:spcBef>
              <a:buClr>
                <a:srgbClr val="000000"/>
              </a:buClr>
              <a:buSzPts val="1600"/>
            </a:pPr>
            <a:r>
              <a:rPr lang="en-US" sz="1700" dirty="0">
                <a:latin typeface="Times New Roman" panose="02020603050405020304" pitchFamily="18" charset="0"/>
                <a:ea typeface="Quattrocento Sans"/>
                <a:cs typeface="Times New Roman" panose="02020603050405020304" pitchFamily="18" charset="0"/>
                <a:sym typeface="Quattrocento Sans"/>
              </a:rPr>
              <a:t>-     Paris Agreement on climate change 2015</a:t>
            </a:r>
            <a:endParaRPr lang="en" sz="1700" dirty="0">
              <a:latin typeface="Times New Roman" panose="02020603050405020304" pitchFamily="18" charset="0"/>
              <a:ea typeface="Quattrocento Sans"/>
              <a:cs typeface="Times New Roman" panose="02020603050405020304" pitchFamily="18" charset="0"/>
              <a:sym typeface="Quattrocento Sans"/>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4"/>
          <a:srcRect l="31333" t="85035" r="16916" b="5476"/>
          <a:stretch/>
        </p:blipFill>
        <p:spPr>
          <a:xfrm>
            <a:off x="1120875" y="5894278"/>
            <a:ext cx="9950250" cy="957942"/>
          </a:xfrm>
          <a:prstGeom prst="rect">
            <a:avLst/>
          </a:prstGeom>
        </p:spPr>
      </p:pic>
    </p:spTree>
    <p:extLst>
      <p:ext uri="{BB962C8B-B14F-4D97-AF65-F5344CB8AC3E}">
        <p14:creationId xmlns:p14="http://schemas.microsoft.com/office/powerpoint/2010/main" val="3023870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 sz="2100" dirty="0">
                <a:solidFill>
                  <a:srgbClr val="FFFFFF"/>
                </a:solidFill>
                <a:latin typeface="Times New Roman" panose="02020603050405020304" pitchFamily="18" charset="0"/>
                <a:ea typeface="Century Gothic"/>
                <a:cs typeface="Times New Roman" panose="02020603050405020304" pitchFamily="18" charset="0"/>
                <a:sym typeface="Century Gothic"/>
              </a:rPr>
              <a:t>2. </a:t>
            </a:r>
            <a:r>
              <a:rPr lang="en-US" sz="2100" dirty="0">
                <a:solidFill>
                  <a:srgbClr val="FFFFFF"/>
                </a:solidFill>
                <a:latin typeface="Times New Roman" panose="02020603050405020304" pitchFamily="18" charset="0"/>
                <a:ea typeface="Century Gothic"/>
                <a:cs typeface="Times New Roman" panose="02020603050405020304" pitchFamily="18" charset="0"/>
                <a:sym typeface="Century Gothic"/>
              </a:rPr>
              <a:t>Overview of the international legal framework regulating climate change and waste management</a:t>
            </a:r>
          </a:p>
        </p:txBody>
      </p:sp>
      <p:sp>
        <p:nvSpPr>
          <p:cNvPr id="158" name="Google Shape;158;p46"/>
          <p:cNvSpPr txBox="1"/>
          <p:nvPr/>
        </p:nvSpPr>
        <p:spPr>
          <a:xfrm>
            <a:off x="493486" y="1206703"/>
            <a:ext cx="9987703" cy="456885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457200" lvl="1" algn="just">
              <a:lnSpc>
                <a:spcPct val="150000"/>
              </a:lnSpc>
              <a:buSzPts val="1600"/>
            </a:pPr>
            <a:r>
              <a:rPr lang="en-US" sz="1700" b="1" i="1" dirty="0">
                <a:latin typeface="Times New Roman" panose="02020603050405020304" pitchFamily="18" charset="0"/>
                <a:ea typeface="Quattrocento Sans"/>
                <a:cs typeface="Times New Roman" panose="02020603050405020304" pitchFamily="18" charset="0"/>
                <a:sym typeface="Quattrocento Sans"/>
              </a:rPr>
              <a:t>Content of international law regulating climate change</a:t>
            </a:r>
          </a:p>
          <a:p>
            <a:pPr marL="742950" lvl="1" indent="-285750" algn="just">
              <a:lnSpc>
                <a:spcPct val="150000"/>
              </a:lnSpc>
              <a:buSzPts val="1600"/>
              <a:buFontTx/>
              <a:buChar char="-"/>
            </a:pPr>
            <a:r>
              <a:rPr lang="en-US" sz="1700" dirty="0">
                <a:latin typeface="Times New Roman" panose="02020603050405020304" pitchFamily="18" charset="0"/>
                <a:ea typeface="Quattrocento Sans"/>
                <a:cs typeface="Times New Roman" panose="02020603050405020304" pitchFamily="18" charset="0"/>
                <a:sym typeface="Quattrocento Sans"/>
              </a:rPr>
              <a:t>Emphasizes the principles and obligations of member states in preventing global warming. The goal is to achieve stabilization of greenhouse gas concentrations in the atmosphere to the extent possible, preventing dangerous human interference with the climate system in order to protect the climate system for today and later</a:t>
            </a:r>
          </a:p>
          <a:p>
            <a:pPr marL="742950" lvl="1" indent="-285750" algn="just">
              <a:lnSpc>
                <a:spcPct val="150000"/>
              </a:lnSpc>
              <a:buSzPts val="1600"/>
              <a:buFontTx/>
              <a:buChar char="-"/>
            </a:pPr>
            <a:r>
              <a:rPr lang="en-US" sz="1700" dirty="0">
                <a:latin typeface="Times New Roman" panose="02020603050405020304" pitchFamily="18" charset="0"/>
                <a:ea typeface="Quattrocento Sans"/>
                <a:cs typeface="Times New Roman" panose="02020603050405020304" pitchFamily="18" charset="0"/>
                <a:sym typeface="Quattrocento Sans"/>
              </a:rPr>
              <a:t>Regulations on the responsibilities of countries, which emphasize the role of developed countries in reducing greenhouse gases through a mechanism to review and evaluate the level of implementation of commitments by member states.</a:t>
            </a:r>
          </a:p>
          <a:p>
            <a:pPr marL="742950" lvl="1" indent="-285750" algn="just">
              <a:lnSpc>
                <a:spcPct val="150000"/>
              </a:lnSpc>
              <a:buSzPts val="1600"/>
              <a:buFontTx/>
              <a:buChar char="-"/>
            </a:pPr>
            <a:r>
              <a:rPr lang="en-US" sz="1700" dirty="0">
                <a:latin typeface="Times New Roman" panose="02020603050405020304" pitchFamily="18" charset="0"/>
                <a:ea typeface="Quattrocento Sans"/>
                <a:cs typeface="Times New Roman" panose="02020603050405020304" pitchFamily="18" charset="0"/>
                <a:sym typeface="Quattrocento Sans"/>
              </a:rPr>
              <a:t>Develop financial, technological and capacity support mechanisms to build a clean developed country</a:t>
            </a:r>
          </a:p>
          <a:p>
            <a:pPr marL="742950" lvl="1" indent="-285750" algn="just">
              <a:lnSpc>
                <a:spcPct val="150000"/>
              </a:lnSpc>
              <a:buSzPts val="1600"/>
              <a:buFontTx/>
              <a:buChar char="-"/>
            </a:pPr>
            <a:r>
              <a:rPr lang="en-US" sz="1700" dirty="0">
                <a:latin typeface="Times New Roman" panose="02020603050405020304" pitchFamily="18" charset="0"/>
                <a:ea typeface="Quattrocento Sans"/>
                <a:cs typeface="Times New Roman" panose="02020603050405020304" pitchFamily="18" charset="0"/>
                <a:sym typeface="Quattrocento Sans"/>
              </a:rPr>
              <a:t>Proposing content on "strengthening exchange, action and mutual assistance to offset losses and damages" caused by climate change among member countries</a:t>
            </a:r>
            <a:endParaRPr lang="en" sz="1700" dirty="0">
              <a:latin typeface="Times New Roman" panose="02020603050405020304" pitchFamily="18" charset="0"/>
              <a:ea typeface="Quattrocento Sans"/>
              <a:cs typeface="Times New Roman" panose="02020603050405020304" pitchFamily="18" charset="0"/>
              <a:sym typeface="Quattrocento Sans"/>
            </a:endParaRPr>
          </a:p>
        </p:txBody>
      </p:sp>
    </p:spTree>
    <p:extLst>
      <p:ext uri="{BB962C8B-B14F-4D97-AF65-F5344CB8AC3E}">
        <p14:creationId xmlns:p14="http://schemas.microsoft.com/office/powerpoint/2010/main" val="73041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 sz="2100" dirty="0">
                <a:solidFill>
                  <a:srgbClr val="FFFFFF"/>
                </a:solidFill>
                <a:latin typeface="Times New Roman" panose="02020603050405020304" pitchFamily="18" charset="0"/>
                <a:ea typeface="Century Gothic"/>
                <a:cs typeface="Times New Roman" panose="02020603050405020304" pitchFamily="18" charset="0"/>
                <a:sym typeface="Century Gothic"/>
              </a:rPr>
              <a:t>2. </a:t>
            </a:r>
            <a:r>
              <a:rPr lang="en-US" sz="2100" dirty="0">
                <a:solidFill>
                  <a:srgbClr val="FFFFFF"/>
                </a:solidFill>
                <a:latin typeface="Times New Roman" panose="02020603050405020304" pitchFamily="18" charset="0"/>
                <a:ea typeface="Century Gothic"/>
                <a:cs typeface="Times New Roman" panose="02020603050405020304" pitchFamily="18" charset="0"/>
                <a:sym typeface="Century Gothic"/>
              </a:rPr>
              <a:t>Overview of the international legal framework regulating climate change and waste management</a:t>
            </a:r>
            <a:endParaRPr sz="2100" b="0"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93059" y="1206703"/>
            <a:ext cx="9488130" cy="456885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457200" lvl="1" algn="just">
              <a:lnSpc>
                <a:spcPct val="150000"/>
              </a:lnSpc>
              <a:buSzPts val="1600"/>
            </a:pPr>
            <a:r>
              <a:rPr lang="en-US" sz="1700" b="1" i="1" dirty="0">
                <a:latin typeface="Times New Roman" panose="02020603050405020304" pitchFamily="18" charset="0"/>
                <a:ea typeface="Quattrocento Sans"/>
                <a:cs typeface="Times New Roman" panose="02020603050405020304" pitchFamily="18" charset="0"/>
                <a:sym typeface="Quattrocento Sans"/>
              </a:rPr>
              <a:t>Some obligations to implement commitments on climate change by member countries:</a:t>
            </a:r>
          </a:p>
          <a:p>
            <a:pPr marL="742950" lvl="1" indent="-285750" algn="just">
              <a:lnSpc>
                <a:spcPct val="150000"/>
              </a:lnSpc>
              <a:buSzPts val="1600"/>
              <a:buFont typeface="Arial" panose="020B0604020202020204" pitchFamily="34" charset="0"/>
              <a:buChar char="•"/>
            </a:pPr>
            <a:r>
              <a:rPr lang="en-US" sz="1700" dirty="0">
                <a:latin typeface="Times New Roman" panose="02020603050405020304" pitchFamily="18" charset="0"/>
                <a:ea typeface="Quattrocento Sans"/>
                <a:cs typeface="Times New Roman" panose="02020603050405020304" pitchFamily="18" charset="0"/>
                <a:sym typeface="Quattrocento Sans"/>
              </a:rPr>
              <a:t>Countries have the obligation to internalize international treaties on climate change by directly applying them or internalizing them depending on the conditions of each country.</a:t>
            </a:r>
          </a:p>
          <a:p>
            <a:pPr marL="742950" lvl="1" indent="-285750" algn="just">
              <a:lnSpc>
                <a:spcPct val="150000"/>
              </a:lnSpc>
              <a:buSzPts val="1600"/>
              <a:buFont typeface="Arial" panose="020B0604020202020204" pitchFamily="34" charset="0"/>
              <a:buChar char="•"/>
            </a:pPr>
            <a:r>
              <a:rPr lang="en-US" sz="1700" dirty="0">
                <a:latin typeface="Times New Roman" panose="02020603050405020304" pitchFamily="18" charset="0"/>
                <a:ea typeface="Quattrocento Sans"/>
                <a:cs typeface="Times New Roman" panose="02020603050405020304" pitchFamily="18" charset="0"/>
                <a:sym typeface="Quattrocento Sans"/>
              </a:rPr>
              <a:t>Countries need linkage and coordination between sectors in building institutions to coordinate climate change response activities. Therefore, the agency in charge of drafting the internal law document needs to coordinate closely with other relevant agencies as well as agencies in charge of the environment and climate change response to determine the roadmap and appropriate process and content, ensuring on schedule and within the authority of construction and implementation.</a:t>
            </a:r>
            <a:endParaRPr lang="en" sz="1700" dirty="0">
              <a:latin typeface="Times New Roman" panose="02020603050405020304" pitchFamily="18" charset="0"/>
              <a:ea typeface="Quattrocento Sans"/>
              <a:cs typeface="Times New Roman" panose="02020603050405020304" pitchFamily="18" charset="0"/>
              <a:sym typeface="Quattrocento Sans"/>
            </a:endParaRPr>
          </a:p>
        </p:txBody>
      </p:sp>
    </p:spTree>
    <p:extLst>
      <p:ext uri="{BB962C8B-B14F-4D97-AF65-F5344CB8AC3E}">
        <p14:creationId xmlns:p14="http://schemas.microsoft.com/office/powerpoint/2010/main" val="116974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950251" cy="738623"/>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 sz="2100" dirty="0">
                <a:solidFill>
                  <a:srgbClr val="FFFFFF"/>
                </a:solidFill>
                <a:latin typeface="Times New Roman" panose="02020603050405020304" pitchFamily="18" charset="0"/>
                <a:ea typeface="Century Gothic"/>
                <a:cs typeface="Times New Roman" panose="02020603050405020304" pitchFamily="18" charset="0"/>
                <a:sym typeface="Century Gothic"/>
              </a:rPr>
              <a:t>2. </a:t>
            </a:r>
            <a:r>
              <a:rPr lang="en-US" sz="2100" dirty="0">
                <a:solidFill>
                  <a:srgbClr val="FFFFFF"/>
                </a:solidFill>
                <a:latin typeface="Times New Roman" panose="02020603050405020304" pitchFamily="18" charset="0"/>
                <a:ea typeface="Century Gothic"/>
                <a:cs typeface="Times New Roman" panose="02020603050405020304" pitchFamily="18" charset="0"/>
                <a:sym typeface="Century Gothic"/>
              </a:rPr>
              <a:t>Overview of the international legal framework regulating climate change and waste management</a:t>
            </a: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772999" y="1143000"/>
            <a:ext cx="5062192" cy="947055"/>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lvl="1" algn="ctr">
              <a:lnSpc>
                <a:spcPct val="90000"/>
              </a:lnSpc>
              <a:buClr>
                <a:schemeClr val="dk1"/>
              </a:buClr>
              <a:buSzPts val="3200"/>
            </a:pPr>
            <a:r>
              <a:rPr lang="en-US" sz="2000" b="1" dirty="0">
                <a:latin typeface="Times New Roman" panose="02020603050405020304" pitchFamily="18" charset="0"/>
                <a:ea typeface="Quattrocento Sans"/>
                <a:cs typeface="Times New Roman" panose="02020603050405020304" pitchFamily="18" charset="0"/>
                <a:sym typeface="Quattrocento Sans"/>
              </a:rPr>
              <a:t>International legal documents regulating waste management</a:t>
            </a:r>
            <a:endParaRPr lang="LID4096" sz="2000" dirty="0">
              <a:latin typeface="Segoe UI" panose="020B0502040204020203" pitchFamily="34" charset="0"/>
              <a:cs typeface="Segoe UI" panose="020B0502040204020203"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0" y="2365829"/>
            <a:ext cx="6914187" cy="3124284"/>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514350" lvl="1" indent="-285750" algn="just">
              <a:lnSpc>
                <a:spcPct val="100000"/>
              </a:lnSpc>
              <a:spcBef>
                <a:spcPts val="0"/>
              </a:spcBef>
              <a:buClr>
                <a:srgbClr val="000000"/>
              </a:buClr>
              <a:buSzPts val="1600"/>
              <a:buFontTx/>
              <a:buChar char="-"/>
            </a:pPr>
            <a:r>
              <a:rPr lang="en-US" sz="1700" dirty="0">
                <a:latin typeface="Times New Roman" panose="02020603050405020304" pitchFamily="18" charset="0"/>
                <a:ea typeface="Quattrocento Sans"/>
                <a:cs typeface="Times New Roman" panose="02020603050405020304" pitchFamily="18" charset="0"/>
                <a:sym typeface="Quattrocento Sans"/>
              </a:rPr>
              <a:t>Convention for the Prevention of Marine Pollution from the Dumping of Wastes and Other Substances, 1972 (London Convention)</a:t>
            </a:r>
          </a:p>
          <a:p>
            <a:pPr marL="514350" lvl="1" indent="-285750" algn="just">
              <a:lnSpc>
                <a:spcPct val="100000"/>
              </a:lnSpc>
              <a:spcBef>
                <a:spcPts val="0"/>
              </a:spcBef>
              <a:buClr>
                <a:srgbClr val="000000"/>
              </a:buClr>
              <a:buSzPts val="1600"/>
              <a:buFontTx/>
              <a:buChar char="-"/>
            </a:pPr>
            <a:r>
              <a:rPr lang="en-US" sz="1700" dirty="0" err="1">
                <a:latin typeface="Times New Roman" panose="02020603050405020304" pitchFamily="18" charset="0"/>
                <a:ea typeface="Quattrocento Sans"/>
                <a:cs typeface="Times New Roman" panose="02020603050405020304" pitchFamily="18" charset="0"/>
                <a:sym typeface="Quattrocento Sans"/>
              </a:rPr>
              <a:t>Marpol</a:t>
            </a:r>
            <a:r>
              <a:rPr lang="en-US" sz="1700" dirty="0">
                <a:latin typeface="Times New Roman" panose="02020603050405020304" pitchFamily="18" charset="0"/>
                <a:ea typeface="Quattrocento Sans"/>
                <a:cs typeface="Times New Roman" panose="02020603050405020304" pitchFamily="18" charset="0"/>
                <a:sym typeface="Quattrocento Sans"/>
              </a:rPr>
              <a:t> Convention 73/78 on the prevention of pollution from ships, 1973</a:t>
            </a:r>
          </a:p>
          <a:p>
            <a:pPr marL="514350" lvl="1" indent="-285750" algn="just">
              <a:lnSpc>
                <a:spcPct val="100000"/>
              </a:lnSpc>
              <a:spcBef>
                <a:spcPts val="0"/>
              </a:spcBef>
              <a:buClr>
                <a:srgbClr val="000000"/>
              </a:buClr>
              <a:buSzPts val="1600"/>
              <a:buFontTx/>
              <a:buChar char="-"/>
            </a:pPr>
            <a:r>
              <a:rPr lang="en-US" sz="1700" dirty="0">
                <a:latin typeface="Times New Roman" panose="02020603050405020304" pitchFamily="18" charset="0"/>
                <a:ea typeface="Quattrocento Sans"/>
                <a:cs typeface="Times New Roman" panose="02020603050405020304" pitchFamily="18" charset="0"/>
                <a:sym typeface="Quattrocento Sans"/>
              </a:rPr>
              <a:t>Basel Convention on the control of transboundary movements of hazardous waste and their disposal, 1989.</a:t>
            </a:r>
          </a:p>
          <a:p>
            <a:pPr marL="514350" lvl="1" indent="-285750" algn="just">
              <a:lnSpc>
                <a:spcPct val="100000"/>
              </a:lnSpc>
              <a:spcBef>
                <a:spcPts val="0"/>
              </a:spcBef>
              <a:buClr>
                <a:srgbClr val="000000"/>
              </a:buClr>
              <a:buSzPts val="1600"/>
              <a:buFontTx/>
              <a:buChar char="-"/>
            </a:pPr>
            <a:r>
              <a:rPr lang="en-US" sz="1700" dirty="0">
                <a:latin typeface="Times New Roman" panose="02020603050405020304" pitchFamily="18" charset="0"/>
                <a:ea typeface="Quattrocento Sans"/>
                <a:cs typeface="Times New Roman" panose="02020603050405020304" pitchFamily="18" charset="0"/>
                <a:sym typeface="Quattrocento Sans"/>
              </a:rPr>
              <a:t>Rotterdam Convention on prior notification and agreement procedures for certain hazardous chemicals and pesticides in international trade, 1998.</a:t>
            </a:r>
          </a:p>
          <a:p>
            <a:pPr marL="514350" lvl="1" indent="-285750" algn="just">
              <a:lnSpc>
                <a:spcPct val="100000"/>
              </a:lnSpc>
              <a:spcBef>
                <a:spcPts val="0"/>
              </a:spcBef>
              <a:buClr>
                <a:srgbClr val="000000"/>
              </a:buClr>
              <a:buSzPts val="1600"/>
              <a:buFontTx/>
              <a:buChar char="-"/>
            </a:pPr>
            <a:r>
              <a:rPr lang="en-US" sz="1700" dirty="0">
                <a:latin typeface="Times New Roman" panose="02020603050405020304" pitchFamily="18" charset="0"/>
                <a:ea typeface="Quattrocento Sans"/>
                <a:cs typeface="Times New Roman" panose="02020603050405020304" pitchFamily="18" charset="0"/>
                <a:sym typeface="Quattrocento Sans"/>
              </a:rPr>
              <a:t>Stockholm Convention on Persistent Organic Pollutants (POPs) 2001.</a:t>
            </a:r>
          </a:p>
          <a:p>
            <a:pPr marL="514350" lvl="1" indent="-285750" algn="just">
              <a:lnSpc>
                <a:spcPct val="100000"/>
              </a:lnSpc>
              <a:spcBef>
                <a:spcPts val="0"/>
              </a:spcBef>
              <a:buClr>
                <a:srgbClr val="000000"/>
              </a:buClr>
              <a:buSzPts val="1600"/>
              <a:buFontTx/>
              <a:buChar char="-"/>
            </a:pPr>
            <a:r>
              <a:rPr lang="en-US" sz="1700" dirty="0">
                <a:latin typeface="Times New Roman" panose="02020603050405020304" pitchFamily="18" charset="0"/>
                <a:ea typeface="Quattrocento Sans"/>
                <a:cs typeface="Times New Roman" panose="02020603050405020304" pitchFamily="18" charset="0"/>
                <a:sym typeface="Quattrocento Sans"/>
              </a:rPr>
              <a:t>MINAMATA Convention on Mercury 2013</a:t>
            </a: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17600" y="5893963"/>
            <a:ext cx="9953525" cy="958257"/>
          </a:xfrm>
          <a:prstGeom prst="rect">
            <a:avLst/>
          </a:prstGeom>
        </p:spPr>
      </p:pic>
      <p:pic>
        <p:nvPicPr>
          <p:cNvPr id="7" name="Picture Placeholder 6"/>
          <p:cNvPicPr>
            <a:picLocks noGrp="1" noChangeAspect="1"/>
          </p:cNvPicPr>
          <p:nvPr>
            <p:ph type="pic" idx="2"/>
          </p:nvPr>
        </p:nvPicPr>
        <p:blipFill>
          <a:blip r:embed="rId4">
            <a:extLst>
              <a:ext uri="{28A0092B-C50C-407E-A947-70E740481C1C}">
                <a14:useLocalDpi xmlns:a14="http://schemas.microsoft.com/office/drawing/2010/main" val="0"/>
              </a:ext>
            </a:extLst>
          </a:blip>
          <a:srcRect l="7309" r="7309"/>
          <a:stretch>
            <a:fillRect/>
          </a:stretch>
        </p:blipFill>
        <p:spPr>
          <a:xfrm>
            <a:off x="6914187" y="1610868"/>
            <a:ext cx="5056824" cy="4459146"/>
          </a:xfrm>
        </p:spPr>
      </p:pic>
    </p:spTree>
    <p:extLst>
      <p:ext uri="{BB962C8B-B14F-4D97-AF65-F5344CB8AC3E}">
        <p14:creationId xmlns:p14="http://schemas.microsoft.com/office/powerpoint/2010/main" val="3439661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885371" y="468080"/>
            <a:ext cx="9595818" cy="1061789"/>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 sz="2100" dirty="0">
                <a:solidFill>
                  <a:srgbClr val="FFFFFF"/>
                </a:solidFill>
                <a:latin typeface="Times New Roman" panose="02020603050405020304" pitchFamily="18" charset="0"/>
                <a:ea typeface="Century Gothic"/>
                <a:cs typeface="Times New Roman" panose="02020603050405020304" pitchFamily="18" charset="0"/>
                <a:sym typeface="Century Gothic"/>
              </a:rPr>
              <a:t>2. </a:t>
            </a:r>
            <a:r>
              <a:rPr lang="en-US" sz="2100" dirty="0">
                <a:solidFill>
                  <a:srgbClr val="FFFFFF"/>
                </a:solidFill>
                <a:latin typeface="Times New Roman" panose="02020603050405020304" pitchFamily="18" charset="0"/>
                <a:ea typeface="Century Gothic"/>
                <a:cs typeface="Times New Roman" panose="02020603050405020304" pitchFamily="18" charset="0"/>
                <a:sym typeface="Century Gothic"/>
              </a:rPr>
              <a:t>Overview of the international legal framework regulating climate change and waste management</a:t>
            </a:r>
          </a:p>
          <a:p>
            <a:pPr lvl="0">
              <a:buClr>
                <a:srgbClr val="FFFFFF"/>
              </a:buClr>
              <a:buSzPts val="2800"/>
            </a:pPr>
            <a:endParaRPr sz="2100" b="0"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93059" y="1529869"/>
            <a:ext cx="9488130" cy="428646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457200" lvl="1" algn="just">
              <a:lnSpc>
                <a:spcPct val="150000"/>
              </a:lnSpc>
              <a:buSzPts val="1600"/>
            </a:pPr>
            <a:r>
              <a:rPr lang="en-US" sz="1700" b="1" i="1" dirty="0">
                <a:latin typeface="Times New Roman" panose="02020603050405020304" pitchFamily="18" charset="0"/>
                <a:ea typeface="Quattrocento Sans"/>
                <a:cs typeface="Times New Roman" panose="02020603050405020304" pitchFamily="18" charset="0"/>
                <a:sym typeface="Quattrocento Sans"/>
              </a:rPr>
              <a:t>Content of international law on waste management:</a:t>
            </a:r>
          </a:p>
          <a:p>
            <a:pPr marL="742950" lvl="1" indent="-285750" algn="just">
              <a:lnSpc>
                <a:spcPct val="150000"/>
              </a:lnSpc>
              <a:buSzPts val="1600"/>
              <a:buFont typeface="Arial" panose="020B0604020202020204" pitchFamily="34" charset="0"/>
              <a:buChar char="•"/>
            </a:pPr>
            <a:r>
              <a:rPr lang="en-US" sz="1700" dirty="0">
                <a:latin typeface="Times New Roman" panose="02020603050405020304" pitchFamily="18" charset="0"/>
                <a:ea typeface="Quattrocento Sans"/>
                <a:cs typeface="Times New Roman" panose="02020603050405020304" pitchFamily="18" charset="0"/>
                <a:sym typeface="Quattrocento Sans"/>
              </a:rPr>
              <a:t>Control the dumping of waste and other substances at sea, strengthen effective control of pollution sources, and take feasible steps to prevent pollution caused by dumping at sea.</a:t>
            </a:r>
          </a:p>
          <a:p>
            <a:pPr marL="742950" lvl="1" indent="-285750" algn="just">
              <a:lnSpc>
                <a:spcPct val="150000"/>
              </a:lnSpc>
              <a:buSzPts val="1600"/>
              <a:buFont typeface="Arial" panose="020B0604020202020204" pitchFamily="34" charset="0"/>
              <a:buChar char="•"/>
            </a:pPr>
            <a:r>
              <a:rPr lang="en-US" sz="1700" dirty="0">
                <a:latin typeface="Times New Roman" panose="02020603050405020304" pitchFamily="18" charset="0"/>
                <a:ea typeface="Quattrocento Sans"/>
                <a:cs typeface="Times New Roman" panose="02020603050405020304" pitchFamily="18" charset="0"/>
                <a:sym typeface="Quattrocento Sans"/>
              </a:rPr>
              <a:t>Prevent pollution caused by the transportation of petroleum, dangerous and toxic goods, as well as water, garbage and gases emitted from ships.</a:t>
            </a:r>
          </a:p>
          <a:p>
            <a:pPr marL="742950" lvl="1" indent="-285750" algn="just">
              <a:lnSpc>
                <a:spcPct val="150000"/>
              </a:lnSpc>
              <a:buSzPts val="1600"/>
              <a:buFont typeface="Arial" panose="020B0604020202020204" pitchFamily="34" charset="0"/>
              <a:buChar char="•"/>
            </a:pPr>
            <a:r>
              <a:rPr lang="en-US" sz="1700" dirty="0">
                <a:latin typeface="Times New Roman" panose="02020603050405020304" pitchFamily="18" charset="0"/>
                <a:ea typeface="Quattrocento Sans"/>
                <a:cs typeface="Times New Roman" panose="02020603050405020304" pitchFamily="18" charset="0"/>
                <a:sym typeface="Quattrocento Sans"/>
              </a:rPr>
              <a:t>Minimize generation of hazardous waste; Encourage the disposal of hazardous waste near the source, reduce the movement of these substances across borders and ensure that waste is managed in the best way to protect the environment.</a:t>
            </a:r>
          </a:p>
          <a:p>
            <a:pPr marL="457200" marR="0" lvl="1" algn="just" rtl="0">
              <a:lnSpc>
                <a:spcPct val="150000"/>
              </a:lnSpc>
              <a:spcBef>
                <a:spcPts val="0"/>
              </a:spcBef>
              <a:spcAft>
                <a:spcPts val="0"/>
              </a:spcAft>
              <a:buClr>
                <a:srgbClr val="000000"/>
              </a:buClr>
              <a:buSzPts val="1600"/>
            </a:pPr>
            <a:endParaRPr lang="en-US" sz="1700" dirty="0">
              <a:latin typeface="Times New Roman" panose="02020603050405020304" pitchFamily="18" charset="0"/>
              <a:ea typeface="Quattrocento Sans"/>
              <a:cs typeface="Times New Roman" panose="02020603050405020304" pitchFamily="18" charset="0"/>
              <a:sym typeface="Quattrocento Sans"/>
            </a:endParaRPr>
          </a:p>
        </p:txBody>
      </p:sp>
    </p:spTree>
    <p:extLst>
      <p:ext uri="{BB962C8B-B14F-4D97-AF65-F5344CB8AC3E}">
        <p14:creationId xmlns:p14="http://schemas.microsoft.com/office/powerpoint/2010/main" val="3361887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 sz="2100" dirty="0">
                <a:solidFill>
                  <a:srgbClr val="FFFFFF"/>
                </a:solidFill>
                <a:latin typeface="Times New Roman" panose="02020603050405020304" pitchFamily="18" charset="0"/>
                <a:ea typeface="Century Gothic"/>
                <a:cs typeface="Times New Roman" panose="02020603050405020304" pitchFamily="18" charset="0"/>
                <a:sym typeface="Century Gothic"/>
              </a:rPr>
              <a:t>2. </a:t>
            </a:r>
            <a:r>
              <a:rPr lang="en-US" sz="2100" dirty="0">
                <a:solidFill>
                  <a:srgbClr val="FFFFFF"/>
                </a:solidFill>
                <a:latin typeface="Times New Roman" panose="02020603050405020304" pitchFamily="18" charset="0"/>
                <a:ea typeface="Century Gothic"/>
                <a:cs typeface="Times New Roman" panose="02020603050405020304" pitchFamily="18" charset="0"/>
                <a:sym typeface="Century Gothic"/>
              </a:rPr>
              <a:t>Overview of the international legal framework regulating climate change and waste management</a:t>
            </a:r>
            <a:endParaRPr sz="2100" b="0"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362857" y="1206703"/>
            <a:ext cx="11292114" cy="460963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457200" lvl="1" algn="just">
              <a:lnSpc>
                <a:spcPct val="150000"/>
              </a:lnSpc>
              <a:buSzPts val="1600"/>
            </a:pPr>
            <a:r>
              <a:rPr lang="en-US" sz="1700" b="1" i="1" dirty="0">
                <a:latin typeface="Times New Roman" panose="02020603050405020304" pitchFamily="18" charset="0"/>
                <a:ea typeface="Quattrocento Sans"/>
                <a:cs typeface="Times New Roman" panose="02020603050405020304" pitchFamily="18" charset="0"/>
                <a:sym typeface="Quattrocento Sans"/>
              </a:rPr>
              <a:t>Content of international law on waste management:</a:t>
            </a:r>
          </a:p>
          <a:p>
            <a:pPr marL="742950" lvl="1" indent="-285750" algn="just">
              <a:lnSpc>
                <a:spcPct val="150000"/>
              </a:lnSpc>
              <a:buSzPts val="1600"/>
              <a:buFont typeface="Arial" panose="020B0604020202020204" pitchFamily="34" charset="0"/>
              <a:buChar char="•"/>
            </a:pPr>
            <a:r>
              <a:rPr lang="en-US" sz="1700" dirty="0">
                <a:latin typeface="Times New Roman" panose="02020603050405020304" pitchFamily="18" charset="0"/>
                <a:ea typeface="Quattrocento Sans"/>
                <a:cs typeface="Times New Roman" panose="02020603050405020304" pitchFamily="18" charset="0"/>
                <a:sym typeface="Quattrocento Sans"/>
              </a:rPr>
              <a:t>Promote cooperation efforts and shared responsibility among Parties to the Convention with respect to certain industrial chemicals and pesticides causing harm in international trade through the exchange of information on the properties of chemicals, supporting countries in the process of making import and export decisions, contributing to the reasonable use of chemicals to protect human health and the environment</a:t>
            </a:r>
          </a:p>
          <a:p>
            <a:pPr marL="742950" lvl="1" indent="-285750" algn="just">
              <a:lnSpc>
                <a:spcPct val="150000"/>
              </a:lnSpc>
              <a:buSzPts val="1600"/>
              <a:buFont typeface="Arial" panose="020B0604020202020204" pitchFamily="34" charset="0"/>
              <a:buChar char="•"/>
            </a:pPr>
            <a:r>
              <a:rPr lang="en-US" sz="1700" dirty="0">
                <a:latin typeface="Times New Roman" panose="02020603050405020304" pitchFamily="18" charset="0"/>
                <a:ea typeface="Quattrocento Sans"/>
                <a:cs typeface="Times New Roman" panose="02020603050405020304" pitchFamily="18" charset="0"/>
                <a:sym typeface="Quattrocento Sans"/>
              </a:rPr>
              <a:t>Protecting human health, biodiversity and the living environment from the dangers and risks caused by toxic chemicals such as POPs, the Convention stipulates the cessation of production, prohibition of use, and restriction of use and eventually completely destroy a number of human-made POPs, and implement necessary measures to continuously minimize the unintentional generation of POPs from industrial production activities, living or waste treatment.</a:t>
            </a:r>
          </a:p>
          <a:p>
            <a:pPr marL="742950" lvl="1" indent="-285750" algn="just">
              <a:lnSpc>
                <a:spcPct val="150000"/>
              </a:lnSpc>
              <a:buSzPts val="1600"/>
              <a:buFont typeface="Arial" panose="020B0604020202020204" pitchFamily="34" charset="0"/>
              <a:buChar char="•"/>
            </a:pPr>
            <a:r>
              <a:rPr lang="en-US" sz="1700" dirty="0">
                <a:latin typeface="Times New Roman" panose="02020603050405020304" pitchFamily="18" charset="0"/>
                <a:ea typeface="Quattrocento Sans"/>
                <a:cs typeface="Times New Roman" panose="02020603050405020304" pitchFamily="18" charset="0"/>
                <a:sym typeface="Quattrocento Sans"/>
              </a:rPr>
              <a:t>Control activities related to production, import, export, business, distribution, transportation, use, storage and disposal of mercury with the goal of protecting human health and the environment due to mercury emissions mercury and mercury compounds.</a:t>
            </a:r>
          </a:p>
        </p:txBody>
      </p:sp>
    </p:spTree>
    <p:extLst>
      <p:ext uri="{BB962C8B-B14F-4D97-AF65-F5344CB8AC3E}">
        <p14:creationId xmlns:p14="http://schemas.microsoft.com/office/powerpoint/2010/main" val="188648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30373"/>
            <a:ext cx="9791205" cy="415458"/>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 sz="2100" dirty="0">
                <a:solidFill>
                  <a:srgbClr val="FFFFFF"/>
                </a:solidFill>
                <a:latin typeface="Times New Roman" panose="02020603050405020304" pitchFamily="18" charset="0"/>
                <a:ea typeface="Century Gothic"/>
                <a:cs typeface="Times New Roman" panose="02020603050405020304" pitchFamily="18" charset="0"/>
                <a:sym typeface="Century Gothic"/>
              </a:rPr>
              <a:t>3. </a:t>
            </a:r>
            <a:r>
              <a:rPr lang="en-US" sz="2100" dirty="0">
                <a:solidFill>
                  <a:srgbClr val="FFFFFF"/>
                </a:solidFill>
                <a:latin typeface="Times New Roman" panose="02020603050405020304" pitchFamily="18" charset="0"/>
                <a:ea typeface="Century Gothic"/>
                <a:cs typeface="Times New Roman" panose="02020603050405020304" pitchFamily="18" charset="0"/>
                <a:sym typeface="Century Gothic"/>
              </a:rPr>
              <a:t>Overview of the national legal framework on climate change and waste management</a:t>
            </a:r>
          </a:p>
        </p:txBody>
      </p:sp>
      <p:sp>
        <p:nvSpPr>
          <p:cNvPr id="158" name="Google Shape;158;p46"/>
          <p:cNvSpPr txBox="1"/>
          <p:nvPr/>
        </p:nvSpPr>
        <p:spPr>
          <a:xfrm>
            <a:off x="993058" y="1065229"/>
            <a:ext cx="9791205" cy="475110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457200" lvl="1" algn="just">
              <a:lnSpc>
                <a:spcPct val="150000"/>
              </a:lnSpc>
              <a:buSzPts val="1600"/>
            </a:pPr>
            <a:r>
              <a:rPr lang="en-US" sz="1700" b="1" i="1" dirty="0">
                <a:latin typeface="Times New Roman" panose="02020603050405020304" pitchFamily="18" charset="0"/>
                <a:ea typeface="Quattrocento Sans"/>
                <a:cs typeface="Times New Roman" panose="02020603050405020304" pitchFamily="18" charset="0"/>
                <a:sym typeface="Quattrocento Sans"/>
              </a:rPr>
              <a:t>Content of national law on climate change</a:t>
            </a:r>
          </a:p>
          <a:p>
            <a:pPr marL="742950" lvl="1" indent="-285750" algn="just">
              <a:lnSpc>
                <a:spcPct val="150000"/>
              </a:lnSpc>
              <a:buSzPts val="1600"/>
              <a:buFont typeface="Arial" panose="020B0604020202020204" pitchFamily="34" charset="0"/>
              <a:buChar char="•"/>
            </a:pPr>
            <a:r>
              <a:rPr lang="en-US" sz="1700" dirty="0">
                <a:latin typeface="Times New Roman" panose="02020603050405020304" pitchFamily="18" charset="0"/>
                <a:ea typeface="Quattrocento Sans"/>
                <a:cs typeface="Times New Roman" panose="02020603050405020304" pitchFamily="18" charset="0"/>
                <a:sym typeface="Quattrocento Sans"/>
              </a:rPr>
              <a:t>Legal regulations on climate change adaptation.</a:t>
            </a:r>
          </a:p>
          <a:p>
            <a:pPr marL="742950" lvl="1" indent="-285750" algn="just">
              <a:lnSpc>
                <a:spcPct val="150000"/>
              </a:lnSpc>
              <a:buSzPts val="1600"/>
              <a:buFont typeface="Arial" panose="020B0604020202020204" pitchFamily="34" charset="0"/>
              <a:buChar char="•"/>
            </a:pPr>
            <a:r>
              <a:rPr lang="en-US" sz="1700" dirty="0">
                <a:latin typeface="Times New Roman" panose="02020603050405020304" pitchFamily="18" charset="0"/>
                <a:ea typeface="Quattrocento Sans"/>
                <a:cs typeface="Times New Roman" panose="02020603050405020304" pitchFamily="18" charset="0"/>
                <a:sym typeface="Quattrocento Sans"/>
              </a:rPr>
              <a:t>Legal regulations on reducing greenhouse gas emissions.</a:t>
            </a:r>
          </a:p>
          <a:p>
            <a:pPr marL="742950" lvl="1" indent="-285750" algn="just">
              <a:lnSpc>
                <a:spcPct val="150000"/>
              </a:lnSpc>
              <a:buSzPts val="1600"/>
              <a:buFont typeface="Arial" panose="020B0604020202020204" pitchFamily="34" charset="0"/>
              <a:buChar char="•"/>
            </a:pPr>
            <a:r>
              <a:rPr lang="en-US" sz="1700" dirty="0">
                <a:latin typeface="Times New Roman" panose="02020603050405020304" pitchFamily="18" charset="0"/>
                <a:ea typeface="Quattrocento Sans"/>
                <a:cs typeface="Times New Roman" panose="02020603050405020304" pitchFamily="18" charset="0"/>
                <a:sym typeface="Quattrocento Sans"/>
              </a:rPr>
              <a:t>Legal regulations on ozone layer protection.</a:t>
            </a:r>
          </a:p>
          <a:p>
            <a:pPr marL="742950" lvl="1" indent="-285750" algn="just">
              <a:lnSpc>
                <a:spcPct val="150000"/>
              </a:lnSpc>
              <a:buSzPts val="1600"/>
              <a:buFont typeface="Arial" panose="020B0604020202020204" pitchFamily="34" charset="0"/>
              <a:buChar char="•"/>
            </a:pPr>
            <a:r>
              <a:rPr lang="en-US" sz="1700" dirty="0">
                <a:latin typeface="Times New Roman" panose="02020603050405020304" pitchFamily="18" charset="0"/>
                <a:ea typeface="Quattrocento Sans"/>
                <a:cs typeface="Times New Roman" panose="02020603050405020304" pitchFamily="18" charset="0"/>
                <a:sym typeface="Quattrocento Sans"/>
              </a:rPr>
              <a:t>Legal regulations on carbon markets</a:t>
            </a:r>
          </a:p>
          <a:p>
            <a:pPr marL="742950" lvl="1" indent="-285750" algn="just">
              <a:lnSpc>
                <a:spcPct val="150000"/>
              </a:lnSpc>
              <a:buSzPts val="1600"/>
              <a:buFont typeface="Arial" panose="020B0604020202020204" pitchFamily="34" charset="0"/>
              <a:buChar char="•"/>
            </a:pPr>
            <a:r>
              <a:rPr lang="en-US" sz="1700" dirty="0">
                <a:latin typeface="Times New Roman" panose="02020603050405020304" pitchFamily="18" charset="0"/>
                <a:ea typeface="Quattrocento Sans"/>
                <a:cs typeface="Times New Roman" panose="02020603050405020304" pitchFamily="18" charset="0"/>
                <a:sym typeface="Quattrocento Sans"/>
              </a:rPr>
              <a:t>Legal regulations on waste minimization and economic compliance</a:t>
            </a:r>
          </a:p>
          <a:p>
            <a:pPr marL="742950" lvl="1" indent="-285750" algn="just">
              <a:lnSpc>
                <a:spcPct val="150000"/>
              </a:lnSpc>
              <a:buSzPts val="1600"/>
              <a:buFont typeface="Arial" panose="020B0604020202020204" pitchFamily="34" charset="0"/>
              <a:buChar char="•"/>
            </a:pPr>
            <a:r>
              <a:rPr lang="en-US" sz="1700" dirty="0">
                <a:latin typeface="Times New Roman" panose="02020603050405020304" pitchFamily="18" charset="0"/>
                <a:ea typeface="Quattrocento Sans"/>
                <a:cs typeface="Times New Roman" panose="02020603050405020304" pitchFamily="18" charset="0"/>
                <a:sym typeface="Quattrocento Sans"/>
              </a:rPr>
              <a:t>Legal regulations on national reporting to respond to climate change</a:t>
            </a:r>
          </a:p>
          <a:p>
            <a:pPr marL="742950" lvl="1" indent="-285750" algn="just">
              <a:lnSpc>
                <a:spcPct val="150000"/>
              </a:lnSpc>
              <a:buSzPts val="1600"/>
              <a:buFont typeface="Arial" panose="020B0604020202020204" pitchFamily="34" charset="0"/>
              <a:buChar char="•"/>
            </a:pPr>
            <a:r>
              <a:rPr lang="en-US" sz="1700" dirty="0">
                <a:latin typeface="Times New Roman" panose="02020603050405020304" pitchFamily="18" charset="0"/>
                <a:ea typeface="Quattrocento Sans"/>
                <a:cs typeface="Times New Roman" panose="02020603050405020304" pitchFamily="18" charset="0"/>
                <a:sym typeface="Quattrocento Sans"/>
              </a:rPr>
              <a:t>Legal regulations on sustainable production and consumption</a:t>
            </a:r>
          </a:p>
          <a:p>
            <a:pPr marL="742950" marR="0" lvl="1" indent="-285750" algn="just" rtl="0">
              <a:lnSpc>
                <a:spcPct val="150000"/>
              </a:lnSpc>
              <a:spcBef>
                <a:spcPts val="0"/>
              </a:spcBef>
              <a:spcAft>
                <a:spcPts val="0"/>
              </a:spcAft>
              <a:buClr>
                <a:srgbClr val="000000"/>
              </a:buClr>
              <a:buSzPts val="1600"/>
              <a:buFontTx/>
              <a:buChar char="-"/>
            </a:pPr>
            <a:endParaRPr lang="en-US" sz="1700" dirty="0">
              <a:latin typeface="Times New Roman" panose="02020603050405020304" pitchFamily="18" charset="0"/>
              <a:ea typeface="Quattrocento Sans"/>
              <a:cs typeface="Times New Roman" panose="02020603050405020304" pitchFamily="18" charset="0"/>
              <a:sym typeface="Quattrocento Sans"/>
            </a:endParaRPr>
          </a:p>
        </p:txBody>
      </p:sp>
    </p:spTree>
    <p:extLst>
      <p:ext uri="{BB962C8B-B14F-4D97-AF65-F5344CB8AC3E}">
        <p14:creationId xmlns:p14="http://schemas.microsoft.com/office/powerpoint/2010/main" val="3964052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30373"/>
            <a:ext cx="9791205" cy="415458"/>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 sz="2100" dirty="0">
                <a:solidFill>
                  <a:srgbClr val="FFFFFF"/>
                </a:solidFill>
                <a:latin typeface="Times New Roman" panose="02020603050405020304" pitchFamily="18" charset="0"/>
                <a:ea typeface="Century Gothic"/>
                <a:cs typeface="Times New Roman" panose="02020603050405020304" pitchFamily="18" charset="0"/>
                <a:sym typeface="Century Gothic"/>
              </a:rPr>
              <a:t>3. </a:t>
            </a:r>
            <a:r>
              <a:rPr lang="en-US" sz="2100" dirty="0">
                <a:solidFill>
                  <a:srgbClr val="FFFFFF"/>
                </a:solidFill>
                <a:latin typeface="Times New Roman" panose="02020603050405020304" pitchFamily="18" charset="0"/>
                <a:ea typeface="Century Gothic"/>
                <a:cs typeface="Times New Roman" panose="02020603050405020304" pitchFamily="18" charset="0"/>
                <a:sym typeface="Century Gothic"/>
              </a:rPr>
              <a:t>Overview of the national legal framework on climate change and waste management</a:t>
            </a:r>
          </a:p>
        </p:txBody>
      </p:sp>
      <p:sp>
        <p:nvSpPr>
          <p:cNvPr id="158" name="Google Shape;158;p46"/>
          <p:cNvSpPr txBox="1"/>
          <p:nvPr/>
        </p:nvSpPr>
        <p:spPr>
          <a:xfrm>
            <a:off x="993058" y="1053445"/>
            <a:ext cx="9791205" cy="475110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457200" lvl="1" algn="just">
              <a:lnSpc>
                <a:spcPct val="150000"/>
              </a:lnSpc>
              <a:buSzPts val="1600"/>
            </a:pPr>
            <a:r>
              <a:rPr lang="en-US" sz="1700" b="1" i="1" dirty="0">
                <a:latin typeface="Times New Roman" panose="02020603050405020304" pitchFamily="18" charset="0"/>
                <a:ea typeface="Quattrocento Sans"/>
                <a:cs typeface="Times New Roman" panose="02020603050405020304" pitchFamily="18" charset="0"/>
                <a:sym typeface="Quattrocento Sans"/>
              </a:rPr>
              <a:t>Content of national law on waste management</a:t>
            </a:r>
          </a:p>
          <a:p>
            <a:pPr marL="742950" lvl="1" indent="-285750" algn="just">
              <a:lnSpc>
                <a:spcPct val="150000"/>
              </a:lnSpc>
              <a:buSzPts val="1600"/>
              <a:buFont typeface="Arial" panose="020B0604020202020204" pitchFamily="34" charset="0"/>
              <a:buChar char="•"/>
            </a:pPr>
            <a:r>
              <a:rPr lang="en-US" sz="1700" dirty="0">
                <a:latin typeface="Times New Roman" panose="02020603050405020304" pitchFamily="18" charset="0"/>
                <a:ea typeface="Quattrocento Sans"/>
                <a:cs typeface="Times New Roman" panose="02020603050405020304" pitchFamily="18" charset="0"/>
                <a:sym typeface="Quattrocento Sans"/>
              </a:rPr>
              <a:t>Legal regulations on waste management principles</a:t>
            </a:r>
          </a:p>
          <a:p>
            <a:pPr marL="742950" lvl="1" indent="-285750" algn="just">
              <a:lnSpc>
                <a:spcPct val="150000"/>
              </a:lnSpc>
              <a:buSzPts val="1600"/>
              <a:buFont typeface="Arial" panose="020B0604020202020204" pitchFamily="34" charset="0"/>
              <a:buChar char="•"/>
            </a:pPr>
            <a:r>
              <a:rPr lang="en-US" sz="1700" dirty="0">
                <a:latin typeface="Times New Roman" panose="02020603050405020304" pitchFamily="18" charset="0"/>
                <a:ea typeface="Quattrocento Sans"/>
                <a:cs typeface="Times New Roman" panose="02020603050405020304" pitchFamily="18" charset="0"/>
                <a:sym typeface="Quattrocento Sans"/>
              </a:rPr>
              <a:t>Legal regulations on waste management at source</a:t>
            </a:r>
          </a:p>
          <a:p>
            <a:pPr marL="742950" lvl="1" indent="-285750" algn="just">
              <a:lnSpc>
                <a:spcPct val="150000"/>
              </a:lnSpc>
              <a:buSzPts val="1600"/>
              <a:buFont typeface="Arial" panose="020B0604020202020204" pitchFamily="34" charset="0"/>
              <a:buChar char="•"/>
            </a:pPr>
            <a:r>
              <a:rPr lang="en-US" sz="1700" dirty="0">
                <a:latin typeface="Times New Roman" panose="02020603050405020304" pitchFamily="18" charset="0"/>
                <a:ea typeface="Quattrocento Sans"/>
                <a:cs typeface="Times New Roman" panose="02020603050405020304" pitchFamily="18" charset="0"/>
                <a:sym typeface="Quattrocento Sans"/>
              </a:rPr>
              <a:t>Legal regulations on waste collection and transportation</a:t>
            </a:r>
          </a:p>
          <a:p>
            <a:pPr marL="742950" lvl="1" indent="-285750" algn="just">
              <a:lnSpc>
                <a:spcPct val="150000"/>
              </a:lnSpc>
              <a:buSzPts val="1600"/>
              <a:buFont typeface="Arial" panose="020B0604020202020204" pitchFamily="34" charset="0"/>
              <a:buChar char="•"/>
            </a:pPr>
            <a:r>
              <a:rPr lang="en-US" sz="1700" dirty="0">
                <a:latin typeface="Times New Roman" panose="02020603050405020304" pitchFamily="18" charset="0"/>
                <a:ea typeface="Quattrocento Sans"/>
                <a:cs typeface="Times New Roman" panose="02020603050405020304" pitchFamily="18" charset="0"/>
                <a:sym typeface="Quattrocento Sans"/>
              </a:rPr>
              <a:t>Legal regulations on recycling and reuse of waste</a:t>
            </a:r>
          </a:p>
          <a:p>
            <a:pPr marL="742950" lvl="1" indent="-285750" algn="just">
              <a:lnSpc>
                <a:spcPct val="150000"/>
              </a:lnSpc>
              <a:buSzPts val="1600"/>
              <a:buFont typeface="Arial" panose="020B0604020202020204" pitchFamily="34" charset="0"/>
              <a:buChar char="•"/>
            </a:pPr>
            <a:r>
              <a:rPr lang="en-US" sz="1700" dirty="0">
                <a:latin typeface="Times New Roman" panose="02020603050405020304" pitchFamily="18" charset="0"/>
                <a:ea typeface="Quattrocento Sans"/>
                <a:cs typeface="Times New Roman" panose="02020603050405020304" pitchFamily="18" charset="0"/>
                <a:sym typeface="Quattrocento Sans"/>
              </a:rPr>
              <a:t>Legal regulations on waste treatment</a:t>
            </a:r>
          </a:p>
          <a:p>
            <a:pPr marL="742950" lvl="1" indent="-285750" algn="just">
              <a:lnSpc>
                <a:spcPct val="150000"/>
              </a:lnSpc>
              <a:buSzPts val="1600"/>
              <a:buFont typeface="Arial" panose="020B0604020202020204" pitchFamily="34" charset="0"/>
              <a:buChar char="•"/>
            </a:pPr>
            <a:r>
              <a:rPr lang="en-US" sz="1700" dirty="0">
                <a:latin typeface="Times New Roman" panose="02020603050405020304" pitchFamily="18" charset="0"/>
                <a:ea typeface="Quattrocento Sans"/>
                <a:cs typeface="Times New Roman" panose="02020603050405020304" pitchFamily="18" charset="0"/>
                <a:sym typeface="Quattrocento Sans"/>
              </a:rPr>
              <a:t>Legal regulations on incentives and support for waste treatment activities</a:t>
            </a:r>
          </a:p>
          <a:p>
            <a:pPr marL="742950" marR="0" lvl="1" indent="-285750" algn="just" rtl="0">
              <a:lnSpc>
                <a:spcPct val="150000"/>
              </a:lnSpc>
              <a:spcBef>
                <a:spcPts val="0"/>
              </a:spcBef>
              <a:spcAft>
                <a:spcPts val="0"/>
              </a:spcAft>
              <a:buClr>
                <a:srgbClr val="000000"/>
              </a:buClr>
              <a:buSzPts val="1600"/>
              <a:buFontTx/>
              <a:buChar char="-"/>
            </a:pPr>
            <a:endParaRPr lang="en-US" sz="1700" dirty="0">
              <a:latin typeface="Times New Roman" panose="02020603050405020304" pitchFamily="18" charset="0"/>
              <a:ea typeface="Quattrocento Sans"/>
              <a:cs typeface="Times New Roman" panose="02020603050405020304" pitchFamily="18" charset="0"/>
              <a:sym typeface="Quattrocento Sans"/>
            </a:endParaRPr>
          </a:p>
        </p:txBody>
      </p:sp>
    </p:spTree>
    <p:extLst>
      <p:ext uri="{BB962C8B-B14F-4D97-AF65-F5344CB8AC3E}">
        <p14:creationId xmlns:p14="http://schemas.microsoft.com/office/powerpoint/2010/main" val="2527827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 sz="2800" b="1" dirty="0">
                <a:solidFill>
                  <a:schemeClr val="bg1"/>
                </a:solidFill>
                <a:latin typeface="Times New Roman" panose="02020603050405020304" pitchFamily="18" charset="0"/>
                <a:cs typeface="Times New Roman" panose="02020603050405020304" pitchFamily="18" charset="0"/>
              </a:rPr>
              <a:t>Contents</a:t>
            </a:r>
            <a:endParaRPr sz="2800" b="0" i="0" u="none" strike="noStrike" cap="none" dirty="0">
              <a:solidFill>
                <a:schemeClr val="bg1"/>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93059" y="1263193"/>
            <a:ext cx="9488130" cy="451236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628650" indent="-514350">
              <a:buAutoNum type="arabicPeriod"/>
            </a:pPr>
            <a:r>
              <a:rPr lang="en-US" sz="2000" dirty="0">
                <a:latin typeface="Times New Roman" panose="02020603050405020304" pitchFamily="18" charset="0"/>
                <a:cs typeface="Times New Roman" panose="02020603050405020304" pitchFamily="18" charset="0"/>
              </a:rPr>
              <a:t>Definition of climate change and waste management</a:t>
            </a:r>
          </a:p>
          <a:p>
            <a:pPr marL="628650" indent="-514350">
              <a:buAutoNum type="arabicPeriod"/>
            </a:pPr>
            <a:r>
              <a:rPr lang="en-US" sz="2000" dirty="0">
                <a:latin typeface="Times New Roman" panose="02020603050405020304" pitchFamily="18" charset="0"/>
                <a:cs typeface="Times New Roman" panose="02020603050405020304" pitchFamily="18" charset="0"/>
              </a:rPr>
              <a:t>Overview of the international legal framework governing climate change and waste management</a:t>
            </a:r>
          </a:p>
          <a:p>
            <a:pPr marL="628650" indent="-514350">
              <a:buAutoNum type="arabicPeriod"/>
            </a:pPr>
            <a:r>
              <a:rPr lang="en-US" sz="2000" dirty="0">
                <a:latin typeface="Times New Roman" panose="02020603050405020304" pitchFamily="18" charset="0"/>
                <a:cs typeface="Times New Roman" panose="02020603050405020304" pitchFamily="18" charset="0"/>
              </a:rPr>
              <a:t>Overview of the national legal framework on climate change and waste management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 sz="2800" dirty="0">
                <a:solidFill>
                  <a:srgbClr val="FFFFFF"/>
                </a:solidFill>
                <a:latin typeface="Times New Roman" panose="02020603050405020304" pitchFamily="18" charset="0"/>
                <a:ea typeface="Century Gothic"/>
                <a:cs typeface="Times New Roman" panose="02020603050405020304" pitchFamily="18" charset="0"/>
                <a:sym typeface="Century Gothic"/>
              </a:rPr>
              <a:t>1. </a:t>
            </a:r>
            <a:r>
              <a:rPr lang="en-US" sz="2800" dirty="0">
                <a:solidFill>
                  <a:srgbClr val="FFFFFF"/>
                </a:solidFill>
                <a:latin typeface="Times New Roman" panose="02020603050405020304" pitchFamily="18" charset="0"/>
                <a:ea typeface="Century Gothic"/>
                <a:cs typeface="Times New Roman" panose="02020603050405020304" pitchFamily="18" charset="0"/>
                <a:sym typeface="Century Gothic"/>
              </a:rPr>
              <a:t>Definition of climate change and waste management</a:t>
            </a:r>
            <a:endParaRPr sz="2800" b="0"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93059" y="1263193"/>
            <a:ext cx="9488130" cy="451236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457200" lvl="1" algn="just">
              <a:lnSpc>
                <a:spcPct val="150000"/>
              </a:lnSpc>
              <a:buSzPts val="1600"/>
            </a:pPr>
            <a:r>
              <a:rPr lang="en-US" sz="1800" b="1" dirty="0">
                <a:latin typeface="Times New Roman" panose="02020603050405020304" pitchFamily="18" charset="0"/>
                <a:ea typeface="Quattrocento Sans"/>
                <a:cs typeface="Times New Roman" panose="02020603050405020304" pitchFamily="18" charset="0"/>
                <a:sym typeface="Quattrocento Sans"/>
              </a:rPr>
              <a:t>Definition of climate change</a:t>
            </a:r>
          </a:p>
          <a:p>
            <a:pPr marL="457200" lvl="1" algn="just">
              <a:lnSpc>
                <a:spcPct val="150000"/>
              </a:lnSpc>
              <a:buSzPts val="1600"/>
            </a:pPr>
            <a:r>
              <a:rPr lang="en-US" sz="1800" dirty="0">
                <a:latin typeface="Times New Roman" panose="02020603050405020304" pitchFamily="18" charset="0"/>
                <a:ea typeface="Quattrocento Sans"/>
                <a:cs typeface="Times New Roman" panose="02020603050405020304" pitchFamily="18" charset="0"/>
                <a:sym typeface="Quattrocento Sans"/>
              </a:rPr>
              <a:t>+ The Intergovernmental Panel on Climate Change (IPCC) in its Fourth Report (AR4) 2007: Climate change is a change of the climate system, which can be recognized through changes in average and the variability of its properties, maintained over a sufficiently long period of time, typically decades or longer (IPCC, 2007).</a:t>
            </a:r>
          </a:p>
          <a:p>
            <a:pPr marL="457200" lvl="1" algn="just">
              <a:lnSpc>
                <a:spcPct val="150000"/>
              </a:lnSpc>
              <a:buSzPts val="1600"/>
            </a:pPr>
            <a:endParaRPr lang="en-US" sz="1800" dirty="0">
              <a:latin typeface="Times New Roman" panose="02020603050405020304" pitchFamily="18" charset="0"/>
              <a:ea typeface="Quattrocento Sans"/>
              <a:cs typeface="Times New Roman" panose="02020603050405020304" pitchFamily="18" charset="0"/>
              <a:sym typeface="Quattrocento Sans"/>
            </a:endParaRPr>
          </a:p>
          <a:p>
            <a:pPr marL="457200" lvl="1" algn="just">
              <a:lnSpc>
                <a:spcPct val="150000"/>
              </a:lnSpc>
              <a:buSzPts val="1600"/>
            </a:pPr>
            <a:r>
              <a:rPr lang="en-US" sz="1800" dirty="0">
                <a:latin typeface="Times New Roman" panose="02020603050405020304" pitchFamily="18" charset="0"/>
                <a:ea typeface="Quattrocento Sans"/>
                <a:cs typeface="Times New Roman" panose="02020603050405020304" pitchFamily="18" charset="0"/>
                <a:sym typeface="Quattrocento Sans"/>
              </a:rPr>
              <a:t>+ United Nations Framework Convention on Climate Change (UNFCCC) 1992: Climate change means change in climate that is attributed directly or indirectly to human activities that change the composition of the global atmosphere. This demand and variability is added to the natural variability of climate observed over comparable periods.</a:t>
            </a:r>
            <a:endParaRPr lang="en" sz="1800" dirty="0">
              <a:latin typeface="Times New Roman" panose="02020603050405020304" pitchFamily="18" charset="0"/>
              <a:ea typeface="Quattrocento Sans"/>
              <a:cs typeface="Times New Roman" panose="02020603050405020304" pitchFamily="18" charset="0"/>
              <a:sym typeface="Quattrocento Sans"/>
            </a:endParaRPr>
          </a:p>
        </p:txBody>
      </p:sp>
    </p:spTree>
    <p:extLst>
      <p:ext uri="{BB962C8B-B14F-4D97-AF65-F5344CB8AC3E}">
        <p14:creationId xmlns:p14="http://schemas.microsoft.com/office/powerpoint/2010/main" val="259880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10023"/>
            <a:ext cx="9488131" cy="52322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 sz="2800" dirty="0">
                <a:solidFill>
                  <a:srgbClr val="FFFFFF"/>
                </a:solidFill>
                <a:latin typeface="Times New Roman" panose="02020603050405020304" pitchFamily="18" charset="0"/>
                <a:ea typeface="Century Gothic"/>
                <a:cs typeface="Times New Roman" panose="02020603050405020304" pitchFamily="18" charset="0"/>
                <a:sym typeface="Century Gothic"/>
              </a:rPr>
              <a:t>1. </a:t>
            </a:r>
            <a:r>
              <a:rPr lang="en-US" sz="2800" dirty="0">
                <a:solidFill>
                  <a:srgbClr val="FFFFFF"/>
                </a:solidFill>
                <a:latin typeface="Times New Roman" panose="02020603050405020304" pitchFamily="18" charset="0"/>
                <a:ea typeface="Century Gothic"/>
                <a:cs typeface="Times New Roman" panose="02020603050405020304" pitchFamily="18" charset="0"/>
                <a:sym typeface="Century Gothic"/>
              </a:rPr>
              <a:t>Definition of climate change and waste management</a:t>
            </a:r>
            <a:endParaRPr sz="2800" b="0"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93059" y="1291473"/>
            <a:ext cx="9488130" cy="448408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457200" marR="0" lvl="1" indent="0" algn="just" rtl="0">
              <a:lnSpc>
                <a:spcPct val="150000"/>
              </a:lnSpc>
              <a:spcBef>
                <a:spcPts val="0"/>
              </a:spcBef>
              <a:spcAft>
                <a:spcPts val="0"/>
              </a:spcAft>
              <a:buClr>
                <a:srgbClr val="000000"/>
              </a:buClr>
              <a:buSzPts val="1600"/>
              <a:buFont typeface="Arial"/>
              <a:buNone/>
            </a:pPr>
            <a:r>
              <a:rPr lang="en-US" sz="1800" b="1" dirty="0">
                <a:latin typeface="Times New Roman" panose="02020603050405020304" pitchFamily="18" charset="0"/>
                <a:ea typeface="Quattrocento Sans"/>
                <a:cs typeface="Times New Roman" panose="02020603050405020304" pitchFamily="18" charset="0"/>
                <a:sym typeface="Quattrocento Sans"/>
              </a:rPr>
              <a:t>Manifestations of climate change</a:t>
            </a:r>
          </a:p>
          <a:p>
            <a:pPr marL="742950" lvl="1" indent="-285750" algn="just">
              <a:lnSpc>
                <a:spcPct val="150000"/>
              </a:lnSpc>
              <a:buSzPts val="1600"/>
              <a:buFontTx/>
              <a:buChar char="-"/>
            </a:pPr>
            <a:r>
              <a:rPr lang="en-US" sz="1800" dirty="0">
                <a:latin typeface="Times New Roman" panose="02020603050405020304" pitchFamily="18" charset="0"/>
                <a:ea typeface="Quattrocento Sans"/>
                <a:cs typeface="Times New Roman" panose="02020603050405020304" pitchFamily="18" charset="0"/>
                <a:sym typeface="Quattrocento Sans"/>
              </a:rPr>
              <a:t>Warming of the atmosphere and the Earth</a:t>
            </a:r>
          </a:p>
          <a:p>
            <a:pPr marL="742950" lvl="1" indent="-285750" algn="just">
              <a:lnSpc>
                <a:spcPct val="150000"/>
              </a:lnSpc>
              <a:buSzPts val="1600"/>
              <a:buFontTx/>
              <a:buChar char="-"/>
            </a:pPr>
            <a:r>
              <a:rPr lang="en-US" sz="1800" dirty="0">
                <a:latin typeface="Times New Roman" panose="02020603050405020304" pitchFamily="18" charset="0"/>
                <a:ea typeface="Quattrocento Sans"/>
                <a:cs typeface="Times New Roman" panose="02020603050405020304" pitchFamily="18" charset="0"/>
                <a:sym typeface="Quattrocento Sans"/>
              </a:rPr>
              <a:t>Changes in atmospheric composition and quality are harmful to the living environment of humans and organisms</a:t>
            </a:r>
          </a:p>
          <a:p>
            <a:pPr marL="742950" lvl="1" indent="-285750" algn="just">
              <a:lnSpc>
                <a:spcPct val="150000"/>
              </a:lnSpc>
              <a:buSzPts val="1600"/>
              <a:buFontTx/>
              <a:buChar char="-"/>
            </a:pPr>
            <a:r>
              <a:rPr lang="en-US" sz="1800" dirty="0">
                <a:latin typeface="Times New Roman" panose="02020603050405020304" pitchFamily="18" charset="0"/>
                <a:ea typeface="Quattrocento Sans"/>
                <a:cs typeface="Times New Roman" panose="02020603050405020304" pitchFamily="18" charset="0"/>
                <a:sym typeface="Quattrocento Sans"/>
              </a:rPr>
              <a:t>Sea level rise due to melting ice, leading to flooding in lowland areas and small islands at sea</a:t>
            </a:r>
          </a:p>
          <a:p>
            <a:pPr marL="742950" lvl="1" indent="-285750" algn="just">
              <a:lnSpc>
                <a:spcPct val="150000"/>
              </a:lnSpc>
              <a:buSzPts val="1600"/>
              <a:buFontTx/>
              <a:buChar char="-"/>
            </a:pPr>
            <a:r>
              <a:rPr lang="en-US" sz="1800" dirty="0">
                <a:latin typeface="Times New Roman" panose="02020603050405020304" pitchFamily="18" charset="0"/>
                <a:ea typeface="Quattrocento Sans"/>
                <a:cs typeface="Times New Roman" panose="02020603050405020304" pitchFamily="18" charset="0"/>
                <a:sym typeface="Quattrocento Sans"/>
              </a:rPr>
              <a:t>The movement of climate zones that have existed for thousands of years in different regions of the Earth leads to threats to the lives of living creatures, ecosystems and human activities.</a:t>
            </a:r>
          </a:p>
          <a:p>
            <a:pPr marL="742950" lvl="1" indent="-285750" algn="just">
              <a:lnSpc>
                <a:spcPct val="150000"/>
              </a:lnSpc>
              <a:buSzPts val="1600"/>
              <a:buFontTx/>
              <a:buChar char="-"/>
            </a:pPr>
            <a:r>
              <a:rPr lang="en-US" sz="1800" dirty="0">
                <a:latin typeface="Times New Roman" panose="02020603050405020304" pitchFamily="18" charset="0"/>
                <a:ea typeface="Quattrocento Sans"/>
                <a:cs typeface="Times New Roman" panose="02020603050405020304" pitchFamily="18" charset="0"/>
                <a:sym typeface="Quattrocento Sans"/>
              </a:rPr>
              <a:t>Changes in activity intensity of atmospheric circulation, natural water cycle and other biogeochemical cycles</a:t>
            </a:r>
          </a:p>
          <a:p>
            <a:pPr marL="742950" lvl="1" indent="-285750" algn="just">
              <a:lnSpc>
                <a:spcPct val="150000"/>
              </a:lnSpc>
              <a:buSzPts val="1600"/>
              <a:buFontTx/>
              <a:buChar char="-"/>
            </a:pPr>
            <a:r>
              <a:rPr lang="en-US" sz="1800" dirty="0">
                <a:latin typeface="Times New Roman" panose="02020603050405020304" pitchFamily="18" charset="0"/>
                <a:ea typeface="Quattrocento Sans"/>
                <a:cs typeface="Times New Roman" panose="02020603050405020304" pitchFamily="18" charset="0"/>
                <a:sym typeface="Quattrocento Sans"/>
              </a:rPr>
              <a:t>Changes in biological productivity of ecosystems, quality and composition of the hydrosphere, biosphere, geosphere...</a:t>
            </a:r>
            <a:endParaRPr lang="en-US"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59420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 sz="2800" dirty="0">
                <a:solidFill>
                  <a:srgbClr val="FFFFFF"/>
                </a:solidFill>
                <a:latin typeface="Times New Roman" panose="02020603050405020304" pitchFamily="18" charset="0"/>
                <a:ea typeface="Century Gothic"/>
                <a:cs typeface="Times New Roman" panose="02020603050405020304" pitchFamily="18" charset="0"/>
                <a:sym typeface="Century Gothic"/>
              </a:rPr>
              <a:t>1. </a:t>
            </a:r>
            <a:r>
              <a:rPr lang="en-US" sz="2800" dirty="0">
                <a:solidFill>
                  <a:srgbClr val="FFFFFF"/>
                </a:solidFill>
                <a:latin typeface="Times New Roman" panose="02020603050405020304" pitchFamily="18" charset="0"/>
                <a:ea typeface="Century Gothic"/>
                <a:cs typeface="Times New Roman" panose="02020603050405020304" pitchFamily="18" charset="0"/>
                <a:sym typeface="Century Gothic"/>
              </a:rPr>
              <a:t>Definition of climate change and waste management</a:t>
            </a:r>
            <a:endParaRPr sz="2800" b="0"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93059" y="1291473"/>
            <a:ext cx="9488130" cy="448408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742950" lvl="1" indent="-285750" algn="just">
              <a:lnSpc>
                <a:spcPct val="150000"/>
              </a:lnSpc>
              <a:buSzPts val="1600"/>
              <a:buFontTx/>
              <a:buChar char="-"/>
            </a:pPr>
            <a:r>
              <a:rPr lang="en-US" sz="1800" b="1" i="1" dirty="0">
                <a:latin typeface="Times New Roman" panose="02020603050405020304" pitchFamily="18" charset="0"/>
                <a:ea typeface="Quattrocento Sans"/>
                <a:cs typeface="Times New Roman" panose="02020603050405020304" pitchFamily="18" charset="0"/>
                <a:sym typeface="Quattrocento Sans"/>
              </a:rPr>
              <a:t>Causes of climate change</a:t>
            </a:r>
          </a:p>
          <a:p>
            <a:pPr marL="457200" lvl="1" algn="just">
              <a:lnSpc>
                <a:spcPct val="150000"/>
              </a:lnSpc>
              <a:buSzPts val="1600"/>
            </a:pPr>
            <a:r>
              <a:rPr lang="en-US" sz="1800" dirty="0">
                <a:latin typeface="Times New Roman" panose="02020603050405020304" pitchFamily="18" charset="0"/>
                <a:ea typeface="Quattrocento Sans"/>
                <a:cs typeface="Times New Roman" panose="02020603050405020304" pitchFamily="18" charset="0"/>
                <a:sym typeface="Quattrocento Sans"/>
              </a:rPr>
              <a:t>+ Objective causes (caused by nature): This group of causes is caused by natural factors and is cyclical from the past to present, including changes in the intensity of the Sun's light, the sunspots, volcanic activities, ocean changes, and Earth's orbit change.</a:t>
            </a:r>
          </a:p>
          <a:p>
            <a:pPr marL="457200" lvl="1" algn="just">
              <a:lnSpc>
                <a:spcPct val="150000"/>
              </a:lnSpc>
              <a:buSzPts val="1600"/>
            </a:pPr>
            <a:r>
              <a:rPr lang="en-US" sz="1800" dirty="0">
                <a:latin typeface="Times New Roman" panose="02020603050405020304" pitchFamily="18" charset="0"/>
                <a:ea typeface="Quattrocento Sans"/>
                <a:cs typeface="Times New Roman" panose="02020603050405020304" pitchFamily="18" charset="0"/>
                <a:sym typeface="Quattrocento Sans"/>
              </a:rPr>
              <a:t>+ Subjective causes (caused by humans): This group of causes mainly comes from the excessive exploitation and use of natural resources; Discharging waste into the environment exceeds the capacity and carrying capacity of the natural environment, etc.</a:t>
            </a:r>
            <a:endParaRPr lang="en-US"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417519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 sz="2800" dirty="0">
                <a:solidFill>
                  <a:srgbClr val="FFFFFF"/>
                </a:solidFill>
                <a:latin typeface="Times New Roman" panose="02020603050405020304" pitchFamily="18" charset="0"/>
                <a:ea typeface="Century Gothic"/>
                <a:cs typeface="Times New Roman" panose="02020603050405020304" pitchFamily="18" charset="0"/>
                <a:sym typeface="Century Gothic"/>
              </a:rPr>
              <a:t>1. </a:t>
            </a:r>
            <a:r>
              <a:rPr lang="en-US" sz="2800" dirty="0">
                <a:solidFill>
                  <a:srgbClr val="FFFFFF"/>
                </a:solidFill>
                <a:latin typeface="Times New Roman" panose="02020603050405020304" pitchFamily="18" charset="0"/>
                <a:ea typeface="Century Gothic"/>
                <a:cs typeface="Times New Roman" panose="02020603050405020304" pitchFamily="18" charset="0"/>
                <a:sym typeface="Century Gothic"/>
              </a:rPr>
              <a:t>Definition of climate change and waste management</a:t>
            </a:r>
            <a:endParaRPr sz="2800" b="0"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93059" y="1291473"/>
            <a:ext cx="9488130" cy="448408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742950" lvl="1" indent="-285750" algn="just">
              <a:lnSpc>
                <a:spcPct val="150000"/>
              </a:lnSpc>
              <a:buSzPts val="1600"/>
              <a:buFontTx/>
              <a:buChar char="-"/>
            </a:pPr>
            <a:r>
              <a:rPr lang="en-US" sz="1800" b="1" i="1" dirty="0">
                <a:latin typeface="Times New Roman" panose="02020603050405020304" pitchFamily="18" charset="0"/>
                <a:ea typeface="Quattrocento Sans"/>
                <a:cs typeface="Times New Roman" panose="02020603050405020304" pitchFamily="18" charset="0"/>
                <a:sym typeface="Quattrocento Sans"/>
              </a:rPr>
              <a:t>Effects of climate change</a:t>
            </a:r>
          </a:p>
          <a:p>
            <a:pPr marL="457200" lvl="1" algn="just">
              <a:lnSpc>
                <a:spcPct val="150000"/>
              </a:lnSpc>
              <a:buSzPts val="1600"/>
            </a:pPr>
            <a:r>
              <a:rPr lang="en-US" sz="1800" dirty="0">
                <a:latin typeface="Times New Roman" panose="02020603050405020304" pitchFamily="18" charset="0"/>
                <a:ea typeface="Quattrocento Sans"/>
                <a:cs typeface="Times New Roman" panose="02020603050405020304" pitchFamily="18" charset="0"/>
                <a:sym typeface="Quattrocento Sans"/>
              </a:rPr>
              <a:t>+ Impact on the environment: deterioration of natural environment quality, increasing challenges of pollution control and environmental degradation.</a:t>
            </a:r>
          </a:p>
          <a:p>
            <a:pPr marL="457200" lvl="1" algn="just">
              <a:lnSpc>
                <a:spcPct val="150000"/>
              </a:lnSpc>
              <a:buSzPts val="1600"/>
            </a:pPr>
            <a:r>
              <a:rPr lang="en-US" sz="1800" dirty="0">
                <a:latin typeface="Times New Roman" panose="02020603050405020304" pitchFamily="18" charset="0"/>
                <a:ea typeface="Quattrocento Sans"/>
                <a:cs typeface="Times New Roman" panose="02020603050405020304" pitchFamily="18" charset="0"/>
                <a:sym typeface="Quattrocento Sans"/>
              </a:rPr>
              <a:t>+ Affects economic development efficiency: arises costs for climate change response, affects the quality of input materials to serve production and development economic sectors.</a:t>
            </a:r>
          </a:p>
          <a:p>
            <a:pPr marL="457200" lvl="1" algn="just">
              <a:lnSpc>
                <a:spcPct val="150000"/>
              </a:lnSpc>
              <a:buSzPts val="1600"/>
            </a:pPr>
            <a:r>
              <a:rPr lang="en-US" sz="1800" dirty="0">
                <a:latin typeface="Times New Roman" panose="02020603050405020304" pitchFamily="18" charset="0"/>
                <a:ea typeface="Quattrocento Sans"/>
                <a:cs typeface="Times New Roman" panose="02020603050405020304" pitchFamily="18" charset="0"/>
                <a:sym typeface="Quattrocento Sans"/>
              </a:rPr>
              <a:t>+ Impact on issues of ensuring social security and safety: difficulties in ensuring human rights to the environment, improving the quality of the community's living environment.</a:t>
            </a:r>
            <a:endParaRPr lang="en-US"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77510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 sz="2800" dirty="0">
                <a:solidFill>
                  <a:srgbClr val="FFFFFF"/>
                </a:solidFill>
                <a:latin typeface="Times New Roman" panose="02020603050405020304" pitchFamily="18" charset="0"/>
                <a:ea typeface="Century Gothic"/>
                <a:cs typeface="Times New Roman" panose="02020603050405020304" pitchFamily="18" charset="0"/>
                <a:sym typeface="Century Gothic"/>
              </a:rPr>
              <a:t>1. </a:t>
            </a:r>
            <a:r>
              <a:rPr lang="en-US" sz="2800" dirty="0">
                <a:solidFill>
                  <a:srgbClr val="FFFFFF"/>
                </a:solidFill>
                <a:latin typeface="Times New Roman" panose="02020603050405020304" pitchFamily="18" charset="0"/>
                <a:ea typeface="Century Gothic"/>
                <a:cs typeface="Times New Roman" panose="02020603050405020304" pitchFamily="18" charset="0"/>
                <a:sym typeface="Century Gothic"/>
              </a:rPr>
              <a:t>Definition of climate change and waste management</a:t>
            </a:r>
            <a:endParaRPr sz="2800" b="0"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93059" y="1291473"/>
            <a:ext cx="9488130" cy="448408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457200" lvl="1" algn="just">
              <a:lnSpc>
                <a:spcPct val="150000"/>
              </a:lnSpc>
              <a:buSzPts val="1600"/>
            </a:pPr>
            <a:r>
              <a:rPr lang="en-US" sz="1800" b="1" dirty="0">
                <a:solidFill>
                  <a:schemeClr val="tx1">
                    <a:lumMod val="95000"/>
                    <a:lumOff val="5000"/>
                  </a:schemeClr>
                </a:solidFill>
                <a:latin typeface="Times New Roman" panose="02020603050405020304" pitchFamily="18" charset="0"/>
                <a:ea typeface="Quattrocento Sans"/>
                <a:cs typeface="Times New Roman" panose="02020603050405020304" pitchFamily="18" charset="0"/>
                <a:sym typeface="Quattrocento Sans"/>
              </a:rPr>
              <a:t>Definition of waste management</a:t>
            </a:r>
          </a:p>
          <a:p>
            <a:pPr marL="742950" lvl="1" indent="-285750" algn="just">
              <a:lnSpc>
                <a:spcPct val="150000"/>
              </a:lnSpc>
              <a:buSzPts val="1600"/>
              <a:buFont typeface="Arial" panose="020B0604020202020204" pitchFamily="34" charset="0"/>
              <a:buChar char="•"/>
            </a:pPr>
            <a:r>
              <a:rPr lang="en-US" sz="1800" dirty="0">
                <a:solidFill>
                  <a:schemeClr val="tx1">
                    <a:lumMod val="95000"/>
                    <a:lumOff val="5000"/>
                  </a:schemeClr>
                </a:solidFill>
                <a:latin typeface="Times New Roman" panose="02020603050405020304" pitchFamily="18" charset="0"/>
                <a:ea typeface="Quattrocento Sans"/>
                <a:cs typeface="Times New Roman" panose="02020603050405020304" pitchFamily="18" charset="0"/>
                <a:sym typeface="Quattrocento Sans"/>
              </a:rPr>
              <a:t>Waste management is the process of preventing, reducing, monitoring, classifying, collecting, transporting, reusing, recycling and treating waste.</a:t>
            </a:r>
          </a:p>
          <a:p>
            <a:pPr marL="742950" lvl="1" indent="-285750" algn="just">
              <a:lnSpc>
                <a:spcPct val="150000"/>
              </a:lnSpc>
              <a:buSzPts val="1600"/>
              <a:buFont typeface="Arial" panose="020B0604020202020204" pitchFamily="34" charset="0"/>
              <a:buChar char="•"/>
            </a:pPr>
            <a:r>
              <a:rPr lang="en-US" sz="1800" dirty="0">
                <a:solidFill>
                  <a:schemeClr val="tx1">
                    <a:lumMod val="95000"/>
                    <a:lumOff val="5000"/>
                  </a:schemeClr>
                </a:solidFill>
                <a:latin typeface="Times New Roman" panose="02020603050405020304" pitchFamily="18" charset="0"/>
                <a:ea typeface="Quattrocento Sans"/>
                <a:cs typeface="Times New Roman" panose="02020603050405020304" pitchFamily="18" charset="0"/>
                <a:sym typeface="Quattrocento Sans"/>
              </a:rPr>
              <a:t>In the world today, four (04) waste management methods are being applied including: waste management method at the end of the production pipeline, waste management method along the production pipeline, waste management method focuses on consumption and integrated waste management methods.</a:t>
            </a:r>
            <a:endParaRPr lang="en" sz="1800" dirty="0">
              <a:solidFill>
                <a:schemeClr val="tx1">
                  <a:lumMod val="95000"/>
                  <a:lumOff val="5000"/>
                </a:schemeClr>
              </a:solidFill>
              <a:latin typeface="Times New Roman" panose="02020603050405020304" pitchFamily="18" charset="0"/>
              <a:ea typeface="Quattrocento Sans"/>
              <a:cs typeface="Times New Roman" panose="02020603050405020304" pitchFamily="18" charset="0"/>
              <a:sym typeface="Quattrocento Sans"/>
            </a:endParaRPr>
          </a:p>
        </p:txBody>
      </p:sp>
    </p:spTree>
    <p:extLst>
      <p:ext uri="{BB962C8B-B14F-4D97-AF65-F5344CB8AC3E}">
        <p14:creationId xmlns:p14="http://schemas.microsoft.com/office/powerpoint/2010/main" val="292216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 sz="2800" dirty="0">
                <a:solidFill>
                  <a:srgbClr val="FFFFFF"/>
                </a:solidFill>
                <a:latin typeface="Times New Roman" panose="02020603050405020304" pitchFamily="18" charset="0"/>
                <a:ea typeface="Century Gothic"/>
                <a:cs typeface="Times New Roman" panose="02020603050405020304" pitchFamily="18" charset="0"/>
                <a:sym typeface="Century Gothic"/>
              </a:rPr>
              <a:t>1. </a:t>
            </a:r>
            <a:r>
              <a:rPr lang="en-US" sz="2800" dirty="0">
                <a:solidFill>
                  <a:srgbClr val="FFFFFF"/>
                </a:solidFill>
                <a:latin typeface="Times New Roman" panose="02020603050405020304" pitchFamily="18" charset="0"/>
                <a:ea typeface="Century Gothic"/>
                <a:cs typeface="Times New Roman" panose="02020603050405020304" pitchFamily="18" charset="0"/>
                <a:sym typeface="Century Gothic"/>
              </a:rPr>
              <a:t>Definition of climate change and waste management</a:t>
            </a:r>
            <a:endParaRPr sz="2800" b="0"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93059" y="1291473"/>
            <a:ext cx="9488130" cy="448408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742950" lvl="1" indent="-285750" algn="just">
              <a:lnSpc>
                <a:spcPct val="150000"/>
              </a:lnSpc>
              <a:buSzPts val="1600"/>
              <a:buFont typeface="Arial" panose="020B0604020202020204" pitchFamily="34" charset="0"/>
              <a:buChar char="•"/>
            </a:pPr>
            <a:r>
              <a:rPr lang="en-US" sz="1700" dirty="0">
                <a:latin typeface="Times New Roman" panose="02020603050405020304" pitchFamily="18" charset="0"/>
                <a:ea typeface="Quattrocento Sans"/>
                <a:cs typeface="Times New Roman" panose="02020603050405020304" pitchFamily="18" charset="0"/>
                <a:sym typeface="Quattrocento Sans"/>
              </a:rPr>
              <a:t>Waste management method at the end of the production process (waste management at the end of the production pipeline): this approach requires large costs but is necessary for production facilities that do not have the ability to innovate the entire production technology.</a:t>
            </a:r>
          </a:p>
          <a:p>
            <a:pPr marL="457200" lvl="1" algn="just">
              <a:lnSpc>
                <a:spcPct val="150000"/>
              </a:lnSpc>
              <a:buSzPts val="1600"/>
            </a:pPr>
            <a:endParaRPr lang="en-US" sz="1700" dirty="0">
              <a:latin typeface="Times New Roman" panose="02020603050405020304" pitchFamily="18" charset="0"/>
              <a:ea typeface="Quattrocento Sans"/>
              <a:cs typeface="Times New Roman" panose="02020603050405020304" pitchFamily="18" charset="0"/>
              <a:sym typeface="Quattrocento Sans"/>
            </a:endParaRPr>
          </a:p>
          <a:p>
            <a:pPr marL="742950" lvl="1" indent="-285750" algn="just">
              <a:lnSpc>
                <a:spcPct val="150000"/>
              </a:lnSpc>
              <a:buSzPts val="1600"/>
              <a:buFont typeface="Arial" panose="020B0604020202020204" pitchFamily="34" charset="0"/>
              <a:buChar char="•"/>
            </a:pPr>
            <a:r>
              <a:rPr lang="en-US" sz="1700" dirty="0">
                <a:latin typeface="Times New Roman" panose="02020603050405020304" pitchFamily="18" charset="0"/>
                <a:ea typeface="Quattrocento Sans"/>
                <a:cs typeface="Times New Roman" panose="02020603050405020304" pitchFamily="18" charset="0"/>
                <a:sym typeface="Quattrocento Sans"/>
              </a:rPr>
              <a:t>Waste management approach throughout the production process (waste management along the production pipeline): this approach requires waste management throughout the production process, including minimizing as well as reuse, recycle and recover waste at every stage and every stage of the production process. This can be considered part of a product life cycle assessment program.</a:t>
            </a:r>
            <a:endParaRPr lang="en" sz="1700" dirty="0">
              <a:latin typeface="Times New Roman" panose="02020603050405020304" pitchFamily="18" charset="0"/>
              <a:ea typeface="Quattrocento Sans"/>
              <a:cs typeface="Times New Roman" panose="02020603050405020304" pitchFamily="18" charset="0"/>
              <a:sym typeface="Quattrocento Sans"/>
            </a:endParaRPr>
          </a:p>
        </p:txBody>
      </p:sp>
    </p:spTree>
    <p:extLst>
      <p:ext uri="{BB962C8B-B14F-4D97-AF65-F5344CB8AC3E}">
        <p14:creationId xmlns:p14="http://schemas.microsoft.com/office/powerpoint/2010/main" val="278233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 sz="2800" dirty="0">
                <a:solidFill>
                  <a:srgbClr val="FFFFFF"/>
                </a:solidFill>
                <a:latin typeface="Times New Roman" panose="02020603050405020304" pitchFamily="18" charset="0"/>
                <a:ea typeface="Century Gothic"/>
                <a:cs typeface="Times New Roman" panose="02020603050405020304" pitchFamily="18" charset="0"/>
                <a:sym typeface="Century Gothic"/>
              </a:rPr>
              <a:t>1. </a:t>
            </a:r>
            <a:r>
              <a:rPr lang="en-US" sz="2800" dirty="0">
                <a:solidFill>
                  <a:srgbClr val="FFFFFF"/>
                </a:solidFill>
                <a:latin typeface="Times New Roman" panose="02020603050405020304" pitchFamily="18" charset="0"/>
                <a:ea typeface="Century Gothic"/>
                <a:cs typeface="Times New Roman" panose="02020603050405020304" pitchFamily="18" charset="0"/>
                <a:sym typeface="Century Gothic"/>
              </a:rPr>
              <a:t>Definition of climate change and waste management</a:t>
            </a:r>
            <a:endParaRPr lang="en" sz="2800"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93059" y="1291473"/>
            <a:ext cx="9488130" cy="448408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742950" lvl="1" indent="-285750" algn="just">
              <a:lnSpc>
                <a:spcPct val="150000"/>
              </a:lnSpc>
              <a:buSzPts val="1600"/>
              <a:buFont typeface="Arial" panose="020B0604020202020204" pitchFamily="34" charset="0"/>
              <a:buChar char="•"/>
            </a:pPr>
            <a:r>
              <a:rPr lang="en-US" sz="1700" dirty="0">
                <a:latin typeface="Times New Roman" panose="02020603050405020304" pitchFamily="18" charset="0"/>
                <a:ea typeface="Quattrocento Sans"/>
                <a:cs typeface="Times New Roman" panose="02020603050405020304" pitchFamily="18" charset="0"/>
                <a:sym typeface="Quattrocento Sans"/>
              </a:rPr>
              <a:t>Waste management methods emphasize consumption: this approach focuses on raising consumer awareness so they can choose and use environmentally friendly products. Therefore, manufacturers are also under pressure to improve products and production processes to meet environmental standards and protect public health (ISO 14001, OHSAS 18001, etc.)</a:t>
            </a:r>
          </a:p>
          <a:p>
            <a:pPr marL="742950" lvl="1" indent="-285750" algn="just">
              <a:lnSpc>
                <a:spcPct val="150000"/>
              </a:lnSpc>
              <a:buSzPts val="1600"/>
              <a:buFont typeface="Arial" panose="020B0604020202020204" pitchFamily="34" charset="0"/>
              <a:buChar char="•"/>
            </a:pPr>
            <a:r>
              <a:rPr lang="en-US" sz="1700" dirty="0">
                <a:latin typeface="Times New Roman" panose="02020603050405020304" pitchFamily="18" charset="0"/>
                <a:ea typeface="Quattrocento Sans"/>
                <a:cs typeface="Times New Roman" panose="02020603050405020304" pitchFamily="18" charset="0"/>
                <a:sym typeface="Quattrocento Sans"/>
              </a:rPr>
              <a:t>Integrated waste management method: this approach allows comprehensive consideration of aspects related to waste management such as natural, social, economic and institutional environments with the participation of stakeholders on the components of the waste management system (reduction, collection, reuse, recycling, landfilling) rather than focusing solely on treatment technology (landfilling, recycling, reuse,...) in the traditional way. This approach is considered an integrated solution to ensure sustainability when choosing environmental planning and management solutions in each specific condition.</a:t>
            </a:r>
          </a:p>
        </p:txBody>
      </p:sp>
    </p:spTree>
    <p:extLst>
      <p:ext uri="{BB962C8B-B14F-4D97-AF65-F5344CB8AC3E}">
        <p14:creationId xmlns:p14="http://schemas.microsoft.com/office/powerpoint/2010/main" val="29196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6419</TotalTime>
  <Words>1796</Words>
  <Application>Microsoft Office PowerPoint</Application>
  <PresentationFormat>Widescreen</PresentationFormat>
  <Paragraphs>96</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Quattrocento Sans</vt:lpstr>
      <vt:lpstr>Century Gothic</vt:lpstr>
      <vt:lpstr>Times New Roman</vt:lpstr>
      <vt:lpstr>Calibri</vt:lpstr>
      <vt:lpstr>Segoe UI</vt:lpstr>
      <vt:lpstr>Arial</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International legal documents regulating climate change</vt:lpstr>
      <vt:lpstr>PowerPoint Presentation</vt:lpstr>
      <vt:lpstr>PowerPoint Presentation</vt:lpstr>
      <vt:lpstr>International legal documents regulating waste management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X1-Gen 6</cp:lastModifiedBy>
  <cp:revision>57</cp:revision>
  <dcterms:created xsi:type="dcterms:W3CDTF">2020-01-02T01:56:26Z</dcterms:created>
  <dcterms:modified xsi:type="dcterms:W3CDTF">2024-06-26T07:15:55Z</dcterms:modified>
</cp:coreProperties>
</file>