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8" r:id="rId2"/>
    <p:sldId id="270" r:id="rId3"/>
    <p:sldId id="273" r:id="rId4"/>
    <p:sldId id="277" r:id="rId5"/>
    <p:sldId id="276" r:id="rId6"/>
    <p:sldId id="272" r:id="rId7"/>
    <p:sldId id="283" r:id="rId8"/>
    <p:sldId id="282" r:id="rId9"/>
    <p:sldId id="285" r:id="rId10"/>
    <p:sldId id="284" r:id="rId11"/>
    <p:sldId id="278" r:id="rId12"/>
    <p:sldId id="279" r:id="rId13"/>
    <p:sldId id="280" r:id="rId14"/>
    <p:sldId id="28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612960-E9F3-4D45-A233-5762FAB2DD60}" v="142" dt="2024-01-08T04:32:29.2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2"/>
    <p:restoredTop sz="94694"/>
  </p:normalViewPr>
  <p:slideViewPr>
    <p:cSldViewPr snapToGrid="0">
      <p:cViewPr varScale="1">
        <p:scale>
          <a:sx n="92" d="100"/>
          <a:sy n="92" d="100"/>
        </p:scale>
        <p:origin x="192" y="8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n Zulhafiz Wan Zahari" userId="2877ab6b82d5f3f8" providerId="LiveId" clId="{BC612960-E9F3-4D45-A233-5762FAB2DD60}"/>
    <pc:docChg chg="custSel addSld delSld modSld">
      <pc:chgData name="Wan Zulhafiz Wan Zahari" userId="2877ab6b82d5f3f8" providerId="LiveId" clId="{BC612960-E9F3-4D45-A233-5762FAB2DD60}" dt="2024-01-08T04:33:08.586" v="89" actId="2696"/>
      <pc:docMkLst>
        <pc:docMk/>
      </pc:docMkLst>
      <pc:sldChg chg="modSp add mod">
        <pc:chgData name="Wan Zulhafiz Wan Zahari" userId="2877ab6b82d5f3f8" providerId="LiveId" clId="{BC612960-E9F3-4D45-A233-5762FAB2DD60}" dt="2024-01-08T04:30:09.452" v="3"/>
        <pc:sldMkLst>
          <pc:docMk/>
          <pc:sldMk cId="0" sldId="268"/>
        </pc:sldMkLst>
        <pc:spChg chg="mod">
          <ac:chgData name="Wan Zulhafiz Wan Zahari" userId="2877ab6b82d5f3f8" providerId="LiveId" clId="{BC612960-E9F3-4D45-A233-5762FAB2DD60}" dt="2024-01-08T04:30:09.452" v="3"/>
          <ac:spMkLst>
            <pc:docMk/>
            <pc:sldMk cId="0" sldId="268"/>
            <ac:spMk id="2" creationId="{13B54DC1-B0AF-07BB-AA0D-404F1084EE72}"/>
          </ac:spMkLst>
        </pc:spChg>
      </pc:sldChg>
      <pc:sldChg chg="del">
        <pc:chgData name="Wan Zulhafiz Wan Zahari" userId="2877ab6b82d5f3f8" providerId="LiveId" clId="{BC612960-E9F3-4D45-A233-5762FAB2DD60}" dt="2024-01-08T04:30:12.623" v="4" actId="2696"/>
        <pc:sldMkLst>
          <pc:docMk/>
          <pc:sldMk cId="3268501441" sldId="269"/>
        </pc:sldMkLst>
      </pc:sldChg>
      <pc:sldChg chg="modSp">
        <pc:chgData name="Wan Zulhafiz Wan Zahari" userId="2877ab6b82d5f3f8" providerId="LiveId" clId="{BC612960-E9F3-4D45-A233-5762FAB2DD60}" dt="2024-01-08T04:30:47.520" v="18" actId="27636"/>
        <pc:sldMkLst>
          <pc:docMk/>
          <pc:sldMk cId="4048826074" sldId="270"/>
        </pc:sldMkLst>
        <pc:spChg chg="mod">
          <ac:chgData name="Wan Zulhafiz Wan Zahari" userId="2877ab6b82d5f3f8" providerId="LiveId" clId="{BC612960-E9F3-4D45-A233-5762FAB2DD60}" dt="2024-01-08T04:30:47.520" v="18" actId="27636"/>
          <ac:spMkLst>
            <pc:docMk/>
            <pc:sldMk cId="4048826074" sldId="270"/>
            <ac:spMk id="2" creationId="{BC435F66-2B8C-2590-4F49-8E40A471CA3B}"/>
          </ac:spMkLst>
        </pc:spChg>
        <pc:spChg chg="mod">
          <ac:chgData name="Wan Zulhafiz Wan Zahari" userId="2877ab6b82d5f3f8" providerId="LiveId" clId="{BC612960-E9F3-4D45-A233-5762FAB2DD60}" dt="2024-01-08T04:30:47.520" v="18" actId="27636"/>
          <ac:spMkLst>
            <pc:docMk/>
            <pc:sldMk cId="4048826074" sldId="270"/>
            <ac:spMk id="3" creationId="{4503F9E7-C71B-DD2B-073D-8661C31D4C9C}"/>
          </ac:spMkLst>
        </pc:spChg>
      </pc:sldChg>
      <pc:sldChg chg="modSp">
        <pc:chgData name="Wan Zulhafiz Wan Zahari" userId="2877ab6b82d5f3f8" providerId="LiveId" clId="{BC612960-E9F3-4D45-A233-5762FAB2DD60}" dt="2024-01-08T04:30:47.520" v="18" actId="27636"/>
        <pc:sldMkLst>
          <pc:docMk/>
          <pc:sldMk cId="2505921921" sldId="272"/>
        </pc:sldMkLst>
        <pc:spChg chg="mod">
          <ac:chgData name="Wan Zulhafiz Wan Zahari" userId="2877ab6b82d5f3f8" providerId="LiveId" clId="{BC612960-E9F3-4D45-A233-5762FAB2DD60}" dt="2024-01-08T04:30:47.520" v="18" actId="27636"/>
          <ac:spMkLst>
            <pc:docMk/>
            <pc:sldMk cId="2505921921" sldId="272"/>
            <ac:spMk id="3" creationId="{DAEBEF7F-0296-B917-6AA8-A642D7360998}"/>
          </ac:spMkLst>
        </pc:spChg>
      </pc:sldChg>
      <pc:sldChg chg="modSp mod">
        <pc:chgData name="Wan Zulhafiz Wan Zahari" userId="2877ab6b82d5f3f8" providerId="LiveId" clId="{BC612960-E9F3-4D45-A233-5762FAB2DD60}" dt="2024-01-08T04:33:00.801" v="87" actId="27636"/>
        <pc:sldMkLst>
          <pc:docMk/>
          <pc:sldMk cId="1249569846" sldId="273"/>
        </pc:sldMkLst>
        <pc:spChg chg="mod">
          <ac:chgData name="Wan Zulhafiz Wan Zahari" userId="2877ab6b82d5f3f8" providerId="LiveId" clId="{BC612960-E9F3-4D45-A233-5762FAB2DD60}" dt="2024-01-08T04:33:00.801" v="87" actId="27636"/>
          <ac:spMkLst>
            <pc:docMk/>
            <pc:sldMk cId="1249569846" sldId="273"/>
            <ac:spMk id="3" creationId="{44188EBB-0734-0B07-DD64-4C4D49079924}"/>
          </ac:spMkLst>
        </pc:spChg>
      </pc:sldChg>
      <pc:sldChg chg="modSp del mod">
        <pc:chgData name="Wan Zulhafiz Wan Zahari" userId="2877ab6b82d5f3f8" providerId="LiveId" clId="{BC612960-E9F3-4D45-A233-5762FAB2DD60}" dt="2024-01-08T04:33:02.578" v="88" actId="2696"/>
        <pc:sldMkLst>
          <pc:docMk/>
          <pc:sldMk cId="1868311397" sldId="274"/>
        </pc:sldMkLst>
        <pc:spChg chg="mod">
          <ac:chgData name="Wan Zulhafiz Wan Zahari" userId="2877ab6b82d5f3f8" providerId="LiveId" clId="{BC612960-E9F3-4D45-A233-5762FAB2DD60}" dt="2024-01-08T04:32:46.162" v="77" actId="21"/>
          <ac:spMkLst>
            <pc:docMk/>
            <pc:sldMk cId="1868311397" sldId="274"/>
            <ac:spMk id="3" creationId="{F3AC1496-19F6-A2BA-6B70-A074B05DAABB}"/>
          </ac:spMkLst>
        </pc:spChg>
      </pc:sldChg>
      <pc:sldChg chg="addSp delSp modSp del">
        <pc:chgData name="Wan Zulhafiz Wan Zahari" userId="2877ab6b82d5f3f8" providerId="LiveId" clId="{BC612960-E9F3-4D45-A233-5762FAB2DD60}" dt="2024-01-08T04:33:08.586" v="89" actId="2696"/>
        <pc:sldMkLst>
          <pc:docMk/>
          <pc:sldMk cId="731013843" sldId="275"/>
        </pc:sldMkLst>
        <pc:spChg chg="add del mod">
          <ac:chgData name="Wan Zulhafiz Wan Zahari" userId="2877ab6b82d5f3f8" providerId="LiveId" clId="{BC612960-E9F3-4D45-A233-5762FAB2DD60}" dt="2024-01-08T04:32:29.253" v="76"/>
          <ac:spMkLst>
            <pc:docMk/>
            <pc:sldMk cId="731013843" sldId="275"/>
            <ac:spMk id="2" creationId="{C8E027D4-EB6E-BCFD-D928-46119013957A}"/>
          </ac:spMkLst>
        </pc:spChg>
        <pc:spChg chg="mod">
          <ac:chgData name="Wan Zulhafiz Wan Zahari" userId="2877ab6b82d5f3f8" providerId="LiveId" clId="{BC612960-E9F3-4D45-A233-5762FAB2DD60}" dt="2024-01-08T04:31:25.626" v="19" actId="21"/>
          <ac:spMkLst>
            <pc:docMk/>
            <pc:sldMk cId="731013843" sldId="275"/>
            <ac:spMk id="3" creationId="{79BAE5F0-2E49-16DE-100E-92768A8EC578}"/>
          </ac:spMkLst>
        </pc:spChg>
      </pc:sldChg>
      <pc:sldChg chg="modSp">
        <pc:chgData name="Wan Zulhafiz Wan Zahari" userId="2877ab6b82d5f3f8" providerId="LiveId" clId="{BC612960-E9F3-4D45-A233-5762FAB2DD60}" dt="2024-01-08T04:32:20.334" v="74" actId="14100"/>
        <pc:sldMkLst>
          <pc:docMk/>
          <pc:sldMk cId="2818443741" sldId="276"/>
        </pc:sldMkLst>
        <pc:spChg chg="mod">
          <ac:chgData name="Wan Zulhafiz Wan Zahari" userId="2877ab6b82d5f3f8" providerId="LiveId" clId="{BC612960-E9F3-4D45-A233-5762FAB2DD60}" dt="2024-01-08T04:32:20.334" v="74" actId="14100"/>
          <ac:spMkLst>
            <pc:docMk/>
            <pc:sldMk cId="2818443741" sldId="276"/>
            <ac:spMk id="3" creationId="{DC82D721-D641-0B6E-5879-51D98665CBDF}"/>
          </ac:spMkLst>
        </pc:spChg>
      </pc:sldChg>
      <pc:sldChg chg="modSp">
        <pc:chgData name="Wan Zulhafiz Wan Zahari" userId="2877ab6b82d5f3f8" providerId="LiveId" clId="{BC612960-E9F3-4D45-A233-5762FAB2DD60}" dt="2024-01-08T04:30:47.520" v="18" actId="27636"/>
        <pc:sldMkLst>
          <pc:docMk/>
          <pc:sldMk cId="1503448506" sldId="277"/>
        </pc:sldMkLst>
        <pc:spChg chg="mod">
          <ac:chgData name="Wan Zulhafiz Wan Zahari" userId="2877ab6b82d5f3f8" providerId="LiveId" clId="{BC612960-E9F3-4D45-A233-5762FAB2DD60}" dt="2024-01-08T04:30:47.520" v="18" actId="27636"/>
          <ac:spMkLst>
            <pc:docMk/>
            <pc:sldMk cId="1503448506" sldId="277"/>
            <ac:spMk id="3" creationId="{70C8EAAA-4992-888C-EC9A-A43FA3B639C5}"/>
          </ac:spMkLst>
        </pc:spChg>
      </pc:sldChg>
      <pc:sldChg chg="modSp">
        <pc:chgData name="Wan Zulhafiz Wan Zahari" userId="2877ab6b82d5f3f8" providerId="LiveId" clId="{BC612960-E9F3-4D45-A233-5762FAB2DD60}" dt="2024-01-08T04:30:47.520" v="18" actId="27636"/>
        <pc:sldMkLst>
          <pc:docMk/>
          <pc:sldMk cId="1277238208" sldId="279"/>
        </pc:sldMkLst>
        <pc:spChg chg="mod">
          <ac:chgData name="Wan Zulhafiz Wan Zahari" userId="2877ab6b82d5f3f8" providerId="LiveId" clId="{BC612960-E9F3-4D45-A233-5762FAB2DD60}" dt="2024-01-08T04:30:47.520" v="18" actId="27636"/>
          <ac:spMkLst>
            <pc:docMk/>
            <pc:sldMk cId="1277238208" sldId="279"/>
            <ac:spMk id="2" creationId="{6B5F13AB-32D0-2BF1-8EE0-90672DD7A9BE}"/>
          </ac:spMkLst>
        </pc:spChg>
      </pc:sldChg>
      <pc:sldChg chg="modSp">
        <pc:chgData name="Wan Zulhafiz Wan Zahari" userId="2877ab6b82d5f3f8" providerId="LiveId" clId="{BC612960-E9F3-4D45-A233-5762FAB2DD60}" dt="2024-01-08T04:30:47.520" v="18" actId="27636"/>
        <pc:sldMkLst>
          <pc:docMk/>
          <pc:sldMk cId="623866817" sldId="282"/>
        </pc:sldMkLst>
        <pc:spChg chg="mod">
          <ac:chgData name="Wan Zulhafiz Wan Zahari" userId="2877ab6b82d5f3f8" providerId="LiveId" clId="{BC612960-E9F3-4D45-A233-5762FAB2DD60}" dt="2024-01-08T04:30:47.520" v="18" actId="27636"/>
          <ac:spMkLst>
            <pc:docMk/>
            <pc:sldMk cId="623866817" sldId="282"/>
            <ac:spMk id="2" creationId="{D4DDEC47-B214-C24F-627E-1C5B13AAA684}"/>
          </ac:spMkLst>
        </pc:spChg>
        <pc:spChg chg="mod">
          <ac:chgData name="Wan Zulhafiz Wan Zahari" userId="2877ab6b82d5f3f8" providerId="LiveId" clId="{BC612960-E9F3-4D45-A233-5762FAB2DD60}" dt="2024-01-08T04:30:47.520" v="18" actId="27636"/>
          <ac:spMkLst>
            <pc:docMk/>
            <pc:sldMk cId="623866817" sldId="282"/>
            <ac:spMk id="3" creationId="{CE41E5FB-881A-8464-B8DE-2F5F02BA5CBC}"/>
          </ac:spMkLst>
        </pc:spChg>
      </pc:sldChg>
      <pc:sldChg chg="modSp">
        <pc:chgData name="Wan Zulhafiz Wan Zahari" userId="2877ab6b82d5f3f8" providerId="LiveId" clId="{BC612960-E9F3-4D45-A233-5762FAB2DD60}" dt="2024-01-08T04:30:47.520" v="18" actId="27636"/>
        <pc:sldMkLst>
          <pc:docMk/>
          <pc:sldMk cId="352876667" sldId="283"/>
        </pc:sldMkLst>
        <pc:spChg chg="mod">
          <ac:chgData name="Wan Zulhafiz Wan Zahari" userId="2877ab6b82d5f3f8" providerId="LiveId" clId="{BC612960-E9F3-4D45-A233-5762FAB2DD60}" dt="2024-01-08T04:30:47.520" v="18" actId="27636"/>
          <ac:spMkLst>
            <pc:docMk/>
            <pc:sldMk cId="352876667" sldId="283"/>
            <ac:spMk id="2" creationId="{76522BF8-FF4A-1948-6F0F-8B7AB72194B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9CD6D2-EB44-F446-A2AE-F67F0CC68165}" type="datetimeFigureOut">
              <a:rPr lang="en-US" smtClean="0"/>
              <a:t>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496F0-61FD-8B4F-9AC5-97C9D82CDE6B}" type="slidenum">
              <a:rPr lang="en-US" smtClean="0"/>
              <a:t>‹#›</a:t>
            </a:fld>
            <a:endParaRPr lang="en-US"/>
          </a:p>
        </p:txBody>
      </p:sp>
    </p:spTree>
    <p:extLst>
      <p:ext uri="{BB962C8B-B14F-4D97-AF65-F5344CB8AC3E}">
        <p14:creationId xmlns:p14="http://schemas.microsoft.com/office/powerpoint/2010/main" val="2401640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1496F0-61FD-8B4F-9AC5-97C9D82CDE6B}" type="slidenum">
              <a:rPr lang="en-US" smtClean="0"/>
              <a:t>13</a:t>
            </a:fld>
            <a:endParaRPr lang="en-US"/>
          </a:p>
        </p:txBody>
      </p:sp>
    </p:spTree>
    <p:extLst>
      <p:ext uri="{BB962C8B-B14F-4D97-AF65-F5344CB8AC3E}">
        <p14:creationId xmlns:p14="http://schemas.microsoft.com/office/powerpoint/2010/main" val="1106911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1496F0-61FD-8B4F-9AC5-97C9D82CDE6B}" type="slidenum">
              <a:rPr lang="en-US" smtClean="0"/>
              <a:t>14</a:t>
            </a:fld>
            <a:endParaRPr lang="en-US"/>
          </a:p>
        </p:txBody>
      </p:sp>
    </p:spTree>
    <p:extLst>
      <p:ext uri="{BB962C8B-B14F-4D97-AF65-F5344CB8AC3E}">
        <p14:creationId xmlns:p14="http://schemas.microsoft.com/office/powerpoint/2010/main" val="4039503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1496F0-61FD-8B4F-9AC5-97C9D82CDE6B}" type="slidenum">
              <a:rPr lang="en-US" smtClean="0"/>
              <a:t>2</a:t>
            </a:fld>
            <a:endParaRPr lang="en-US"/>
          </a:p>
        </p:txBody>
      </p:sp>
    </p:spTree>
    <p:extLst>
      <p:ext uri="{BB962C8B-B14F-4D97-AF65-F5344CB8AC3E}">
        <p14:creationId xmlns:p14="http://schemas.microsoft.com/office/powerpoint/2010/main" val="350802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1496F0-61FD-8B4F-9AC5-97C9D82CDE6B}" type="slidenum">
              <a:rPr lang="en-US" smtClean="0"/>
              <a:t>3</a:t>
            </a:fld>
            <a:endParaRPr lang="en-US"/>
          </a:p>
        </p:txBody>
      </p:sp>
    </p:spTree>
    <p:extLst>
      <p:ext uri="{BB962C8B-B14F-4D97-AF65-F5344CB8AC3E}">
        <p14:creationId xmlns:p14="http://schemas.microsoft.com/office/powerpoint/2010/main" val="3615021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1496F0-61FD-8B4F-9AC5-97C9D82CDE6B}" type="slidenum">
              <a:rPr lang="en-US" smtClean="0"/>
              <a:t>4</a:t>
            </a:fld>
            <a:endParaRPr lang="en-US"/>
          </a:p>
        </p:txBody>
      </p:sp>
    </p:spTree>
    <p:extLst>
      <p:ext uri="{BB962C8B-B14F-4D97-AF65-F5344CB8AC3E}">
        <p14:creationId xmlns:p14="http://schemas.microsoft.com/office/powerpoint/2010/main" val="4177168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1496F0-61FD-8B4F-9AC5-97C9D82CDE6B}" type="slidenum">
              <a:rPr lang="en-US" smtClean="0"/>
              <a:t>5</a:t>
            </a:fld>
            <a:endParaRPr lang="en-US"/>
          </a:p>
        </p:txBody>
      </p:sp>
    </p:spTree>
    <p:extLst>
      <p:ext uri="{BB962C8B-B14F-4D97-AF65-F5344CB8AC3E}">
        <p14:creationId xmlns:p14="http://schemas.microsoft.com/office/powerpoint/2010/main" val="1258127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1496F0-61FD-8B4F-9AC5-97C9D82CDE6B}" type="slidenum">
              <a:rPr lang="en-US" smtClean="0"/>
              <a:t>6</a:t>
            </a:fld>
            <a:endParaRPr lang="en-US"/>
          </a:p>
        </p:txBody>
      </p:sp>
    </p:spTree>
    <p:extLst>
      <p:ext uri="{BB962C8B-B14F-4D97-AF65-F5344CB8AC3E}">
        <p14:creationId xmlns:p14="http://schemas.microsoft.com/office/powerpoint/2010/main" val="1344606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1496F0-61FD-8B4F-9AC5-97C9D82CDE6B}" type="slidenum">
              <a:rPr lang="en-US" smtClean="0"/>
              <a:t>8</a:t>
            </a:fld>
            <a:endParaRPr lang="en-US"/>
          </a:p>
        </p:txBody>
      </p:sp>
    </p:spTree>
    <p:extLst>
      <p:ext uri="{BB962C8B-B14F-4D97-AF65-F5344CB8AC3E}">
        <p14:creationId xmlns:p14="http://schemas.microsoft.com/office/powerpoint/2010/main" val="4146293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1496F0-61FD-8B4F-9AC5-97C9D82CDE6B}" type="slidenum">
              <a:rPr lang="en-US" smtClean="0"/>
              <a:t>9</a:t>
            </a:fld>
            <a:endParaRPr lang="en-US"/>
          </a:p>
        </p:txBody>
      </p:sp>
    </p:spTree>
    <p:extLst>
      <p:ext uri="{BB962C8B-B14F-4D97-AF65-F5344CB8AC3E}">
        <p14:creationId xmlns:p14="http://schemas.microsoft.com/office/powerpoint/2010/main" val="194309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1496F0-61FD-8B4F-9AC5-97C9D82CDE6B}" type="slidenum">
              <a:rPr lang="en-US" smtClean="0"/>
              <a:t>11</a:t>
            </a:fld>
            <a:endParaRPr lang="en-US"/>
          </a:p>
        </p:txBody>
      </p:sp>
    </p:spTree>
    <p:extLst>
      <p:ext uri="{BB962C8B-B14F-4D97-AF65-F5344CB8AC3E}">
        <p14:creationId xmlns:p14="http://schemas.microsoft.com/office/powerpoint/2010/main" val="2973548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899BF-3AD5-E209-BC0E-43EF2A7CFDE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0F639F5-6581-1FCE-52C8-C264666B48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82ECEA7-4B41-D97E-852C-08CB8AF402C0}"/>
              </a:ext>
            </a:extLst>
          </p:cNvPr>
          <p:cNvSpPr>
            <a:spLocks noGrp="1"/>
          </p:cNvSpPr>
          <p:nvPr>
            <p:ph type="dt" sz="half" idx="10"/>
          </p:nvPr>
        </p:nvSpPr>
        <p:spPr/>
        <p:txBody>
          <a:bodyPr/>
          <a:lstStyle/>
          <a:p>
            <a:fld id="{AC48ACEC-EFA5-EA4B-9990-7297857CE834}" type="datetimeFigureOut">
              <a:rPr lang="en-US" smtClean="0"/>
              <a:t>1/8/24</a:t>
            </a:fld>
            <a:endParaRPr lang="en-US"/>
          </a:p>
        </p:txBody>
      </p:sp>
      <p:sp>
        <p:nvSpPr>
          <p:cNvPr id="5" name="Footer Placeholder 4">
            <a:extLst>
              <a:ext uri="{FF2B5EF4-FFF2-40B4-BE49-F238E27FC236}">
                <a16:creationId xmlns:a16="http://schemas.microsoft.com/office/drawing/2014/main" id="{ED045CEA-0BBB-91B4-47E3-D8355E086B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B022FA-1F61-DB0F-249E-1CC752FA9064}"/>
              </a:ext>
            </a:extLst>
          </p:cNvPr>
          <p:cNvSpPr>
            <a:spLocks noGrp="1"/>
          </p:cNvSpPr>
          <p:nvPr>
            <p:ph type="sldNum" sz="quarter" idx="12"/>
          </p:nvPr>
        </p:nvSpPr>
        <p:spPr/>
        <p:txBody>
          <a:bodyPr/>
          <a:lstStyle/>
          <a:p>
            <a:fld id="{0241E3BC-D4AB-8049-808F-A5E8765E72D0}" type="slidenum">
              <a:rPr lang="en-US" smtClean="0"/>
              <a:t>‹#›</a:t>
            </a:fld>
            <a:endParaRPr lang="en-US"/>
          </a:p>
        </p:txBody>
      </p:sp>
    </p:spTree>
    <p:extLst>
      <p:ext uri="{BB962C8B-B14F-4D97-AF65-F5344CB8AC3E}">
        <p14:creationId xmlns:p14="http://schemas.microsoft.com/office/powerpoint/2010/main" val="4190940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A8FCE-D44B-9A32-321E-4D411AF468C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7DAB364-FC5A-F85E-618B-2CEA4A2F795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3079397-6349-4453-BF08-E0AF9754D90E}"/>
              </a:ext>
            </a:extLst>
          </p:cNvPr>
          <p:cNvSpPr>
            <a:spLocks noGrp="1"/>
          </p:cNvSpPr>
          <p:nvPr>
            <p:ph type="dt" sz="half" idx="10"/>
          </p:nvPr>
        </p:nvSpPr>
        <p:spPr/>
        <p:txBody>
          <a:bodyPr/>
          <a:lstStyle/>
          <a:p>
            <a:fld id="{AC48ACEC-EFA5-EA4B-9990-7297857CE834}" type="datetimeFigureOut">
              <a:rPr lang="en-US" smtClean="0"/>
              <a:t>1/8/24</a:t>
            </a:fld>
            <a:endParaRPr lang="en-US"/>
          </a:p>
        </p:txBody>
      </p:sp>
      <p:sp>
        <p:nvSpPr>
          <p:cNvPr id="5" name="Footer Placeholder 4">
            <a:extLst>
              <a:ext uri="{FF2B5EF4-FFF2-40B4-BE49-F238E27FC236}">
                <a16:creationId xmlns:a16="http://schemas.microsoft.com/office/drawing/2014/main" id="{CD01F201-4802-E4BD-CFBA-6322ACC19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71E0B3-3FD2-05AB-A032-D2571AE7FFE1}"/>
              </a:ext>
            </a:extLst>
          </p:cNvPr>
          <p:cNvSpPr>
            <a:spLocks noGrp="1"/>
          </p:cNvSpPr>
          <p:nvPr>
            <p:ph type="sldNum" sz="quarter" idx="12"/>
          </p:nvPr>
        </p:nvSpPr>
        <p:spPr/>
        <p:txBody>
          <a:bodyPr/>
          <a:lstStyle/>
          <a:p>
            <a:fld id="{0241E3BC-D4AB-8049-808F-A5E8765E72D0}" type="slidenum">
              <a:rPr lang="en-US" smtClean="0"/>
              <a:t>‹#›</a:t>
            </a:fld>
            <a:endParaRPr lang="en-US"/>
          </a:p>
        </p:txBody>
      </p:sp>
    </p:spTree>
    <p:extLst>
      <p:ext uri="{BB962C8B-B14F-4D97-AF65-F5344CB8AC3E}">
        <p14:creationId xmlns:p14="http://schemas.microsoft.com/office/powerpoint/2010/main" val="2242491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5119F7-4ADE-0648-A337-E93F42ADB54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581017A-2B41-9E15-BF59-C1BD1278A63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047B93-6269-1ACD-A5E0-0322A16C3C33}"/>
              </a:ext>
            </a:extLst>
          </p:cNvPr>
          <p:cNvSpPr>
            <a:spLocks noGrp="1"/>
          </p:cNvSpPr>
          <p:nvPr>
            <p:ph type="dt" sz="half" idx="10"/>
          </p:nvPr>
        </p:nvSpPr>
        <p:spPr/>
        <p:txBody>
          <a:bodyPr/>
          <a:lstStyle/>
          <a:p>
            <a:fld id="{AC48ACEC-EFA5-EA4B-9990-7297857CE834}" type="datetimeFigureOut">
              <a:rPr lang="en-US" smtClean="0"/>
              <a:t>1/8/24</a:t>
            </a:fld>
            <a:endParaRPr lang="en-US"/>
          </a:p>
        </p:txBody>
      </p:sp>
      <p:sp>
        <p:nvSpPr>
          <p:cNvPr id="5" name="Footer Placeholder 4">
            <a:extLst>
              <a:ext uri="{FF2B5EF4-FFF2-40B4-BE49-F238E27FC236}">
                <a16:creationId xmlns:a16="http://schemas.microsoft.com/office/drawing/2014/main" id="{1E02522F-389A-26AD-EED0-59FA70384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FAD03F-534E-6E52-6A75-108801626DE9}"/>
              </a:ext>
            </a:extLst>
          </p:cNvPr>
          <p:cNvSpPr>
            <a:spLocks noGrp="1"/>
          </p:cNvSpPr>
          <p:nvPr>
            <p:ph type="sldNum" sz="quarter" idx="12"/>
          </p:nvPr>
        </p:nvSpPr>
        <p:spPr/>
        <p:txBody>
          <a:bodyPr/>
          <a:lstStyle/>
          <a:p>
            <a:fld id="{0241E3BC-D4AB-8049-808F-A5E8765E72D0}" type="slidenum">
              <a:rPr lang="en-US" smtClean="0"/>
              <a:t>‹#›</a:t>
            </a:fld>
            <a:endParaRPr lang="en-US"/>
          </a:p>
        </p:txBody>
      </p:sp>
    </p:spTree>
    <p:extLst>
      <p:ext uri="{BB962C8B-B14F-4D97-AF65-F5344CB8AC3E}">
        <p14:creationId xmlns:p14="http://schemas.microsoft.com/office/powerpoint/2010/main" val="1724903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9E58F-335B-11F3-AB0D-3FC018F5DBB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1320402-046B-B430-45D8-F41D1E13456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A800CFC-958B-B110-5D16-918EE87EEE6C}"/>
              </a:ext>
            </a:extLst>
          </p:cNvPr>
          <p:cNvSpPr>
            <a:spLocks noGrp="1"/>
          </p:cNvSpPr>
          <p:nvPr>
            <p:ph type="dt" sz="half" idx="10"/>
          </p:nvPr>
        </p:nvSpPr>
        <p:spPr/>
        <p:txBody>
          <a:bodyPr/>
          <a:lstStyle/>
          <a:p>
            <a:fld id="{AC48ACEC-EFA5-EA4B-9990-7297857CE834}" type="datetimeFigureOut">
              <a:rPr lang="en-US" smtClean="0"/>
              <a:t>1/8/24</a:t>
            </a:fld>
            <a:endParaRPr lang="en-US"/>
          </a:p>
        </p:txBody>
      </p:sp>
      <p:sp>
        <p:nvSpPr>
          <p:cNvPr id="5" name="Footer Placeholder 4">
            <a:extLst>
              <a:ext uri="{FF2B5EF4-FFF2-40B4-BE49-F238E27FC236}">
                <a16:creationId xmlns:a16="http://schemas.microsoft.com/office/drawing/2014/main" id="{6E2A1D06-59BE-2CAF-E6C7-C96BE310F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2899B0-E66F-4729-19E2-4D4603E0D91C}"/>
              </a:ext>
            </a:extLst>
          </p:cNvPr>
          <p:cNvSpPr>
            <a:spLocks noGrp="1"/>
          </p:cNvSpPr>
          <p:nvPr>
            <p:ph type="sldNum" sz="quarter" idx="12"/>
          </p:nvPr>
        </p:nvSpPr>
        <p:spPr/>
        <p:txBody>
          <a:bodyPr/>
          <a:lstStyle/>
          <a:p>
            <a:fld id="{0241E3BC-D4AB-8049-808F-A5E8765E72D0}" type="slidenum">
              <a:rPr lang="en-US" smtClean="0"/>
              <a:t>‹#›</a:t>
            </a:fld>
            <a:endParaRPr lang="en-US"/>
          </a:p>
        </p:txBody>
      </p:sp>
    </p:spTree>
    <p:extLst>
      <p:ext uri="{BB962C8B-B14F-4D97-AF65-F5344CB8AC3E}">
        <p14:creationId xmlns:p14="http://schemas.microsoft.com/office/powerpoint/2010/main" val="14717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D7E01-CC84-336C-1462-2C672330497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589DBD5-1B67-EF8D-010C-E79BF7C9C8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9D8586-0587-64D2-9C90-691CF0F52431}"/>
              </a:ext>
            </a:extLst>
          </p:cNvPr>
          <p:cNvSpPr>
            <a:spLocks noGrp="1"/>
          </p:cNvSpPr>
          <p:nvPr>
            <p:ph type="dt" sz="half" idx="10"/>
          </p:nvPr>
        </p:nvSpPr>
        <p:spPr/>
        <p:txBody>
          <a:bodyPr/>
          <a:lstStyle/>
          <a:p>
            <a:fld id="{AC48ACEC-EFA5-EA4B-9990-7297857CE834}" type="datetimeFigureOut">
              <a:rPr lang="en-US" smtClean="0"/>
              <a:t>1/8/24</a:t>
            </a:fld>
            <a:endParaRPr lang="en-US"/>
          </a:p>
        </p:txBody>
      </p:sp>
      <p:sp>
        <p:nvSpPr>
          <p:cNvPr id="5" name="Footer Placeholder 4">
            <a:extLst>
              <a:ext uri="{FF2B5EF4-FFF2-40B4-BE49-F238E27FC236}">
                <a16:creationId xmlns:a16="http://schemas.microsoft.com/office/drawing/2014/main" id="{0F3EAED4-B6E2-176C-3B3D-ADC3DFA6C9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99111-4FD9-04CE-59BF-5BCD5D817431}"/>
              </a:ext>
            </a:extLst>
          </p:cNvPr>
          <p:cNvSpPr>
            <a:spLocks noGrp="1"/>
          </p:cNvSpPr>
          <p:nvPr>
            <p:ph type="sldNum" sz="quarter" idx="12"/>
          </p:nvPr>
        </p:nvSpPr>
        <p:spPr/>
        <p:txBody>
          <a:bodyPr/>
          <a:lstStyle/>
          <a:p>
            <a:fld id="{0241E3BC-D4AB-8049-808F-A5E8765E72D0}" type="slidenum">
              <a:rPr lang="en-US" smtClean="0"/>
              <a:t>‹#›</a:t>
            </a:fld>
            <a:endParaRPr lang="en-US"/>
          </a:p>
        </p:txBody>
      </p:sp>
    </p:spTree>
    <p:extLst>
      <p:ext uri="{BB962C8B-B14F-4D97-AF65-F5344CB8AC3E}">
        <p14:creationId xmlns:p14="http://schemas.microsoft.com/office/powerpoint/2010/main" val="2344924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1E368-4BB5-59A4-A231-9DA6473464B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DB13675-1506-CA4C-0C50-02D08BE6B1D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D2CEEE8-7F19-7889-EDB6-A22EDF1A413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873975F-032D-EFD8-5A6A-F2539FDC0AC0}"/>
              </a:ext>
            </a:extLst>
          </p:cNvPr>
          <p:cNvSpPr>
            <a:spLocks noGrp="1"/>
          </p:cNvSpPr>
          <p:nvPr>
            <p:ph type="dt" sz="half" idx="10"/>
          </p:nvPr>
        </p:nvSpPr>
        <p:spPr/>
        <p:txBody>
          <a:bodyPr/>
          <a:lstStyle/>
          <a:p>
            <a:fld id="{AC48ACEC-EFA5-EA4B-9990-7297857CE834}" type="datetimeFigureOut">
              <a:rPr lang="en-US" smtClean="0"/>
              <a:t>1/8/24</a:t>
            </a:fld>
            <a:endParaRPr lang="en-US"/>
          </a:p>
        </p:txBody>
      </p:sp>
      <p:sp>
        <p:nvSpPr>
          <p:cNvPr id="6" name="Footer Placeholder 5">
            <a:extLst>
              <a:ext uri="{FF2B5EF4-FFF2-40B4-BE49-F238E27FC236}">
                <a16:creationId xmlns:a16="http://schemas.microsoft.com/office/drawing/2014/main" id="{969D61EA-7A56-D480-1F40-5EFE40817B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A42858-D104-07F1-1E11-7E36FD7660CA}"/>
              </a:ext>
            </a:extLst>
          </p:cNvPr>
          <p:cNvSpPr>
            <a:spLocks noGrp="1"/>
          </p:cNvSpPr>
          <p:nvPr>
            <p:ph type="sldNum" sz="quarter" idx="12"/>
          </p:nvPr>
        </p:nvSpPr>
        <p:spPr/>
        <p:txBody>
          <a:bodyPr/>
          <a:lstStyle/>
          <a:p>
            <a:fld id="{0241E3BC-D4AB-8049-808F-A5E8765E72D0}" type="slidenum">
              <a:rPr lang="en-US" smtClean="0"/>
              <a:t>‹#›</a:t>
            </a:fld>
            <a:endParaRPr lang="en-US"/>
          </a:p>
        </p:txBody>
      </p:sp>
    </p:spTree>
    <p:extLst>
      <p:ext uri="{BB962C8B-B14F-4D97-AF65-F5344CB8AC3E}">
        <p14:creationId xmlns:p14="http://schemas.microsoft.com/office/powerpoint/2010/main" val="2420270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58D83-DEE7-9E71-2228-04451423572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49888A7-7223-2A27-F994-28B5716AB9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961706-A459-ED69-CF7D-1F3A7F73DBC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9893E53-C92F-A3A1-5EBF-50B6277BA2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C523028-A268-D7A1-013B-161AF47D2AD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3F111DA-4BF6-891D-A1D5-377C93AF71B4}"/>
              </a:ext>
            </a:extLst>
          </p:cNvPr>
          <p:cNvSpPr>
            <a:spLocks noGrp="1"/>
          </p:cNvSpPr>
          <p:nvPr>
            <p:ph type="dt" sz="half" idx="10"/>
          </p:nvPr>
        </p:nvSpPr>
        <p:spPr/>
        <p:txBody>
          <a:bodyPr/>
          <a:lstStyle/>
          <a:p>
            <a:fld id="{AC48ACEC-EFA5-EA4B-9990-7297857CE834}" type="datetimeFigureOut">
              <a:rPr lang="en-US" smtClean="0"/>
              <a:t>1/8/24</a:t>
            </a:fld>
            <a:endParaRPr lang="en-US"/>
          </a:p>
        </p:txBody>
      </p:sp>
      <p:sp>
        <p:nvSpPr>
          <p:cNvPr id="8" name="Footer Placeholder 7">
            <a:extLst>
              <a:ext uri="{FF2B5EF4-FFF2-40B4-BE49-F238E27FC236}">
                <a16:creationId xmlns:a16="http://schemas.microsoft.com/office/drawing/2014/main" id="{866573D7-2F33-A1CC-B99F-61A9AEAF95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14C484-67C9-3785-6F77-D293C4C74CD8}"/>
              </a:ext>
            </a:extLst>
          </p:cNvPr>
          <p:cNvSpPr>
            <a:spLocks noGrp="1"/>
          </p:cNvSpPr>
          <p:nvPr>
            <p:ph type="sldNum" sz="quarter" idx="12"/>
          </p:nvPr>
        </p:nvSpPr>
        <p:spPr/>
        <p:txBody>
          <a:bodyPr/>
          <a:lstStyle/>
          <a:p>
            <a:fld id="{0241E3BC-D4AB-8049-808F-A5E8765E72D0}" type="slidenum">
              <a:rPr lang="en-US" smtClean="0"/>
              <a:t>‹#›</a:t>
            </a:fld>
            <a:endParaRPr lang="en-US"/>
          </a:p>
        </p:txBody>
      </p:sp>
    </p:spTree>
    <p:extLst>
      <p:ext uri="{BB962C8B-B14F-4D97-AF65-F5344CB8AC3E}">
        <p14:creationId xmlns:p14="http://schemas.microsoft.com/office/powerpoint/2010/main" val="4175195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CF6D8-D9F9-BB50-D479-17BFC4A1FE2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9C89D73-33F2-AE86-139F-9DCB162B4B7F}"/>
              </a:ext>
            </a:extLst>
          </p:cNvPr>
          <p:cNvSpPr>
            <a:spLocks noGrp="1"/>
          </p:cNvSpPr>
          <p:nvPr>
            <p:ph type="dt" sz="half" idx="10"/>
          </p:nvPr>
        </p:nvSpPr>
        <p:spPr/>
        <p:txBody>
          <a:bodyPr/>
          <a:lstStyle/>
          <a:p>
            <a:fld id="{AC48ACEC-EFA5-EA4B-9990-7297857CE834}" type="datetimeFigureOut">
              <a:rPr lang="en-US" smtClean="0"/>
              <a:t>1/8/24</a:t>
            </a:fld>
            <a:endParaRPr lang="en-US"/>
          </a:p>
        </p:txBody>
      </p:sp>
      <p:sp>
        <p:nvSpPr>
          <p:cNvPr id="4" name="Footer Placeholder 3">
            <a:extLst>
              <a:ext uri="{FF2B5EF4-FFF2-40B4-BE49-F238E27FC236}">
                <a16:creationId xmlns:a16="http://schemas.microsoft.com/office/drawing/2014/main" id="{2E37A394-2B33-90D8-20C5-517AC7BBC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A0640B-D889-75D9-BF5D-174CE2C55E1F}"/>
              </a:ext>
            </a:extLst>
          </p:cNvPr>
          <p:cNvSpPr>
            <a:spLocks noGrp="1"/>
          </p:cNvSpPr>
          <p:nvPr>
            <p:ph type="sldNum" sz="quarter" idx="12"/>
          </p:nvPr>
        </p:nvSpPr>
        <p:spPr/>
        <p:txBody>
          <a:bodyPr/>
          <a:lstStyle/>
          <a:p>
            <a:fld id="{0241E3BC-D4AB-8049-808F-A5E8765E72D0}" type="slidenum">
              <a:rPr lang="en-US" smtClean="0"/>
              <a:t>‹#›</a:t>
            </a:fld>
            <a:endParaRPr lang="en-US"/>
          </a:p>
        </p:txBody>
      </p:sp>
    </p:spTree>
    <p:extLst>
      <p:ext uri="{BB962C8B-B14F-4D97-AF65-F5344CB8AC3E}">
        <p14:creationId xmlns:p14="http://schemas.microsoft.com/office/powerpoint/2010/main" val="1614365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9D551-5BA4-FE8D-EDDD-1CD3E6AAA8F5}"/>
              </a:ext>
            </a:extLst>
          </p:cNvPr>
          <p:cNvSpPr>
            <a:spLocks noGrp="1"/>
          </p:cNvSpPr>
          <p:nvPr>
            <p:ph type="dt" sz="half" idx="10"/>
          </p:nvPr>
        </p:nvSpPr>
        <p:spPr/>
        <p:txBody>
          <a:bodyPr/>
          <a:lstStyle/>
          <a:p>
            <a:fld id="{AC48ACEC-EFA5-EA4B-9990-7297857CE834}" type="datetimeFigureOut">
              <a:rPr lang="en-US" smtClean="0"/>
              <a:t>1/8/24</a:t>
            </a:fld>
            <a:endParaRPr lang="en-US"/>
          </a:p>
        </p:txBody>
      </p:sp>
      <p:sp>
        <p:nvSpPr>
          <p:cNvPr id="3" name="Footer Placeholder 2">
            <a:extLst>
              <a:ext uri="{FF2B5EF4-FFF2-40B4-BE49-F238E27FC236}">
                <a16:creationId xmlns:a16="http://schemas.microsoft.com/office/drawing/2014/main" id="{C5FDDDC3-A1A1-975C-A583-231E8BBD6B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7BF801-7A47-2644-187D-A7341A10A503}"/>
              </a:ext>
            </a:extLst>
          </p:cNvPr>
          <p:cNvSpPr>
            <a:spLocks noGrp="1"/>
          </p:cNvSpPr>
          <p:nvPr>
            <p:ph type="sldNum" sz="quarter" idx="12"/>
          </p:nvPr>
        </p:nvSpPr>
        <p:spPr/>
        <p:txBody>
          <a:bodyPr/>
          <a:lstStyle/>
          <a:p>
            <a:fld id="{0241E3BC-D4AB-8049-808F-A5E8765E72D0}" type="slidenum">
              <a:rPr lang="en-US" smtClean="0"/>
              <a:t>‹#›</a:t>
            </a:fld>
            <a:endParaRPr lang="en-US"/>
          </a:p>
        </p:txBody>
      </p:sp>
    </p:spTree>
    <p:extLst>
      <p:ext uri="{BB962C8B-B14F-4D97-AF65-F5344CB8AC3E}">
        <p14:creationId xmlns:p14="http://schemas.microsoft.com/office/powerpoint/2010/main" val="1924096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03A0D-048B-5662-833B-26464226C32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112EBFC-8902-9F56-6B7D-08C0EC5324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3047FE6-B0CD-4B61-55CE-810B175012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6EE68CF-CB30-8E73-0D9B-D169DA4B9E20}"/>
              </a:ext>
            </a:extLst>
          </p:cNvPr>
          <p:cNvSpPr>
            <a:spLocks noGrp="1"/>
          </p:cNvSpPr>
          <p:nvPr>
            <p:ph type="dt" sz="half" idx="10"/>
          </p:nvPr>
        </p:nvSpPr>
        <p:spPr/>
        <p:txBody>
          <a:bodyPr/>
          <a:lstStyle/>
          <a:p>
            <a:fld id="{AC48ACEC-EFA5-EA4B-9990-7297857CE834}" type="datetimeFigureOut">
              <a:rPr lang="en-US" smtClean="0"/>
              <a:t>1/8/24</a:t>
            </a:fld>
            <a:endParaRPr lang="en-US"/>
          </a:p>
        </p:txBody>
      </p:sp>
      <p:sp>
        <p:nvSpPr>
          <p:cNvPr id="6" name="Footer Placeholder 5">
            <a:extLst>
              <a:ext uri="{FF2B5EF4-FFF2-40B4-BE49-F238E27FC236}">
                <a16:creationId xmlns:a16="http://schemas.microsoft.com/office/drawing/2014/main" id="{5624D3CD-B468-EC32-4192-2BC1B4A172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1EE102-08E2-14AA-1422-736F6AFE41E2}"/>
              </a:ext>
            </a:extLst>
          </p:cNvPr>
          <p:cNvSpPr>
            <a:spLocks noGrp="1"/>
          </p:cNvSpPr>
          <p:nvPr>
            <p:ph type="sldNum" sz="quarter" idx="12"/>
          </p:nvPr>
        </p:nvSpPr>
        <p:spPr/>
        <p:txBody>
          <a:bodyPr/>
          <a:lstStyle/>
          <a:p>
            <a:fld id="{0241E3BC-D4AB-8049-808F-A5E8765E72D0}" type="slidenum">
              <a:rPr lang="en-US" smtClean="0"/>
              <a:t>‹#›</a:t>
            </a:fld>
            <a:endParaRPr lang="en-US"/>
          </a:p>
        </p:txBody>
      </p:sp>
    </p:spTree>
    <p:extLst>
      <p:ext uri="{BB962C8B-B14F-4D97-AF65-F5344CB8AC3E}">
        <p14:creationId xmlns:p14="http://schemas.microsoft.com/office/powerpoint/2010/main" val="483909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84791-AEB5-D309-60B7-61B87112616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2393FD5-DB38-F463-7160-B829000AF3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658963-5B68-3DE4-F4AE-EEC36D55D0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3C96528-BEF9-7C7F-C4FE-F6B87A154551}"/>
              </a:ext>
            </a:extLst>
          </p:cNvPr>
          <p:cNvSpPr>
            <a:spLocks noGrp="1"/>
          </p:cNvSpPr>
          <p:nvPr>
            <p:ph type="dt" sz="half" idx="10"/>
          </p:nvPr>
        </p:nvSpPr>
        <p:spPr/>
        <p:txBody>
          <a:bodyPr/>
          <a:lstStyle/>
          <a:p>
            <a:fld id="{AC48ACEC-EFA5-EA4B-9990-7297857CE834}" type="datetimeFigureOut">
              <a:rPr lang="en-US" smtClean="0"/>
              <a:t>1/8/24</a:t>
            </a:fld>
            <a:endParaRPr lang="en-US"/>
          </a:p>
        </p:txBody>
      </p:sp>
      <p:sp>
        <p:nvSpPr>
          <p:cNvPr id="6" name="Footer Placeholder 5">
            <a:extLst>
              <a:ext uri="{FF2B5EF4-FFF2-40B4-BE49-F238E27FC236}">
                <a16:creationId xmlns:a16="http://schemas.microsoft.com/office/drawing/2014/main" id="{737ABDF5-0F37-3B10-D56E-3B674CA963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B65F66-D3BD-60BD-3570-C7533D38E61C}"/>
              </a:ext>
            </a:extLst>
          </p:cNvPr>
          <p:cNvSpPr>
            <a:spLocks noGrp="1"/>
          </p:cNvSpPr>
          <p:nvPr>
            <p:ph type="sldNum" sz="quarter" idx="12"/>
          </p:nvPr>
        </p:nvSpPr>
        <p:spPr/>
        <p:txBody>
          <a:bodyPr/>
          <a:lstStyle/>
          <a:p>
            <a:fld id="{0241E3BC-D4AB-8049-808F-A5E8765E72D0}" type="slidenum">
              <a:rPr lang="en-US" smtClean="0"/>
              <a:t>‹#›</a:t>
            </a:fld>
            <a:endParaRPr lang="en-US"/>
          </a:p>
        </p:txBody>
      </p:sp>
    </p:spTree>
    <p:extLst>
      <p:ext uri="{BB962C8B-B14F-4D97-AF65-F5344CB8AC3E}">
        <p14:creationId xmlns:p14="http://schemas.microsoft.com/office/powerpoint/2010/main" val="2580345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1A1A53-88BA-52DB-1FAB-1A8750CD54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A99E339-089A-D09C-D6A4-CF2ED73209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4C58220-99FB-E4DD-AA39-8B70E3E807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8ACEC-EFA5-EA4B-9990-7297857CE834}" type="datetimeFigureOut">
              <a:rPr lang="en-US" smtClean="0"/>
              <a:t>1/8/24</a:t>
            </a:fld>
            <a:endParaRPr lang="en-US"/>
          </a:p>
        </p:txBody>
      </p:sp>
      <p:sp>
        <p:nvSpPr>
          <p:cNvPr id="5" name="Footer Placeholder 4">
            <a:extLst>
              <a:ext uri="{FF2B5EF4-FFF2-40B4-BE49-F238E27FC236}">
                <a16:creationId xmlns:a16="http://schemas.microsoft.com/office/drawing/2014/main" id="{33410B4A-8C04-D06A-85B1-CB9993D670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E6EFB-785B-9E2B-6348-58A27358C4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41E3BC-D4AB-8049-808F-A5E8765E72D0}" type="slidenum">
              <a:rPr lang="en-US" smtClean="0"/>
              <a:t>‹#›</a:t>
            </a:fld>
            <a:endParaRPr lang="en-US"/>
          </a:p>
        </p:txBody>
      </p:sp>
    </p:spTree>
    <p:extLst>
      <p:ext uri="{BB962C8B-B14F-4D97-AF65-F5344CB8AC3E}">
        <p14:creationId xmlns:p14="http://schemas.microsoft.com/office/powerpoint/2010/main" val="3962648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84255" y="2949934"/>
            <a:ext cx="11150343" cy="2253653"/>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800"/>
              </a:spcBef>
              <a:spcAft>
                <a:spcPts val="800"/>
              </a:spcAft>
              <a:buNone/>
            </a:pPr>
            <a:r>
              <a:rPr lang="en-US" sz="2700" b="1" dirty="0">
                <a:solidFill>
                  <a:srgbClr val="003399"/>
                </a:solidFill>
                <a:latin typeface="Century Gothic"/>
                <a:ea typeface="Century Gothic"/>
                <a:cs typeface="Century Gothic"/>
                <a:sym typeface="Century Gothic"/>
              </a:rPr>
              <a:t>Climate Change and Energy</a:t>
            </a:r>
          </a:p>
          <a:p>
            <a:pPr algn="ctr"/>
            <a:r>
              <a:rPr lang="en-US" sz="2800" dirty="0"/>
              <a:t>Topic 5: </a:t>
            </a:r>
          </a:p>
          <a:p>
            <a:pPr algn="ctr"/>
            <a:r>
              <a:rPr lang="en-MY" sz="2800" dirty="0">
                <a:effectLst/>
                <a:latin typeface="Calibri" panose="020F0502020204030204" pitchFamily="34" charset="0"/>
                <a:ea typeface="Calibri" panose="020F0502020204030204" pitchFamily="34" charset="0"/>
                <a:cs typeface="Times New Roman" panose="02020603050405020304" pitchFamily="18" charset="0"/>
              </a:rPr>
              <a:t>ENERGY POLICY AND LAW IN MALAYSIA</a:t>
            </a:r>
            <a:r>
              <a:rPr lang="en-MY" sz="2800" dirty="0">
                <a:effectLst/>
              </a:rPr>
              <a:t> </a:t>
            </a:r>
            <a:endParaRPr lang="en-US" sz="2800" dirty="0"/>
          </a:p>
          <a:p>
            <a:pPr marL="0" marR="0" lvl="0" indent="0" algn="l" rtl="0">
              <a:lnSpc>
                <a:spcPct val="107000"/>
              </a:lnSpc>
              <a:spcBef>
                <a:spcPts val="800"/>
              </a:spcBef>
              <a:spcAft>
                <a:spcPts val="800"/>
              </a:spcAft>
              <a:buNone/>
            </a:pPr>
            <a:endParaRPr lang="en-US" sz="2700" b="1" i="0" u="none" strike="noStrike" cap="none" dirty="0">
              <a:solidFill>
                <a:srgbClr val="003399"/>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2" name="Rectangle 513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Energy policy to boost GDP by RM13bil">
            <a:extLst>
              <a:ext uri="{FF2B5EF4-FFF2-40B4-BE49-F238E27FC236}">
                <a16:creationId xmlns:a16="http://schemas.microsoft.com/office/drawing/2014/main" id="{9A6A40C7-CB4E-2D91-40B4-8F9AC9C838F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949" y="495947"/>
            <a:ext cx="11093067" cy="5842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970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9B85A4C-3596-29CA-0925-607E1D461C8A}"/>
              </a:ext>
            </a:extLst>
          </p:cNvPr>
          <p:cNvSpPr>
            <a:spLocks noChangeArrowheads="1"/>
          </p:cNvSpPr>
          <p:nvPr/>
        </p:nvSpPr>
        <p:spPr bwMode="auto">
          <a:xfrm>
            <a:off x="840233" y="741390"/>
            <a:ext cx="3455821" cy="5070473"/>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lnSpcReduction="10000"/>
          </a:bodyPr>
          <a:lstStyle/>
          <a:p>
            <a:pPr marL="0" marR="0" lvl="0" indent="-228600" algn="just" fontAlgn="base">
              <a:lnSpc>
                <a:spcPct val="90000"/>
              </a:lnSpc>
              <a:spcBef>
                <a:spcPct val="0"/>
              </a:spcBef>
              <a:spcAft>
                <a:spcPts val="600"/>
              </a:spcAft>
              <a:buClrTx/>
              <a:buSzTx/>
              <a:buFont typeface="Arial" panose="020B0604020202020204" pitchFamily="34" charset="0"/>
              <a:buChar char="•"/>
              <a:tabLst/>
            </a:pPr>
            <a:r>
              <a:rPr kumimoji="0" lang="en-US" altLang="en-US" sz="1400" b="1" i="0" u="none" strike="noStrike" cap="none" normalizeH="0" baseline="0" dirty="0">
                <a:ln>
                  <a:noFill/>
                </a:ln>
                <a:effectLst/>
              </a:rPr>
              <a:t>Low Carbon Nation Aspiration 2040 </a:t>
            </a:r>
            <a:r>
              <a:rPr kumimoji="0" lang="en-US" altLang="en-US" sz="1400" b="1" i="0" u="none" strike="noStrike" cap="none" normalizeH="0" baseline="0" dirty="0">
                <a:ln>
                  <a:noFill/>
                </a:ln>
                <a:effectLst/>
                <a:latin typeface="BakerMcKenzieBernini"/>
              </a:rPr>
              <a:t>- </a:t>
            </a:r>
            <a:r>
              <a:rPr lang="en-MY" sz="1400" b="1" i="0" dirty="0">
                <a:solidFill>
                  <a:srgbClr val="000000"/>
                </a:solidFill>
                <a:effectLst/>
                <a:latin typeface="BakerMcKenzieBernini"/>
              </a:rPr>
              <a:t>under the National Energy Policy, 2022-2040</a:t>
            </a:r>
            <a:endParaRPr kumimoji="0" lang="en-US" altLang="en-US" sz="1400" b="1" i="0" u="none" strike="noStrike" cap="none" normalizeH="0" baseline="0" dirty="0">
              <a:ln>
                <a:noFill/>
              </a:ln>
              <a:effectLst/>
            </a:endParaRPr>
          </a:p>
          <a:p>
            <a:pPr marL="0" marR="0" lvl="0" indent="-228600" algn="just" fontAlgn="base">
              <a:lnSpc>
                <a:spcPct val="90000"/>
              </a:lnSpc>
              <a:spcBef>
                <a:spcPct val="0"/>
              </a:spcBef>
              <a:spcAft>
                <a:spcPts val="600"/>
              </a:spcAft>
              <a:buClrTx/>
              <a:buSzTx/>
              <a:buFont typeface="Arial" panose="020B0604020202020204" pitchFamily="34" charset="0"/>
              <a:buChar char="•"/>
              <a:tabLst/>
            </a:pPr>
            <a:r>
              <a:rPr kumimoji="0" lang="en-US" altLang="en-US" sz="1400" b="0" i="0" u="none" strike="noStrike" cap="none" normalizeH="0" baseline="0" dirty="0">
                <a:ln>
                  <a:noFill/>
                </a:ln>
                <a:effectLst/>
              </a:rPr>
              <a:t>As part of the NEP, the Malaysian Government had developed the Aspiration which is aimed at producing a low carbon economy with particular focus on:</a:t>
            </a:r>
          </a:p>
          <a:p>
            <a:pPr marL="0" marR="0" lvl="0" indent="-228600" algn="just" fontAlgn="base">
              <a:lnSpc>
                <a:spcPct val="90000"/>
              </a:lnSpc>
              <a:spcBef>
                <a:spcPct val="0"/>
              </a:spcBef>
              <a:spcAft>
                <a:spcPts val="600"/>
              </a:spcAft>
              <a:buClrTx/>
              <a:buSzTx/>
              <a:buFont typeface="Arial" panose="020B0604020202020204" pitchFamily="34" charset="0"/>
              <a:buChar char="•"/>
              <a:tabLst/>
            </a:pPr>
            <a:r>
              <a:rPr kumimoji="0" lang="en-US" altLang="en-US" sz="1400" b="0" i="0" u="none" strike="noStrike" cap="none" normalizeH="0" baseline="0" dirty="0">
                <a:ln>
                  <a:noFill/>
                </a:ln>
                <a:effectLst/>
              </a:rPr>
              <a:t>It is worth highlighting that one of the short-term implementation plan of the Aspiration is the creation of a new Energy Efficiency and Conservation Act ("</a:t>
            </a:r>
            <a:r>
              <a:rPr kumimoji="0" lang="en-US" altLang="en-US" sz="1400" b="1" i="0" u="none" strike="noStrike" cap="none" normalizeH="0" baseline="0" dirty="0">
                <a:ln>
                  <a:noFill/>
                </a:ln>
                <a:effectLst/>
              </a:rPr>
              <a:t>EECA</a:t>
            </a:r>
            <a:r>
              <a:rPr kumimoji="0" lang="en-US" altLang="en-US" sz="1400" b="0" i="0" u="none" strike="noStrike" cap="none" normalizeH="0" baseline="0" dirty="0">
                <a:ln>
                  <a:noFill/>
                </a:ln>
                <a:effectLst/>
              </a:rPr>
              <a:t>") which will set out minimum energy performance standards for a range of energy intensive industrial equipment, establish mandatory energy audits for certain categories of energy consumers (e.g. large industrial) as well as penalties for non-compliance.</a:t>
            </a:r>
          </a:p>
          <a:p>
            <a:pPr marL="0" marR="0" lvl="0" indent="-228600" algn="just" fontAlgn="base">
              <a:lnSpc>
                <a:spcPct val="90000"/>
              </a:lnSpc>
              <a:spcBef>
                <a:spcPct val="0"/>
              </a:spcBef>
              <a:spcAft>
                <a:spcPts val="600"/>
              </a:spcAft>
              <a:buClrTx/>
              <a:buSzTx/>
              <a:buFont typeface="Arial" panose="020B0604020202020204" pitchFamily="34" charset="0"/>
              <a:buChar char="•"/>
              <a:tabLst/>
            </a:pPr>
            <a:r>
              <a:rPr kumimoji="0" lang="en-US" altLang="en-US" sz="1400" b="0" i="0" u="none" strike="noStrike" cap="none" normalizeH="0" baseline="0" dirty="0">
                <a:ln>
                  <a:noFill/>
                </a:ln>
                <a:effectLst/>
              </a:rPr>
              <a:t>It is expected that the Aspiration will create significant positive economic development impact with a higher GDP of RM13 billion per year for Malaysia and the creation of approximately 207,000 new jobs. The Government also intends to introduce new initiatives to attract investments to spur the development of low carbon technologies to achieve the goals and targets of the Aspiration.</a:t>
            </a: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sz="1100" b="0" i="0" u="none" strike="noStrike" cap="none" normalizeH="0" baseline="0" dirty="0">
              <a:ln>
                <a:noFill/>
              </a:ln>
              <a:effectLst/>
            </a:endParaRPr>
          </a:p>
        </p:txBody>
      </p:sp>
      <p:grpSp>
        <p:nvGrpSpPr>
          <p:cNvPr id="12" name="Group 11">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3" name="Rectangle 12">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6" name="Content Placeholder 5">
            <a:extLst>
              <a:ext uri="{FF2B5EF4-FFF2-40B4-BE49-F238E27FC236}">
                <a16:creationId xmlns:a16="http://schemas.microsoft.com/office/drawing/2014/main" id="{EA8DAEA4-10AC-104C-969C-0A4C284BBF30}"/>
              </a:ext>
            </a:extLst>
          </p:cNvPr>
          <p:cNvGraphicFramePr>
            <a:graphicFrameLocks noGrp="1"/>
          </p:cNvGraphicFramePr>
          <p:nvPr>
            <p:ph idx="1"/>
            <p:extLst>
              <p:ext uri="{D42A27DB-BD31-4B8C-83A1-F6EECF244321}">
                <p14:modId xmlns:p14="http://schemas.microsoft.com/office/powerpoint/2010/main" val="1166347511"/>
              </p:ext>
            </p:extLst>
          </p:nvPr>
        </p:nvGraphicFramePr>
        <p:xfrm>
          <a:off x="5241500" y="741391"/>
          <a:ext cx="5881692" cy="5384535"/>
        </p:xfrm>
        <a:graphic>
          <a:graphicData uri="http://schemas.openxmlformats.org/drawingml/2006/table">
            <a:tbl>
              <a:tblPr/>
              <a:tblGrid>
                <a:gridCol w="3631818">
                  <a:extLst>
                    <a:ext uri="{9D8B030D-6E8A-4147-A177-3AD203B41FA5}">
                      <a16:colId xmlns:a16="http://schemas.microsoft.com/office/drawing/2014/main" val="2764513701"/>
                    </a:ext>
                  </a:extLst>
                </a:gridCol>
                <a:gridCol w="1072271">
                  <a:extLst>
                    <a:ext uri="{9D8B030D-6E8A-4147-A177-3AD203B41FA5}">
                      <a16:colId xmlns:a16="http://schemas.microsoft.com/office/drawing/2014/main" val="2864372539"/>
                    </a:ext>
                  </a:extLst>
                </a:gridCol>
                <a:gridCol w="1177603">
                  <a:extLst>
                    <a:ext uri="{9D8B030D-6E8A-4147-A177-3AD203B41FA5}">
                      <a16:colId xmlns:a16="http://schemas.microsoft.com/office/drawing/2014/main" val="1496194087"/>
                    </a:ext>
                  </a:extLst>
                </a:gridCol>
              </a:tblGrid>
              <a:tr h="333690">
                <a:tc>
                  <a:txBody>
                    <a:bodyPr/>
                    <a:lstStyle/>
                    <a:p>
                      <a:pPr algn="l" fontAlgn="ctr">
                        <a:spcBef>
                          <a:spcPts val="0"/>
                        </a:spcBef>
                        <a:spcAft>
                          <a:spcPts val="0"/>
                        </a:spcAft>
                      </a:pPr>
                      <a:r>
                        <a:rPr lang="en-MY" sz="1500" b="0" i="0" u="none" strike="noStrike">
                          <a:solidFill>
                            <a:srgbClr val="FFFFFF"/>
                          </a:solidFill>
                          <a:effectLst/>
                          <a:latin typeface="Arial" panose="020B0604020202020204" pitchFamily="34" charset="0"/>
                        </a:rPr>
                        <a:t>Targets</a:t>
                      </a:r>
                      <a:endParaRPr lang="en-MY" sz="1500" b="0" i="0" u="none" strike="noStrike">
                        <a:effectLst/>
                        <a:latin typeface="Arial" panose="020B0604020202020204" pitchFamily="34" charset="0"/>
                      </a:endParaRPr>
                    </a:p>
                  </a:txBody>
                  <a:tcPr marL="75838" marR="75838" marT="37919" marB="37919" anchor="ctr">
                    <a:lnL>
                      <a:noFill/>
                    </a:lnL>
                    <a:lnR>
                      <a:noFill/>
                    </a:lnR>
                    <a:lnT>
                      <a:noFill/>
                    </a:lnT>
                    <a:lnB>
                      <a:noFill/>
                    </a:lnB>
                    <a:solidFill>
                      <a:srgbClr val="800000"/>
                    </a:solidFill>
                  </a:tcPr>
                </a:tc>
                <a:tc>
                  <a:txBody>
                    <a:bodyPr/>
                    <a:lstStyle/>
                    <a:p>
                      <a:pPr algn="l" fontAlgn="ctr">
                        <a:spcBef>
                          <a:spcPts val="0"/>
                        </a:spcBef>
                        <a:spcAft>
                          <a:spcPts val="0"/>
                        </a:spcAft>
                      </a:pPr>
                      <a:r>
                        <a:rPr lang="en-MY" sz="1500" b="0" i="0" u="none" strike="noStrike">
                          <a:solidFill>
                            <a:srgbClr val="FFFFFF"/>
                          </a:solidFill>
                          <a:effectLst/>
                          <a:latin typeface="Arial" panose="020B0604020202020204" pitchFamily="34" charset="0"/>
                        </a:rPr>
                        <a:t>2018</a:t>
                      </a:r>
                      <a:endParaRPr lang="en-MY" sz="1500" b="0" i="0" u="none" strike="noStrike">
                        <a:effectLst/>
                        <a:latin typeface="Arial" panose="020B0604020202020204" pitchFamily="34" charset="0"/>
                      </a:endParaRPr>
                    </a:p>
                  </a:txBody>
                  <a:tcPr marL="75838" marR="75838" marT="37919" marB="37919" anchor="ctr">
                    <a:lnL>
                      <a:noFill/>
                    </a:lnL>
                    <a:lnR>
                      <a:noFill/>
                    </a:lnR>
                    <a:lnT>
                      <a:noFill/>
                    </a:lnT>
                    <a:lnB>
                      <a:noFill/>
                    </a:lnB>
                    <a:solidFill>
                      <a:srgbClr val="800000"/>
                    </a:solidFill>
                  </a:tcPr>
                </a:tc>
                <a:tc>
                  <a:txBody>
                    <a:bodyPr/>
                    <a:lstStyle/>
                    <a:p>
                      <a:pPr algn="l" fontAlgn="ctr">
                        <a:spcBef>
                          <a:spcPts val="0"/>
                        </a:spcBef>
                        <a:spcAft>
                          <a:spcPts val="0"/>
                        </a:spcAft>
                      </a:pPr>
                      <a:r>
                        <a:rPr lang="en-MY" sz="1500" b="0" i="0" u="none" strike="noStrike">
                          <a:solidFill>
                            <a:srgbClr val="FFFFFF"/>
                          </a:solidFill>
                          <a:effectLst/>
                          <a:latin typeface="Arial" panose="020B0604020202020204" pitchFamily="34" charset="0"/>
                        </a:rPr>
                        <a:t>2040</a:t>
                      </a:r>
                      <a:endParaRPr lang="en-MY" sz="1500" b="0" i="0" u="none" strike="noStrike">
                        <a:effectLst/>
                        <a:latin typeface="Arial" panose="020B0604020202020204" pitchFamily="34" charset="0"/>
                      </a:endParaRPr>
                    </a:p>
                  </a:txBody>
                  <a:tcPr marL="75838" marR="75838" marT="37919" marB="37919" anchor="ctr">
                    <a:lnL>
                      <a:noFill/>
                    </a:lnL>
                    <a:lnR>
                      <a:noFill/>
                    </a:lnR>
                    <a:lnT>
                      <a:noFill/>
                    </a:lnT>
                    <a:lnB>
                      <a:noFill/>
                    </a:lnB>
                    <a:solidFill>
                      <a:srgbClr val="800000"/>
                    </a:solidFill>
                  </a:tcPr>
                </a:tc>
                <a:extLst>
                  <a:ext uri="{0D108BD9-81ED-4DB2-BD59-A6C34878D82A}">
                    <a16:rowId xmlns:a16="http://schemas.microsoft.com/office/drawing/2014/main" val="1342352924"/>
                  </a:ext>
                </a:extLst>
              </a:tr>
              <a:tr h="561205">
                <a:tc>
                  <a:txBody>
                    <a:bodyPr/>
                    <a:lstStyle/>
                    <a:p>
                      <a:pPr algn="l" fontAlgn="ctr">
                        <a:spcBef>
                          <a:spcPts val="0"/>
                        </a:spcBef>
                        <a:spcAft>
                          <a:spcPts val="0"/>
                        </a:spcAft>
                      </a:pPr>
                      <a:r>
                        <a:rPr lang="en-MY" sz="1500" b="0" i="0" u="none" strike="noStrike">
                          <a:effectLst/>
                          <a:latin typeface="Arial" panose="020B0604020202020204" pitchFamily="34" charset="0"/>
                        </a:rPr>
                        <a:t>a. Increase in urban public transport modal share</a:t>
                      </a:r>
                    </a:p>
                  </a:txBody>
                  <a:tcPr marL="75838" marR="75838" marT="37919" marB="37919" anchor="ctr">
                    <a:lnL>
                      <a:noFill/>
                    </a:lnL>
                    <a:lnR>
                      <a:noFill/>
                    </a:lnR>
                    <a:lnT>
                      <a:noFill/>
                    </a:lnT>
                    <a:lnB>
                      <a:noFill/>
                    </a:lnB>
                    <a:noFill/>
                  </a:tcPr>
                </a:tc>
                <a:tc>
                  <a:txBody>
                    <a:bodyPr/>
                    <a:lstStyle/>
                    <a:p>
                      <a:pPr algn="l" fontAlgn="ctr">
                        <a:spcBef>
                          <a:spcPts val="0"/>
                        </a:spcBef>
                        <a:spcAft>
                          <a:spcPts val="0"/>
                        </a:spcAft>
                      </a:pPr>
                      <a:r>
                        <a:rPr lang="en-MY" sz="1500" b="0" i="0" u="none" strike="noStrike">
                          <a:effectLst/>
                          <a:latin typeface="Arial" panose="020B0604020202020204" pitchFamily="34" charset="0"/>
                        </a:rPr>
                        <a:t>20%</a:t>
                      </a:r>
                    </a:p>
                  </a:txBody>
                  <a:tcPr marL="75838" marR="75838" marT="37919" marB="37919" anchor="ctr">
                    <a:lnL>
                      <a:noFill/>
                    </a:lnL>
                    <a:lnR>
                      <a:noFill/>
                    </a:lnR>
                    <a:lnT>
                      <a:noFill/>
                    </a:lnT>
                    <a:lnB>
                      <a:noFill/>
                    </a:lnB>
                    <a:noFill/>
                  </a:tcPr>
                </a:tc>
                <a:tc>
                  <a:txBody>
                    <a:bodyPr/>
                    <a:lstStyle/>
                    <a:p>
                      <a:pPr algn="l" fontAlgn="ctr">
                        <a:spcBef>
                          <a:spcPts val="0"/>
                        </a:spcBef>
                        <a:spcAft>
                          <a:spcPts val="0"/>
                        </a:spcAft>
                      </a:pPr>
                      <a:r>
                        <a:rPr lang="en-MY" sz="1500" b="0" i="0" u="none" strike="noStrike">
                          <a:effectLst/>
                          <a:latin typeface="Arial" panose="020B0604020202020204" pitchFamily="34" charset="0"/>
                        </a:rPr>
                        <a:t>50%</a:t>
                      </a:r>
                    </a:p>
                  </a:txBody>
                  <a:tcPr marL="75838" marR="75838" marT="37919" marB="37919" anchor="ctr">
                    <a:lnL>
                      <a:noFill/>
                    </a:lnL>
                    <a:lnR>
                      <a:noFill/>
                    </a:lnR>
                    <a:lnT>
                      <a:noFill/>
                    </a:lnT>
                    <a:lnB>
                      <a:noFill/>
                    </a:lnB>
                    <a:noFill/>
                  </a:tcPr>
                </a:tc>
                <a:extLst>
                  <a:ext uri="{0D108BD9-81ED-4DB2-BD59-A6C34878D82A}">
                    <a16:rowId xmlns:a16="http://schemas.microsoft.com/office/drawing/2014/main" val="2851791170"/>
                  </a:ext>
                </a:extLst>
              </a:tr>
              <a:tr h="561205">
                <a:tc>
                  <a:txBody>
                    <a:bodyPr/>
                    <a:lstStyle/>
                    <a:p>
                      <a:pPr algn="l" fontAlgn="ctr">
                        <a:spcBef>
                          <a:spcPts val="0"/>
                        </a:spcBef>
                        <a:spcAft>
                          <a:spcPts val="0"/>
                        </a:spcAft>
                      </a:pPr>
                      <a:r>
                        <a:rPr lang="en-MY" sz="1500" b="0" i="0" u="none" strike="noStrike">
                          <a:effectLst/>
                          <a:latin typeface="Arial" panose="020B0604020202020204" pitchFamily="34" charset="0"/>
                        </a:rPr>
                        <a:t>b. Increase electric vehicle (EV) penetration</a:t>
                      </a:r>
                    </a:p>
                  </a:txBody>
                  <a:tcPr marL="75838" marR="75838" marT="37919" marB="37919" anchor="ctr">
                    <a:lnL>
                      <a:noFill/>
                    </a:lnL>
                    <a:lnR>
                      <a:noFill/>
                    </a:lnR>
                    <a:lnT>
                      <a:noFill/>
                    </a:lnT>
                    <a:lnB>
                      <a:noFill/>
                    </a:lnB>
                    <a:noFill/>
                  </a:tcPr>
                </a:tc>
                <a:tc>
                  <a:txBody>
                    <a:bodyPr/>
                    <a:lstStyle/>
                    <a:p>
                      <a:pPr algn="l" fontAlgn="ctr">
                        <a:spcBef>
                          <a:spcPts val="0"/>
                        </a:spcBef>
                        <a:spcAft>
                          <a:spcPts val="0"/>
                        </a:spcAft>
                      </a:pPr>
                      <a:r>
                        <a:rPr lang="en-MY" sz="1500" b="0" i="0" u="none" strike="noStrike">
                          <a:effectLst/>
                          <a:latin typeface="Arial" panose="020B0604020202020204" pitchFamily="34" charset="0"/>
                        </a:rPr>
                        <a:t>&lt;1%</a:t>
                      </a:r>
                    </a:p>
                  </a:txBody>
                  <a:tcPr marL="75838" marR="75838" marT="37919" marB="37919" anchor="ctr">
                    <a:lnL>
                      <a:noFill/>
                    </a:lnL>
                    <a:lnR>
                      <a:noFill/>
                    </a:lnR>
                    <a:lnT>
                      <a:noFill/>
                    </a:lnT>
                    <a:lnB>
                      <a:noFill/>
                    </a:lnB>
                    <a:noFill/>
                  </a:tcPr>
                </a:tc>
                <a:tc>
                  <a:txBody>
                    <a:bodyPr/>
                    <a:lstStyle/>
                    <a:p>
                      <a:pPr algn="l" fontAlgn="ctr">
                        <a:spcBef>
                          <a:spcPts val="0"/>
                        </a:spcBef>
                        <a:spcAft>
                          <a:spcPts val="0"/>
                        </a:spcAft>
                      </a:pPr>
                      <a:r>
                        <a:rPr lang="en-MY" sz="1500" b="0" i="0" u="none" strike="noStrike">
                          <a:effectLst/>
                          <a:latin typeface="Arial" panose="020B0604020202020204" pitchFamily="34" charset="0"/>
                        </a:rPr>
                        <a:t>38%</a:t>
                      </a:r>
                    </a:p>
                  </a:txBody>
                  <a:tcPr marL="75838" marR="75838" marT="37919" marB="37919" anchor="ctr">
                    <a:lnL>
                      <a:noFill/>
                    </a:lnL>
                    <a:lnR>
                      <a:noFill/>
                    </a:lnR>
                    <a:lnT>
                      <a:noFill/>
                    </a:lnT>
                    <a:lnB>
                      <a:noFill/>
                    </a:lnB>
                    <a:noFill/>
                  </a:tcPr>
                </a:tc>
                <a:extLst>
                  <a:ext uri="{0D108BD9-81ED-4DB2-BD59-A6C34878D82A}">
                    <a16:rowId xmlns:a16="http://schemas.microsoft.com/office/drawing/2014/main" val="287525374"/>
                  </a:ext>
                </a:extLst>
              </a:tr>
              <a:tr h="561205">
                <a:tc>
                  <a:txBody>
                    <a:bodyPr/>
                    <a:lstStyle/>
                    <a:p>
                      <a:pPr algn="l" fontAlgn="ctr">
                        <a:spcBef>
                          <a:spcPts val="0"/>
                        </a:spcBef>
                        <a:spcAft>
                          <a:spcPts val="0"/>
                        </a:spcAft>
                      </a:pPr>
                      <a:r>
                        <a:rPr lang="en-MY" sz="1500" b="0" i="0" u="none" strike="noStrike">
                          <a:effectLst/>
                          <a:latin typeface="Arial" panose="020B0604020202020204" pitchFamily="34" charset="0"/>
                        </a:rPr>
                        <a:t>c. Alternative lower carbon fuels in heavy transport</a:t>
                      </a:r>
                    </a:p>
                  </a:txBody>
                  <a:tcPr marL="75838" marR="75838" marT="37919" marB="37919" anchor="ctr">
                    <a:lnL>
                      <a:noFill/>
                    </a:lnL>
                    <a:lnR>
                      <a:noFill/>
                    </a:lnR>
                    <a:lnT>
                      <a:noFill/>
                    </a:lnT>
                    <a:lnB>
                      <a:noFill/>
                    </a:lnB>
                    <a:noFill/>
                  </a:tcPr>
                </a:tc>
                <a:tc>
                  <a:txBody>
                    <a:bodyPr/>
                    <a:lstStyle/>
                    <a:p>
                      <a:pPr algn="l" fontAlgn="ctr">
                        <a:spcBef>
                          <a:spcPts val="0"/>
                        </a:spcBef>
                        <a:spcAft>
                          <a:spcPts val="0"/>
                        </a:spcAft>
                      </a:pPr>
                      <a:r>
                        <a:rPr lang="en-MY" sz="1500" b="0" i="0" u="none" strike="noStrike">
                          <a:effectLst/>
                          <a:latin typeface="Arial" panose="020B0604020202020204" pitchFamily="34" charset="0"/>
                        </a:rPr>
                        <a:t>B5 blend</a:t>
                      </a:r>
                    </a:p>
                  </a:txBody>
                  <a:tcPr marL="75838" marR="75838" marT="37919" marB="37919" anchor="ctr">
                    <a:lnL>
                      <a:noFill/>
                    </a:lnL>
                    <a:lnR>
                      <a:noFill/>
                    </a:lnR>
                    <a:lnT>
                      <a:noFill/>
                    </a:lnT>
                    <a:lnB>
                      <a:noFill/>
                    </a:lnB>
                    <a:noFill/>
                  </a:tcPr>
                </a:tc>
                <a:tc>
                  <a:txBody>
                    <a:bodyPr/>
                    <a:lstStyle/>
                    <a:p>
                      <a:pPr algn="l" fontAlgn="ctr">
                        <a:spcBef>
                          <a:spcPts val="0"/>
                        </a:spcBef>
                        <a:spcAft>
                          <a:spcPts val="0"/>
                        </a:spcAft>
                      </a:pPr>
                      <a:r>
                        <a:rPr lang="en-MY" sz="1500" b="0" i="0" u="none" strike="noStrike">
                          <a:effectLst/>
                          <a:latin typeface="Arial" panose="020B0604020202020204" pitchFamily="34" charset="0"/>
                        </a:rPr>
                        <a:t>B30 blend</a:t>
                      </a:r>
                    </a:p>
                  </a:txBody>
                  <a:tcPr marL="75838" marR="75838" marT="37919" marB="37919" anchor="ctr">
                    <a:lnL>
                      <a:noFill/>
                    </a:lnL>
                    <a:lnR>
                      <a:noFill/>
                    </a:lnR>
                    <a:lnT>
                      <a:noFill/>
                    </a:lnT>
                    <a:lnB>
                      <a:noFill/>
                    </a:lnB>
                    <a:noFill/>
                  </a:tcPr>
                </a:tc>
                <a:extLst>
                  <a:ext uri="{0D108BD9-81ED-4DB2-BD59-A6C34878D82A}">
                    <a16:rowId xmlns:a16="http://schemas.microsoft.com/office/drawing/2014/main" val="2008795619"/>
                  </a:ext>
                </a:extLst>
              </a:tr>
              <a:tr h="561205">
                <a:tc>
                  <a:txBody>
                    <a:bodyPr/>
                    <a:lstStyle/>
                    <a:p>
                      <a:pPr algn="l" fontAlgn="ctr">
                        <a:spcBef>
                          <a:spcPts val="0"/>
                        </a:spcBef>
                        <a:spcAft>
                          <a:spcPts val="0"/>
                        </a:spcAft>
                      </a:pPr>
                      <a:r>
                        <a:rPr lang="en-MY" sz="1500" b="0" i="0" u="none" strike="noStrike">
                          <a:effectLst/>
                          <a:latin typeface="Arial" panose="020B0604020202020204" pitchFamily="34" charset="0"/>
                        </a:rPr>
                        <a:t>d. Usage of LNG as alternative fuels in marine transport</a:t>
                      </a:r>
                    </a:p>
                  </a:txBody>
                  <a:tcPr marL="75838" marR="75838" marT="37919" marB="37919" anchor="ctr">
                    <a:lnL>
                      <a:noFill/>
                    </a:lnL>
                    <a:lnR>
                      <a:noFill/>
                    </a:lnR>
                    <a:lnT>
                      <a:noFill/>
                    </a:lnT>
                    <a:lnB>
                      <a:noFill/>
                    </a:lnB>
                    <a:noFill/>
                  </a:tcPr>
                </a:tc>
                <a:tc>
                  <a:txBody>
                    <a:bodyPr/>
                    <a:lstStyle/>
                    <a:p>
                      <a:pPr algn="l" fontAlgn="ctr">
                        <a:spcBef>
                          <a:spcPts val="0"/>
                        </a:spcBef>
                        <a:spcAft>
                          <a:spcPts val="0"/>
                        </a:spcAft>
                      </a:pPr>
                      <a:r>
                        <a:rPr lang="en-MY" sz="1500" b="0" i="0" u="none" strike="noStrike">
                          <a:effectLst/>
                          <a:latin typeface="Arial" panose="020B0604020202020204" pitchFamily="34" charset="0"/>
                        </a:rPr>
                        <a:t>0%</a:t>
                      </a:r>
                    </a:p>
                  </a:txBody>
                  <a:tcPr marL="75838" marR="75838" marT="37919" marB="37919" anchor="ctr">
                    <a:lnL>
                      <a:noFill/>
                    </a:lnL>
                    <a:lnR>
                      <a:noFill/>
                    </a:lnR>
                    <a:lnT>
                      <a:noFill/>
                    </a:lnT>
                    <a:lnB>
                      <a:noFill/>
                    </a:lnB>
                    <a:noFill/>
                  </a:tcPr>
                </a:tc>
                <a:tc>
                  <a:txBody>
                    <a:bodyPr/>
                    <a:lstStyle/>
                    <a:p>
                      <a:pPr algn="l" fontAlgn="ctr">
                        <a:spcBef>
                          <a:spcPts val="0"/>
                        </a:spcBef>
                        <a:spcAft>
                          <a:spcPts val="0"/>
                        </a:spcAft>
                      </a:pPr>
                      <a:r>
                        <a:rPr lang="en-MY" sz="1500" b="0" i="0" u="none" strike="noStrike">
                          <a:effectLst/>
                          <a:latin typeface="Arial" panose="020B0604020202020204" pitchFamily="34" charset="0"/>
                        </a:rPr>
                        <a:t>25%</a:t>
                      </a:r>
                    </a:p>
                  </a:txBody>
                  <a:tcPr marL="75838" marR="75838" marT="37919" marB="37919" anchor="ctr">
                    <a:lnL>
                      <a:noFill/>
                    </a:lnL>
                    <a:lnR>
                      <a:noFill/>
                    </a:lnR>
                    <a:lnT>
                      <a:noFill/>
                    </a:lnT>
                    <a:lnB>
                      <a:noFill/>
                    </a:lnB>
                    <a:noFill/>
                  </a:tcPr>
                </a:tc>
                <a:extLst>
                  <a:ext uri="{0D108BD9-81ED-4DB2-BD59-A6C34878D82A}">
                    <a16:rowId xmlns:a16="http://schemas.microsoft.com/office/drawing/2014/main" val="3001406499"/>
                  </a:ext>
                </a:extLst>
              </a:tr>
              <a:tr h="788720">
                <a:tc>
                  <a:txBody>
                    <a:bodyPr/>
                    <a:lstStyle/>
                    <a:p>
                      <a:pPr algn="l" fontAlgn="ctr">
                        <a:spcBef>
                          <a:spcPts val="0"/>
                        </a:spcBef>
                        <a:spcAft>
                          <a:spcPts val="0"/>
                        </a:spcAft>
                      </a:pPr>
                      <a:r>
                        <a:rPr lang="en-MY" sz="1500" b="0" i="0" u="none" strike="noStrike">
                          <a:effectLst/>
                          <a:latin typeface="Arial" panose="020B0604020202020204" pitchFamily="34" charset="0"/>
                        </a:rPr>
                        <a:t>e. Increase in percentage of industrial and commercial energy efficiency savings</a:t>
                      </a:r>
                    </a:p>
                  </a:txBody>
                  <a:tcPr marL="75838" marR="75838" marT="37919" marB="37919" anchor="ctr">
                    <a:lnL>
                      <a:noFill/>
                    </a:lnL>
                    <a:lnR>
                      <a:noFill/>
                    </a:lnR>
                    <a:lnT>
                      <a:noFill/>
                    </a:lnT>
                    <a:lnB>
                      <a:noFill/>
                    </a:lnB>
                    <a:noFill/>
                  </a:tcPr>
                </a:tc>
                <a:tc>
                  <a:txBody>
                    <a:bodyPr/>
                    <a:lstStyle/>
                    <a:p>
                      <a:pPr algn="l" fontAlgn="ctr">
                        <a:spcBef>
                          <a:spcPts val="0"/>
                        </a:spcBef>
                        <a:spcAft>
                          <a:spcPts val="0"/>
                        </a:spcAft>
                      </a:pPr>
                      <a:r>
                        <a:rPr lang="en-MY" sz="1500" b="0" i="0" u="none" strike="noStrike">
                          <a:effectLst/>
                          <a:latin typeface="Arial" panose="020B0604020202020204" pitchFamily="34" charset="0"/>
                        </a:rPr>
                        <a:t>&lt;1%</a:t>
                      </a:r>
                    </a:p>
                  </a:txBody>
                  <a:tcPr marL="75838" marR="75838" marT="37919" marB="37919" anchor="ctr">
                    <a:lnL>
                      <a:noFill/>
                    </a:lnL>
                    <a:lnR>
                      <a:noFill/>
                    </a:lnR>
                    <a:lnT>
                      <a:noFill/>
                    </a:lnT>
                    <a:lnB>
                      <a:noFill/>
                    </a:lnB>
                    <a:noFill/>
                  </a:tcPr>
                </a:tc>
                <a:tc>
                  <a:txBody>
                    <a:bodyPr/>
                    <a:lstStyle/>
                    <a:p>
                      <a:pPr algn="l" fontAlgn="ctr">
                        <a:spcBef>
                          <a:spcPts val="0"/>
                        </a:spcBef>
                        <a:spcAft>
                          <a:spcPts val="0"/>
                        </a:spcAft>
                      </a:pPr>
                      <a:r>
                        <a:rPr lang="en-MY" sz="1500" b="0" i="0" u="none" strike="noStrike" dirty="0">
                          <a:effectLst/>
                          <a:latin typeface="Arial" panose="020B0604020202020204" pitchFamily="34" charset="0"/>
                        </a:rPr>
                        <a:t>11%</a:t>
                      </a:r>
                    </a:p>
                  </a:txBody>
                  <a:tcPr marL="75838" marR="75838" marT="37919" marB="37919" anchor="ctr">
                    <a:lnL>
                      <a:noFill/>
                    </a:lnL>
                    <a:lnR>
                      <a:noFill/>
                    </a:lnR>
                    <a:lnT>
                      <a:noFill/>
                    </a:lnT>
                    <a:lnB>
                      <a:noFill/>
                    </a:lnB>
                    <a:noFill/>
                  </a:tcPr>
                </a:tc>
                <a:extLst>
                  <a:ext uri="{0D108BD9-81ED-4DB2-BD59-A6C34878D82A}">
                    <a16:rowId xmlns:a16="http://schemas.microsoft.com/office/drawing/2014/main" val="2202232732"/>
                  </a:ext>
                </a:extLst>
              </a:tr>
              <a:tr h="561205">
                <a:tc>
                  <a:txBody>
                    <a:bodyPr/>
                    <a:lstStyle/>
                    <a:p>
                      <a:pPr algn="l" fontAlgn="ctr">
                        <a:spcBef>
                          <a:spcPts val="0"/>
                        </a:spcBef>
                        <a:spcAft>
                          <a:spcPts val="0"/>
                        </a:spcAft>
                      </a:pPr>
                      <a:r>
                        <a:rPr lang="en-MY" sz="1500" b="0" i="0" u="none" strike="noStrike">
                          <a:effectLst/>
                          <a:latin typeface="Arial" panose="020B0604020202020204" pitchFamily="34" charset="0"/>
                        </a:rPr>
                        <a:t>f. Increase in percentage of residential energy efficiency savings</a:t>
                      </a:r>
                    </a:p>
                  </a:txBody>
                  <a:tcPr marL="75838" marR="75838" marT="37919" marB="37919" anchor="ctr">
                    <a:lnL>
                      <a:noFill/>
                    </a:lnL>
                    <a:lnR>
                      <a:noFill/>
                    </a:lnR>
                    <a:lnT>
                      <a:noFill/>
                    </a:lnT>
                    <a:lnB>
                      <a:noFill/>
                    </a:lnB>
                    <a:noFill/>
                  </a:tcPr>
                </a:tc>
                <a:tc>
                  <a:txBody>
                    <a:bodyPr/>
                    <a:lstStyle/>
                    <a:p>
                      <a:pPr algn="l" fontAlgn="ctr">
                        <a:spcBef>
                          <a:spcPts val="0"/>
                        </a:spcBef>
                        <a:spcAft>
                          <a:spcPts val="0"/>
                        </a:spcAft>
                      </a:pPr>
                      <a:r>
                        <a:rPr lang="en-MY" sz="1500" b="0" i="0" u="none" strike="noStrike">
                          <a:effectLst/>
                          <a:latin typeface="Arial" panose="020B0604020202020204" pitchFamily="34" charset="0"/>
                        </a:rPr>
                        <a:t>&lt;1%</a:t>
                      </a:r>
                    </a:p>
                  </a:txBody>
                  <a:tcPr marL="75838" marR="75838" marT="37919" marB="37919" anchor="ctr">
                    <a:lnL>
                      <a:noFill/>
                    </a:lnL>
                    <a:lnR>
                      <a:noFill/>
                    </a:lnR>
                    <a:lnT>
                      <a:noFill/>
                    </a:lnT>
                    <a:lnB>
                      <a:noFill/>
                    </a:lnB>
                    <a:noFill/>
                  </a:tcPr>
                </a:tc>
                <a:tc>
                  <a:txBody>
                    <a:bodyPr/>
                    <a:lstStyle/>
                    <a:p>
                      <a:pPr algn="l" fontAlgn="ctr">
                        <a:spcBef>
                          <a:spcPts val="0"/>
                        </a:spcBef>
                        <a:spcAft>
                          <a:spcPts val="0"/>
                        </a:spcAft>
                      </a:pPr>
                      <a:r>
                        <a:rPr lang="en-MY" sz="1500" b="0" i="0" u="none" strike="noStrike">
                          <a:effectLst/>
                          <a:latin typeface="Arial" panose="020B0604020202020204" pitchFamily="34" charset="0"/>
                        </a:rPr>
                        <a:t>10%</a:t>
                      </a:r>
                    </a:p>
                  </a:txBody>
                  <a:tcPr marL="75838" marR="75838" marT="37919" marB="37919" anchor="ctr">
                    <a:lnL>
                      <a:noFill/>
                    </a:lnL>
                    <a:lnR>
                      <a:noFill/>
                    </a:lnR>
                    <a:lnT>
                      <a:noFill/>
                    </a:lnT>
                    <a:lnB>
                      <a:noFill/>
                    </a:lnB>
                    <a:noFill/>
                  </a:tcPr>
                </a:tc>
                <a:extLst>
                  <a:ext uri="{0D108BD9-81ED-4DB2-BD59-A6C34878D82A}">
                    <a16:rowId xmlns:a16="http://schemas.microsoft.com/office/drawing/2014/main" val="733195339"/>
                  </a:ext>
                </a:extLst>
              </a:tr>
              <a:tr h="561205">
                <a:tc>
                  <a:txBody>
                    <a:bodyPr/>
                    <a:lstStyle/>
                    <a:p>
                      <a:pPr algn="l" fontAlgn="ctr">
                        <a:spcBef>
                          <a:spcPts val="0"/>
                        </a:spcBef>
                        <a:spcAft>
                          <a:spcPts val="0"/>
                        </a:spcAft>
                      </a:pPr>
                      <a:r>
                        <a:rPr lang="en-MY" sz="1500" b="0" i="0" u="none" strike="noStrike">
                          <a:effectLst/>
                          <a:latin typeface="Arial" panose="020B0604020202020204" pitchFamily="34" charset="0"/>
                        </a:rPr>
                        <a:t>g. Increase in total installed capacity of renewable energy (RE)</a:t>
                      </a:r>
                    </a:p>
                  </a:txBody>
                  <a:tcPr marL="75838" marR="75838" marT="37919" marB="37919" anchor="ctr">
                    <a:lnL>
                      <a:noFill/>
                    </a:lnL>
                    <a:lnR>
                      <a:noFill/>
                    </a:lnR>
                    <a:lnT>
                      <a:noFill/>
                    </a:lnT>
                    <a:lnB>
                      <a:noFill/>
                    </a:lnB>
                    <a:noFill/>
                  </a:tcPr>
                </a:tc>
                <a:tc>
                  <a:txBody>
                    <a:bodyPr/>
                    <a:lstStyle/>
                    <a:p>
                      <a:pPr algn="l" fontAlgn="ctr">
                        <a:spcBef>
                          <a:spcPts val="0"/>
                        </a:spcBef>
                        <a:spcAft>
                          <a:spcPts val="0"/>
                        </a:spcAft>
                      </a:pPr>
                      <a:r>
                        <a:rPr lang="en-MY" sz="1500" b="0" i="0" u="none" strike="noStrike">
                          <a:effectLst/>
                          <a:latin typeface="Arial" panose="020B0604020202020204" pitchFamily="34" charset="0"/>
                        </a:rPr>
                        <a:t>7,597MW</a:t>
                      </a:r>
                    </a:p>
                  </a:txBody>
                  <a:tcPr marL="75838" marR="75838" marT="37919" marB="37919" anchor="ctr">
                    <a:lnL>
                      <a:noFill/>
                    </a:lnL>
                    <a:lnR>
                      <a:noFill/>
                    </a:lnR>
                    <a:lnT>
                      <a:noFill/>
                    </a:lnT>
                    <a:lnB>
                      <a:noFill/>
                    </a:lnB>
                    <a:noFill/>
                  </a:tcPr>
                </a:tc>
                <a:tc>
                  <a:txBody>
                    <a:bodyPr/>
                    <a:lstStyle/>
                    <a:p>
                      <a:pPr algn="l" fontAlgn="ctr">
                        <a:spcBef>
                          <a:spcPts val="0"/>
                        </a:spcBef>
                        <a:spcAft>
                          <a:spcPts val="0"/>
                        </a:spcAft>
                      </a:pPr>
                      <a:r>
                        <a:rPr lang="en-MY" sz="1500" b="0" i="0" u="none" strike="noStrike">
                          <a:effectLst/>
                          <a:latin typeface="Arial" panose="020B0604020202020204" pitchFamily="34" charset="0"/>
                        </a:rPr>
                        <a:t>18,431MW</a:t>
                      </a:r>
                    </a:p>
                  </a:txBody>
                  <a:tcPr marL="75838" marR="75838" marT="37919" marB="37919" anchor="ctr">
                    <a:lnL>
                      <a:noFill/>
                    </a:lnL>
                    <a:lnR>
                      <a:noFill/>
                    </a:lnR>
                    <a:lnT>
                      <a:noFill/>
                    </a:lnT>
                    <a:lnB>
                      <a:noFill/>
                    </a:lnB>
                    <a:noFill/>
                  </a:tcPr>
                </a:tc>
                <a:extLst>
                  <a:ext uri="{0D108BD9-81ED-4DB2-BD59-A6C34878D82A}">
                    <a16:rowId xmlns:a16="http://schemas.microsoft.com/office/drawing/2014/main" val="1506800248"/>
                  </a:ext>
                </a:extLst>
              </a:tr>
              <a:tr h="333690">
                <a:tc>
                  <a:txBody>
                    <a:bodyPr/>
                    <a:lstStyle/>
                    <a:p>
                      <a:pPr algn="l" fontAlgn="ctr">
                        <a:spcBef>
                          <a:spcPts val="0"/>
                        </a:spcBef>
                        <a:spcAft>
                          <a:spcPts val="0"/>
                        </a:spcAft>
                      </a:pPr>
                      <a:r>
                        <a:rPr lang="en-MY" sz="1500" b="0" i="0" u="none" strike="noStrike">
                          <a:effectLst/>
                          <a:latin typeface="Arial" panose="020B0604020202020204" pitchFamily="34" charset="0"/>
                        </a:rPr>
                        <a:t>h. Reduction of coal in installed capacity</a:t>
                      </a:r>
                    </a:p>
                  </a:txBody>
                  <a:tcPr marL="75838" marR="75838" marT="37919" marB="37919" anchor="ctr">
                    <a:lnL>
                      <a:noFill/>
                    </a:lnL>
                    <a:lnR>
                      <a:noFill/>
                    </a:lnR>
                    <a:lnT>
                      <a:noFill/>
                    </a:lnT>
                    <a:lnB>
                      <a:noFill/>
                    </a:lnB>
                    <a:noFill/>
                  </a:tcPr>
                </a:tc>
                <a:tc>
                  <a:txBody>
                    <a:bodyPr/>
                    <a:lstStyle/>
                    <a:p>
                      <a:pPr algn="l" fontAlgn="ctr">
                        <a:spcBef>
                          <a:spcPts val="0"/>
                        </a:spcBef>
                        <a:spcAft>
                          <a:spcPts val="0"/>
                        </a:spcAft>
                      </a:pPr>
                      <a:r>
                        <a:rPr lang="en-MY" sz="1500" b="0" i="0" u="none" strike="noStrike">
                          <a:effectLst/>
                          <a:latin typeface="Arial" panose="020B0604020202020204" pitchFamily="34" charset="0"/>
                        </a:rPr>
                        <a:t>31.4%</a:t>
                      </a:r>
                    </a:p>
                  </a:txBody>
                  <a:tcPr marL="75838" marR="75838" marT="37919" marB="37919" anchor="ctr">
                    <a:lnL>
                      <a:noFill/>
                    </a:lnL>
                    <a:lnR>
                      <a:noFill/>
                    </a:lnR>
                    <a:lnT>
                      <a:noFill/>
                    </a:lnT>
                    <a:lnB>
                      <a:noFill/>
                    </a:lnB>
                    <a:noFill/>
                  </a:tcPr>
                </a:tc>
                <a:tc>
                  <a:txBody>
                    <a:bodyPr/>
                    <a:lstStyle/>
                    <a:p>
                      <a:pPr algn="l" fontAlgn="ctr">
                        <a:spcBef>
                          <a:spcPts val="0"/>
                        </a:spcBef>
                        <a:spcAft>
                          <a:spcPts val="0"/>
                        </a:spcAft>
                      </a:pPr>
                      <a:r>
                        <a:rPr lang="en-MY" sz="1500" b="0" i="0" u="none" strike="noStrike">
                          <a:effectLst/>
                          <a:latin typeface="Arial" panose="020B0604020202020204" pitchFamily="34" charset="0"/>
                        </a:rPr>
                        <a:t>18.6%</a:t>
                      </a:r>
                    </a:p>
                  </a:txBody>
                  <a:tcPr marL="75838" marR="75838" marT="37919" marB="37919" anchor="ctr">
                    <a:lnL>
                      <a:noFill/>
                    </a:lnL>
                    <a:lnR>
                      <a:noFill/>
                    </a:lnR>
                    <a:lnT>
                      <a:noFill/>
                    </a:lnT>
                    <a:lnB>
                      <a:noFill/>
                    </a:lnB>
                    <a:noFill/>
                  </a:tcPr>
                </a:tc>
                <a:extLst>
                  <a:ext uri="{0D108BD9-81ED-4DB2-BD59-A6C34878D82A}">
                    <a16:rowId xmlns:a16="http://schemas.microsoft.com/office/drawing/2014/main" val="790710017"/>
                  </a:ext>
                </a:extLst>
              </a:tr>
              <a:tr h="561205">
                <a:tc>
                  <a:txBody>
                    <a:bodyPr/>
                    <a:lstStyle/>
                    <a:p>
                      <a:pPr algn="l" fontAlgn="ctr">
                        <a:spcBef>
                          <a:spcPts val="0"/>
                        </a:spcBef>
                        <a:spcAft>
                          <a:spcPts val="0"/>
                        </a:spcAft>
                      </a:pPr>
                      <a:r>
                        <a:rPr lang="en-MY" sz="1500" b="0" i="0" u="none" strike="noStrike">
                          <a:effectLst/>
                          <a:latin typeface="Arial" panose="020B0604020202020204" pitchFamily="34" charset="0"/>
                        </a:rPr>
                        <a:t>i. Increase in percentage of RE in total primary energy supply</a:t>
                      </a:r>
                    </a:p>
                  </a:txBody>
                  <a:tcPr marL="75838" marR="75838" marT="37919" marB="37919" anchor="ctr">
                    <a:lnL>
                      <a:noFill/>
                    </a:lnL>
                    <a:lnR>
                      <a:noFill/>
                    </a:lnR>
                    <a:lnT>
                      <a:noFill/>
                    </a:lnT>
                    <a:lnB>
                      <a:noFill/>
                    </a:lnB>
                    <a:noFill/>
                  </a:tcPr>
                </a:tc>
                <a:tc>
                  <a:txBody>
                    <a:bodyPr/>
                    <a:lstStyle/>
                    <a:p>
                      <a:pPr algn="l" fontAlgn="ctr">
                        <a:spcBef>
                          <a:spcPts val="0"/>
                        </a:spcBef>
                        <a:spcAft>
                          <a:spcPts val="0"/>
                        </a:spcAft>
                      </a:pPr>
                      <a:r>
                        <a:rPr lang="en-MY" sz="1500" b="0" i="0" u="none" strike="noStrike">
                          <a:effectLst/>
                          <a:latin typeface="Arial" panose="020B0604020202020204" pitchFamily="34" charset="0"/>
                        </a:rPr>
                        <a:t>7.2%</a:t>
                      </a:r>
                    </a:p>
                  </a:txBody>
                  <a:tcPr marL="75838" marR="75838" marT="37919" marB="37919" anchor="ctr">
                    <a:lnL>
                      <a:noFill/>
                    </a:lnL>
                    <a:lnR>
                      <a:noFill/>
                    </a:lnR>
                    <a:lnT>
                      <a:noFill/>
                    </a:lnT>
                    <a:lnB>
                      <a:noFill/>
                    </a:lnB>
                    <a:noFill/>
                  </a:tcPr>
                </a:tc>
                <a:tc>
                  <a:txBody>
                    <a:bodyPr/>
                    <a:lstStyle/>
                    <a:p>
                      <a:pPr algn="l" fontAlgn="ctr">
                        <a:spcBef>
                          <a:spcPts val="0"/>
                        </a:spcBef>
                        <a:spcAft>
                          <a:spcPts val="0"/>
                        </a:spcAft>
                      </a:pPr>
                      <a:r>
                        <a:rPr lang="en-MY" sz="1500" b="0" i="0" u="none" strike="noStrike" dirty="0">
                          <a:effectLst/>
                          <a:latin typeface="Arial" panose="020B0604020202020204" pitchFamily="34" charset="0"/>
                        </a:rPr>
                        <a:t>17%</a:t>
                      </a:r>
                    </a:p>
                  </a:txBody>
                  <a:tcPr marL="75838" marR="75838" marT="37919" marB="37919" anchor="ctr">
                    <a:lnL>
                      <a:noFill/>
                    </a:lnL>
                    <a:lnR>
                      <a:noFill/>
                    </a:lnR>
                    <a:lnT>
                      <a:noFill/>
                    </a:lnT>
                    <a:lnB>
                      <a:noFill/>
                    </a:lnB>
                    <a:noFill/>
                  </a:tcPr>
                </a:tc>
                <a:extLst>
                  <a:ext uri="{0D108BD9-81ED-4DB2-BD59-A6C34878D82A}">
                    <a16:rowId xmlns:a16="http://schemas.microsoft.com/office/drawing/2014/main" val="2443843555"/>
                  </a:ext>
                </a:extLst>
              </a:tr>
            </a:tbl>
          </a:graphicData>
        </a:graphic>
      </p:graphicFrame>
    </p:spTree>
    <p:extLst>
      <p:ext uri="{BB962C8B-B14F-4D97-AF65-F5344CB8AC3E}">
        <p14:creationId xmlns:p14="http://schemas.microsoft.com/office/powerpoint/2010/main" val="3955549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F13AB-32D0-2BF1-8EE0-90672DD7A9BE}"/>
              </a:ext>
            </a:extLst>
          </p:cNvPr>
          <p:cNvSpPr>
            <a:spLocks noGrp="1"/>
          </p:cNvSpPr>
          <p:nvPr>
            <p:ph type="title"/>
          </p:nvPr>
        </p:nvSpPr>
        <p:spPr/>
        <p:txBody>
          <a:bodyPr>
            <a:normAutofit/>
          </a:bodyPr>
          <a:lstStyle/>
          <a:p>
            <a:r>
              <a:rPr kumimoji="0" lang="en-US" altLang="en-US" sz="1800" b="1" i="0" u="none" strike="noStrike" cap="none" normalizeH="0" baseline="0" dirty="0">
                <a:ln>
                  <a:noFill/>
                </a:ln>
                <a:effectLst/>
                <a:latin typeface="+mn-lt"/>
              </a:rPr>
              <a:t>NEP Key Action Plans</a:t>
            </a:r>
            <a:br>
              <a:rPr kumimoji="0" lang="en-US" altLang="en-US" sz="1800" b="1" i="0" u="none" strike="noStrike" cap="none" normalizeH="0" baseline="0" dirty="0">
                <a:ln>
                  <a:noFill/>
                </a:ln>
                <a:effectLst/>
                <a:latin typeface="+mn-lt"/>
              </a:rPr>
            </a:br>
            <a:r>
              <a:rPr kumimoji="0" lang="en-US" altLang="en-US" sz="1800" b="1" i="0" u="none" strike="noStrike" cap="none" normalizeH="0" baseline="0" dirty="0">
                <a:ln>
                  <a:noFill/>
                </a:ln>
                <a:effectLst/>
                <a:latin typeface="+mn-lt"/>
              </a:rPr>
              <a:t>- </a:t>
            </a:r>
            <a:r>
              <a:rPr lang="en-MY" sz="1800" b="0" i="0" dirty="0">
                <a:solidFill>
                  <a:srgbClr val="000000"/>
                </a:solidFill>
                <a:effectLst/>
                <a:latin typeface="+mn-lt"/>
              </a:rPr>
              <a:t>under the National Energy Policy, 2022-2040</a:t>
            </a:r>
            <a:endParaRPr lang="en-US" sz="1800" dirty="0">
              <a:latin typeface="+mn-lt"/>
            </a:endParaRPr>
          </a:p>
        </p:txBody>
      </p:sp>
      <p:graphicFrame>
        <p:nvGraphicFramePr>
          <p:cNvPr id="4" name="Content Placeholder 3">
            <a:extLst>
              <a:ext uri="{FF2B5EF4-FFF2-40B4-BE49-F238E27FC236}">
                <a16:creationId xmlns:a16="http://schemas.microsoft.com/office/drawing/2014/main" id="{22EA06AB-7063-0083-8207-B550CCEB356A}"/>
              </a:ext>
            </a:extLst>
          </p:cNvPr>
          <p:cNvGraphicFramePr>
            <a:graphicFrameLocks noGrp="1"/>
          </p:cNvGraphicFramePr>
          <p:nvPr>
            <p:ph idx="1"/>
            <p:extLst>
              <p:ext uri="{D42A27DB-BD31-4B8C-83A1-F6EECF244321}">
                <p14:modId xmlns:p14="http://schemas.microsoft.com/office/powerpoint/2010/main" val="1413753658"/>
              </p:ext>
            </p:extLst>
          </p:nvPr>
        </p:nvGraphicFramePr>
        <p:xfrm>
          <a:off x="1224366" y="1503335"/>
          <a:ext cx="9903417" cy="4989539"/>
        </p:xfrm>
        <a:graphic>
          <a:graphicData uri="http://schemas.openxmlformats.org/drawingml/2006/table">
            <a:tbl>
              <a:tblPr/>
              <a:tblGrid>
                <a:gridCol w="9903417">
                  <a:extLst>
                    <a:ext uri="{9D8B030D-6E8A-4147-A177-3AD203B41FA5}">
                      <a16:colId xmlns:a16="http://schemas.microsoft.com/office/drawing/2014/main" val="1261175212"/>
                    </a:ext>
                  </a:extLst>
                </a:gridCol>
              </a:tblGrid>
              <a:tr h="253437">
                <a:tc>
                  <a:txBody>
                    <a:bodyPr/>
                    <a:lstStyle/>
                    <a:p>
                      <a:r>
                        <a:rPr lang="en-MY" sz="1100">
                          <a:solidFill>
                            <a:srgbClr val="FFFFFF"/>
                          </a:solidFill>
                          <a:effectLst/>
                        </a:rPr>
                        <a:t>1. Energy</a:t>
                      </a:r>
                      <a:endParaRPr lang="en-MY" sz="1100">
                        <a:effectLst/>
                      </a:endParaRPr>
                    </a:p>
                  </a:txBody>
                  <a:tcPr marL="56511" marR="56511" marT="28255" marB="28255" anchor="ctr">
                    <a:lnL>
                      <a:noFill/>
                    </a:lnL>
                    <a:lnR>
                      <a:noFill/>
                    </a:lnR>
                    <a:lnT>
                      <a:noFill/>
                    </a:lnT>
                    <a:lnB>
                      <a:noFill/>
                    </a:lnB>
                    <a:solidFill>
                      <a:srgbClr val="800000"/>
                    </a:solidFill>
                  </a:tcPr>
                </a:tc>
                <a:extLst>
                  <a:ext uri="{0D108BD9-81ED-4DB2-BD59-A6C34878D82A}">
                    <a16:rowId xmlns:a16="http://schemas.microsoft.com/office/drawing/2014/main" val="3842965963"/>
                  </a:ext>
                </a:extLst>
              </a:tr>
              <a:tr h="4736102">
                <a:tc>
                  <a:txBody>
                    <a:bodyPr/>
                    <a:lstStyle/>
                    <a:p>
                      <a:pPr>
                        <a:buFont typeface="+mj-lt"/>
                        <a:buAutoNum type="arabicPeriod"/>
                      </a:pPr>
                      <a:r>
                        <a:rPr lang="en-MY" sz="1400" dirty="0">
                          <a:effectLst/>
                        </a:rPr>
                        <a:t>Long-term pipeline of large scale solar (LSS) projects to ensure domestic energy self-sufficiency and environmental sustainability.</a:t>
                      </a:r>
                    </a:p>
                    <a:p>
                      <a:pPr>
                        <a:buFont typeface="+mj-lt"/>
                        <a:buAutoNum type="arabicPeriod"/>
                      </a:pPr>
                      <a:r>
                        <a:rPr lang="en-MY" sz="1400" dirty="0">
                          <a:effectLst/>
                        </a:rPr>
                        <a:t>Incentivise dual-use-</a:t>
                      </a:r>
                      <a:r>
                        <a:rPr lang="en-MY" sz="1400" dirty="0" err="1">
                          <a:effectLst/>
                        </a:rPr>
                        <a:t>agri</a:t>
                      </a:r>
                      <a:r>
                        <a:rPr lang="en-MY" sz="1400" dirty="0">
                          <a:effectLst/>
                        </a:rPr>
                        <a:t>-voltaic solar farms to increase land productivity and environmental sustainability.</a:t>
                      </a:r>
                    </a:p>
                    <a:p>
                      <a:pPr>
                        <a:buFont typeface="+mj-lt"/>
                        <a:buAutoNum type="arabicPeriod"/>
                      </a:pPr>
                      <a:r>
                        <a:rPr lang="en-MY" sz="1400" dirty="0">
                          <a:effectLst/>
                        </a:rPr>
                        <a:t>Consider feasibility of the usage of floating solar including its synergy with hydropower.</a:t>
                      </a:r>
                    </a:p>
                    <a:p>
                      <a:pPr>
                        <a:buFont typeface="+mj-lt"/>
                        <a:buAutoNum type="arabicPeriod"/>
                      </a:pPr>
                      <a:r>
                        <a:rPr lang="en-MY" sz="1400" dirty="0">
                          <a:effectLst/>
                        </a:rPr>
                        <a:t>Extend net energy metering (NEM) to continue spur solar development prior to transitioning to an alternative form of compensation scheme.</a:t>
                      </a:r>
                    </a:p>
                    <a:p>
                      <a:pPr>
                        <a:buFont typeface="+mj-lt"/>
                        <a:buAutoNum type="arabicPeriod"/>
                      </a:pPr>
                      <a:r>
                        <a:rPr lang="en-MY" sz="1400" dirty="0">
                          <a:effectLst/>
                        </a:rPr>
                        <a:t>Increase capital access for distributed solar with rooftop solar aggregation and unlock attractiveness of distributed solar with P2P and virtual Power Purchase Agreements (VPPAs).</a:t>
                      </a:r>
                    </a:p>
                    <a:p>
                      <a:pPr>
                        <a:buFont typeface="+mj-lt"/>
                        <a:buAutoNum type="arabicPeriod"/>
                      </a:pPr>
                      <a:r>
                        <a:rPr lang="en-MY" sz="1400" dirty="0">
                          <a:effectLst/>
                        </a:rPr>
                        <a:t>Conduct studies to identify potential alternative energy supply such as waste-to-energy, 3rd generation bioenergy, solar thermal, ocean thermal, geothermal and wind energy in specific targeted regions.</a:t>
                      </a:r>
                    </a:p>
                    <a:p>
                      <a:pPr>
                        <a:buFont typeface="+mj-lt"/>
                        <a:buAutoNum type="arabicPeriod"/>
                      </a:pPr>
                      <a:r>
                        <a:rPr lang="en-MY" sz="1400" dirty="0">
                          <a:effectLst/>
                        </a:rPr>
                        <a:t>Match private sector investment with government grants especially in early proof-of-concepts as well as deployment and scale-up for high potential alternative energy supply sources.</a:t>
                      </a:r>
                    </a:p>
                    <a:p>
                      <a:pPr>
                        <a:buFont typeface="+mj-lt"/>
                        <a:buAutoNum type="arabicPeriod"/>
                      </a:pPr>
                      <a:r>
                        <a:rPr lang="en-MY" sz="1400" dirty="0">
                          <a:effectLst/>
                        </a:rPr>
                        <a:t>Identify bio-based resources strategy for energy and non-energy uses to utilise the advantage of having ample amount of bio-based feedstock.</a:t>
                      </a:r>
                    </a:p>
                    <a:p>
                      <a:pPr>
                        <a:buFont typeface="+mj-lt"/>
                        <a:buAutoNum type="arabicPeriod"/>
                      </a:pPr>
                      <a:r>
                        <a:rPr lang="en-MY" sz="1400" dirty="0">
                          <a:effectLst/>
                        </a:rPr>
                        <a:t>Improve the use of bioenergy for power generation (biomass or biogas plants) which may result in an increase of waste-to-energy projects, particularly to support cost-effective rural electrification.</a:t>
                      </a:r>
                    </a:p>
                    <a:p>
                      <a:pPr>
                        <a:buFont typeface="+mj-lt"/>
                        <a:buAutoNum type="arabicPeriod"/>
                      </a:pPr>
                      <a:r>
                        <a:rPr lang="en-MY" sz="1400" dirty="0">
                          <a:effectLst/>
                        </a:rPr>
                        <a:t>Improve the use of biofuels penetration in existing transport and industry uses.</a:t>
                      </a:r>
                    </a:p>
                    <a:p>
                      <a:pPr>
                        <a:buFont typeface="+mj-lt"/>
                        <a:buAutoNum type="arabicPeriod"/>
                      </a:pPr>
                      <a:r>
                        <a:rPr lang="en-MY" sz="1400" dirty="0">
                          <a:effectLst/>
                        </a:rPr>
                        <a:t>Invest in grid infrastructure upgrade and energy storage to accommodate greater variable RE penetration, including the digitalisation and modernisation of the power system (i.e. smart grids).</a:t>
                      </a:r>
                    </a:p>
                    <a:p>
                      <a:pPr>
                        <a:buFont typeface="+mj-lt"/>
                        <a:buAutoNum type="arabicPeriod"/>
                      </a:pPr>
                      <a:r>
                        <a:rPr lang="en-MY" sz="1400" dirty="0">
                          <a:effectLst/>
                        </a:rPr>
                        <a:t>Promote the implementation of green VPPAs to increase offtake choice to attract ESG investments (e.g. by RE100 companies).</a:t>
                      </a:r>
                    </a:p>
                    <a:p>
                      <a:pPr>
                        <a:buFont typeface="+mj-lt"/>
                        <a:buAutoNum type="arabicPeriod"/>
                      </a:pPr>
                      <a:r>
                        <a:rPr lang="en-MY" sz="1400" dirty="0">
                          <a:effectLst/>
                        </a:rPr>
                        <a:t>Undertake market reform studies in connection with electricity market liberalisation and a conducive third party grid access scheme.</a:t>
                      </a:r>
                    </a:p>
                    <a:p>
                      <a:pPr>
                        <a:buFont typeface="+mj-lt"/>
                        <a:buAutoNum type="arabicPeriod"/>
                      </a:pPr>
                      <a:r>
                        <a:rPr lang="en-MY" sz="1400" dirty="0">
                          <a:effectLst/>
                        </a:rPr>
                        <a:t>Invest into the timely expansion of cost-effective energy import infrastructure to improve security of supply.</a:t>
                      </a:r>
                    </a:p>
                  </a:txBody>
                  <a:tcPr marL="56511" marR="56511" marT="28255" marB="28255" anchor="ctr">
                    <a:lnL>
                      <a:noFill/>
                    </a:lnL>
                    <a:lnR>
                      <a:noFill/>
                    </a:lnR>
                    <a:lnT>
                      <a:noFill/>
                    </a:lnT>
                    <a:lnB>
                      <a:noFill/>
                    </a:lnB>
                    <a:solidFill>
                      <a:srgbClr val="FFFFFF"/>
                    </a:solidFill>
                  </a:tcPr>
                </a:tc>
                <a:extLst>
                  <a:ext uri="{0D108BD9-81ED-4DB2-BD59-A6C34878D82A}">
                    <a16:rowId xmlns:a16="http://schemas.microsoft.com/office/drawing/2014/main" val="1104612651"/>
                  </a:ext>
                </a:extLst>
              </a:tr>
            </a:tbl>
          </a:graphicData>
        </a:graphic>
      </p:graphicFrame>
      <p:sp>
        <p:nvSpPr>
          <p:cNvPr id="5" name="Rectangle 1">
            <a:extLst>
              <a:ext uri="{FF2B5EF4-FFF2-40B4-BE49-F238E27FC236}">
                <a16:creationId xmlns:a16="http://schemas.microsoft.com/office/drawing/2014/main" id="{CD883D54-BFB7-DB36-B232-D2F19F2CF5BF}"/>
              </a:ext>
            </a:extLst>
          </p:cNvPr>
          <p:cNvSpPr>
            <a:spLocks noChangeArrowheads="1"/>
          </p:cNvSpPr>
          <p:nvPr/>
        </p:nvSpPr>
        <p:spPr bwMode="auto">
          <a:xfrm>
            <a:off x="0" y="13180"/>
            <a:ext cx="65" cy="4308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6176" rIns="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7238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F4C2FEE1-DC01-46CF-E90E-7473D1C993F4}"/>
              </a:ext>
            </a:extLst>
          </p:cNvPr>
          <p:cNvGraphicFramePr>
            <a:graphicFrameLocks noGrp="1"/>
          </p:cNvGraphicFramePr>
          <p:nvPr>
            <p:extLst>
              <p:ext uri="{D42A27DB-BD31-4B8C-83A1-F6EECF244321}">
                <p14:modId xmlns:p14="http://schemas.microsoft.com/office/powerpoint/2010/main" val="3220390237"/>
              </p:ext>
            </p:extLst>
          </p:nvPr>
        </p:nvGraphicFramePr>
        <p:xfrm>
          <a:off x="605726" y="1220840"/>
          <a:ext cx="10515600" cy="1828800"/>
        </p:xfrm>
        <a:graphic>
          <a:graphicData uri="http://schemas.openxmlformats.org/drawingml/2006/table">
            <a:tbl>
              <a:tblPr/>
              <a:tblGrid>
                <a:gridCol w="10515600">
                  <a:extLst>
                    <a:ext uri="{9D8B030D-6E8A-4147-A177-3AD203B41FA5}">
                      <a16:colId xmlns:a16="http://schemas.microsoft.com/office/drawing/2014/main" val="1568191315"/>
                    </a:ext>
                  </a:extLst>
                </a:gridCol>
              </a:tblGrid>
              <a:tr h="0">
                <a:tc>
                  <a:txBody>
                    <a:bodyPr/>
                    <a:lstStyle/>
                    <a:p>
                      <a:r>
                        <a:rPr lang="en-MY">
                          <a:solidFill>
                            <a:srgbClr val="FFFFFF"/>
                          </a:solidFill>
                          <a:effectLst/>
                        </a:rPr>
                        <a:t>2. Hydrogen</a:t>
                      </a:r>
                      <a:endParaRPr lang="en-MY">
                        <a:effectLst/>
                      </a:endParaRPr>
                    </a:p>
                  </a:txBody>
                  <a:tcPr anchor="ctr">
                    <a:lnL>
                      <a:noFill/>
                    </a:lnL>
                    <a:lnR>
                      <a:noFill/>
                    </a:lnR>
                    <a:lnT>
                      <a:noFill/>
                    </a:lnT>
                    <a:lnB>
                      <a:noFill/>
                    </a:lnB>
                    <a:solidFill>
                      <a:srgbClr val="800000"/>
                    </a:solidFill>
                  </a:tcPr>
                </a:tc>
                <a:extLst>
                  <a:ext uri="{0D108BD9-81ED-4DB2-BD59-A6C34878D82A}">
                    <a16:rowId xmlns:a16="http://schemas.microsoft.com/office/drawing/2014/main" val="1782345267"/>
                  </a:ext>
                </a:extLst>
              </a:tr>
              <a:tr h="0">
                <a:tc>
                  <a:txBody>
                    <a:bodyPr/>
                    <a:lstStyle/>
                    <a:p>
                      <a:pPr>
                        <a:buFont typeface="+mj-lt"/>
                        <a:buAutoNum type="arabicPeriod"/>
                      </a:pPr>
                      <a:r>
                        <a:rPr lang="en-MY" dirty="0">
                          <a:effectLst/>
                        </a:rPr>
                        <a:t>Establish a clear framework and strategy to encourage the development of a hydrogen economy.</a:t>
                      </a:r>
                    </a:p>
                    <a:p>
                      <a:pPr>
                        <a:buFont typeface="+mj-lt"/>
                        <a:buAutoNum type="arabicPeriod"/>
                      </a:pPr>
                      <a:r>
                        <a:rPr lang="en-MY" dirty="0">
                          <a:effectLst/>
                        </a:rPr>
                        <a:t>Develop a domestic hydrogen ecosystem supported by research and development (R&amp;D), technology deployment and commercialisation capabilities across targeted areas along the hydrogen value chain of production, distribution and end-use application</a:t>
                      </a:r>
                    </a:p>
                    <a:p>
                      <a:pPr>
                        <a:buFont typeface="+mj-lt"/>
                        <a:buAutoNum type="arabicPeriod"/>
                      </a:pPr>
                      <a:r>
                        <a:rPr lang="en-MY" dirty="0">
                          <a:effectLst/>
                        </a:rPr>
                        <a:t>Develop hydrogen specific regulation which applies to production, transportation and end-use applications. </a:t>
                      </a:r>
                    </a:p>
                  </a:txBody>
                  <a:tcPr anchor="ctr">
                    <a:lnL>
                      <a:noFill/>
                    </a:lnL>
                    <a:lnR>
                      <a:noFill/>
                    </a:lnR>
                    <a:lnT>
                      <a:noFill/>
                    </a:lnT>
                    <a:lnB>
                      <a:noFill/>
                    </a:lnB>
                    <a:solidFill>
                      <a:srgbClr val="FFFFFF"/>
                    </a:solidFill>
                  </a:tcPr>
                </a:tc>
                <a:extLst>
                  <a:ext uri="{0D108BD9-81ED-4DB2-BD59-A6C34878D82A}">
                    <a16:rowId xmlns:a16="http://schemas.microsoft.com/office/drawing/2014/main" val="2096208877"/>
                  </a:ext>
                </a:extLst>
              </a:tr>
            </a:tbl>
          </a:graphicData>
        </a:graphic>
      </p:graphicFrame>
      <p:graphicFrame>
        <p:nvGraphicFramePr>
          <p:cNvPr id="13" name="Table 12">
            <a:extLst>
              <a:ext uri="{FF2B5EF4-FFF2-40B4-BE49-F238E27FC236}">
                <a16:creationId xmlns:a16="http://schemas.microsoft.com/office/drawing/2014/main" id="{689E99A1-7A0B-FE58-A5CE-C37DD71A0B7F}"/>
              </a:ext>
            </a:extLst>
          </p:cNvPr>
          <p:cNvGraphicFramePr>
            <a:graphicFrameLocks noGrp="1"/>
          </p:cNvGraphicFramePr>
          <p:nvPr>
            <p:extLst>
              <p:ext uri="{D42A27DB-BD31-4B8C-83A1-F6EECF244321}">
                <p14:modId xmlns:p14="http://schemas.microsoft.com/office/powerpoint/2010/main" val="2451501453"/>
              </p:ext>
            </p:extLst>
          </p:nvPr>
        </p:nvGraphicFramePr>
        <p:xfrm>
          <a:off x="605726" y="3808360"/>
          <a:ext cx="10515600" cy="1828800"/>
        </p:xfrm>
        <a:graphic>
          <a:graphicData uri="http://schemas.openxmlformats.org/drawingml/2006/table">
            <a:tbl>
              <a:tblPr/>
              <a:tblGrid>
                <a:gridCol w="10515600">
                  <a:extLst>
                    <a:ext uri="{9D8B030D-6E8A-4147-A177-3AD203B41FA5}">
                      <a16:colId xmlns:a16="http://schemas.microsoft.com/office/drawing/2014/main" val="1858072633"/>
                    </a:ext>
                  </a:extLst>
                </a:gridCol>
              </a:tblGrid>
              <a:tr h="0">
                <a:tc>
                  <a:txBody>
                    <a:bodyPr/>
                    <a:lstStyle/>
                    <a:p>
                      <a:r>
                        <a:rPr lang="en-MY">
                          <a:solidFill>
                            <a:srgbClr val="FFFFFF"/>
                          </a:solidFill>
                          <a:effectLst/>
                        </a:rPr>
                        <a:t>3. Carbon Footprint Reduction</a:t>
                      </a:r>
                      <a:endParaRPr lang="en-MY">
                        <a:effectLst/>
                      </a:endParaRPr>
                    </a:p>
                  </a:txBody>
                  <a:tcPr anchor="ctr">
                    <a:lnL>
                      <a:noFill/>
                    </a:lnL>
                    <a:lnR>
                      <a:noFill/>
                    </a:lnR>
                    <a:lnT>
                      <a:noFill/>
                    </a:lnT>
                    <a:lnB>
                      <a:noFill/>
                    </a:lnB>
                    <a:solidFill>
                      <a:srgbClr val="800000"/>
                    </a:solidFill>
                  </a:tcPr>
                </a:tc>
                <a:extLst>
                  <a:ext uri="{0D108BD9-81ED-4DB2-BD59-A6C34878D82A}">
                    <a16:rowId xmlns:a16="http://schemas.microsoft.com/office/drawing/2014/main" val="3606266968"/>
                  </a:ext>
                </a:extLst>
              </a:tr>
              <a:tr h="0">
                <a:tc>
                  <a:txBody>
                    <a:bodyPr/>
                    <a:lstStyle/>
                    <a:p>
                      <a:pPr>
                        <a:buFont typeface="+mj-lt"/>
                        <a:buAutoNum type="arabicPeriod"/>
                      </a:pPr>
                      <a:r>
                        <a:rPr lang="en-MY" dirty="0">
                          <a:effectLst/>
                        </a:rPr>
                        <a:t>Encourage, and gradually mandate private sector carbon footprint accounting and reporting through internationally recognised standards.</a:t>
                      </a:r>
                    </a:p>
                    <a:p>
                      <a:pPr>
                        <a:buFont typeface="+mj-lt"/>
                        <a:buAutoNum type="arabicPeriod"/>
                      </a:pPr>
                      <a:r>
                        <a:rPr lang="en-MY" dirty="0">
                          <a:effectLst/>
                        </a:rPr>
                        <a:t>Permit voluntarily certify carbon footprint position through endorsed certification </a:t>
                      </a:r>
                      <a:r>
                        <a:rPr lang="en-MY" dirty="0" err="1">
                          <a:effectLst/>
                        </a:rPr>
                        <a:t>entites</a:t>
                      </a:r>
                      <a:r>
                        <a:rPr lang="en-MY" dirty="0">
                          <a:effectLst/>
                        </a:rPr>
                        <a:t>.</a:t>
                      </a:r>
                    </a:p>
                    <a:p>
                      <a:pPr>
                        <a:buFont typeface="+mj-lt"/>
                        <a:buAutoNum type="arabicPeriod"/>
                      </a:pPr>
                      <a:r>
                        <a:rPr lang="en-MY" dirty="0">
                          <a:effectLst/>
                        </a:rPr>
                        <a:t>Ensuring the natural gas infrastructure build out (for both physical and virtual pipeline systems) is strategic, timely and cost-effective.</a:t>
                      </a:r>
                    </a:p>
                  </a:txBody>
                  <a:tcPr anchor="ctr">
                    <a:lnL>
                      <a:noFill/>
                    </a:lnL>
                    <a:lnR>
                      <a:noFill/>
                    </a:lnR>
                    <a:lnT>
                      <a:noFill/>
                    </a:lnT>
                    <a:lnB>
                      <a:noFill/>
                    </a:lnB>
                    <a:solidFill>
                      <a:srgbClr val="FFFFFF"/>
                    </a:solidFill>
                  </a:tcPr>
                </a:tc>
                <a:extLst>
                  <a:ext uri="{0D108BD9-81ED-4DB2-BD59-A6C34878D82A}">
                    <a16:rowId xmlns:a16="http://schemas.microsoft.com/office/drawing/2014/main" val="2147519008"/>
                  </a:ext>
                </a:extLst>
              </a:tr>
            </a:tbl>
          </a:graphicData>
        </a:graphic>
      </p:graphicFrame>
      <p:sp>
        <p:nvSpPr>
          <p:cNvPr id="14" name="Rectangle 3">
            <a:extLst>
              <a:ext uri="{FF2B5EF4-FFF2-40B4-BE49-F238E27FC236}">
                <a16:creationId xmlns:a16="http://schemas.microsoft.com/office/drawing/2014/main" id="{3D941C89-B5D8-D921-0C45-A1AAA9A02A58}"/>
              </a:ext>
            </a:extLst>
          </p:cNvPr>
          <p:cNvSpPr>
            <a:spLocks noChangeArrowheads="1"/>
          </p:cNvSpPr>
          <p:nvPr/>
        </p:nvSpPr>
        <p:spPr bwMode="auto">
          <a:xfrm>
            <a:off x="311258" y="517996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6176" rIns="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BakerMcKenzieBernini"/>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76323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CC6CE82-E1CD-840B-FE55-B16FB2AC6BE4}"/>
              </a:ext>
            </a:extLst>
          </p:cNvPr>
          <p:cNvGraphicFramePr>
            <a:graphicFrameLocks noGrp="1"/>
          </p:cNvGraphicFramePr>
          <p:nvPr>
            <p:extLst>
              <p:ext uri="{D42A27DB-BD31-4B8C-83A1-F6EECF244321}">
                <p14:modId xmlns:p14="http://schemas.microsoft.com/office/powerpoint/2010/main" val="1758118022"/>
              </p:ext>
            </p:extLst>
          </p:nvPr>
        </p:nvGraphicFramePr>
        <p:xfrm>
          <a:off x="590227" y="1010121"/>
          <a:ext cx="10515600" cy="1828800"/>
        </p:xfrm>
        <a:graphic>
          <a:graphicData uri="http://schemas.openxmlformats.org/drawingml/2006/table">
            <a:tbl>
              <a:tblPr/>
              <a:tblGrid>
                <a:gridCol w="10515600">
                  <a:extLst>
                    <a:ext uri="{9D8B030D-6E8A-4147-A177-3AD203B41FA5}">
                      <a16:colId xmlns:a16="http://schemas.microsoft.com/office/drawing/2014/main" val="399008958"/>
                    </a:ext>
                  </a:extLst>
                </a:gridCol>
              </a:tblGrid>
              <a:tr h="0">
                <a:tc>
                  <a:txBody>
                    <a:bodyPr/>
                    <a:lstStyle/>
                    <a:p>
                      <a:r>
                        <a:rPr lang="en-MY">
                          <a:solidFill>
                            <a:srgbClr val="FFFFFF"/>
                          </a:solidFill>
                          <a:effectLst/>
                        </a:rPr>
                        <a:t>4. Energy Vehicle</a:t>
                      </a:r>
                      <a:endParaRPr lang="en-MY">
                        <a:effectLst/>
                      </a:endParaRPr>
                    </a:p>
                  </a:txBody>
                  <a:tcPr anchor="ctr">
                    <a:lnL>
                      <a:noFill/>
                    </a:lnL>
                    <a:lnR>
                      <a:noFill/>
                    </a:lnR>
                    <a:lnT>
                      <a:noFill/>
                    </a:lnT>
                    <a:lnB>
                      <a:noFill/>
                    </a:lnB>
                    <a:solidFill>
                      <a:srgbClr val="800000"/>
                    </a:solidFill>
                  </a:tcPr>
                </a:tc>
                <a:extLst>
                  <a:ext uri="{0D108BD9-81ED-4DB2-BD59-A6C34878D82A}">
                    <a16:rowId xmlns:a16="http://schemas.microsoft.com/office/drawing/2014/main" val="3998544305"/>
                  </a:ext>
                </a:extLst>
              </a:tr>
              <a:tr h="0">
                <a:tc>
                  <a:txBody>
                    <a:bodyPr/>
                    <a:lstStyle/>
                    <a:p>
                      <a:pPr>
                        <a:buFont typeface="+mj-lt"/>
                        <a:buAutoNum type="arabicPeriod"/>
                      </a:pPr>
                      <a:r>
                        <a:rPr lang="en-MY" dirty="0">
                          <a:effectLst/>
                        </a:rPr>
                        <a:t>Support the promotion of energy vehicles (EV) with investments, financing and capability building to enhance local EV manufacturing and supply chain ecosystem.</a:t>
                      </a:r>
                    </a:p>
                    <a:p>
                      <a:pPr>
                        <a:buFont typeface="+mj-lt"/>
                        <a:buAutoNum type="arabicPeriod"/>
                      </a:pPr>
                      <a:r>
                        <a:rPr lang="en-MY" dirty="0">
                          <a:effectLst/>
                        </a:rPr>
                        <a:t>Undertake focused planning and support with initial public-private funding to support charging infrastructure build out and other relevant physical enablers to achieve the desired EV penetration.</a:t>
                      </a:r>
                    </a:p>
                    <a:p>
                      <a:pPr>
                        <a:buFont typeface="+mj-lt"/>
                        <a:buAutoNum type="arabicPeriod"/>
                      </a:pPr>
                      <a:r>
                        <a:rPr lang="en-MY" dirty="0">
                          <a:effectLst/>
                        </a:rPr>
                        <a:t>Introduce regulations to assist in the development and adoption of EV.</a:t>
                      </a:r>
                    </a:p>
                  </a:txBody>
                  <a:tcPr anchor="ctr">
                    <a:lnL>
                      <a:noFill/>
                    </a:lnL>
                    <a:lnR>
                      <a:noFill/>
                    </a:lnR>
                    <a:lnT>
                      <a:noFill/>
                    </a:lnT>
                    <a:lnB>
                      <a:noFill/>
                    </a:lnB>
                    <a:solidFill>
                      <a:srgbClr val="FFFFFF"/>
                    </a:solidFill>
                  </a:tcPr>
                </a:tc>
                <a:extLst>
                  <a:ext uri="{0D108BD9-81ED-4DB2-BD59-A6C34878D82A}">
                    <a16:rowId xmlns:a16="http://schemas.microsoft.com/office/drawing/2014/main" val="521776158"/>
                  </a:ext>
                </a:extLst>
              </a:tr>
            </a:tbl>
          </a:graphicData>
        </a:graphic>
      </p:graphicFrame>
      <p:graphicFrame>
        <p:nvGraphicFramePr>
          <p:cNvPr id="3" name="Table 2">
            <a:extLst>
              <a:ext uri="{FF2B5EF4-FFF2-40B4-BE49-F238E27FC236}">
                <a16:creationId xmlns:a16="http://schemas.microsoft.com/office/drawing/2014/main" id="{AA575E0E-439A-E11C-A661-E70CA75BAB10}"/>
              </a:ext>
            </a:extLst>
          </p:cNvPr>
          <p:cNvGraphicFramePr>
            <a:graphicFrameLocks noGrp="1"/>
          </p:cNvGraphicFramePr>
          <p:nvPr>
            <p:extLst>
              <p:ext uri="{D42A27DB-BD31-4B8C-83A1-F6EECF244321}">
                <p14:modId xmlns:p14="http://schemas.microsoft.com/office/powerpoint/2010/main" val="4121186081"/>
              </p:ext>
            </p:extLst>
          </p:nvPr>
        </p:nvGraphicFramePr>
        <p:xfrm>
          <a:off x="590227" y="4019080"/>
          <a:ext cx="10515600" cy="2103120"/>
        </p:xfrm>
        <a:graphic>
          <a:graphicData uri="http://schemas.openxmlformats.org/drawingml/2006/table">
            <a:tbl>
              <a:tblPr/>
              <a:tblGrid>
                <a:gridCol w="10515600">
                  <a:extLst>
                    <a:ext uri="{9D8B030D-6E8A-4147-A177-3AD203B41FA5}">
                      <a16:colId xmlns:a16="http://schemas.microsoft.com/office/drawing/2014/main" val="1650600736"/>
                    </a:ext>
                  </a:extLst>
                </a:gridCol>
              </a:tblGrid>
              <a:tr h="0">
                <a:tc>
                  <a:txBody>
                    <a:bodyPr/>
                    <a:lstStyle/>
                    <a:p>
                      <a:r>
                        <a:rPr lang="en-MY" dirty="0">
                          <a:solidFill>
                            <a:srgbClr val="FFFFFF"/>
                          </a:solidFill>
                          <a:effectLst/>
                        </a:rPr>
                        <a:t>5. Oil and Gas</a:t>
                      </a:r>
                      <a:endParaRPr lang="en-MY" dirty="0">
                        <a:effectLst/>
                      </a:endParaRPr>
                    </a:p>
                  </a:txBody>
                  <a:tcPr anchor="ctr">
                    <a:lnL>
                      <a:noFill/>
                    </a:lnL>
                    <a:lnR>
                      <a:noFill/>
                    </a:lnR>
                    <a:lnT>
                      <a:noFill/>
                    </a:lnT>
                    <a:lnB>
                      <a:noFill/>
                    </a:lnB>
                    <a:solidFill>
                      <a:srgbClr val="800000"/>
                    </a:solidFill>
                  </a:tcPr>
                </a:tc>
                <a:extLst>
                  <a:ext uri="{0D108BD9-81ED-4DB2-BD59-A6C34878D82A}">
                    <a16:rowId xmlns:a16="http://schemas.microsoft.com/office/drawing/2014/main" val="2369946404"/>
                  </a:ext>
                </a:extLst>
              </a:tr>
              <a:tr h="0">
                <a:tc>
                  <a:txBody>
                    <a:bodyPr/>
                    <a:lstStyle/>
                    <a:p>
                      <a:pPr>
                        <a:buFont typeface="+mj-lt"/>
                        <a:buAutoNum type="arabicPeriod"/>
                      </a:pPr>
                      <a:r>
                        <a:rPr lang="en-MY" dirty="0">
                          <a:effectLst/>
                        </a:rPr>
                        <a:t>Continue the development of petrochemical hubs in Sabah (</a:t>
                      </a:r>
                      <a:r>
                        <a:rPr lang="en-MY" dirty="0" err="1">
                          <a:effectLst/>
                        </a:rPr>
                        <a:t>Sipitang</a:t>
                      </a:r>
                      <a:r>
                        <a:rPr lang="en-MY" dirty="0">
                          <a:effectLst/>
                        </a:rPr>
                        <a:t> Oil and Gas Industrial Park) and Sarawak (Bintulu Petrochemical Hub) to improve and strengthened Malaysia's natural gas advantage.</a:t>
                      </a:r>
                    </a:p>
                    <a:p>
                      <a:pPr>
                        <a:buFont typeface="+mj-lt"/>
                        <a:buAutoNum type="arabicPeriod"/>
                      </a:pPr>
                      <a:r>
                        <a:rPr lang="en-MY" dirty="0">
                          <a:effectLst/>
                        </a:rPr>
                        <a:t>Enhance the positioning of existing Peninsular petrochemical hubs such as </a:t>
                      </a:r>
                      <a:r>
                        <a:rPr lang="en-MY" dirty="0" err="1">
                          <a:effectLst/>
                        </a:rPr>
                        <a:t>Kerteh</a:t>
                      </a:r>
                      <a:r>
                        <a:rPr lang="en-MY" dirty="0">
                          <a:effectLst/>
                        </a:rPr>
                        <a:t> and Pengerang to create </a:t>
                      </a:r>
                      <a:r>
                        <a:rPr lang="en-MY" dirty="0" err="1">
                          <a:effectLst/>
                        </a:rPr>
                        <a:t>spillover</a:t>
                      </a:r>
                      <a:r>
                        <a:rPr lang="en-MY" dirty="0">
                          <a:effectLst/>
                        </a:rPr>
                        <a:t> effects to local supply chains and communities to boost socioeconomic development.</a:t>
                      </a:r>
                    </a:p>
                    <a:p>
                      <a:pPr>
                        <a:buFont typeface="+mj-lt"/>
                        <a:buAutoNum type="arabicPeriod"/>
                      </a:pPr>
                      <a:r>
                        <a:rPr lang="en-MY" dirty="0">
                          <a:effectLst/>
                        </a:rPr>
                        <a:t>Ensuring the natural gas infrastructure build out (for both physical and virtual pipeline systems) is strategic, timely and cost-effective.</a:t>
                      </a:r>
                    </a:p>
                  </a:txBody>
                  <a:tcPr anchor="ctr">
                    <a:lnL>
                      <a:noFill/>
                    </a:lnL>
                    <a:lnR>
                      <a:noFill/>
                    </a:lnR>
                    <a:lnT>
                      <a:noFill/>
                    </a:lnT>
                    <a:lnB>
                      <a:noFill/>
                    </a:lnB>
                    <a:solidFill>
                      <a:srgbClr val="FFFFFF"/>
                    </a:solidFill>
                  </a:tcPr>
                </a:tc>
                <a:extLst>
                  <a:ext uri="{0D108BD9-81ED-4DB2-BD59-A6C34878D82A}">
                    <a16:rowId xmlns:a16="http://schemas.microsoft.com/office/drawing/2014/main" val="130868526"/>
                  </a:ext>
                </a:extLst>
              </a:tr>
            </a:tbl>
          </a:graphicData>
        </a:graphic>
      </p:graphicFrame>
      <p:sp>
        <p:nvSpPr>
          <p:cNvPr id="4" name="Rectangle 1">
            <a:extLst>
              <a:ext uri="{FF2B5EF4-FFF2-40B4-BE49-F238E27FC236}">
                <a16:creationId xmlns:a16="http://schemas.microsoft.com/office/drawing/2014/main" id="{56676256-2DD2-2902-F4B6-EC4B7C866A87}"/>
              </a:ext>
            </a:extLst>
          </p:cNvPr>
          <p:cNvSpPr>
            <a:spLocks noChangeArrowheads="1"/>
          </p:cNvSpPr>
          <p:nvPr/>
        </p:nvSpPr>
        <p:spPr bwMode="auto">
          <a:xfrm>
            <a:off x="838200" y="594074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6176" rIns="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BakerMcKenzieBernini"/>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4240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35F66-2B8C-2590-4F49-8E40A471CA3B}"/>
              </a:ext>
            </a:extLst>
          </p:cNvPr>
          <p:cNvSpPr>
            <a:spLocks noGrp="1"/>
          </p:cNvSpPr>
          <p:nvPr>
            <p:ph type="title"/>
          </p:nvPr>
        </p:nvSpPr>
        <p:spPr/>
        <p:txBody>
          <a:bodyPr/>
          <a:lstStyle/>
          <a:p>
            <a:r>
              <a:rPr lang="en-US" sz="1800" b="1" dirty="0">
                <a:latin typeface="+mn-lt"/>
              </a:rPr>
              <a:t>Introduction</a:t>
            </a:r>
          </a:p>
        </p:txBody>
      </p:sp>
      <p:sp>
        <p:nvSpPr>
          <p:cNvPr id="3" name="Content Placeholder 2">
            <a:extLst>
              <a:ext uri="{FF2B5EF4-FFF2-40B4-BE49-F238E27FC236}">
                <a16:creationId xmlns:a16="http://schemas.microsoft.com/office/drawing/2014/main" id="{4503F9E7-C71B-DD2B-073D-8661C31D4C9C}"/>
              </a:ext>
            </a:extLst>
          </p:cNvPr>
          <p:cNvSpPr>
            <a:spLocks noGrp="1"/>
          </p:cNvSpPr>
          <p:nvPr>
            <p:ph idx="1"/>
          </p:nvPr>
        </p:nvSpPr>
        <p:spPr/>
        <p:txBody>
          <a:bodyPr/>
          <a:lstStyle/>
          <a:p>
            <a:r>
              <a:rPr lang="en-MY" sz="1800" b="0" i="0" dirty="0">
                <a:solidFill>
                  <a:srgbClr val="374151"/>
                </a:solidFill>
                <a:effectLst/>
                <a:latin typeface="+mn-lt"/>
              </a:rPr>
              <a:t>Malaysia's energy policy is shaped by the Malaysian Government, addressing aspects of energy production, distribution, and consumption. </a:t>
            </a:r>
          </a:p>
          <a:p>
            <a:r>
              <a:rPr lang="en-MY" sz="1800" b="0" i="0" dirty="0">
                <a:solidFill>
                  <a:srgbClr val="374151"/>
                </a:solidFill>
                <a:effectLst/>
                <a:latin typeface="+mn-lt"/>
              </a:rPr>
              <a:t>The regulatory role in this sector is under the purview of </a:t>
            </a:r>
            <a:r>
              <a:rPr lang="en-MY" sz="1800" b="0" i="0" dirty="0">
                <a:solidFill>
                  <a:srgbClr val="4D5156"/>
                </a:solidFill>
                <a:effectLst/>
                <a:latin typeface="+mn-lt"/>
              </a:rPr>
              <a:t>Minister of Natural Resources and Environmental Sustainability and </a:t>
            </a:r>
            <a:r>
              <a:rPr lang="en-MY" sz="1800" b="0" i="0" dirty="0">
                <a:solidFill>
                  <a:srgbClr val="374151"/>
                </a:solidFill>
                <a:effectLst/>
                <a:latin typeface="+mn-lt"/>
              </a:rPr>
              <a:t>undertaken by various entities contribute to the energy landscape, including Energy Commission, energy supply and service companies, research and development institutions, and consumers. </a:t>
            </a:r>
          </a:p>
          <a:p>
            <a:r>
              <a:rPr lang="en-MY" sz="1800" b="0" i="0" dirty="0">
                <a:solidFill>
                  <a:srgbClr val="374151"/>
                </a:solidFill>
                <a:effectLst/>
                <a:latin typeface="+mn-lt"/>
              </a:rPr>
              <a:t>Notable players in Malaysia's energy sector are government-linked companies such as Petronas and Tenaga Nasional </a:t>
            </a:r>
            <a:r>
              <a:rPr lang="en-MY" sz="1800" b="0" i="0" dirty="0" err="1">
                <a:solidFill>
                  <a:srgbClr val="374151"/>
                </a:solidFill>
                <a:effectLst/>
                <a:latin typeface="+mn-lt"/>
              </a:rPr>
              <a:t>Berhad</a:t>
            </a:r>
            <a:r>
              <a:rPr lang="en-MY" sz="1800" b="0" i="0" dirty="0">
                <a:solidFill>
                  <a:srgbClr val="374151"/>
                </a:solidFill>
                <a:effectLst/>
                <a:latin typeface="+mn-lt"/>
              </a:rPr>
              <a:t>.</a:t>
            </a:r>
            <a:endParaRPr lang="en-US" sz="1800" dirty="0">
              <a:latin typeface="+mn-lt"/>
            </a:endParaRPr>
          </a:p>
        </p:txBody>
      </p:sp>
    </p:spTree>
    <p:extLst>
      <p:ext uri="{BB962C8B-B14F-4D97-AF65-F5344CB8AC3E}">
        <p14:creationId xmlns:p14="http://schemas.microsoft.com/office/powerpoint/2010/main" val="4048826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188EBB-0734-0B07-DD64-4C4D49079924}"/>
              </a:ext>
            </a:extLst>
          </p:cNvPr>
          <p:cNvSpPr>
            <a:spLocks noGrp="1"/>
          </p:cNvSpPr>
          <p:nvPr>
            <p:ph idx="1"/>
          </p:nvPr>
        </p:nvSpPr>
        <p:spPr>
          <a:xfrm>
            <a:off x="838200" y="987552"/>
            <a:ext cx="10515600" cy="5189411"/>
          </a:xfrm>
        </p:spPr>
        <p:txBody>
          <a:bodyPr>
            <a:normAutofit/>
          </a:bodyPr>
          <a:lstStyle/>
          <a:p>
            <a:pPr algn="l"/>
            <a:r>
              <a:rPr lang="en-MY" sz="1800" b="0" i="0" dirty="0">
                <a:solidFill>
                  <a:srgbClr val="374151"/>
                </a:solidFill>
                <a:effectLst/>
                <a:latin typeface="+mn-lt"/>
              </a:rPr>
              <a:t>The formulation and implementation of Malaysia's energy policy are significantly influenced by key governmental agencies, notably the Energy Commission (Suruhanjaya Tenaga) and the Malaysia Energy Centre (Pusat Tenaga Malaysia). These agencies play pivotal roles in shaping the regulatory framework and ensuring the efficiency and sustainability of the country's energy sector.</a:t>
            </a:r>
          </a:p>
          <a:p>
            <a:pPr algn="l"/>
            <a:endParaRPr lang="en-MY" sz="1800" b="0" i="0" dirty="0">
              <a:solidFill>
                <a:srgbClr val="374151"/>
              </a:solidFill>
              <a:effectLst/>
              <a:latin typeface="+mn-lt"/>
            </a:endParaRPr>
          </a:p>
          <a:p>
            <a:pPr algn="l"/>
            <a:r>
              <a:rPr lang="en-MY" sz="1800" b="0" i="0" dirty="0">
                <a:solidFill>
                  <a:srgbClr val="374151"/>
                </a:solidFill>
                <a:effectLst/>
                <a:latin typeface="+mn-lt"/>
              </a:rPr>
              <a:t>The foundation of Malaysia's energy policy is firmly established in a comprehensive set of legislative acts and regulations. These legal frameworks provide the necessary structure and guidelines for the energy industry to function effectively. Some of the key legislative acts and regulations that underpin Malaysia's energy policy include:</a:t>
            </a:r>
          </a:p>
          <a:p>
            <a:pPr algn="l">
              <a:buFont typeface="+mj-lt"/>
              <a:buAutoNum type="arabicPeriod"/>
            </a:pPr>
            <a:r>
              <a:rPr lang="en-MY" sz="1800" b="1" i="0" dirty="0">
                <a:solidFill>
                  <a:srgbClr val="374151"/>
                </a:solidFill>
                <a:effectLst/>
                <a:latin typeface="+mn-lt"/>
              </a:rPr>
              <a:t>Petroleum Development Act 1974:</a:t>
            </a:r>
            <a:r>
              <a:rPr lang="en-MY" sz="1800" b="0" i="0" dirty="0">
                <a:solidFill>
                  <a:srgbClr val="374151"/>
                </a:solidFill>
                <a:effectLst/>
                <a:latin typeface="+mn-lt"/>
              </a:rPr>
              <a:t> This legislation outlines the framework for the exploration, development, and production of petroleum resources in Malaysia.</a:t>
            </a:r>
          </a:p>
          <a:p>
            <a:pPr algn="l">
              <a:buFont typeface="+mj-lt"/>
              <a:buAutoNum type="arabicPeriod"/>
            </a:pPr>
            <a:r>
              <a:rPr lang="en-MY" sz="1800" b="1" i="0" dirty="0">
                <a:solidFill>
                  <a:srgbClr val="374151"/>
                </a:solidFill>
                <a:effectLst/>
                <a:latin typeface="+mn-lt"/>
              </a:rPr>
              <a:t>Electricity Supply Act 1990:</a:t>
            </a:r>
            <a:r>
              <a:rPr lang="en-MY" sz="1800" b="0" i="0" dirty="0">
                <a:solidFill>
                  <a:srgbClr val="374151"/>
                </a:solidFill>
                <a:effectLst/>
                <a:latin typeface="+mn-lt"/>
              </a:rPr>
              <a:t> Governing the electricity sector, this act provides the legal framework for the generation, transmission, and distribution of electricity in Malaysia.</a:t>
            </a:r>
          </a:p>
          <a:p>
            <a:pPr algn="l">
              <a:buFont typeface="+mj-lt"/>
              <a:buAutoNum type="arabicPeriod"/>
            </a:pPr>
            <a:r>
              <a:rPr lang="en-MY" sz="1800" b="1" i="0" dirty="0">
                <a:solidFill>
                  <a:srgbClr val="374151"/>
                </a:solidFill>
                <a:effectLst/>
                <a:latin typeface="+mn-lt"/>
              </a:rPr>
              <a:t>Gas Supply Acts 1990:</a:t>
            </a:r>
            <a:r>
              <a:rPr lang="en-MY" sz="1800" b="0" i="0" dirty="0">
                <a:solidFill>
                  <a:srgbClr val="374151"/>
                </a:solidFill>
                <a:effectLst/>
                <a:latin typeface="+mn-lt"/>
              </a:rPr>
              <a:t> These acts establish the regulatory framework for the supply and distribution of natural gas, playing a crucial role in Malaysia's energy mix.</a:t>
            </a:r>
          </a:p>
          <a:p>
            <a:pPr algn="l">
              <a:buFont typeface="+mj-lt"/>
              <a:buAutoNum type="arabicPeriod"/>
            </a:pPr>
            <a:r>
              <a:rPr lang="en-MY" sz="1800" b="1" i="0" dirty="0">
                <a:solidFill>
                  <a:srgbClr val="374151"/>
                </a:solidFill>
                <a:effectLst/>
                <a:latin typeface="+mn-lt"/>
              </a:rPr>
              <a:t>Electricity Regulations 1994:</a:t>
            </a:r>
            <a:r>
              <a:rPr lang="en-MY" sz="1800" b="0" i="0" dirty="0">
                <a:solidFill>
                  <a:srgbClr val="374151"/>
                </a:solidFill>
                <a:effectLst/>
                <a:latin typeface="+mn-lt"/>
              </a:rPr>
              <a:t> These regulations provide detailed guidelines and standards for the electricity sector, ensuring safety, reliability, and efficiency.</a:t>
            </a:r>
          </a:p>
          <a:p>
            <a:endParaRPr lang="en-US" sz="1800" dirty="0">
              <a:latin typeface="+mn-lt"/>
            </a:endParaRPr>
          </a:p>
        </p:txBody>
      </p:sp>
    </p:spTree>
    <p:extLst>
      <p:ext uri="{BB962C8B-B14F-4D97-AF65-F5344CB8AC3E}">
        <p14:creationId xmlns:p14="http://schemas.microsoft.com/office/powerpoint/2010/main" val="1249569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C8EAAA-4992-888C-EC9A-A43FA3B639C5}"/>
              </a:ext>
            </a:extLst>
          </p:cNvPr>
          <p:cNvSpPr>
            <a:spLocks noGrp="1"/>
          </p:cNvSpPr>
          <p:nvPr>
            <p:ph idx="1"/>
          </p:nvPr>
        </p:nvSpPr>
        <p:spPr>
          <a:xfrm>
            <a:off x="946688" y="988716"/>
            <a:ext cx="10515600" cy="4351338"/>
          </a:xfrm>
        </p:spPr>
        <p:txBody>
          <a:bodyPr>
            <a:normAutofit/>
          </a:bodyPr>
          <a:lstStyle/>
          <a:p>
            <a:pPr marL="514350" indent="-514350" algn="l">
              <a:buFont typeface="+mj-lt"/>
              <a:buAutoNum type="arabicPeriod" startAt="5"/>
            </a:pPr>
            <a:r>
              <a:rPr lang="en-MY" sz="1800" b="1" i="0" dirty="0">
                <a:solidFill>
                  <a:srgbClr val="374151"/>
                </a:solidFill>
                <a:effectLst/>
                <a:latin typeface="+mn-lt"/>
              </a:rPr>
              <a:t>Gas Supply Regulation 1997:</a:t>
            </a:r>
            <a:r>
              <a:rPr lang="en-MY" sz="1800" b="0" i="0" dirty="0">
                <a:solidFill>
                  <a:srgbClr val="374151"/>
                </a:solidFill>
                <a:effectLst/>
                <a:latin typeface="+mn-lt"/>
              </a:rPr>
              <a:t> This regulation complements the Gas Supply Acts, offering specific guidelines for the supply and distribution of natural gas.</a:t>
            </a:r>
          </a:p>
          <a:p>
            <a:pPr marL="514350" indent="-514350" algn="l">
              <a:buFont typeface="+mj-lt"/>
              <a:buAutoNum type="arabicPeriod" startAt="5"/>
            </a:pPr>
            <a:endParaRPr lang="en-MY" sz="1800" b="0" i="0" dirty="0">
              <a:solidFill>
                <a:srgbClr val="374151"/>
              </a:solidFill>
              <a:effectLst/>
              <a:latin typeface="+mn-lt"/>
            </a:endParaRPr>
          </a:p>
          <a:p>
            <a:pPr algn="l">
              <a:buFont typeface="+mj-lt"/>
              <a:buAutoNum type="arabicPeriod" startAt="5"/>
            </a:pPr>
            <a:r>
              <a:rPr lang="en-MY" sz="1800" b="1" i="0" dirty="0">
                <a:solidFill>
                  <a:srgbClr val="374151"/>
                </a:solidFill>
                <a:effectLst/>
                <a:latin typeface="+mn-lt"/>
              </a:rPr>
              <a:t>Energy Commission Act 2001:</a:t>
            </a:r>
            <a:r>
              <a:rPr lang="en-MY" sz="1800" b="0" i="0" dirty="0">
                <a:solidFill>
                  <a:srgbClr val="374151"/>
                </a:solidFill>
                <a:effectLst/>
                <a:latin typeface="+mn-lt"/>
              </a:rPr>
              <a:t> This act establishes the Energy Commission (Suruhanjaya Tenaga) as the regulatory authority overseeing the electricity and gas supply industries.</a:t>
            </a:r>
          </a:p>
          <a:p>
            <a:pPr algn="l">
              <a:buFont typeface="+mj-lt"/>
              <a:buAutoNum type="arabicPeriod" startAt="5"/>
            </a:pPr>
            <a:endParaRPr lang="en-MY" sz="1800" b="0" i="0" dirty="0">
              <a:solidFill>
                <a:srgbClr val="374151"/>
              </a:solidFill>
              <a:effectLst/>
              <a:latin typeface="+mn-lt"/>
            </a:endParaRPr>
          </a:p>
          <a:p>
            <a:pPr algn="l">
              <a:buFont typeface="+mj-lt"/>
              <a:buAutoNum type="arabicPeriod" startAt="5"/>
            </a:pPr>
            <a:r>
              <a:rPr lang="en-MY" sz="1800" b="1" i="0" dirty="0">
                <a:solidFill>
                  <a:srgbClr val="374151"/>
                </a:solidFill>
                <a:effectLst/>
                <a:latin typeface="+mn-lt"/>
              </a:rPr>
              <a:t>Renewable Energy Act 2011:</a:t>
            </a:r>
            <a:r>
              <a:rPr lang="en-MY" sz="1800" b="0" i="0" dirty="0">
                <a:solidFill>
                  <a:srgbClr val="374151"/>
                </a:solidFill>
                <a:effectLst/>
                <a:latin typeface="+mn-lt"/>
              </a:rPr>
              <a:t> Focused on promoting and regulating renewable energy sources, this act encourages the integration of sustainable and environmentally friendly energy options into the national energy mix.</a:t>
            </a:r>
          </a:p>
          <a:p>
            <a:pPr algn="l">
              <a:buFont typeface="+mj-lt"/>
              <a:buAutoNum type="arabicPeriod" startAt="5"/>
            </a:pPr>
            <a:endParaRPr lang="en-MY" sz="1800" b="0" i="0" dirty="0">
              <a:solidFill>
                <a:srgbClr val="374151"/>
              </a:solidFill>
              <a:effectLst/>
              <a:latin typeface="+mn-lt"/>
            </a:endParaRPr>
          </a:p>
          <a:p>
            <a:pPr algn="l">
              <a:buFont typeface="+mj-lt"/>
              <a:buAutoNum type="arabicPeriod" startAt="5"/>
            </a:pPr>
            <a:r>
              <a:rPr lang="en-MY" sz="1800" b="1" i="0" dirty="0">
                <a:solidFill>
                  <a:srgbClr val="374151"/>
                </a:solidFill>
                <a:effectLst/>
                <a:latin typeface="+mn-lt"/>
              </a:rPr>
              <a:t>Sustainable Energy Development Authority Act 2011:</a:t>
            </a:r>
            <a:r>
              <a:rPr lang="en-MY" sz="1800" b="0" i="0" dirty="0">
                <a:solidFill>
                  <a:srgbClr val="374151"/>
                </a:solidFill>
                <a:effectLst/>
                <a:latin typeface="+mn-lt"/>
              </a:rPr>
              <a:t> This legislation establishes the Sustainable Energy Development Authority (SEDA) as an entity responsible for promoting and developing sustainable energy in Malaysi</a:t>
            </a:r>
            <a:r>
              <a:rPr lang="en-MY" sz="1800" dirty="0">
                <a:solidFill>
                  <a:srgbClr val="374151"/>
                </a:solidFill>
                <a:latin typeface="+mn-lt"/>
              </a:rPr>
              <a:t>a.</a:t>
            </a:r>
            <a:endParaRPr lang="en-MY" sz="1800" b="0" i="0" dirty="0">
              <a:solidFill>
                <a:srgbClr val="374151"/>
              </a:solidFill>
              <a:effectLst/>
              <a:latin typeface="+mn-lt"/>
            </a:endParaRPr>
          </a:p>
          <a:p>
            <a:endParaRPr lang="en-US" sz="1800" dirty="0">
              <a:latin typeface="+mn-lt"/>
            </a:endParaRPr>
          </a:p>
        </p:txBody>
      </p:sp>
    </p:spTree>
    <p:extLst>
      <p:ext uri="{BB962C8B-B14F-4D97-AF65-F5344CB8AC3E}">
        <p14:creationId xmlns:p14="http://schemas.microsoft.com/office/powerpoint/2010/main" val="1503448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82D721-D641-0B6E-5879-51D98665CBDF}"/>
              </a:ext>
            </a:extLst>
          </p:cNvPr>
          <p:cNvSpPr>
            <a:spLocks noGrp="1"/>
          </p:cNvSpPr>
          <p:nvPr>
            <p:ph idx="1"/>
          </p:nvPr>
        </p:nvSpPr>
        <p:spPr>
          <a:xfrm>
            <a:off x="838200" y="581892"/>
            <a:ext cx="10515600" cy="5763490"/>
          </a:xfrm>
        </p:spPr>
        <p:txBody>
          <a:bodyPr>
            <a:normAutofit lnSpcReduction="10000"/>
          </a:bodyPr>
          <a:lstStyle/>
          <a:p>
            <a:pPr algn="just"/>
            <a:r>
              <a:rPr lang="en-MY" sz="1800" b="0" i="0" dirty="0">
                <a:solidFill>
                  <a:srgbClr val="374151"/>
                </a:solidFill>
                <a:effectLst/>
                <a:latin typeface="+mn-lt"/>
              </a:rPr>
              <a:t>In addition, there are policies that collectively address various facets of Malaysia's energy landscape, including fossil fuel management, sustainable resource use, energy diversification, efficiency, renewable energy promotion, green technology adoption, low-carbon urban development, and support mechanisms for renewable energy projects. The policies contribute to a comprehensive and sustainable approach to energy and environmental management in the country. Some of the examples are as follows:-</a:t>
            </a:r>
          </a:p>
          <a:p>
            <a:pPr>
              <a:buFont typeface="+mj-lt"/>
              <a:buAutoNum type="arabicPeriod"/>
            </a:pPr>
            <a:r>
              <a:rPr lang="en-MY" sz="1800" b="1" dirty="0">
                <a:solidFill>
                  <a:srgbClr val="374151"/>
                </a:solidFill>
              </a:rPr>
              <a:t>National Petroleum Policy 1975:</a:t>
            </a:r>
            <a:r>
              <a:rPr lang="en-MY" sz="1800" dirty="0">
                <a:solidFill>
                  <a:srgbClr val="374151"/>
                </a:solidFill>
              </a:rPr>
              <a:t> This policy document sets out the overarching objectives and strategies for the development and management of Malaysia's petroleum resources.</a:t>
            </a:r>
          </a:p>
          <a:p>
            <a:pPr>
              <a:buFont typeface="+mj-lt"/>
              <a:buAutoNum type="arabicPeriod"/>
            </a:pPr>
            <a:r>
              <a:rPr lang="en-MY" sz="1800" b="1" dirty="0">
                <a:solidFill>
                  <a:srgbClr val="374151"/>
                </a:solidFill>
              </a:rPr>
              <a:t>National Depletion Policy 1980:</a:t>
            </a:r>
            <a:r>
              <a:rPr lang="en-MY" sz="1800" dirty="0">
                <a:solidFill>
                  <a:srgbClr val="374151"/>
                </a:solidFill>
              </a:rPr>
              <a:t> Focused on sustainable resource management, this policy addresses the prudent utilization of natural resources to ensure long-term availability.</a:t>
            </a:r>
          </a:p>
          <a:p>
            <a:pPr>
              <a:buFont typeface="+mj-lt"/>
              <a:buAutoNum type="arabicPeriod"/>
            </a:pPr>
            <a:r>
              <a:rPr lang="en-MY" sz="1800" b="1" dirty="0">
                <a:solidFill>
                  <a:srgbClr val="374151"/>
                </a:solidFill>
              </a:rPr>
              <a:t>National Energy Policy 2022-2040 (NEP):</a:t>
            </a:r>
            <a:r>
              <a:rPr lang="en-MY" sz="1800" dirty="0">
                <a:solidFill>
                  <a:srgbClr val="374151"/>
                </a:solidFill>
              </a:rPr>
              <a:t> The NEP outlines the overall energy strategy for Malaysia, including goals for energy security, sustainability, and affordability. It typically covers aspects such as energy production, consumption, efficiency, and diversification. NEP has the objectives of enhancing macroeconomic resilience and energy security,  achieving social equitability and affordability and ensuring environmental sustainability.</a:t>
            </a:r>
          </a:p>
          <a:p>
            <a:pPr>
              <a:buFont typeface="+mj-lt"/>
              <a:buAutoNum type="arabicPeriod"/>
            </a:pPr>
            <a:r>
              <a:rPr lang="en-MY" sz="1800" b="1" dirty="0">
                <a:solidFill>
                  <a:srgbClr val="374151"/>
                </a:solidFill>
              </a:rPr>
              <a:t>Renewable Energy Policy and Action Plan (REAP):</a:t>
            </a:r>
            <a:r>
              <a:rPr lang="en-MY" sz="1800" dirty="0">
                <a:solidFill>
                  <a:srgbClr val="374151"/>
                </a:solidFill>
              </a:rPr>
              <a:t> Malaysia has been working on promoting renewable energy sources to diversify its energy mix. The REAP provides a framework for the development and utilization of renewable energy, including solar, wind, biomass, and hydropower.</a:t>
            </a:r>
          </a:p>
          <a:p>
            <a:pPr>
              <a:buFont typeface="+mj-lt"/>
              <a:buAutoNum type="arabicPeriod"/>
            </a:pPr>
            <a:r>
              <a:rPr lang="en-MY" sz="1800" dirty="0">
                <a:solidFill>
                  <a:srgbClr val="333333"/>
                </a:solidFill>
              </a:rPr>
              <a:t> </a:t>
            </a:r>
            <a:r>
              <a:rPr lang="en-MY" sz="1800" b="1" dirty="0">
                <a:solidFill>
                  <a:srgbClr val="374151"/>
                </a:solidFill>
              </a:rPr>
              <a:t>National Energy Efficiency Action Plan: </a:t>
            </a:r>
            <a:r>
              <a:rPr lang="en-MY" sz="1800" dirty="0">
                <a:solidFill>
                  <a:srgbClr val="374151"/>
                </a:solidFill>
              </a:rPr>
              <a:t>A strategy for a well-coordinated and cost-effective implementation of energy efficiency measures in the industrial, commercial and residential sectors, which will lead to reduced energy consumption and economic savings for the consumers and the nation. However, it is only confined to electricity usage and does not cover the other aspects of the energy sector.</a:t>
            </a:r>
          </a:p>
          <a:p>
            <a:pPr algn="just"/>
            <a:endParaRPr lang="en-US" sz="1800" dirty="0">
              <a:latin typeface="+mn-lt"/>
            </a:endParaRPr>
          </a:p>
        </p:txBody>
      </p:sp>
    </p:spTree>
    <p:extLst>
      <p:ext uri="{BB962C8B-B14F-4D97-AF65-F5344CB8AC3E}">
        <p14:creationId xmlns:p14="http://schemas.microsoft.com/office/powerpoint/2010/main" val="2818443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EBEF7F-0296-B917-6AA8-A642D7360998}"/>
              </a:ext>
            </a:extLst>
          </p:cNvPr>
          <p:cNvSpPr>
            <a:spLocks noGrp="1"/>
          </p:cNvSpPr>
          <p:nvPr>
            <p:ph idx="1"/>
          </p:nvPr>
        </p:nvSpPr>
        <p:spPr>
          <a:xfrm>
            <a:off x="559230" y="430778"/>
            <a:ext cx="10515600" cy="5226103"/>
          </a:xfrm>
        </p:spPr>
        <p:txBody>
          <a:bodyPr>
            <a:normAutofit/>
          </a:bodyPr>
          <a:lstStyle/>
          <a:p>
            <a:pPr marL="514350" indent="-514350">
              <a:buFont typeface="+mj-lt"/>
              <a:buAutoNum type="arabicPeriod" startAt="6"/>
            </a:pPr>
            <a:r>
              <a:rPr lang="en-MY" sz="1800" b="1" i="0" dirty="0">
                <a:solidFill>
                  <a:srgbClr val="374151"/>
                </a:solidFill>
                <a:effectLst/>
                <a:latin typeface="+mn-lt"/>
              </a:rPr>
              <a:t>Energy Efficiency and Conservation Master Plan (EECMP):</a:t>
            </a:r>
            <a:r>
              <a:rPr lang="en-MY" sz="1800" b="0" i="0" dirty="0">
                <a:solidFill>
                  <a:srgbClr val="374151"/>
                </a:solidFill>
                <a:effectLst/>
                <a:latin typeface="+mn-lt"/>
              </a:rPr>
              <a:t> Focused on improving energy efficiency and reducing energy consumption, the EECMP outlines strategies and initiatives to enhance energy efficiency across various sectors, including industry, transportation, and buildings.</a:t>
            </a:r>
          </a:p>
          <a:p>
            <a:pPr>
              <a:buFont typeface="+mj-lt"/>
              <a:buAutoNum type="arabicPeriod" startAt="6"/>
            </a:pPr>
            <a:r>
              <a:rPr lang="en-MY" sz="1800" b="1" i="0" dirty="0">
                <a:solidFill>
                  <a:srgbClr val="374151"/>
                </a:solidFill>
                <a:effectLst/>
                <a:latin typeface="+mn-lt"/>
              </a:rPr>
              <a:t>Electric Mobility Blueprint:</a:t>
            </a:r>
            <a:r>
              <a:rPr lang="en-MY" sz="1800" b="0" i="0" dirty="0">
                <a:solidFill>
                  <a:srgbClr val="374151"/>
                </a:solidFill>
                <a:effectLst/>
                <a:latin typeface="+mn-lt"/>
              </a:rPr>
              <a:t> Malaysia has been exploring policies and strategies to promote electric vehicles (EVs) and the development of electric mobility infrastructure. This is part of the government's efforts to reduce emissions and enhance sustainability in the transportation sector.</a:t>
            </a:r>
          </a:p>
          <a:p>
            <a:pPr>
              <a:buFont typeface="+mj-lt"/>
              <a:buAutoNum type="arabicPeriod" startAt="6"/>
            </a:pPr>
            <a:r>
              <a:rPr lang="en-MY" sz="1800" b="1" i="0" dirty="0">
                <a:solidFill>
                  <a:srgbClr val="374151"/>
                </a:solidFill>
                <a:effectLst/>
                <a:latin typeface="+mn-lt"/>
              </a:rPr>
              <a:t>National Green Technology Policy (NGTP):</a:t>
            </a:r>
            <a:r>
              <a:rPr lang="en-MY" sz="1800" b="0" i="0" dirty="0">
                <a:solidFill>
                  <a:srgbClr val="374151"/>
                </a:solidFill>
                <a:effectLst/>
                <a:latin typeface="+mn-lt"/>
              </a:rPr>
              <a:t> This policy encourages the adoption and development of green technologies across various sectors, including energy. It aims to promote sustainable practices and reduce the environmental impact of economic activities.</a:t>
            </a:r>
          </a:p>
          <a:p>
            <a:pPr>
              <a:buFont typeface="+mj-lt"/>
              <a:buAutoNum type="arabicPeriod" startAt="6"/>
            </a:pPr>
            <a:r>
              <a:rPr lang="en-MY" sz="1800" b="1" i="0" dirty="0">
                <a:solidFill>
                  <a:srgbClr val="374151"/>
                </a:solidFill>
                <a:effectLst/>
                <a:latin typeface="+mn-lt"/>
              </a:rPr>
              <a:t>Low Carbon Cities Framework (LCCF):</a:t>
            </a:r>
            <a:r>
              <a:rPr lang="en-MY" sz="1800" b="0" i="0" dirty="0">
                <a:solidFill>
                  <a:srgbClr val="374151"/>
                </a:solidFill>
                <a:effectLst/>
                <a:latin typeface="+mn-lt"/>
              </a:rPr>
              <a:t> As part of Malaysia's commitment to addressing climate change, the LCCF focuses on developing and promoting low-carbon cities. This involves integrating sustainable and energy-efficient practices into urban planning and development.</a:t>
            </a:r>
          </a:p>
          <a:p>
            <a:pPr>
              <a:buFont typeface="+mj-lt"/>
              <a:buAutoNum type="arabicPeriod" startAt="6"/>
            </a:pPr>
            <a:r>
              <a:rPr lang="en-MY" sz="1800" b="1" i="0" dirty="0">
                <a:solidFill>
                  <a:srgbClr val="374151"/>
                </a:solidFill>
                <a:effectLst/>
                <a:latin typeface="+mn-lt"/>
              </a:rPr>
              <a:t>Feed-in Tariff (</a:t>
            </a:r>
            <a:r>
              <a:rPr lang="en-MY" sz="1800" b="1" i="0" dirty="0" err="1">
                <a:solidFill>
                  <a:srgbClr val="374151"/>
                </a:solidFill>
                <a:effectLst/>
                <a:latin typeface="+mn-lt"/>
              </a:rPr>
              <a:t>FiT</a:t>
            </a:r>
            <a:r>
              <a:rPr lang="en-MY" sz="1800" b="1" i="0" dirty="0">
                <a:solidFill>
                  <a:srgbClr val="374151"/>
                </a:solidFill>
                <a:effectLst/>
                <a:latin typeface="+mn-lt"/>
              </a:rPr>
              <a:t>) Mechanism:</a:t>
            </a:r>
            <a:r>
              <a:rPr lang="en-MY" sz="1800" b="0" i="0" dirty="0">
                <a:solidFill>
                  <a:srgbClr val="374151"/>
                </a:solidFill>
                <a:effectLst/>
                <a:latin typeface="+mn-lt"/>
              </a:rPr>
              <a:t> While not a policy per se, the </a:t>
            </a:r>
            <a:r>
              <a:rPr lang="en-MY" sz="1800" b="0" i="0" dirty="0" err="1">
                <a:solidFill>
                  <a:srgbClr val="374151"/>
                </a:solidFill>
                <a:effectLst/>
                <a:latin typeface="+mn-lt"/>
              </a:rPr>
              <a:t>FiT</a:t>
            </a:r>
            <a:r>
              <a:rPr lang="en-MY" sz="1800" b="0" i="0" dirty="0">
                <a:solidFill>
                  <a:srgbClr val="374151"/>
                </a:solidFill>
                <a:effectLst/>
                <a:latin typeface="+mn-lt"/>
              </a:rPr>
              <a:t> mechanism is an incentive program that supports the development of renewable energy projects by guaranteeing a fixed payment for the electricity generated from renewable sources.</a:t>
            </a:r>
          </a:p>
        </p:txBody>
      </p:sp>
    </p:spTree>
    <p:extLst>
      <p:ext uri="{BB962C8B-B14F-4D97-AF65-F5344CB8AC3E}">
        <p14:creationId xmlns:p14="http://schemas.microsoft.com/office/powerpoint/2010/main" val="2505921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522BF8-FF4A-1948-6F0F-8B7AB72194B7}"/>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1800" b="0" i="0" kern="1200">
                <a:solidFill>
                  <a:schemeClr val="bg1"/>
                </a:solidFill>
                <a:effectLst/>
                <a:latin typeface="+mn-lt"/>
                <a:ea typeface="+mj-ea"/>
                <a:cs typeface="+mj-cs"/>
              </a:rPr>
              <a:t> </a:t>
            </a:r>
            <a:r>
              <a:rPr lang="en-US" sz="1800" b="1" kern="1200">
                <a:solidFill>
                  <a:schemeClr val="bg1"/>
                </a:solidFill>
                <a:latin typeface="+mn-lt"/>
                <a:ea typeface="+mj-ea"/>
                <a:cs typeface="+mj-cs"/>
              </a:rPr>
              <a:t>National Energy Efficiency Action Plan</a:t>
            </a:r>
            <a:endParaRPr lang="en-US" sz="1800" kern="1200">
              <a:solidFill>
                <a:schemeClr val="bg1"/>
              </a:solidFill>
              <a:latin typeface="+mn-lt"/>
              <a:ea typeface="+mj-ea"/>
              <a:cs typeface="+mj-cs"/>
            </a:endParaRPr>
          </a:p>
        </p:txBody>
      </p:sp>
      <p:pic>
        <p:nvPicPr>
          <p:cNvPr id="5" name="Content Placeholder 4" descr="A diagram of energy efficiency action plan&#10;&#10;Description automatically generated">
            <a:extLst>
              <a:ext uri="{FF2B5EF4-FFF2-40B4-BE49-F238E27FC236}">
                <a16:creationId xmlns:a16="http://schemas.microsoft.com/office/drawing/2014/main" id="{C4535C5C-8040-AF39-7067-376A5E1A2D6D}"/>
              </a:ext>
            </a:extLst>
          </p:cNvPr>
          <p:cNvPicPr>
            <a:picLocks noGrp="1" noChangeAspect="1"/>
          </p:cNvPicPr>
          <p:nvPr>
            <p:ph idx="1"/>
          </p:nvPr>
        </p:nvPicPr>
        <p:blipFill>
          <a:blip r:embed="rId2"/>
          <a:stretch>
            <a:fillRect/>
          </a:stretch>
        </p:blipFill>
        <p:spPr>
          <a:xfrm>
            <a:off x="2241438" y="1675227"/>
            <a:ext cx="7709124" cy="4394199"/>
          </a:xfrm>
          <a:prstGeom prst="rect">
            <a:avLst/>
          </a:prstGeom>
        </p:spPr>
      </p:pic>
    </p:spTree>
    <p:extLst>
      <p:ext uri="{BB962C8B-B14F-4D97-AF65-F5344CB8AC3E}">
        <p14:creationId xmlns:p14="http://schemas.microsoft.com/office/powerpoint/2010/main" val="352876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DEC47-B214-C24F-627E-1C5B13AAA684}"/>
              </a:ext>
            </a:extLst>
          </p:cNvPr>
          <p:cNvSpPr>
            <a:spLocks noGrp="1"/>
          </p:cNvSpPr>
          <p:nvPr>
            <p:ph type="title"/>
          </p:nvPr>
        </p:nvSpPr>
        <p:spPr/>
        <p:txBody>
          <a:bodyPr>
            <a:normAutofit/>
          </a:bodyPr>
          <a:lstStyle/>
          <a:p>
            <a:r>
              <a:rPr lang="en-US" sz="1800" b="1" dirty="0">
                <a:latin typeface="+mn-lt"/>
              </a:rPr>
              <a:t>National Renewable Energy Policy</a:t>
            </a:r>
          </a:p>
        </p:txBody>
      </p:sp>
      <p:sp>
        <p:nvSpPr>
          <p:cNvPr id="3" name="Content Placeholder 2">
            <a:extLst>
              <a:ext uri="{FF2B5EF4-FFF2-40B4-BE49-F238E27FC236}">
                <a16:creationId xmlns:a16="http://schemas.microsoft.com/office/drawing/2014/main" id="{CE41E5FB-881A-8464-B8DE-2F5F02BA5CBC}"/>
              </a:ext>
            </a:extLst>
          </p:cNvPr>
          <p:cNvSpPr>
            <a:spLocks noGrp="1"/>
          </p:cNvSpPr>
          <p:nvPr>
            <p:ph idx="1"/>
          </p:nvPr>
        </p:nvSpPr>
        <p:spPr/>
        <p:txBody>
          <a:bodyPr>
            <a:normAutofit fontScale="92500" lnSpcReduction="20000"/>
          </a:bodyPr>
          <a:lstStyle/>
          <a:p>
            <a:r>
              <a:rPr lang="en-US" sz="1800" b="1" dirty="0">
                <a:latin typeface="+mn-lt"/>
              </a:rPr>
              <a:t>The policy vision</a:t>
            </a:r>
          </a:p>
          <a:p>
            <a:r>
              <a:rPr lang="en-US" sz="1800" dirty="0">
                <a:latin typeface="+mn-lt"/>
              </a:rPr>
              <a:t>Achieving 20% renewable energy (RE) capacity mix by 2025</a:t>
            </a:r>
          </a:p>
          <a:p>
            <a:r>
              <a:rPr lang="en-US" sz="1800" dirty="0">
                <a:latin typeface="+mn-lt"/>
              </a:rPr>
              <a:t>Implementing Enhanced Net Energy Metering (NEM) And Solar Leasing</a:t>
            </a:r>
          </a:p>
          <a:p>
            <a:r>
              <a:rPr lang="en-US" sz="1800" dirty="0">
                <a:latin typeface="+mn-lt"/>
              </a:rPr>
              <a:t>Implementing Large Scale Solar Programme 3 (LSS3)</a:t>
            </a:r>
          </a:p>
          <a:p>
            <a:r>
              <a:rPr lang="en-US" sz="1800" dirty="0">
                <a:latin typeface="+mn-lt"/>
              </a:rPr>
              <a:t>Implementing Non-Solar RE Projects</a:t>
            </a:r>
          </a:p>
          <a:p>
            <a:r>
              <a:rPr lang="en-US" sz="1800" dirty="0">
                <a:latin typeface="+mn-lt"/>
              </a:rPr>
              <a:t>Establishing RE Facilitation </a:t>
            </a:r>
            <a:r>
              <a:rPr lang="en-US" sz="1800" dirty="0" err="1">
                <a:latin typeface="+mn-lt"/>
              </a:rPr>
              <a:t>Programmes</a:t>
            </a:r>
            <a:r>
              <a:rPr lang="en-US" sz="1800" dirty="0">
                <a:latin typeface="+mn-lt"/>
              </a:rPr>
              <a:t> In Sustainable Energy Development Authority (SEDA) Malaysia</a:t>
            </a:r>
          </a:p>
          <a:p>
            <a:r>
              <a:rPr lang="en-US" sz="1800" dirty="0">
                <a:latin typeface="+mn-lt"/>
              </a:rPr>
              <a:t>Enabling Greater Access To Renewable Energy Sources</a:t>
            </a:r>
          </a:p>
          <a:p>
            <a:endParaRPr lang="en-US" sz="1800" dirty="0">
              <a:latin typeface="+mn-lt"/>
            </a:endParaRPr>
          </a:p>
          <a:p>
            <a:r>
              <a:rPr lang="en-US" sz="1800" b="1" dirty="0">
                <a:latin typeface="+mn-lt"/>
              </a:rPr>
              <a:t>Objectives</a:t>
            </a:r>
          </a:p>
          <a:p>
            <a:r>
              <a:rPr lang="en-US" sz="1800" dirty="0">
                <a:latin typeface="+mn-lt"/>
              </a:rPr>
              <a:t>To increase RE contribution in the national power generation mix;</a:t>
            </a:r>
          </a:p>
          <a:p>
            <a:r>
              <a:rPr lang="en-US" sz="1800" dirty="0">
                <a:latin typeface="+mn-lt"/>
              </a:rPr>
              <a:t>To facilitate the growth of the RE industry;</a:t>
            </a:r>
          </a:p>
          <a:p>
            <a:r>
              <a:rPr lang="en-US" sz="1800" dirty="0">
                <a:latin typeface="+mn-lt"/>
              </a:rPr>
              <a:t>To ensure reasonable RE generation costs;</a:t>
            </a:r>
          </a:p>
          <a:p>
            <a:r>
              <a:rPr lang="en-US" sz="1800" dirty="0">
                <a:latin typeface="+mn-lt"/>
              </a:rPr>
              <a:t>To conserve the environment for future generations; and</a:t>
            </a:r>
          </a:p>
          <a:p>
            <a:r>
              <a:rPr lang="en-US" sz="1800" dirty="0">
                <a:latin typeface="+mn-lt"/>
              </a:rPr>
              <a:t>To enhance awareness on the role and importance of RE.</a:t>
            </a:r>
          </a:p>
          <a:p>
            <a:endParaRPr lang="en-US" sz="1800" dirty="0">
              <a:latin typeface="+mn-lt"/>
            </a:endParaRPr>
          </a:p>
          <a:p>
            <a:endParaRPr lang="en-US" sz="1800" dirty="0">
              <a:latin typeface="+mn-lt"/>
            </a:endParaRPr>
          </a:p>
        </p:txBody>
      </p:sp>
    </p:spTree>
    <p:extLst>
      <p:ext uri="{BB962C8B-B14F-4D97-AF65-F5344CB8AC3E}">
        <p14:creationId xmlns:p14="http://schemas.microsoft.com/office/powerpoint/2010/main" val="623866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 Programmes – SEDA Malaysia">
            <a:extLst>
              <a:ext uri="{FF2B5EF4-FFF2-40B4-BE49-F238E27FC236}">
                <a16:creationId xmlns:a16="http://schemas.microsoft.com/office/drawing/2014/main" id="{A30D5BFD-DD93-2B24-40CF-089CD7DBEFE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63851" y="471554"/>
            <a:ext cx="9980908" cy="6033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977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4473</TotalTime>
  <Words>2038</Words>
  <Application>Microsoft Macintosh PowerPoint</Application>
  <PresentationFormat>Widescreen</PresentationFormat>
  <Paragraphs>131</Paragraphs>
  <Slides>14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BakerMcKenzieBernini</vt:lpstr>
      <vt:lpstr>Calibri</vt:lpstr>
      <vt:lpstr>Calibri Light</vt:lpstr>
      <vt:lpstr>Century Gothic</vt:lpstr>
      <vt:lpstr>Office Theme</vt:lpstr>
      <vt:lpstr>PowerPoint Presentation</vt:lpstr>
      <vt:lpstr>Introduction</vt:lpstr>
      <vt:lpstr>PowerPoint Presentation</vt:lpstr>
      <vt:lpstr>PowerPoint Presentation</vt:lpstr>
      <vt:lpstr>PowerPoint Presentation</vt:lpstr>
      <vt:lpstr>PowerPoint Presentation</vt:lpstr>
      <vt:lpstr> National Energy Efficiency Action Plan</vt:lpstr>
      <vt:lpstr>National Renewable Energy Policy</vt:lpstr>
      <vt:lpstr>PowerPoint Presentation</vt:lpstr>
      <vt:lpstr>PowerPoint Presentation</vt:lpstr>
      <vt:lpstr>PowerPoint Presentation</vt:lpstr>
      <vt:lpstr>NEP Key Action Plans - under the National Energy Policy, 2022-2040</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 MOHD. ZULHAFIZ BIN WAN ZAHARI</dc:creator>
  <cp:lastModifiedBy>WAN MOHD. ZULHAFIZ BIN WAN ZAHARI</cp:lastModifiedBy>
  <cp:revision>1</cp:revision>
  <dcterms:created xsi:type="dcterms:W3CDTF">2024-01-04T02:56:28Z</dcterms:created>
  <dcterms:modified xsi:type="dcterms:W3CDTF">2024-01-08T04:33:10Z</dcterms:modified>
</cp:coreProperties>
</file>