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3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12192000" cy="6858000"/>
  <p:notesSz cx="6951663" cy="10082213"/>
  <p:embeddedFontLst>
    <p:embeddedFont>
      <p:font typeface="Century Gothic" panose="020B0502020202020204" pitchFamily="34" charset="0"/>
      <p:regular r:id="rId39"/>
      <p:bold r:id="rId40"/>
      <p:italic r:id="rId41"/>
      <p:boldItalic r:id="rId42"/>
    </p:embeddedFont>
    <p:embeddedFont>
      <p:font typeface="Segoe UI" panose="020B0502040204020203" pitchFamily="34"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1.fntdata"/><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font" Target="fonts/font4.fntdata"/><Relationship Id="rId47" Type="http://customschemas.google.com/relationships/presentationmetadata" Target="metadata"/><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font" Target="fonts/font2.fntdata"/><Relationship Id="rId45" Type="http://schemas.openxmlformats.org/officeDocument/2006/relationships/font" Target="fonts/font7.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font" Target="fonts/font6.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font" Target="fonts/font5.fntdata"/><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46" Type="http://schemas.openxmlformats.org/officeDocument/2006/relationships/font" Target="fonts/font8.fntdata"/><Relationship Id="rId20" Type="http://schemas.openxmlformats.org/officeDocument/2006/relationships/slide" Target="slides/slide18.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and Human Rights </a:t>
            </a: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Mr. </a:t>
            </a:r>
            <a:r>
              <a:rPr lang="en-US" sz="2200" b="1" dirty="0" err="1">
                <a:solidFill>
                  <a:srgbClr val="003399"/>
                </a:solidFill>
                <a:latin typeface="Century Gothic"/>
                <a:ea typeface="Century Gothic"/>
                <a:cs typeface="Century Gothic"/>
                <a:sym typeface="Century Gothic"/>
              </a:rPr>
              <a:t>Anugrah</a:t>
            </a:r>
            <a:r>
              <a:rPr lang="en-US" sz="2200" b="1" dirty="0">
                <a:solidFill>
                  <a:srgbClr val="003399"/>
                </a:solidFill>
                <a:latin typeface="Century Gothic"/>
                <a:ea typeface="Century Gothic"/>
                <a:cs typeface="Century Gothic"/>
                <a:sym typeface="Century Gothic"/>
              </a:rPr>
              <a:t> Pratap Singh </a:t>
            </a:r>
            <a:r>
              <a:rPr lang="en-US" sz="2200" b="1" dirty="0" err="1">
                <a:solidFill>
                  <a:srgbClr val="003399"/>
                </a:solidFill>
                <a:latin typeface="Century Gothic"/>
                <a:ea typeface="Century Gothic"/>
                <a:cs typeface="Century Gothic"/>
                <a:sym typeface="Century Gothic"/>
              </a:rPr>
              <a:t>Rajawat</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351934" y="321277"/>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ROLE OF </a:t>
            </a: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CIVIL SOCIETY</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1042086" y="1149730"/>
            <a:ext cx="10107827" cy="4653646"/>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What is Civil Society?</a:t>
            </a:r>
          </a:p>
          <a:p>
            <a:pPr>
              <a:lnSpc>
                <a:spcPct val="150000"/>
              </a:lnSpc>
            </a:pPr>
            <a:r>
              <a:rPr lang="en-IN" sz="2000" dirty="0">
                <a:latin typeface="Times New Roman" panose="02020603050405020304" pitchFamily="18" charset="0"/>
                <a:cs typeface="Times New Roman" panose="02020603050405020304" pitchFamily="18" charset="0"/>
              </a:rPr>
              <a:t>Collective interests and activities of citizens through NGOs, community groups, activists, and other non-state actors, operating outside government and business sectors.</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Role of NGOs, Community Groups, and Activists</a:t>
            </a:r>
          </a:p>
          <a:p>
            <a:pPr>
              <a:lnSpc>
                <a:spcPct val="150000"/>
              </a:lnSpc>
            </a:pPr>
            <a:r>
              <a:rPr lang="en-IN" sz="2000" b="1" dirty="0">
                <a:latin typeface="Times New Roman" panose="02020603050405020304" pitchFamily="18" charset="0"/>
                <a:cs typeface="Times New Roman" panose="02020603050405020304" pitchFamily="18" charset="0"/>
              </a:rPr>
              <a:t>NGOs: </a:t>
            </a:r>
            <a:r>
              <a:rPr lang="en-IN" sz="2000" dirty="0">
                <a:latin typeface="Times New Roman" panose="02020603050405020304" pitchFamily="18" charset="0"/>
                <a:cs typeface="Times New Roman" panose="02020603050405020304" pitchFamily="18" charset="0"/>
              </a:rPr>
              <a:t>Engage in advocacy, provide services, and support grassroots movements. They often specialize in specific issues such as human rights, environmental protection, or social justice.</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Community Groups: </a:t>
            </a:r>
            <a:r>
              <a:rPr lang="en-IN" sz="2000" dirty="0">
                <a:latin typeface="Times New Roman" panose="02020603050405020304" pitchFamily="18" charset="0"/>
                <a:cs typeface="Times New Roman" panose="02020603050405020304" pitchFamily="18" charset="0"/>
              </a:rPr>
              <a:t>Mobilize local populations, create awareness, and implement community-based projects. They play a crucial role in grassroots organizing and local advocacy.</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Activists</a:t>
            </a:r>
            <a:r>
              <a:rPr lang="en-IN" sz="2000" dirty="0">
                <a:latin typeface="Times New Roman" panose="02020603050405020304" pitchFamily="18" charset="0"/>
                <a:cs typeface="Times New Roman" panose="02020603050405020304" pitchFamily="18" charset="0"/>
              </a:rPr>
              <a:t>: Raise awareness, challenge policies, and inspire collective action. Activists use various methods, including protests, campaigns, and digital activism, to drive change.</a:t>
            </a:r>
          </a:p>
        </p:txBody>
      </p:sp>
    </p:spTree>
    <p:extLst>
      <p:ext uri="{BB962C8B-B14F-4D97-AF65-F5344CB8AC3E}">
        <p14:creationId xmlns:p14="http://schemas.microsoft.com/office/powerpoint/2010/main" val="412307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351934" y="229837"/>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ROLE OF </a:t>
            </a: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CIVIL SOCIETY</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692331" y="871344"/>
            <a:ext cx="11103429" cy="5115311"/>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How Civil Society Influences Policy Changes</a:t>
            </a:r>
          </a:p>
          <a:p>
            <a:pPr algn="just">
              <a:lnSpc>
                <a:spcPct val="150000"/>
              </a:lnSpc>
            </a:pPr>
            <a:r>
              <a:rPr lang="en-IN" sz="2000" b="1" dirty="0">
                <a:latin typeface="Times New Roman" panose="02020603050405020304" pitchFamily="18" charset="0"/>
                <a:cs typeface="Times New Roman" panose="02020603050405020304" pitchFamily="18" charset="0"/>
              </a:rPr>
              <a:t>Advocacy and Lobbying: </a:t>
            </a:r>
            <a:r>
              <a:rPr lang="en-IN" sz="2000" dirty="0">
                <a:latin typeface="Times New Roman" panose="02020603050405020304" pitchFamily="18" charset="0"/>
                <a:cs typeface="Times New Roman" panose="02020603050405020304" pitchFamily="18" charset="0"/>
              </a:rPr>
              <a:t>Civil society organizations advocate for policy changes by lobbying government officials, participating in public consultations, and providing expert input.</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Public Mobilization</a:t>
            </a:r>
            <a:r>
              <a:rPr lang="en-IN" sz="2000" dirty="0">
                <a:latin typeface="Times New Roman" panose="02020603050405020304" pitchFamily="18" charset="0"/>
                <a:cs typeface="Times New Roman" panose="02020603050405020304" pitchFamily="18" charset="0"/>
              </a:rPr>
              <a:t>: Mobilizing public support through campaigns, demonstrations, and social media to pressure policymakers to act.</a:t>
            </a:r>
          </a:p>
          <a:p>
            <a:pPr algn="just">
              <a:lnSpc>
                <a:spcPct val="150000"/>
              </a:lnSpc>
            </a:pPr>
            <a:r>
              <a:rPr lang="en-IN" sz="2000" b="1" dirty="0">
                <a:latin typeface="Times New Roman" panose="02020603050405020304" pitchFamily="18" charset="0"/>
                <a:cs typeface="Times New Roman" panose="02020603050405020304" pitchFamily="18" charset="0"/>
              </a:rPr>
              <a:t>Research and Education</a:t>
            </a:r>
            <a:r>
              <a:rPr lang="en-IN" sz="2000" dirty="0">
                <a:latin typeface="Times New Roman" panose="02020603050405020304" pitchFamily="18" charset="0"/>
                <a:cs typeface="Times New Roman" panose="02020603050405020304" pitchFamily="18" charset="0"/>
              </a:rPr>
              <a:t>: Conducting research to provide evidence-based recommendations and educating the public and policymakers about critical issues.</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Collaboration and Partnerships</a:t>
            </a:r>
            <a:r>
              <a:rPr lang="en-IN" sz="2000" dirty="0">
                <a:latin typeface="Times New Roman" panose="02020603050405020304" pitchFamily="18" charset="0"/>
                <a:cs typeface="Times New Roman" panose="02020603050405020304" pitchFamily="18" charset="0"/>
              </a:rPr>
              <a:t>: Working with other organizations, networks, and alliances to amplify their impact and reach.</a:t>
            </a:r>
          </a:p>
          <a:p>
            <a:pPr algn="just">
              <a:lnSpc>
                <a:spcPct val="150000"/>
              </a:lnSpc>
            </a:pPr>
            <a:r>
              <a:rPr lang="en-IN" sz="2000" b="1" dirty="0">
                <a:latin typeface="Times New Roman" panose="02020603050405020304" pitchFamily="18" charset="0"/>
                <a:cs typeface="Times New Roman" panose="02020603050405020304" pitchFamily="18" charset="0"/>
              </a:rPr>
              <a:t>Monitoring and Accountability</a:t>
            </a:r>
            <a:r>
              <a:rPr lang="en-IN" sz="2000" dirty="0">
                <a:latin typeface="Times New Roman" panose="02020603050405020304" pitchFamily="18" charset="0"/>
                <a:cs typeface="Times New Roman" panose="02020603050405020304" pitchFamily="18" charset="0"/>
              </a:rPr>
              <a:t>: Holding governments and corporations accountable by monitoring their actions, exposing wrongdoings, and ensuring compliance with laws and agreements.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1182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62149"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INTERSECTION WITH CORPORATE RESPONSIBILITY</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862149" y="871344"/>
            <a:ext cx="10424159" cy="5115311"/>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Definition:</a:t>
            </a:r>
          </a:p>
          <a:p>
            <a:pPr algn="just">
              <a:lnSpc>
                <a:spcPct val="150000"/>
              </a:lnSpc>
            </a:pPr>
            <a:r>
              <a:rPr lang="en-IN" sz="2000" dirty="0">
                <a:latin typeface="Times New Roman" panose="02020603050405020304" pitchFamily="18" charset="0"/>
                <a:cs typeface="Times New Roman" panose="02020603050405020304" pitchFamily="18" charset="0"/>
              </a:rPr>
              <a:t>CSR is the practice of businesses taking responsibility for their social and environmental impact, incorporating ethical considerations into their operations.</a:t>
            </a:r>
          </a:p>
          <a:p>
            <a:pPr algn="just">
              <a:lnSpc>
                <a:spcPct val="150000"/>
              </a:lnSpc>
            </a:pPr>
            <a:r>
              <a:rPr lang="en-IN" sz="2000" b="1" dirty="0">
                <a:latin typeface="Times New Roman" panose="02020603050405020304" pitchFamily="18" charset="0"/>
                <a:cs typeface="Times New Roman" panose="02020603050405020304" pitchFamily="18" charset="0"/>
              </a:rPr>
              <a:t>Principles: </a:t>
            </a:r>
          </a:p>
          <a:p>
            <a:pPr algn="just">
              <a:lnSpc>
                <a:spcPct val="150000"/>
              </a:lnSpc>
            </a:pPr>
            <a:r>
              <a:rPr lang="en-IN" sz="2000" b="1" dirty="0">
                <a:latin typeface="Times New Roman" panose="02020603050405020304" pitchFamily="18" charset="0"/>
                <a:cs typeface="Times New Roman" panose="02020603050405020304" pitchFamily="18" charset="0"/>
              </a:rPr>
              <a:t>Accountability</a:t>
            </a:r>
            <a:r>
              <a:rPr lang="en-IN" sz="2000" dirty="0">
                <a:latin typeface="Times New Roman" panose="02020603050405020304" pitchFamily="18" charset="0"/>
                <a:cs typeface="Times New Roman" panose="02020603050405020304" pitchFamily="18" charset="0"/>
              </a:rPr>
              <a:t>: Companies must be accountable for their actions and their impact on society and the environment.</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Transparency</a:t>
            </a:r>
            <a:r>
              <a:rPr lang="en-IN" sz="2000" dirty="0">
                <a:latin typeface="Times New Roman" panose="02020603050405020304" pitchFamily="18" charset="0"/>
                <a:cs typeface="Times New Roman" panose="02020603050405020304" pitchFamily="18" charset="0"/>
              </a:rPr>
              <a:t>: Businesses should be open about their practices and decisions affecting stakeholders.</a:t>
            </a:r>
            <a:r>
              <a:rPr lang="en-IN" sz="2000" b="1" dirty="0">
                <a:latin typeface="Times New Roman" panose="02020603050405020304" pitchFamily="18" charset="0"/>
                <a:cs typeface="Times New Roman" panose="02020603050405020304" pitchFamily="18" charset="0"/>
              </a:rPr>
              <a:t> </a:t>
            </a:r>
          </a:p>
          <a:p>
            <a:pPr algn="just">
              <a:lnSpc>
                <a:spcPct val="150000"/>
              </a:lnSpc>
            </a:pPr>
            <a:r>
              <a:rPr lang="en-IN" sz="2000" b="1" dirty="0">
                <a:latin typeface="Times New Roman" panose="02020603050405020304" pitchFamily="18" charset="0"/>
                <a:cs typeface="Times New Roman" panose="02020603050405020304" pitchFamily="18" charset="0"/>
              </a:rPr>
              <a:t>Ethical Behaviour</a:t>
            </a:r>
            <a:r>
              <a:rPr lang="en-IN" sz="2000" dirty="0">
                <a:latin typeface="Times New Roman" panose="02020603050405020304" pitchFamily="18" charset="0"/>
                <a:cs typeface="Times New Roman" panose="02020603050405020304" pitchFamily="18" charset="0"/>
              </a:rPr>
              <a:t>: Conducting business ethically, respecting laws and moral guidelines.</a:t>
            </a:r>
          </a:p>
          <a:p>
            <a:pPr algn="just">
              <a:lnSpc>
                <a:spcPct val="150000"/>
              </a:lnSpc>
            </a:pPr>
            <a:r>
              <a:rPr lang="en-IN" sz="2000" b="1" dirty="0">
                <a:latin typeface="Times New Roman" panose="02020603050405020304" pitchFamily="18" charset="0"/>
                <a:cs typeface="Times New Roman" panose="02020603050405020304" pitchFamily="18" charset="0"/>
              </a:rPr>
              <a:t>Respect for Stakeholder Interests</a:t>
            </a:r>
            <a:r>
              <a:rPr lang="en-IN" sz="2000" dirty="0">
                <a:latin typeface="Times New Roman" panose="02020603050405020304" pitchFamily="18" charset="0"/>
                <a:cs typeface="Times New Roman" panose="02020603050405020304" pitchFamily="18" charset="0"/>
              </a:rPr>
              <a:t>: Considering the interests of all stakeholders, including employees, customers, suppliers, communities, and the environment.</a:t>
            </a:r>
          </a:p>
        </p:txBody>
      </p:sp>
    </p:spTree>
    <p:extLst>
      <p:ext uri="{BB962C8B-B14F-4D97-AF65-F5344CB8AC3E}">
        <p14:creationId xmlns:p14="http://schemas.microsoft.com/office/powerpoint/2010/main" val="668893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62149"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INTERSECTION WITH CORPORATE RESPONSIBILITY</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509451" y="871344"/>
            <a:ext cx="11129555" cy="5115311"/>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Connections between Human Rights and Corporate Actions</a:t>
            </a:r>
          </a:p>
          <a:p>
            <a:pPr algn="just">
              <a:lnSpc>
                <a:spcPct val="150000"/>
              </a:lnSpc>
            </a:pPr>
            <a:r>
              <a:rPr lang="en-IN" sz="2000" b="1" dirty="0">
                <a:latin typeface="Times New Roman" panose="02020603050405020304" pitchFamily="18" charset="0"/>
                <a:cs typeface="Times New Roman" panose="02020603050405020304" pitchFamily="18" charset="0"/>
              </a:rPr>
              <a:t>Labor Rights</a:t>
            </a:r>
            <a:r>
              <a:rPr lang="en-IN" sz="2000" dirty="0">
                <a:latin typeface="Times New Roman" panose="02020603050405020304" pitchFamily="18" charset="0"/>
                <a:cs typeface="Times New Roman" panose="02020603050405020304" pitchFamily="18" charset="0"/>
              </a:rPr>
              <a:t>: Ensuring fair wages, safe working conditions, and the right to unionize are fundamental human rights that companies must uphold.</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Community Impact</a:t>
            </a:r>
            <a:r>
              <a:rPr lang="en-IN" sz="2000" dirty="0">
                <a:latin typeface="Times New Roman" panose="02020603050405020304" pitchFamily="18" charset="0"/>
                <a:cs typeface="Times New Roman" panose="02020603050405020304" pitchFamily="18" charset="0"/>
              </a:rPr>
              <a:t>: Corporate operations should not harm local communities; companies should engage in fair practices that support community development and avoid environmental degradation.</a:t>
            </a:r>
          </a:p>
          <a:p>
            <a:pPr algn="just">
              <a:lnSpc>
                <a:spcPct val="150000"/>
              </a:lnSpc>
            </a:pPr>
            <a:r>
              <a:rPr lang="en-IN" sz="2000" b="1" dirty="0">
                <a:latin typeface="Times New Roman" panose="02020603050405020304" pitchFamily="18" charset="0"/>
                <a:cs typeface="Times New Roman" panose="02020603050405020304" pitchFamily="18" charset="0"/>
              </a:rPr>
              <a:t>Supply Chain Responsibility</a:t>
            </a:r>
            <a:r>
              <a:rPr lang="en-IN" sz="2000" dirty="0">
                <a:latin typeface="Times New Roman" panose="02020603050405020304" pitchFamily="18" charset="0"/>
                <a:cs typeface="Times New Roman" panose="02020603050405020304" pitchFamily="18" charset="0"/>
              </a:rPr>
              <a:t>: Companies are responsible for ensuring their supply chains are free from human rights abuses, such as forced labour and child labour.</a:t>
            </a:r>
          </a:p>
          <a:p>
            <a:pPr algn="just">
              <a:lnSpc>
                <a:spcPct val="150000"/>
              </a:lnSpc>
            </a:pPr>
            <a:r>
              <a:rPr lang="en-IN" sz="2000" b="1" dirty="0">
                <a:latin typeface="Times New Roman" panose="02020603050405020304" pitchFamily="18" charset="0"/>
                <a:cs typeface="Times New Roman" panose="02020603050405020304" pitchFamily="18" charset="0"/>
              </a:rPr>
              <a:t>Environmental Justice</a:t>
            </a:r>
            <a:r>
              <a:rPr lang="en-IN" sz="2000" dirty="0">
                <a:latin typeface="Times New Roman" panose="02020603050405020304" pitchFamily="18" charset="0"/>
                <a:cs typeface="Times New Roman" panose="02020603050405020304" pitchFamily="18" charset="0"/>
              </a:rPr>
              <a:t>: Addressing environmental impacts in a way that does not disproportionately affect marginalized communities, ensuring equitable distribution of environmental benefits and burdens.</a:t>
            </a:r>
          </a:p>
          <a:p>
            <a:pPr algn="just">
              <a:lnSpc>
                <a:spcPct val="150000"/>
              </a:lnSpc>
            </a:pPr>
            <a:r>
              <a:rPr lang="en-IN" sz="2000" b="1" dirty="0">
                <a:latin typeface="Times New Roman" panose="02020603050405020304" pitchFamily="18" charset="0"/>
                <a:cs typeface="Times New Roman" panose="02020603050405020304" pitchFamily="18" charset="0"/>
              </a:rPr>
              <a:t>Transparency and Reporting</a:t>
            </a:r>
            <a:r>
              <a:rPr lang="en-IN" sz="2000" dirty="0">
                <a:latin typeface="Times New Roman" panose="02020603050405020304" pitchFamily="18" charset="0"/>
                <a:cs typeface="Times New Roman" panose="02020603050405020304" pitchFamily="18" charset="0"/>
              </a:rPr>
              <a:t>: Being transparent about human rights and environmental impacts, providing regular reports, and engaging with stakeholders.</a:t>
            </a:r>
          </a:p>
        </p:txBody>
      </p:sp>
    </p:spTree>
    <p:extLst>
      <p:ext uri="{BB962C8B-B14F-4D97-AF65-F5344CB8AC3E}">
        <p14:creationId xmlns:p14="http://schemas.microsoft.com/office/powerpoint/2010/main" val="3293446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62149"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862149" y="871344"/>
            <a:ext cx="10424159" cy="4653646"/>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Patagonia’s Environmental Initiatives</a:t>
            </a:r>
          </a:p>
          <a:p>
            <a:pPr algn="just">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 Patagonia, a leading outdoor apparel company, is renowned for its commitment to environmental sustainability and corporate social responsibility.</a:t>
            </a:r>
          </a:p>
          <a:p>
            <a:pPr algn="just">
              <a:lnSpc>
                <a:spcPct val="150000"/>
              </a:lnSpc>
            </a:pPr>
            <a:r>
              <a:rPr lang="en-IN" sz="2000" b="1" dirty="0">
                <a:latin typeface="Times New Roman" panose="02020603050405020304" pitchFamily="18" charset="0"/>
                <a:cs typeface="Times New Roman" panose="02020603050405020304" pitchFamily="18" charset="0"/>
              </a:rPr>
              <a:t>Initiatives</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b="1" dirty="0">
                <a:latin typeface="Times New Roman" panose="02020603050405020304" pitchFamily="18" charset="0"/>
                <a:cs typeface="Times New Roman" panose="02020603050405020304" pitchFamily="18" charset="0"/>
              </a:rPr>
              <a:t>1% for the Planet</a:t>
            </a:r>
            <a:r>
              <a:rPr lang="en-IN" sz="2000" dirty="0">
                <a:latin typeface="Times New Roman" panose="02020603050405020304" pitchFamily="18" charset="0"/>
                <a:cs typeface="Times New Roman" panose="02020603050405020304" pitchFamily="18" charset="0"/>
              </a:rPr>
              <a:t>: Patagonia donates 1% of its sales to environmental causes, supporting grassroots organizations worldwide.</a:t>
            </a:r>
          </a:p>
          <a:p>
            <a:pPr algn="just">
              <a:lnSpc>
                <a:spcPct val="150000"/>
              </a:lnSpc>
            </a:pPr>
            <a:r>
              <a:rPr lang="en-IN" sz="2000" b="1" dirty="0">
                <a:latin typeface="Times New Roman" panose="02020603050405020304" pitchFamily="18" charset="0"/>
                <a:cs typeface="Times New Roman" panose="02020603050405020304" pitchFamily="18" charset="0"/>
              </a:rPr>
              <a:t>Worn Wear Program</a:t>
            </a:r>
            <a:r>
              <a:rPr lang="en-IN" sz="2000" dirty="0">
                <a:latin typeface="Times New Roman" panose="02020603050405020304" pitchFamily="18" charset="0"/>
                <a:cs typeface="Times New Roman" panose="02020603050405020304" pitchFamily="18" charset="0"/>
              </a:rPr>
              <a:t>: Encourages customers to repair, reuse, and recycle their clothing to reduce waste. This initiative promotes the concept of a circular economy in the fashion industry.</a:t>
            </a:r>
          </a:p>
          <a:p>
            <a:pPr algn="just">
              <a:lnSpc>
                <a:spcPct val="150000"/>
              </a:lnSpc>
            </a:pPr>
            <a:r>
              <a:rPr lang="en-IN" sz="2000" b="1" dirty="0">
                <a:latin typeface="Times New Roman" panose="02020603050405020304" pitchFamily="18" charset="0"/>
                <a:cs typeface="Times New Roman" panose="02020603050405020304" pitchFamily="18" charset="0"/>
              </a:rPr>
              <a:t>Sustainable Materials</a:t>
            </a:r>
            <a:r>
              <a:rPr lang="en-IN" sz="2000" dirty="0">
                <a:latin typeface="Times New Roman" panose="02020603050405020304" pitchFamily="18" charset="0"/>
                <a:cs typeface="Times New Roman" panose="02020603050405020304" pitchFamily="18" charset="0"/>
              </a:rPr>
              <a:t>: Uses organic cotton, recycled polyester, and other sustainable materials to minimize environmental impact.</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466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62147" y="373529"/>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862148" y="1080350"/>
            <a:ext cx="10424159" cy="3730317"/>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Environmental Advocacy</a:t>
            </a:r>
            <a:r>
              <a:rPr lang="en-IN" sz="2000" dirty="0">
                <a:latin typeface="Times New Roman" panose="02020603050405020304" pitchFamily="18" charset="0"/>
                <a:cs typeface="Times New Roman" panose="02020603050405020304" pitchFamily="18" charset="0"/>
              </a:rPr>
              <a:t>: Actively engages in environmental campaigns and legal actions to protect public lands and fight climate change.</a:t>
            </a:r>
          </a:p>
          <a:p>
            <a:pPr algn="just">
              <a:lnSpc>
                <a:spcPct val="150000"/>
              </a:lnSpc>
            </a:pPr>
            <a:r>
              <a:rPr lang="en-IN" sz="2000" b="1" dirty="0">
                <a:latin typeface="Times New Roman" panose="02020603050405020304" pitchFamily="18" charset="0"/>
                <a:cs typeface="Times New Roman" panose="02020603050405020304" pitchFamily="18" charset="0"/>
              </a:rPr>
              <a:t>Transparency and Accountability</a:t>
            </a:r>
            <a:r>
              <a:rPr lang="en-IN" sz="2000" dirty="0">
                <a:latin typeface="Times New Roman" panose="02020603050405020304" pitchFamily="18" charset="0"/>
                <a:cs typeface="Times New Roman" panose="02020603050405020304" pitchFamily="18" charset="0"/>
              </a:rPr>
              <a:t>: Provides detailed information about its supply chain and sustainability practices, ensuring transparency and accountability.</a:t>
            </a:r>
          </a:p>
          <a:p>
            <a:pPr algn="just">
              <a:lnSpc>
                <a:spcPct val="150000"/>
              </a:lnSpc>
            </a:pPr>
            <a:r>
              <a:rPr lang="en-IN" sz="2000" b="1" dirty="0">
                <a:latin typeface="Times New Roman" panose="02020603050405020304" pitchFamily="18" charset="0"/>
                <a:cs typeface="Times New Roman" panose="02020603050405020304" pitchFamily="18" charset="0"/>
              </a:rPr>
              <a:t>Impact</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dirty="0">
                <a:latin typeface="Times New Roman" panose="02020603050405020304" pitchFamily="18" charset="0"/>
                <a:cs typeface="Times New Roman" panose="02020603050405020304" pitchFamily="18" charset="0"/>
              </a:rPr>
              <a:t>Patagonia’s initiatives have significantly reduced its environmental footprint and inspired other companies to adopt similar practices. It has built a strong reputation as a leader in sustainability, attracting loyal customers who value its environmental commitment.</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7279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62147" y="373529"/>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862146" y="1184853"/>
            <a:ext cx="10424159" cy="4191981"/>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Tesla’s Impact on the Renewable Energy Market</a:t>
            </a:r>
          </a:p>
          <a:p>
            <a:pPr algn="just">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dirty="0">
                <a:latin typeface="Times New Roman" panose="02020603050405020304" pitchFamily="18" charset="0"/>
                <a:cs typeface="Times New Roman" panose="02020603050405020304" pitchFamily="18" charset="0"/>
              </a:rPr>
              <a:t>Tesla, an American electric vehicle and clean energy company, has revolutionized the renewable energy market by promoting sustainable energy solutions.</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Initiatives</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b="1" dirty="0">
                <a:latin typeface="Times New Roman" panose="02020603050405020304" pitchFamily="18" charset="0"/>
                <a:cs typeface="Times New Roman" panose="02020603050405020304" pitchFamily="18" charset="0"/>
              </a:rPr>
              <a:t>Electric Vehicles (EVs)</a:t>
            </a:r>
            <a:r>
              <a:rPr lang="en-IN" sz="2000" dirty="0">
                <a:latin typeface="Times New Roman" panose="02020603050405020304" pitchFamily="18" charset="0"/>
                <a:cs typeface="Times New Roman" panose="02020603050405020304" pitchFamily="18" charset="0"/>
              </a:rPr>
              <a:t>: Pioneered the mass production of electric vehicles, making them more accessible and appealing to consumers.</a:t>
            </a:r>
            <a:r>
              <a:rPr lang="en-IN" sz="2000" b="1" dirty="0">
                <a:latin typeface="Times New Roman" panose="02020603050405020304" pitchFamily="18" charset="0"/>
                <a:cs typeface="Times New Roman" panose="02020603050405020304" pitchFamily="18" charset="0"/>
              </a:rPr>
              <a:t> </a:t>
            </a:r>
          </a:p>
          <a:p>
            <a:pPr algn="just">
              <a:lnSpc>
                <a:spcPct val="150000"/>
              </a:lnSpc>
            </a:pPr>
            <a:r>
              <a:rPr lang="en-IN" sz="2000" b="1" dirty="0">
                <a:latin typeface="Times New Roman" panose="02020603050405020304" pitchFamily="18" charset="0"/>
                <a:cs typeface="Times New Roman" panose="02020603050405020304" pitchFamily="18" charset="0"/>
              </a:rPr>
              <a:t>Battery Technology</a:t>
            </a:r>
            <a:r>
              <a:rPr lang="en-IN" sz="2000" dirty="0">
                <a:latin typeface="Times New Roman" panose="02020603050405020304" pitchFamily="18" charset="0"/>
                <a:cs typeface="Times New Roman" panose="02020603050405020304" pitchFamily="18" charset="0"/>
              </a:rPr>
              <a:t>: Developed advanced battery technology for EVs and energy storage systems, enabling more efficient and sustainable energy use.</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4300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779172"/>
            <a:ext cx="11011989" cy="5299656"/>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Solar Energy</a:t>
            </a:r>
            <a:r>
              <a:rPr lang="en-IN" sz="2000" dirty="0">
                <a:latin typeface="Times New Roman" panose="02020603050405020304" pitchFamily="18" charset="0"/>
                <a:cs typeface="Times New Roman" panose="02020603050405020304" pitchFamily="18" charset="0"/>
              </a:rPr>
              <a:t>: Acquired SolarCity and integrated solar products into its offerings, including solar panels and the Solar Roof.</a:t>
            </a:r>
          </a:p>
          <a:p>
            <a:pPr algn="just">
              <a:lnSpc>
                <a:spcPct val="150000"/>
              </a:lnSpc>
            </a:pPr>
            <a:r>
              <a:rPr lang="en-IN" sz="2000" b="1" dirty="0">
                <a:latin typeface="Times New Roman" panose="02020603050405020304" pitchFamily="18" charset="0"/>
                <a:cs typeface="Times New Roman" panose="02020603050405020304" pitchFamily="18" charset="0"/>
              </a:rPr>
              <a:t>Supercharger Network</a:t>
            </a:r>
            <a:r>
              <a:rPr lang="en-IN" sz="2000" dirty="0">
                <a:latin typeface="Times New Roman" panose="02020603050405020304" pitchFamily="18" charset="0"/>
                <a:cs typeface="Times New Roman" panose="02020603050405020304" pitchFamily="18" charset="0"/>
              </a:rPr>
              <a:t>: Established a global network of fast-charging stations to support EV adoption and reduce range anxiety.</a:t>
            </a:r>
          </a:p>
          <a:p>
            <a:pPr algn="just">
              <a:lnSpc>
                <a:spcPct val="150000"/>
              </a:lnSpc>
            </a:pPr>
            <a:r>
              <a:rPr lang="en-IN" sz="2000" b="1" dirty="0">
                <a:latin typeface="Times New Roman" panose="02020603050405020304" pitchFamily="18" charset="0"/>
                <a:cs typeface="Times New Roman" panose="02020603050405020304" pitchFamily="18" charset="0"/>
              </a:rPr>
              <a:t>Gigafactories</a:t>
            </a:r>
            <a:r>
              <a:rPr lang="en-IN" sz="2000" dirty="0">
                <a:latin typeface="Times New Roman" panose="02020603050405020304" pitchFamily="18" charset="0"/>
                <a:cs typeface="Times New Roman" panose="02020603050405020304" pitchFamily="18" charset="0"/>
              </a:rPr>
              <a:t>: Built large-scale manufacturing facilities to produce batteries and EVs, aiming to reduce costs and increase production capacity</a:t>
            </a:r>
            <a:r>
              <a:rPr lang="en-IN" sz="2800" dirty="0"/>
              <a:t>.</a:t>
            </a:r>
          </a:p>
          <a:p>
            <a:pPr algn="just">
              <a:lnSpc>
                <a:spcPct val="150000"/>
              </a:lnSpc>
            </a:pPr>
            <a:r>
              <a:rPr lang="en-IN" sz="2000" b="1" dirty="0">
                <a:latin typeface="Times New Roman" panose="02020603050405020304" pitchFamily="18" charset="0"/>
                <a:cs typeface="Times New Roman" panose="02020603050405020304" pitchFamily="18" charset="0"/>
              </a:rPr>
              <a:t>Impact</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dirty="0"/>
              <a:t>Tesla has significantly accelerated the adoption of electric vehicles and renewable energy solutions, contributing to the reduction of greenhouse gas emissions. Its innovations have influenced the automotive and energy industries, pushing competitors to develop more sustainable products.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1172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02177"/>
            <a:ext cx="11011989" cy="4653646"/>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Case Studies of Corporate Negligence and Its Impact</a:t>
            </a:r>
          </a:p>
          <a:p>
            <a:pPr algn="just">
              <a:lnSpc>
                <a:spcPct val="150000"/>
              </a:lnSpc>
            </a:pPr>
            <a:r>
              <a:rPr lang="en-IN" sz="2000" dirty="0">
                <a:latin typeface="Times New Roman" panose="02020603050405020304" pitchFamily="18" charset="0"/>
                <a:cs typeface="Times New Roman" panose="02020603050405020304" pitchFamily="18" charset="0"/>
              </a:rPr>
              <a:t>BP Deepwater Horizon Oil Spill (2010)</a:t>
            </a:r>
          </a:p>
          <a:p>
            <a:pPr algn="just">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dirty="0">
                <a:latin typeface="Times New Roman" panose="02020603050405020304" pitchFamily="18" charset="0"/>
                <a:cs typeface="Times New Roman" panose="02020603050405020304" pitchFamily="18" charset="0"/>
              </a:rPr>
              <a:t>The Deepwater Horizon oil spill, caused by an explosion on BP’s offshore drilling rig, resulted in the largest marine oil spill in history.</a:t>
            </a:r>
          </a:p>
          <a:p>
            <a:pPr>
              <a:lnSpc>
                <a:spcPct val="150000"/>
              </a:lnSpc>
            </a:pPr>
            <a:r>
              <a:rPr lang="en-IN" sz="2000" b="1" dirty="0">
                <a:latin typeface="Times New Roman" panose="02020603050405020304" pitchFamily="18" charset="0"/>
                <a:cs typeface="Times New Roman" panose="02020603050405020304" pitchFamily="18" charset="0"/>
              </a:rPr>
              <a:t>Negligence</a:t>
            </a:r>
            <a:r>
              <a:rPr lang="en-IN" sz="2000" dirty="0">
                <a:latin typeface="Times New Roman" panose="02020603050405020304" pitchFamily="18" charset="0"/>
                <a:cs typeface="Times New Roman" panose="02020603050405020304" pitchFamily="18" charset="0"/>
              </a:rPr>
              <a:t>:</a:t>
            </a:r>
          </a:p>
          <a:p>
            <a:pPr>
              <a:lnSpc>
                <a:spcPct val="150000"/>
              </a:lnSpc>
            </a:pPr>
            <a:r>
              <a:rPr lang="en-IN" sz="2000" dirty="0">
                <a:latin typeface="Times New Roman" panose="02020603050405020304" pitchFamily="18" charset="0"/>
                <a:cs typeface="Times New Roman" panose="02020603050405020304" pitchFamily="18" charset="0"/>
              </a:rPr>
              <a:t>Poor safety practices, inadequate risk management, and failure to properly maintain equipment contributed to the disaster.</a:t>
            </a:r>
          </a:p>
          <a:p>
            <a:pPr>
              <a:lnSpc>
                <a:spcPct val="150000"/>
              </a:lnSpc>
            </a:pPr>
            <a:endParaRPr lang="en-IN" sz="2000" dirty="0">
              <a:latin typeface="Times New Roman" panose="02020603050405020304" pitchFamily="18" charset="0"/>
              <a:cs typeface="Times New Roman" panose="02020603050405020304" pitchFamily="18" charset="0"/>
            </a:endParaRPr>
          </a:p>
          <a:p>
            <a:pPr algn="just">
              <a:lnSpc>
                <a:spcPct val="150000"/>
              </a:lnSpc>
            </a:pP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2103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02177"/>
            <a:ext cx="11011989" cy="1883657"/>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Impact</a:t>
            </a:r>
            <a:r>
              <a:rPr lang="en-IN" sz="2000" dirty="0">
                <a:latin typeface="Times New Roman" panose="02020603050405020304" pitchFamily="18" charset="0"/>
                <a:cs typeface="Times New Roman" panose="02020603050405020304" pitchFamily="18" charset="0"/>
              </a:rPr>
              <a:t>:</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Severe environmental damage to marine and coastal ecosystems in the Gulf of Mexico.</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Devastating economic losses for local communities reliant on fishing and tourism.</a:t>
            </a:r>
          </a:p>
          <a:p>
            <a:pPr marL="342900" indent="-342900" algn="just">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BP faced substantial fines, legal settlements, and a damaged reputation.</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5416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9" y="399225"/>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1" dirty="0">
                <a:solidFill>
                  <a:srgbClr val="FFFFFF"/>
                </a:solidFill>
                <a:latin typeface="Segoe UI" panose="020B0502040204020203" pitchFamily="34" charset="0"/>
                <a:ea typeface="Century Gothic"/>
                <a:cs typeface="Segoe UI" panose="020B0502040204020203" pitchFamily="34" charset="0"/>
                <a:sym typeface="Century Gothic"/>
              </a:rPr>
              <a:t>OVERVIEW OF THE TOPIC </a:t>
            </a:r>
            <a:endParaRPr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2" name="TextBox 1">
            <a:extLst>
              <a:ext uri="{FF2B5EF4-FFF2-40B4-BE49-F238E27FC236}">
                <a16:creationId xmlns:a16="http://schemas.microsoft.com/office/drawing/2014/main" id="{BAD11351-7D20-6626-756E-A9AD783CC45E}"/>
              </a:ext>
            </a:extLst>
          </p:cNvPr>
          <p:cNvSpPr txBox="1"/>
          <p:nvPr/>
        </p:nvSpPr>
        <p:spPr>
          <a:xfrm>
            <a:off x="993059" y="1102177"/>
            <a:ext cx="9275406" cy="465364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Introduction </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Overview of human rights implications related to climate change</a:t>
            </a:r>
          </a:p>
          <a:p>
            <a:pPr marL="285750" indent="-28575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Understanding Social Movements</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What are social movements?</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Key characteristics of social movements</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Environmental Social Movements</a:t>
            </a:r>
          </a:p>
          <a:p>
            <a:pPr marL="285750" indent="-28575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Role of Civil Society</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What is civil society?</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Role of NGOs, community groups, and activists</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How civil society influences policy changes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02177"/>
            <a:ext cx="11011989" cy="4816190"/>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Volkswagen Emissions Scandal (2015)</a:t>
            </a:r>
          </a:p>
          <a:p>
            <a:pPr>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dirty="0">
                <a:latin typeface="Times New Roman" panose="02020603050405020304" pitchFamily="18" charset="0"/>
                <a:cs typeface="Times New Roman" panose="02020603050405020304" pitchFamily="18" charset="0"/>
              </a:rPr>
              <a:t>Volkswagen was found to have installed software in its diesel vehicles to cheat emissions tests, falsely advertising them as environmentally friendly.</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Negligence</a:t>
            </a:r>
            <a:r>
              <a:rPr lang="en-IN" sz="2000" dirty="0">
                <a:latin typeface="Times New Roman" panose="02020603050405020304" pitchFamily="18" charset="0"/>
                <a:cs typeface="Times New Roman" panose="02020603050405020304" pitchFamily="18" charset="0"/>
              </a:rPr>
              <a:t>:</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dirty="0">
                <a:latin typeface="Times New Roman" panose="02020603050405020304" pitchFamily="18" charset="0"/>
                <a:cs typeface="Times New Roman" panose="02020603050405020304" pitchFamily="18" charset="0"/>
              </a:rPr>
              <a:t>Deliberate deception and violation of environmental regulations to gain a competitive advantage.</a:t>
            </a:r>
          </a:p>
          <a:p>
            <a:pPr>
              <a:lnSpc>
                <a:spcPct val="150000"/>
              </a:lnSpc>
            </a:pPr>
            <a:r>
              <a:rPr lang="en-IN" sz="2000" b="1" dirty="0">
                <a:latin typeface="Times New Roman" panose="02020603050405020304" pitchFamily="18" charset="0"/>
                <a:cs typeface="Times New Roman" panose="02020603050405020304" pitchFamily="18" charset="0"/>
              </a:rPr>
              <a:t>Impact</a:t>
            </a:r>
            <a:r>
              <a:rPr lang="en-IN" sz="2000" dirty="0">
                <a:latin typeface="Times New Roman" panose="02020603050405020304" pitchFamily="18" charset="0"/>
                <a:cs typeface="Times New Roman" panose="02020603050405020304" pitchFamily="18" charset="0"/>
              </a:rPr>
              <a:t>:</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Significant environmental harm due to higher-than-reported emissions.</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Legal penalties, vehicle recalls, and a major loss of consumer trust.</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Long-term damage to Volkswagen’s brand and financial performance.</a:t>
            </a:r>
          </a:p>
        </p:txBody>
      </p:sp>
    </p:spTree>
    <p:extLst>
      <p:ext uri="{BB962C8B-B14F-4D97-AF65-F5344CB8AC3E}">
        <p14:creationId xmlns:p14="http://schemas.microsoft.com/office/powerpoint/2010/main" val="2535132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CASE STUDIES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5115311"/>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Union Carbide Bhopal Disaster (1984)</a:t>
            </a:r>
          </a:p>
          <a:p>
            <a:pPr>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dirty="0">
                <a:latin typeface="Times New Roman" panose="02020603050405020304" pitchFamily="18" charset="0"/>
                <a:cs typeface="Times New Roman" panose="02020603050405020304" pitchFamily="18" charset="0"/>
              </a:rPr>
              <a:t>A gas leak at the Union Carbide pesticide plant in Bhopal, India, resulted in one of the worst industrial disasters in history.</a:t>
            </a:r>
          </a:p>
          <a:p>
            <a:pPr>
              <a:lnSpc>
                <a:spcPct val="150000"/>
              </a:lnSpc>
            </a:pPr>
            <a:r>
              <a:rPr lang="en-IN" sz="2000" b="1" dirty="0">
                <a:latin typeface="Times New Roman" panose="02020603050405020304" pitchFamily="18" charset="0"/>
                <a:cs typeface="Times New Roman" panose="02020603050405020304" pitchFamily="18" charset="0"/>
              </a:rPr>
              <a:t>Negligence</a:t>
            </a:r>
            <a:r>
              <a:rPr lang="en-IN" sz="2000" dirty="0">
                <a:latin typeface="Times New Roman" panose="02020603050405020304" pitchFamily="18" charset="0"/>
                <a:cs typeface="Times New Roman" panose="02020603050405020304" pitchFamily="18" charset="0"/>
              </a:rPr>
              <a:t>:</a:t>
            </a:r>
          </a:p>
          <a:p>
            <a:pPr>
              <a:lnSpc>
                <a:spcPct val="150000"/>
              </a:lnSpc>
            </a:pPr>
            <a:r>
              <a:rPr lang="en-IN" sz="2000" dirty="0">
                <a:latin typeface="Times New Roman" panose="02020603050405020304" pitchFamily="18" charset="0"/>
                <a:cs typeface="Times New Roman" panose="02020603050405020304" pitchFamily="18" charset="0"/>
              </a:rPr>
              <a:t>Inadequate safety measures, poor maintenance, and insufficient training led to the release of toxic gas.</a:t>
            </a:r>
          </a:p>
          <a:p>
            <a:pPr>
              <a:lnSpc>
                <a:spcPct val="150000"/>
              </a:lnSpc>
            </a:pPr>
            <a:r>
              <a:rPr lang="en-IN" sz="2000" b="1" dirty="0">
                <a:latin typeface="Times New Roman" panose="02020603050405020304" pitchFamily="18" charset="0"/>
                <a:cs typeface="Times New Roman" panose="02020603050405020304" pitchFamily="18" charset="0"/>
              </a:rPr>
              <a:t>Impact</a:t>
            </a:r>
            <a:r>
              <a:rPr lang="en-IN" sz="2000" dirty="0">
                <a:latin typeface="Times New Roman" panose="02020603050405020304" pitchFamily="18" charset="0"/>
                <a:cs typeface="Times New Roman" panose="02020603050405020304" pitchFamily="18" charset="0"/>
              </a:rPr>
              <a:t>:</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Thousands of immediate deaths and long-term health issues for survivors.</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Severe environmental contamination and lasting socioeconomic consequences for the local community.</a:t>
            </a:r>
          </a:p>
          <a:p>
            <a:pPr marL="342900" indent="-342900">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Legal battles and criticism over Union Carbide’s response and accountability.</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8328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INFLUENCE OF SOCIAL MOVEMENTS ON COMPANIES</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4191981"/>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Pressure Tactics</a:t>
            </a:r>
          </a:p>
          <a:p>
            <a:pPr>
              <a:lnSpc>
                <a:spcPct val="150000"/>
              </a:lnSpc>
            </a:pPr>
            <a:r>
              <a:rPr lang="en-IN" sz="2000" b="1" dirty="0">
                <a:latin typeface="Times New Roman" panose="02020603050405020304" pitchFamily="18" charset="0"/>
                <a:cs typeface="Times New Roman" panose="02020603050405020304" pitchFamily="18" charset="0"/>
              </a:rPr>
              <a:t>Protests and Demonstrations</a:t>
            </a:r>
            <a:r>
              <a:rPr lang="en-IN" sz="2000" dirty="0">
                <a:latin typeface="Times New Roman" panose="02020603050405020304" pitchFamily="18" charset="0"/>
                <a:cs typeface="Times New Roman" panose="02020603050405020304" pitchFamily="18" charset="0"/>
              </a:rPr>
              <a:t>: Organized rallies and demonstrations to draw public attention to corporate practices.</a:t>
            </a:r>
            <a:r>
              <a:rPr lang="en-IN" sz="2000" b="1" dirty="0">
                <a:latin typeface="Times New Roman" panose="02020603050405020304" pitchFamily="18" charset="0"/>
                <a:cs typeface="Times New Roman" panose="02020603050405020304" pitchFamily="18" charset="0"/>
              </a:rPr>
              <a:t> </a:t>
            </a:r>
          </a:p>
          <a:p>
            <a:pPr>
              <a:lnSpc>
                <a:spcPct val="150000"/>
              </a:lnSpc>
            </a:pPr>
            <a:r>
              <a:rPr lang="en-IN" sz="2000" b="1" dirty="0">
                <a:latin typeface="Times New Roman" panose="02020603050405020304" pitchFamily="18" charset="0"/>
                <a:cs typeface="Times New Roman" panose="02020603050405020304" pitchFamily="18" charset="0"/>
              </a:rPr>
              <a:t>Boycotts</a:t>
            </a:r>
            <a:r>
              <a:rPr lang="en-IN" sz="2000" dirty="0">
                <a:latin typeface="Times New Roman" panose="02020603050405020304" pitchFamily="18" charset="0"/>
                <a:cs typeface="Times New Roman" panose="02020603050405020304" pitchFamily="18" charset="0"/>
              </a:rPr>
              <a:t>: Encouraging consumers to avoid purchasing products from companies engaged in unethical or unsustainable practices.</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Social Media Campaigns</a:t>
            </a:r>
            <a:r>
              <a:rPr lang="en-IN" sz="2000" dirty="0">
                <a:latin typeface="Times New Roman" panose="02020603050405020304" pitchFamily="18" charset="0"/>
                <a:cs typeface="Times New Roman" panose="02020603050405020304" pitchFamily="18" charset="0"/>
              </a:rPr>
              <a:t>: Utilizing social media platforms to spread awareness, mobilize support, and pressure companies to change.</a:t>
            </a:r>
          </a:p>
          <a:p>
            <a:pPr>
              <a:lnSpc>
                <a:spcPct val="150000"/>
              </a:lnSpc>
            </a:pPr>
            <a:r>
              <a:rPr lang="en-IN" sz="2000" b="1" dirty="0">
                <a:latin typeface="Times New Roman" panose="02020603050405020304" pitchFamily="18" charset="0"/>
                <a:cs typeface="Times New Roman" panose="02020603050405020304" pitchFamily="18" charset="0"/>
              </a:rPr>
              <a:t>Public Shaming</a:t>
            </a:r>
            <a:r>
              <a:rPr lang="en-IN" sz="2000" dirty="0">
                <a:latin typeface="Times New Roman" panose="02020603050405020304" pitchFamily="18" charset="0"/>
                <a:cs typeface="Times New Roman" panose="02020603050405020304" pitchFamily="18" charset="0"/>
              </a:rPr>
              <a:t>: Exposing corporate misconduct through media outlets to damage the company’s reputation and compel change.</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0853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INFLUENCE OF SOCIAL MOVEMENTS ON COMPANIES</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45664"/>
            <a:ext cx="11011989" cy="3268652"/>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Collaborative Efforts </a:t>
            </a:r>
          </a:p>
          <a:p>
            <a:pPr>
              <a:lnSpc>
                <a:spcPct val="150000"/>
              </a:lnSpc>
            </a:pPr>
            <a:r>
              <a:rPr lang="en-IN" sz="2000" b="1" dirty="0">
                <a:latin typeface="Times New Roman" panose="02020603050405020304" pitchFamily="18" charset="0"/>
                <a:cs typeface="Times New Roman" panose="02020603050405020304" pitchFamily="18" charset="0"/>
              </a:rPr>
              <a:t>Joint Campaigns</a:t>
            </a:r>
            <a:r>
              <a:rPr lang="en-IN" sz="2000" dirty="0">
                <a:latin typeface="Times New Roman" panose="02020603050405020304" pitchFamily="18" charset="0"/>
                <a:cs typeface="Times New Roman" panose="02020603050405020304" pitchFamily="18" charset="0"/>
              </a:rPr>
              <a:t>: Social movements and companies working together on initiatives that align with both parties' values and goals.</a:t>
            </a:r>
          </a:p>
          <a:p>
            <a:pPr>
              <a:lnSpc>
                <a:spcPct val="150000"/>
              </a:lnSpc>
            </a:pPr>
            <a:r>
              <a:rPr lang="en-IN" sz="2000" b="1" dirty="0">
                <a:latin typeface="Times New Roman" panose="02020603050405020304" pitchFamily="18" charset="0"/>
                <a:cs typeface="Times New Roman" panose="02020603050405020304" pitchFamily="18" charset="0"/>
              </a:rPr>
              <a:t>Consultations</a:t>
            </a:r>
            <a:r>
              <a:rPr lang="en-IN" sz="2000" dirty="0">
                <a:latin typeface="Times New Roman" panose="02020603050405020304" pitchFamily="18" charset="0"/>
                <a:cs typeface="Times New Roman" panose="02020603050405020304" pitchFamily="18" charset="0"/>
              </a:rPr>
              <a:t>: Companies seeking input from social movements to better understand public concerns and expectations.</a:t>
            </a:r>
          </a:p>
          <a:p>
            <a:pPr>
              <a:lnSpc>
                <a:spcPct val="150000"/>
              </a:lnSpc>
            </a:pPr>
            <a:r>
              <a:rPr lang="en-IN" sz="2000" b="1" dirty="0">
                <a:latin typeface="Times New Roman" panose="02020603050405020304" pitchFamily="18" charset="0"/>
                <a:cs typeface="Times New Roman" panose="02020603050405020304" pitchFamily="18" charset="0"/>
              </a:rPr>
              <a:t>Advisory Panels</a:t>
            </a:r>
            <a:r>
              <a:rPr lang="en-IN" sz="2000" dirty="0">
                <a:latin typeface="Times New Roman" panose="02020603050405020304" pitchFamily="18" charset="0"/>
                <a:cs typeface="Times New Roman" panose="02020603050405020304" pitchFamily="18" charset="0"/>
              </a:rPr>
              <a:t>: Forming advisory groups comprising movement leaders to guide corporate policies and practices.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041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INFLUENCE OF SOCIAL MOVEMENTS ON COMPANIES</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45664"/>
            <a:ext cx="11011989" cy="2345322"/>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Partnership between Companies and NGOs</a:t>
            </a:r>
          </a:p>
          <a:p>
            <a:pPr>
              <a:lnSpc>
                <a:spcPct val="150000"/>
              </a:lnSpc>
            </a:pPr>
            <a:r>
              <a:rPr lang="en-IN" sz="2000" b="1" dirty="0">
                <a:latin typeface="Times New Roman" panose="02020603050405020304" pitchFamily="18" charset="0"/>
                <a:cs typeface="Times New Roman" panose="02020603050405020304" pitchFamily="18" charset="0"/>
              </a:rPr>
              <a:t>Resource Sharing</a:t>
            </a:r>
            <a:r>
              <a:rPr lang="en-IN" sz="2000" dirty="0">
                <a:latin typeface="Times New Roman" panose="02020603050405020304" pitchFamily="18" charset="0"/>
                <a:cs typeface="Times New Roman" panose="02020603050405020304" pitchFamily="18" charset="0"/>
              </a:rPr>
              <a:t>: Companies providing financial support, expertise, and other resources to NGOs working on common issues.</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Joint Projects</a:t>
            </a:r>
            <a:r>
              <a:rPr lang="en-IN" sz="2000" dirty="0">
                <a:latin typeface="Times New Roman" panose="02020603050405020304" pitchFamily="18" charset="0"/>
                <a:cs typeface="Times New Roman" panose="02020603050405020304" pitchFamily="18" charset="0"/>
              </a:rPr>
              <a:t>: Collaborating on projects that address social and environmental challenges.</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Mutual Learning</a:t>
            </a:r>
            <a:r>
              <a:rPr lang="en-IN" sz="2000" dirty="0">
                <a:latin typeface="Times New Roman" panose="02020603050405020304" pitchFamily="18" charset="0"/>
                <a:cs typeface="Times New Roman" panose="02020603050405020304" pitchFamily="18" charset="0"/>
              </a:rPr>
              <a:t>: Sharing knowledge and best practices to improve sustainability and ethical standards.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8546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INFLUENCE OF SOCIAL MOVEMENTS ON COMPANIES</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45664"/>
            <a:ext cx="11011989" cy="4191981"/>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Corporate Response to Social Movement Demands</a:t>
            </a:r>
          </a:p>
          <a:p>
            <a:pPr>
              <a:lnSpc>
                <a:spcPct val="150000"/>
              </a:lnSpc>
            </a:pPr>
            <a:r>
              <a:rPr lang="en-IN" sz="2000" b="1" dirty="0">
                <a:latin typeface="Times New Roman" panose="02020603050405020304" pitchFamily="18" charset="0"/>
                <a:cs typeface="Times New Roman" panose="02020603050405020304" pitchFamily="18" charset="0"/>
              </a:rPr>
              <a:t>Policy Changes</a:t>
            </a:r>
            <a:r>
              <a:rPr lang="en-IN" sz="2000" dirty="0">
                <a:latin typeface="Times New Roman" panose="02020603050405020304" pitchFamily="18" charset="0"/>
                <a:cs typeface="Times New Roman" panose="02020603050405020304" pitchFamily="18" charset="0"/>
              </a:rPr>
              <a:t>: Revising corporate policies to address the concerns raised by social movements.</a:t>
            </a:r>
          </a:p>
          <a:p>
            <a:pPr>
              <a:lnSpc>
                <a:spcPct val="150000"/>
              </a:lnSpc>
            </a:pPr>
            <a:r>
              <a:rPr lang="en-IN" sz="2000" b="1" dirty="0">
                <a:latin typeface="Times New Roman" panose="02020603050405020304" pitchFamily="18" charset="0"/>
                <a:cs typeface="Times New Roman" panose="02020603050405020304" pitchFamily="18" charset="0"/>
              </a:rPr>
              <a:t>Sustainability Initiatives</a:t>
            </a:r>
            <a:r>
              <a:rPr lang="en-IN" sz="2000" dirty="0">
                <a:latin typeface="Times New Roman" panose="02020603050405020304" pitchFamily="18" charset="0"/>
                <a:cs typeface="Times New Roman" panose="02020603050405020304" pitchFamily="18" charset="0"/>
              </a:rPr>
              <a:t>: Implementing environmentally friendly practices and reducing carbon footprints.</a:t>
            </a:r>
          </a:p>
          <a:p>
            <a:pPr>
              <a:lnSpc>
                <a:spcPct val="150000"/>
              </a:lnSpc>
            </a:pPr>
            <a:r>
              <a:rPr lang="en-IN" sz="2000" b="1" dirty="0">
                <a:latin typeface="Times New Roman" panose="02020603050405020304" pitchFamily="18" charset="0"/>
                <a:cs typeface="Times New Roman" panose="02020603050405020304" pitchFamily="18" charset="0"/>
              </a:rPr>
              <a:t>Transparency</a:t>
            </a:r>
            <a:r>
              <a:rPr lang="en-IN" sz="2000" dirty="0">
                <a:latin typeface="Times New Roman" panose="02020603050405020304" pitchFamily="18" charset="0"/>
                <a:cs typeface="Times New Roman" panose="02020603050405020304" pitchFamily="18" charset="0"/>
              </a:rPr>
              <a:t>: Increasing transparency in business operations, including regular reporting on social and environmental impacts.</a:t>
            </a:r>
          </a:p>
          <a:p>
            <a:pPr>
              <a:lnSpc>
                <a:spcPct val="150000"/>
              </a:lnSpc>
            </a:pPr>
            <a:r>
              <a:rPr lang="en-IN" sz="2000" b="1" dirty="0">
                <a:latin typeface="Times New Roman" panose="02020603050405020304" pitchFamily="18" charset="0"/>
                <a:cs typeface="Times New Roman" panose="02020603050405020304" pitchFamily="18" charset="0"/>
              </a:rPr>
              <a:t>Stakeholder Engagement</a:t>
            </a:r>
            <a:r>
              <a:rPr lang="en-IN" sz="2000" dirty="0">
                <a:latin typeface="Times New Roman" panose="02020603050405020304" pitchFamily="18" charset="0"/>
                <a:cs typeface="Times New Roman" panose="02020603050405020304" pitchFamily="18" charset="0"/>
              </a:rPr>
              <a:t>: Actively engaging with stakeholders, including social movements, to ensure that business practices align with societal expectations.</a:t>
            </a:r>
            <a:endParaRPr lang="en-IN" sz="2000" b="1" dirty="0">
              <a:latin typeface="Times New Roman" panose="02020603050405020304" pitchFamily="18" charset="0"/>
              <a:cs typeface="Times New Roman" panose="02020603050405020304" pitchFamily="18" charset="0"/>
            </a:endParaRPr>
          </a:p>
          <a:p>
            <a:pPr>
              <a:lnSpc>
                <a:spcPct val="150000"/>
              </a:lnSpc>
            </a:pP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5201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CIVIL SOCIETY’S ROLE IN SHAPING CORPORATE BEHAVIOR</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145664"/>
            <a:ext cx="11011989" cy="4653646"/>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Advocacy and Lobbying</a:t>
            </a:r>
          </a:p>
          <a:p>
            <a:pPr>
              <a:lnSpc>
                <a:spcPct val="150000"/>
              </a:lnSpc>
            </a:pPr>
            <a:r>
              <a:rPr lang="en-IN" sz="2000" b="1" dirty="0">
                <a:latin typeface="Times New Roman" panose="02020603050405020304" pitchFamily="18" charset="0"/>
                <a:cs typeface="Times New Roman" panose="02020603050405020304" pitchFamily="18" charset="0"/>
              </a:rPr>
              <a:t>Advocacy</a:t>
            </a:r>
            <a:r>
              <a:rPr lang="en-IN" sz="2000" dirty="0">
                <a:latin typeface="Times New Roman" panose="02020603050405020304" pitchFamily="18" charset="0"/>
                <a:cs typeface="Times New Roman" panose="02020603050405020304" pitchFamily="18" charset="0"/>
              </a:rPr>
              <a:t>: Civil society organizations (CSOs) raise awareness about corporate practices and their impacts on society and the environment. They engage with the public and policymakers to push for change.</a:t>
            </a:r>
          </a:p>
          <a:p>
            <a:pPr>
              <a:lnSpc>
                <a:spcPct val="150000"/>
              </a:lnSpc>
            </a:pPr>
            <a:r>
              <a:rPr lang="en-IN" sz="2000" b="1" dirty="0">
                <a:latin typeface="Times New Roman" panose="02020603050405020304" pitchFamily="18" charset="0"/>
                <a:cs typeface="Times New Roman" panose="02020603050405020304" pitchFamily="18" charset="0"/>
              </a:rPr>
              <a:t>Lobbying</a:t>
            </a:r>
            <a:r>
              <a:rPr lang="en-IN" sz="2000" dirty="0">
                <a:latin typeface="Times New Roman" panose="02020603050405020304" pitchFamily="18" charset="0"/>
                <a:cs typeface="Times New Roman" panose="02020603050405020304" pitchFamily="18" charset="0"/>
              </a:rPr>
              <a:t>: CSOs lobby government officials and participate in public consultations to influence legislation and corporate regulations.</a:t>
            </a:r>
          </a:p>
          <a:p>
            <a:pPr>
              <a:lnSpc>
                <a:spcPct val="150000"/>
              </a:lnSpc>
            </a:pPr>
            <a:r>
              <a:rPr lang="en-IN" sz="2000" b="1" dirty="0">
                <a:latin typeface="Times New Roman" panose="02020603050405020304" pitchFamily="18" charset="0"/>
                <a:cs typeface="Times New Roman" panose="02020603050405020304" pitchFamily="18" charset="0"/>
              </a:rPr>
              <a:t>Strategies Used by Civil Society Organizations</a:t>
            </a:r>
          </a:p>
          <a:p>
            <a:pPr>
              <a:lnSpc>
                <a:spcPct val="150000"/>
              </a:lnSpc>
            </a:pPr>
            <a:r>
              <a:rPr lang="en-IN" sz="2000" b="1" dirty="0">
                <a:latin typeface="Times New Roman" panose="02020603050405020304" pitchFamily="18" charset="0"/>
                <a:cs typeface="Times New Roman" panose="02020603050405020304" pitchFamily="18" charset="0"/>
              </a:rPr>
              <a:t>Public Campaigns</a:t>
            </a:r>
            <a:r>
              <a:rPr lang="en-IN" sz="2000" dirty="0">
                <a:latin typeface="Times New Roman" panose="02020603050405020304" pitchFamily="18" charset="0"/>
                <a:cs typeface="Times New Roman" panose="02020603050405020304" pitchFamily="18" charset="0"/>
              </a:rPr>
              <a:t>: Using media, social media, and public events to raise awareness and mobilize public support.</a:t>
            </a:r>
          </a:p>
          <a:p>
            <a:pPr>
              <a:lnSpc>
                <a:spcPct val="150000"/>
              </a:lnSpc>
            </a:pPr>
            <a:r>
              <a:rPr lang="en-IN" sz="2000" b="1" dirty="0">
                <a:latin typeface="Times New Roman" panose="02020603050405020304" pitchFamily="18" charset="0"/>
                <a:cs typeface="Times New Roman" panose="02020603050405020304" pitchFamily="18" charset="0"/>
              </a:rPr>
              <a:t>Petitions and Letters</a:t>
            </a:r>
            <a:r>
              <a:rPr lang="en-IN" sz="2000" dirty="0">
                <a:latin typeface="Times New Roman" panose="02020603050405020304" pitchFamily="18" charset="0"/>
                <a:cs typeface="Times New Roman" panose="02020603050405020304" pitchFamily="18" charset="0"/>
              </a:rPr>
              <a:t>: Gathering signatures and sending letters to policymakers and corporate leaders to demand action.</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1666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CIVIL SOCIETY’S ROLE IN SHAPING CORPORATE BEHAVIOR</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5115311"/>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Legal Action</a:t>
            </a:r>
            <a:r>
              <a:rPr lang="en-IN" sz="2000" dirty="0">
                <a:latin typeface="Times New Roman" panose="02020603050405020304" pitchFamily="18" charset="0"/>
                <a:cs typeface="Times New Roman" panose="02020603050405020304" pitchFamily="18" charset="0"/>
              </a:rPr>
              <a:t>: Filing lawsuits to hold companies accountable for unethical practices or regulatory violations.</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Partnerships</a:t>
            </a:r>
            <a:r>
              <a:rPr lang="en-IN" sz="2000" dirty="0">
                <a:latin typeface="Times New Roman" panose="02020603050405020304" pitchFamily="18" charset="0"/>
                <a:cs typeface="Times New Roman" panose="02020603050405020304" pitchFamily="18" charset="0"/>
              </a:rPr>
              <a:t>: Collaborating with other organizations, including NGOs and grassroots movements, to amplify their impact.</a:t>
            </a:r>
          </a:p>
          <a:p>
            <a:pPr>
              <a:lnSpc>
                <a:spcPct val="150000"/>
              </a:lnSpc>
            </a:pPr>
            <a:r>
              <a:rPr lang="en-IN" sz="2000" b="1" dirty="0">
                <a:latin typeface="Times New Roman" panose="02020603050405020304" pitchFamily="18" charset="0"/>
                <a:cs typeface="Times New Roman" panose="02020603050405020304" pitchFamily="18" charset="0"/>
              </a:rPr>
              <a:t>Examples of Successful Advocacy Campaigns</a:t>
            </a:r>
          </a:p>
          <a:p>
            <a:pPr>
              <a:lnSpc>
                <a:spcPct val="150000"/>
              </a:lnSpc>
            </a:pPr>
            <a:r>
              <a:rPr lang="en-IN" sz="2000" b="1" dirty="0">
                <a:latin typeface="Times New Roman" panose="02020603050405020304" pitchFamily="18" charset="0"/>
                <a:cs typeface="Times New Roman" panose="02020603050405020304" pitchFamily="18" charset="0"/>
              </a:rPr>
              <a:t>Greenpeace’s Campaign Against Nestlé</a:t>
            </a:r>
            <a:r>
              <a:rPr lang="en-IN" sz="2000" dirty="0">
                <a:latin typeface="Times New Roman" panose="02020603050405020304" pitchFamily="18" charset="0"/>
                <a:cs typeface="Times New Roman" panose="02020603050405020304" pitchFamily="18" charset="0"/>
              </a:rPr>
              <a:t>: Greenpeace's campaign against Nestlé led to the company adopting sustainable sourcing practices for palm oil.</a:t>
            </a:r>
            <a:endParaRPr lang="en-IN" sz="2000" b="1" dirty="0">
              <a:latin typeface="Times New Roman" panose="02020603050405020304" pitchFamily="18" charset="0"/>
              <a:cs typeface="Times New Roman" panose="02020603050405020304" pitchFamily="18" charset="0"/>
            </a:endParaRPr>
          </a:p>
          <a:p>
            <a:pPr>
              <a:lnSpc>
                <a:spcPct val="150000"/>
              </a:lnSpc>
            </a:pPr>
            <a:r>
              <a:rPr lang="en-IN" sz="2000" b="1" dirty="0">
                <a:latin typeface="Times New Roman" panose="02020603050405020304" pitchFamily="18" charset="0"/>
                <a:cs typeface="Times New Roman" panose="02020603050405020304" pitchFamily="18" charset="0"/>
              </a:rPr>
              <a:t>Fridays for Future</a:t>
            </a:r>
            <a:r>
              <a:rPr lang="en-IN" sz="2000" dirty="0">
                <a:latin typeface="Times New Roman" panose="02020603050405020304" pitchFamily="18" charset="0"/>
                <a:cs typeface="Times New Roman" panose="02020603050405020304" pitchFamily="18" charset="0"/>
              </a:rPr>
              <a:t>: Initiated by Greta Thunberg, this youth-led movement has successfully pressured governments and corporations to take more serious actions on climate change.</a:t>
            </a:r>
          </a:p>
          <a:p>
            <a:pPr>
              <a:lnSpc>
                <a:spcPct val="150000"/>
              </a:lnSpc>
            </a:pPr>
            <a:r>
              <a:rPr lang="en-IN" sz="2000" b="1" dirty="0">
                <a:latin typeface="Times New Roman" panose="02020603050405020304" pitchFamily="18" charset="0"/>
                <a:cs typeface="Times New Roman" panose="02020603050405020304" pitchFamily="18" charset="0"/>
              </a:rPr>
              <a:t>Fairtrade Movement</a:t>
            </a:r>
            <a:r>
              <a:rPr lang="en-IN" sz="2000" dirty="0">
                <a:latin typeface="Times New Roman" panose="02020603050405020304" pitchFamily="18" charset="0"/>
                <a:cs typeface="Times New Roman" panose="02020603050405020304" pitchFamily="18" charset="0"/>
              </a:rPr>
              <a:t>: Advocacy for fair trade practices has led to better working conditions and fair wages for workers in developing countries.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015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CIVIL SOCIETY’S ROLE IN SHAPING CORPORATE BEHAVIOR</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4653646"/>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Monitoring and Accountability </a:t>
            </a:r>
          </a:p>
          <a:p>
            <a:pPr>
              <a:lnSpc>
                <a:spcPct val="150000"/>
              </a:lnSpc>
            </a:pPr>
            <a:r>
              <a:rPr lang="en-IN" sz="2000" b="1" dirty="0">
                <a:latin typeface="Times New Roman" panose="02020603050405020304" pitchFamily="18" charset="0"/>
                <a:cs typeface="Times New Roman" panose="02020603050405020304" pitchFamily="18" charset="0"/>
              </a:rPr>
              <a:t>Role of Watchdog Organizations</a:t>
            </a:r>
            <a:r>
              <a:rPr lang="en-IN" sz="2000" dirty="0">
                <a:latin typeface="Times New Roman" panose="02020603050405020304" pitchFamily="18" charset="0"/>
                <a:cs typeface="Times New Roman" panose="02020603050405020304" pitchFamily="18" charset="0"/>
              </a:rPr>
              <a:t>: Organizations like Amnesty International and Human Rights Watch monitor corporate behaviour and report on human rights abuses and environmental violations.</a:t>
            </a:r>
          </a:p>
          <a:p>
            <a:pPr>
              <a:lnSpc>
                <a:spcPct val="150000"/>
              </a:lnSpc>
            </a:pPr>
            <a:r>
              <a:rPr lang="en-IN" sz="2000" b="1" dirty="0">
                <a:latin typeface="Times New Roman" panose="02020603050405020304" pitchFamily="18" charset="0"/>
                <a:cs typeface="Times New Roman" panose="02020603050405020304" pitchFamily="18" charset="0"/>
              </a:rPr>
              <a:t>Mechanisms for Holding Companies Accountable:</a:t>
            </a:r>
          </a:p>
          <a:p>
            <a:pPr>
              <a:lnSpc>
                <a:spcPct val="150000"/>
              </a:lnSpc>
            </a:pPr>
            <a:r>
              <a:rPr lang="en-IN" sz="2000" b="1" dirty="0">
                <a:latin typeface="Times New Roman" panose="02020603050405020304" pitchFamily="18" charset="0"/>
                <a:cs typeface="Times New Roman" panose="02020603050405020304" pitchFamily="18" charset="0"/>
              </a:rPr>
              <a:t>Certification Schemes</a:t>
            </a:r>
            <a:r>
              <a:rPr lang="en-IN" sz="2000" dirty="0">
                <a:latin typeface="Times New Roman" panose="02020603050405020304" pitchFamily="18" charset="0"/>
                <a:cs typeface="Times New Roman" panose="02020603050405020304" pitchFamily="18" charset="0"/>
              </a:rPr>
              <a:t>: Programs like Fairtrade and Rainforest Alliance certify products that meet specific ethical and environmental standards.</a:t>
            </a:r>
          </a:p>
          <a:p>
            <a:pPr>
              <a:lnSpc>
                <a:spcPct val="150000"/>
              </a:lnSpc>
            </a:pPr>
            <a:r>
              <a:rPr lang="en-IN" sz="2000" b="1" dirty="0">
                <a:latin typeface="Times New Roman" panose="02020603050405020304" pitchFamily="18" charset="0"/>
                <a:cs typeface="Times New Roman" panose="02020603050405020304" pitchFamily="18" charset="0"/>
              </a:rPr>
              <a:t>Transparency Initiatives</a:t>
            </a:r>
            <a:r>
              <a:rPr lang="en-IN" sz="2000" dirty="0">
                <a:latin typeface="Times New Roman" panose="02020603050405020304" pitchFamily="18" charset="0"/>
                <a:cs typeface="Times New Roman" panose="02020603050405020304" pitchFamily="18" charset="0"/>
              </a:rPr>
              <a:t>: Initiatives like the Global Reporting Initiative (GRI) require companies to disclose information on their social and environmental performance.</a:t>
            </a:r>
          </a:p>
          <a:p>
            <a:pPr>
              <a:lnSpc>
                <a:spcPct val="150000"/>
              </a:lnSpc>
            </a:pPr>
            <a:r>
              <a:rPr lang="en-IN" sz="2000" b="1" dirty="0">
                <a:latin typeface="Times New Roman" panose="02020603050405020304" pitchFamily="18" charset="0"/>
                <a:cs typeface="Times New Roman" panose="02020603050405020304" pitchFamily="18" charset="0"/>
              </a:rPr>
              <a:t>Public Reporting</a:t>
            </a:r>
            <a:r>
              <a:rPr lang="en-IN" sz="2000" dirty="0">
                <a:latin typeface="Times New Roman" panose="02020603050405020304" pitchFamily="18" charset="0"/>
                <a:cs typeface="Times New Roman" panose="02020603050405020304" pitchFamily="18" charset="0"/>
              </a:rPr>
              <a:t>: Companies are encouraged or required to publish regular reports detailing their impact on society and the environment, increasing transparency and accountability.</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2427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FRAMEWORKS AND GUIDELINES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4191981"/>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UN Guiding Principles on Business and Human Rights</a:t>
            </a:r>
          </a:p>
          <a:p>
            <a:pPr>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 These principles, also known as the "</a:t>
            </a:r>
            <a:r>
              <a:rPr lang="en-IN" sz="2000" dirty="0" err="1">
                <a:latin typeface="Times New Roman" panose="02020603050405020304" pitchFamily="18" charset="0"/>
                <a:cs typeface="Times New Roman" panose="02020603050405020304" pitchFamily="18" charset="0"/>
              </a:rPr>
              <a:t>Ruggie</a:t>
            </a:r>
            <a:r>
              <a:rPr lang="en-IN" sz="2000" dirty="0">
                <a:latin typeface="Times New Roman" panose="02020603050405020304" pitchFamily="18" charset="0"/>
                <a:cs typeface="Times New Roman" panose="02020603050405020304" pitchFamily="18" charset="0"/>
              </a:rPr>
              <a:t> Principles," provide a global standard for preventing and addressing the risk of adverse human rights impacts linked to business activity.</a:t>
            </a:r>
          </a:p>
          <a:p>
            <a:pPr>
              <a:lnSpc>
                <a:spcPct val="150000"/>
              </a:lnSpc>
            </a:pPr>
            <a:r>
              <a:rPr lang="en-IN" sz="2000" b="1" dirty="0">
                <a:latin typeface="Times New Roman" panose="02020603050405020304" pitchFamily="18" charset="0"/>
                <a:cs typeface="Times New Roman" panose="02020603050405020304" pitchFamily="18" charset="0"/>
              </a:rPr>
              <a:t>Key Components</a:t>
            </a:r>
            <a:r>
              <a:rPr lang="en-IN" sz="2000" dirty="0">
                <a:latin typeface="Times New Roman" panose="02020603050405020304" pitchFamily="18" charset="0"/>
                <a:cs typeface="Times New Roman" panose="02020603050405020304" pitchFamily="18" charset="0"/>
              </a:rPr>
              <a:t>:</a:t>
            </a:r>
          </a:p>
          <a:p>
            <a:pPr>
              <a:lnSpc>
                <a:spcPct val="150000"/>
              </a:lnSpc>
            </a:pPr>
            <a:r>
              <a:rPr lang="en-IN" sz="2000" b="1" dirty="0">
                <a:latin typeface="Times New Roman" panose="02020603050405020304" pitchFamily="18" charset="0"/>
                <a:cs typeface="Times New Roman" panose="02020603050405020304" pitchFamily="18" charset="0"/>
              </a:rPr>
              <a:t>Protect</a:t>
            </a:r>
            <a:r>
              <a:rPr lang="en-IN" sz="2000" dirty="0">
                <a:latin typeface="Times New Roman" panose="02020603050405020304" pitchFamily="18" charset="0"/>
                <a:cs typeface="Times New Roman" panose="02020603050405020304" pitchFamily="18" charset="0"/>
              </a:rPr>
              <a:t>: States must protect against human rights abuses by third parties, including businesses.</a:t>
            </a:r>
          </a:p>
          <a:p>
            <a:pPr>
              <a:lnSpc>
                <a:spcPct val="150000"/>
              </a:lnSpc>
            </a:pPr>
            <a:r>
              <a:rPr lang="en-IN" sz="2000" b="1" dirty="0">
                <a:latin typeface="Times New Roman" panose="02020603050405020304" pitchFamily="18" charset="0"/>
                <a:cs typeface="Times New Roman" panose="02020603050405020304" pitchFamily="18" charset="0"/>
              </a:rPr>
              <a:t> Respect</a:t>
            </a:r>
            <a:r>
              <a:rPr lang="en-IN" sz="2000" dirty="0">
                <a:latin typeface="Times New Roman" panose="02020603050405020304" pitchFamily="18" charset="0"/>
                <a:cs typeface="Times New Roman" panose="02020603050405020304" pitchFamily="18" charset="0"/>
              </a:rPr>
              <a:t>: Companies must respect human rights by avoiding infringement and addressing any impacts with which they are involved.</a:t>
            </a:r>
          </a:p>
          <a:p>
            <a:pPr>
              <a:lnSpc>
                <a:spcPct val="150000"/>
              </a:lnSpc>
            </a:pPr>
            <a:r>
              <a:rPr lang="en-IN" sz="2000" b="1" dirty="0">
                <a:latin typeface="Times New Roman" panose="02020603050405020304" pitchFamily="18" charset="0"/>
                <a:cs typeface="Times New Roman" panose="02020603050405020304" pitchFamily="18" charset="0"/>
              </a:rPr>
              <a:t>Remedy</a:t>
            </a:r>
            <a:r>
              <a:rPr lang="en-IN" sz="2000" dirty="0">
                <a:latin typeface="Times New Roman" panose="02020603050405020304" pitchFamily="18" charset="0"/>
                <a:cs typeface="Times New Roman" panose="02020603050405020304" pitchFamily="18" charset="0"/>
              </a:rPr>
              <a:t>: Victims of business-related human rights abuses must have access to effective remedy mechanisms.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8426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993059" y="596933"/>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1" dirty="0">
                <a:solidFill>
                  <a:srgbClr val="FFFFFF"/>
                </a:solidFill>
                <a:latin typeface="Segoe UI" panose="020B0502040204020203" pitchFamily="34" charset="0"/>
                <a:ea typeface="Century Gothic"/>
                <a:cs typeface="Segoe UI" panose="020B0502040204020203" pitchFamily="34" charset="0"/>
                <a:sym typeface="Century Gothic"/>
              </a:rPr>
              <a:t>OVERVIEW OF THE TOPIC </a:t>
            </a:r>
            <a:endParaRPr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TextBox 4">
            <a:extLst>
              <a:ext uri="{FF2B5EF4-FFF2-40B4-BE49-F238E27FC236}">
                <a16:creationId xmlns:a16="http://schemas.microsoft.com/office/drawing/2014/main" id="{4DAE17F3-5397-24C7-0145-5939CA4B0194}"/>
              </a:ext>
            </a:extLst>
          </p:cNvPr>
          <p:cNvSpPr txBox="1"/>
          <p:nvPr/>
        </p:nvSpPr>
        <p:spPr>
          <a:xfrm>
            <a:off x="993059" y="1443841"/>
            <a:ext cx="10017841" cy="3728649"/>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Intersection with Corporate Responsibility</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Definition and principles of Corporate Social Responsibility(CSR)</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Importance of CSR in addressing climate change</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Connections between human rights and corporate actions</a:t>
            </a:r>
          </a:p>
          <a:p>
            <a:pPr marL="285750" indent="-28575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Case Studies</a:t>
            </a:r>
          </a:p>
          <a:p>
            <a:pPr marL="400050" indent="-400050">
              <a:lnSpc>
                <a:spcPct val="150000"/>
              </a:lnSpc>
              <a:buFont typeface="+mj-lt"/>
              <a:buAutoNum type="romanUcPeriod"/>
            </a:pPr>
            <a:r>
              <a:rPr lang="en-IN" sz="2000" dirty="0" err="1">
                <a:latin typeface="Times New Roman" panose="02020603050405020304" pitchFamily="18" charset="0"/>
                <a:cs typeface="Times New Roman" panose="02020603050405020304" pitchFamily="18" charset="0"/>
              </a:rPr>
              <a:t>Pantagonia’s</a:t>
            </a:r>
            <a:r>
              <a:rPr lang="en-IN" sz="2000" dirty="0">
                <a:latin typeface="Times New Roman" panose="02020603050405020304" pitchFamily="18" charset="0"/>
                <a:cs typeface="Times New Roman" panose="02020603050405020304" pitchFamily="18" charset="0"/>
              </a:rPr>
              <a:t> environmental initiatives</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Tesla’s impact on the renewable energy market</a:t>
            </a:r>
          </a:p>
          <a:p>
            <a:pPr marL="400050" indent="-4000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Case studies of corporate negligence and its impact</a:t>
            </a:r>
          </a:p>
        </p:txBody>
      </p:sp>
    </p:spTree>
    <p:extLst>
      <p:ext uri="{BB962C8B-B14F-4D97-AF65-F5344CB8AC3E}">
        <p14:creationId xmlns:p14="http://schemas.microsoft.com/office/powerpoint/2010/main" val="745672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FRAMEWORKS AND GUIDELINES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4838312"/>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Paris Agreement and Corporate Commitments </a:t>
            </a:r>
          </a:p>
          <a:p>
            <a:pPr algn="just">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 The Paris Agreement is an international treaty aimed at limiting global warming to well below 2 degrees Celsius above pre-industrial levels, with efforts to limit the increase to 1.5 degrees.</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Corporate Role</a:t>
            </a:r>
            <a:r>
              <a:rPr lang="en-IN" sz="2000" dirty="0">
                <a:latin typeface="Times New Roman" panose="02020603050405020304" pitchFamily="18" charset="0"/>
                <a:cs typeface="Times New Roman" panose="02020603050405020304" pitchFamily="18" charset="0"/>
              </a:rPr>
              <a:t>:</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Emission Reductions</a:t>
            </a:r>
            <a:r>
              <a:rPr lang="en-IN" sz="2000" dirty="0">
                <a:latin typeface="Times New Roman" panose="02020603050405020304" pitchFamily="18" charset="0"/>
                <a:cs typeface="Times New Roman" panose="02020603050405020304" pitchFamily="18" charset="0"/>
              </a:rPr>
              <a:t>: Companies commit to reducing their greenhouse gas emissions in line with the agreement's goals.</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Sustainable Practices</a:t>
            </a:r>
            <a:r>
              <a:rPr lang="en-IN" sz="2000" dirty="0">
                <a:latin typeface="Times New Roman" panose="02020603050405020304" pitchFamily="18" charset="0"/>
                <a:cs typeface="Times New Roman" panose="02020603050405020304" pitchFamily="18" charset="0"/>
              </a:rPr>
              <a:t>: Businesses adopt sustainable practices and invest in green technologies to support</a:t>
            </a:r>
          </a:p>
          <a:p>
            <a:pPr algn="just">
              <a:lnSpc>
                <a:spcPct val="150000"/>
              </a:lnSpc>
            </a:pPr>
            <a:r>
              <a:rPr lang="en-IN" sz="2000" dirty="0">
                <a:latin typeface="Times New Roman" panose="02020603050405020304" pitchFamily="18" charset="0"/>
                <a:cs typeface="Times New Roman" panose="02020603050405020304" pitchFamily="18" charset="0"/>
              </a:rPr>
              <a:t>climate goals.</a:t>
            </a:r>
          </a:p>
          <a:p>
            <a:pPr algn="just">
              <a:lnSpc>
                <a:spcPct val="150000"/>
              </a:lnSpc>
            </a:pPr>
            <a:r>
              <a:rPr lang="en-IN" sz="2000" b="1" dirty="0">
                <a:latin typeface="Times New Roman" panose="02020603050405020304" pitchFamily="18" charset="0"/>
                <a:cs typeface="Times New Roman" panose="02020603050405020304" pitchFamily="18" charset="0"/>
              </a:rPr>
              <a:t>Reporting and Transparency</a:t>
            </a:r>
            <a:r>
              <a:rPr lang="en-IN" sz="2000" dirty="0">
                <a:latin typeface="Times New Roman" panose="02020603050405020304" pitchFamily="18" charset="0"/>
                <a:cs typeface="Times New Roman" panose="02020603050405020304" pitchFamily="18" charset="0"/>
              </a:rPr>
              <a:t>: Regularly report on their climate actions and progress towards meeting their commitments.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6196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20" y="2298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FRAMEWORKS AND GUIDELINES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871344"/>
            <a:ext cx="11011989" cy="4653646"/>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Environmental, Social, and Governance (ESG) Criteria</a:t>
            </a:r>
          </a:p>
          <a:p>
            <a:pPr algn="just">
              <a:lnSpc>
                <a:spcPct val="150000"/>
              </a:lnSpc>
            </a:pPr>
            <a:r>
              <a:rPr lang="en-IN" sz="2000" b="1" dirty="0">
                <a:latin typeface="Times New Roman" panose="02020603050405020304" pitchFamily="18" charset="0"/>
                <a:cs typeface="Times New Roman" panose="02020603050405020304" pitchFamily="18" charset="0"/>
              </a:rPr>
              <a:t>Overview</a:t>
            </a:r>
            <a:r>
              <a:rPr lang="en-IN" sz="2000" dirty="0">
                <a:latin typeface="Times New Roman" panose="02020603050405020304" pitchFamily="18" charset="0"/>
                <a:cs typeface="Times New Roman" panose="02020603050405020304" pitchFamily="18" charset="0"/>
              </a:rPr>
              <a:t>: ESG criteria are standards for a company’s operations that socially conscious investors use to screen potential investments.</a:t>
            </a:r>
          </a:p>
          <a:p>
            <a:pPr algn="just">
              <a:lnSpc>
                <a:spcPct val="150000"/>
              </a:lnSpc>
            </a:pPr>
            <a:r>
              <a:rPr lang="en-IN" sz="2000" b="1" dirty="0">
                <a:latin typeface="Times New Roman" panose="02020603050405020304" pitchFamily="18" charset="0"/>
                <a:cs typeface="Times New Roman" panose="02020603050405020304" pitchFamily="18" charset="0"/>
              </a:rPr>
              <a:t>Components</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b="1" dirty="0">
                <a:latin typeface="Times New Roman" panose="02020603050405020304" pitchFamily="18" charset="0"/>
                <a:cs typeface="Times New Roman" panose="02020603050405020304" pitchFamily="18" charset="0"/>
              </a:rPr>
              <a:t>Environmental</a:t>
            </a:r>
            <a:r>
              <a:rPr lang="en-IN" sz="2000" dirty="0">
                <a:latin typeface="Times New Roman" panose="02020603050405020304" pitchFamily="18" charset="0"/>
                <a:cs typeface="Times New Roman" panose="02020603050405020304" pitchFamily="18" charset="0"/>
              </a:rPr>
              <a:t>: Assess how a company performs as a steward of nature (e.g., energy use, waste, pollution, natural resource conservation).</a:t>
            </a:r>
          </a:p>
          <a:p>
            <a:pPr algn="just">
              <a:lnSpc>
                <a:spcPct val="150000"/>
              </a:lnSpc>
            </a:pPr>
            <a:r>
              <a:rPr lang="en-IN" sz="2000" b="1" dirty="0">
                <a:latin typeface="Times New Roman" panose="02020603050405020304" pitchFamily="18" charset="0"/>
                <a:cs typeface="Times New Roman" panose="02020603050405020304" pitchFamily="18" charset="0"/>
              </a:rPr>
              <a:t>Social</a:t>
            </a:r>
            <a:r>
              <a:rPr lang="en-IN" sz="2000" dirty="0">
                <a:latin typeface="Times New Roman" panose="02020603050405020304" pitchFamily="18" charset="0"/>
                <a:cs typeface="Times New Roman" panose="02020603050405020304" pitchFamily="18" charset="0"/>
              </a:rPr>
              <a:t>: Examine how it manages relationships with employees, suppliers, customers, and the communities where it operates (e.g., working conditions, health and safety, community engagement).</a:t>
            </a:r>
          </a:p>
          <a:p>
            <a:pPr algn="just">
              <a:lnSpc>
                <a:spcPct val="150000"/>
              </a:lnSpc>
            </a:pPr>
            <a:r>
              <a:rPr lang="en-IN" sz="2000" b="1" dirty="0">
                <a:latin typeface="Times New Roman" panose="02020603050405020304" pitchFamily="18" charset="0"/>
                <a:cs typeface="Times New Roman" panose="02020603050405020304" pitchFamily="18" charset="0"/>
              </a:rPr>
              <a:t>Governance</a:t>
            </a:r>
            <a:r>
              <a:rPr lang="en-IN" sz="2000" dirty="0">
                <a:latin typeface="Times New Roman" panose="02020603050405020304" pitchFamily="18" charset="0"/>
                <a:cs typeface="Times New Roman" panose="02020603050405020304" pitchFamily="18" charset="0"/>
              </a:rPr>
              <a:t>: Look at the company’s leadership, executive pay, audits, internal controls, and shareholder rights.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95376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18" y="5346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CHALLENGES AND OPPORTUNITIES </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4" y="1224270"/>
            <a:ext cx="11011989" cy="3268652"/>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Balancing Profit and Sustainability</a:t>
            </a:r>
          </a:p>
          <a:p>
            <a:pPr algn="just">
              <a:lnSpc>
                <a:spcPct val="150000"/>
              </a:lnSpc>
            </a:pPr>
            <a:r>
              <a:rPr lang="en-IN" sz="2000" b="1" dirty="0">
                <a:latin typeface="Times New Roman" panose="02020603050405020304" pitchFamily="18" charset="0"/>
                <a:cs typeface="Times New Roman" panose="02020603050405020304" pitchFamily="18" charset="0"/>
              </a:rPr>
              <a:t>Challenges</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b="1" dirty="0">
                <a:latin typeface="Times New Roman" panose="02020603050405020304" pitchFamily="18" charset="0"/>
                <a:cs typeface="Times New Roman" panose="02020603050405020304" pitchFamily="18" charset="0"/>
              </a:rPr>
              <a:t>Cost of Implementation</a:t>
            </a:r>
            <a:r>
              <a:rPr lang="en-IN" sz="2000" dirty="0">
                <a:latin typeface="Times New Roman" panose="02020603050405020304" pitchFamily="18" charset="0"/>
                <a:cs typeface="Times New Roman" panose="02020603050405020304" pitchFamily="18" charset="0"/>
              </a:rPr>
              <a:t>: Integrating sustainable practices can be expensive, impacting short-term profits.</a:t>
            </a:r>
          </a:p>
          <a:p>
            <a:pPr algn="just">
              <a:lnSpc>
                <a:spcPct val="150000"/>
              </a:lnSpc>
            </a:pPr>
            <a:r>
              <a:rPr lang="en-IN" sz="2000" b="1" dirty="0">
                <a:latin typeface="Times New Roman" panose="02020603050405020304" pitchFamily="18" charset="0"/>
                <a:cs typeface="Times New Roman" panose="02020603050405020304" pitchFamily="18" charset="0"/>
              </a:rPr>
              <a:t>Operational Complexity</a:t>
            </a:r>
            <a:r>
              <a:rPr lang="en-IN" sz="2000" dirty="0">
                <a:latin typeface="Times New Roman" panose="02020603050405020304" pitchFamily="18" charset="0"/>
                <a:cs typeface="Times New Roman" panose="02020603050405020304" pitchFamily="18" charset="0"/>
              </a:rPr>
              <a:t>: Overhauling supply chains and processes to be sustainable can be complex and time-consuming.</a:t>
            </a:r>
          </a:p>
          <a:p>
            <a:pPr algn="just">
              <a:lnSpc>
                <a:spcPct val="150000"/>
              </a:lnSpc>
            </a:pPr>
            <a:r>
              <a:rPr lang="en-IN" sz="2000" b="1" dirty="0">
                <a:latin typeface="Times New Roman" panose="02020603050405020304" pitchFamily="18" charset="0"/>
                <a:cs typeface="Times New Roman" panose="02020603050405020304" pitchFamily="18" charset="0"/>
              </a:rPr>
              <a:t>Regulatory Variability</a:t>
            </a:r>
            <a:r>
              <a:rPr lang="en-IN" sz="2000" dirty="0">
                <a:latin typeface="Times New Roman" panose="02020603050405020304" pitchFamily="18" charset="0"/>
                <a:cs typeface="Times New Roman" panose="02020603050405020304" pitchFamily="18" charset="0"/>
              </a:rPr>
              <a:t>: Compliance with diverse regulations across regions can be difficult for global businesses.</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3167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18" y="5346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CHALLENGES AND OPPORTUNITIES </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2" y="1529070"/>
            <a:ext cx="11011989" cy="3268652"/>
          </a:xfrm>
          <a:prstGeom prst="rect">
            <a:avLst/>
          </a:prstGeom>
          <a:noFill/>
        </p:spPr>
        <p:txBody>
          <a:bodyPr wrap="square">
            <a:spAutoFit/>
          </a:bodyPr>
          <a:lstStyle/>
          <a:p>
            <a:pPr algn="just">
              <a:lnSpc>
                <a:spcPct val="150000"/>
              </a:lnSpc>
            </a:pPr>
            <a:r>
              <a:rPr lang="en-IN" sz="2000" b="1" dirty="0">
                <a:latin typeface="Times New Roman" panose="02020603050405020304" pitchFamily="18" charset="0"/>
                <a:cs typeface="Times New Roman" panose="02020603050405020304" pitchFamily="18" charset="0"/>
              </a:rPr>
              <a:t>Balancing Profit and Sustainability</a:t>
            </a:r>
          </a:p>
          <a:p>
            <a:pPr algn="just">
              <a:lnSpc>
                <a:spcPct val="150000"/>
              </a:lnSpc>
            </a:pPr>
            <a:r>
              <a:rPr lang="en-IN" sz="2000" b="1" dirty="0">
                <a:latin typeface="Times New Roman" panose="02020603050405020304" pitchFamily="18" charset="0"/>
                <a:cs typeface="Times New Roman" panose="02020603050405020304" pitchFamily="18" charset="0"/>
              </a:rPr>
              <a:t>Opportunities</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b="1" dirty="0">
                <a:latin typeface="Times New Roman" panose="02020603050405020304" pitchFamily="18" charset="0"/>
                <a:cs typeface="Times New Roman" panose="02020603050405020304" pitchFamily="18" charset="0"/>
              </a:rPr>
              <a:t>Innovation and Efficiency</a:t>
            </a:r>
            <a:r>
              <a:rPr lang="en-IN" sz="2000" dirty="0">
                <a:latin typeface="Times New Roman" panose="02020603050405020304" pitchFamily="18" charset="0"/>
                <a:cs typeface="Times New Roman" panose="02020603050405020304" pitchFamily="18" charset="0"/>
              </a:rPr>
              <a:t>: Sustainable practices can lead to innovative solutions and long-term cost savings.</a:t>
            </a:r>
          </a:p>
          <a:p>
            <a:pPr algn="just">
              <a:lnSpc>
                <a:spcPct val="150000"/>
              </a:lnSpc>
            </a:pPr>
            <a:r>
              <a:rPr lang="en-IN" sz="2000" b="1" dirty="0">
                <a:latin typeface="Times New Roman" panose="02020603050405020304" pitchFamily="18" charset="0"/>
                <a:cs typeface="Times New Roman" panose="02020603050405020304" pitchFamily="18" charset="0"/>
              </a:rPr>
              <a:t>Market Expansion</a:t>
            </a:r>
            <a:r>
              <a:rPr lang="en-IN" sz="2000" dirty="0">
                <a:latin typeface="Times New Roman" panose="02020603050405020304" pitchFamily="18" charset="0"/>
                <a:cs typeface="Times New Roman" panose="02020603050405020304" pitchFamily="18" charset="0"/>
              </a:rPr>
              <a:t>: Growing demand for sustainable products opens new market opportunities.</a:t>
            </a:r>
          </a:p>
          <a:p>
            <a:pPr algn="just">
              <a:lnSpc>
                <a:spcPct val="150000"/>
              </a:lnSpc>
            </a:pPr>
            <a:r>
              <a:rPr lang="en-IN" sz="2000" b="1" dirty="0">
                <a:latin typeface="Times New Roman" panose="02020603050405020304" pitchFamily="18" charset="0"/>
                <a:cs typeface="Times New Roman" panose="02020603050405020304" pitchFamily="18" charset="0"/>
              </a:rPr>
              <a:t>Risk Mitigation</a:t>
            </a:r>
            <a:r>
              <a:rPr lang="en-IN" sz="2000" dirty="0">
                <a:latin typeface="Times New Roman" panose="02020603050405020304" pitchFamily="18" charset="0"/>
                <a:cs typeface="Times New Roman" panose="02020603050405020304" pitchFamily="18" charset="0"/>
              </a:rPr>
              <a:t>: Sustainable practices help manage risks related to resource depletion, regulatory changes, and climate impacts.</a:t>
            </a:r>
          </a:p>
        </p:txBody>
      </p:sp>
    </p:spTree>
    <p:extLst>
      <p:ext uri="{BB962C8B-B14F-4D97-AF65-F5344CB8AC3E}">
        <p14:creationId xmlns:p14="http://schemas.microsoft.com/office/powerpoint/2010/main" val="1525346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18" y="5346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CHALLENGES AND OPPORTUNITIES </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2" y="1529070"/>
            <a:ext cx="11011989" cy="3576428"/>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Building a Positive Corporate Reputation</a:t>
            </a:r>
            <a:endParaRPr lang="en-IN" sz="2000"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Challenges</a:t>
            </a:r>
            <a:r>
              <a:rPr lang="en-IN" sz="2000" dirty="0">
                <a:latin typeface="Times New Roman" panose="02020603050405020304" pitchFamily="18" charset="0"/>
                <a:cs typeface="Times New Roman" panose="02020603050405020304" pitchFamily="18" charset="0"/>
              </a:rPr>
              <a:t>:</a:t>
            </a:r>
          </a:p>
          <a:p>
            <a:pPr algn="just">
              <a:lnSpc>
                <a:spcPct val="150000"/>
              </a:lnSpc>
            </a:pPr>
            <a:r>
              <a:rPr lang="en-IN" sz="2000" b="1" dirty="0">
                <a:latin typeface="Times New Roman" panose="02020603050405020304" pitchFamily="18" charset="0"/>
                <a:cs typeface="Times New Roman" panose="02020603050405020304" pitchFamily="18" charset="0"/>
              </a:rPr>
              <a:t>Maintaining Transparency</a:t>
            </a:r>
            <a:r>
              <a:rPr lang="en-IN" sz="2000" dirty="0">
                <a:latin typeface="Times New Roman" panose="02020603050405020304" pitchFamily="18" charset="0"/>
                <a:cs typeface="Times New Roman" panose="02020603050405020304" pitchFamily="18" charset="0"/>
              </a:rPr>
              <a:t>: Being open and honest about business practices and impacts is essential but challenging.</a:t>
            </a:r>
          </a:p>
          <a:p>
            <a:pPr algn="just">
              <a:lnSpc>
                <a:spcPct val="150000"/>
              </a:lnSpc>
            </a:pPr>
            <a:r>
              <a:rPr lang="en-IN" sz="2000" b="1" dirty="0">
                <a:latin typeface="Times New Roman" panose="02020603050405020304" pitchFamily="18" charset="0"/>
                <a:cs typeface="Times New Roman" panose="02020603050405020304" pitchFamily="18" charset="0"/>
              </a:rPr>
              <a:t>Engaging Stakeholders</a:t>
            </a:r>
            <a:r>
              <a:rPr lang="en-IN" sz="2000" dirty="0">
                <a:latin typeface="Times New Roman" panose="02020603050405020304" pitchFamily="18" charset="0"/>
                <a:cs typeface="Times New Roman" panose="02020603050405020304" pitchFamily="18" charset="0"/>
              </a:rPr>
              <a:t>: Effectively addressing the diverse concerns of stakeholders, including customers, employees, and communities.</a:t>
            </a:r>
            <a:endParaRPr lang="en-IN" sz="2000" b="1"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Consistency Across Operations</a:t>
            </a:r>
            <a:r>
              <a:rPr lang="en-IN" sz="2000" dirty="0">
                <a:latin typeface="Times New Roman" panose="02020603050405020304" pitchFamily="18" charset="0"/>
                <a:cs typeface="Times New Roman" panose="02020603050405020304" pitchFamily="18" charset="0"/>
              </a:rPr>
              <a:t>: Ensuring that all parts of the business consistently adhere to sustainability and human rights commitments.</a:t>
            </a:r>
          </a:p>
        </p:txBody>
      </p:sp>
    </p:spTree>
    <p:extLst>
      <p:ext uri="{BB962C8B-B14F-4D97-AF65-F5344CB8AC3E}">
        <p14:creationId xmlns:p14="http://schemas.microsoft.com/office/powerpoint/2010/main" val="4157307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883918" y="534637"/>
            <a:ext cx="10424159"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CHALLENGES AND OPPORTUNITIES </a:t>
            </a: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a:t>
            </a:r>
          </a:p>
        </p:txBody>
      </p:sp>
      <p:sp>
        <p:nvSpPr>
          <p:cNvPr id="3" name="TextBox 2">
            <a:extLst>
              <a:ext uri="{FF2B5EF4-FFF2-40B4-BE49-F238E27FC236}">
                <a16:creationId xmlns:a16="http://schemas.microsoft.com/office/drawing/2014/main" id="{1E5BF356-BD16-331B-A248-8C3243827F78}"/>
              </a:ext>
            </a:extLst>
          </p:cNvPr>
          <p:cNvSpPr txBox="1"/>
          <p:nvPr/>
        </p:nvSpPr>
        <p:spPr>
          <a:xfrm>
            <a:off x="590002" y="1529070"/>
            <a:ext cx="11011989" cy="3114763"/>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Building a Positive Corporate Reputation</a:t>
            </a:r>
            <a:endParaRPr lang="en-IN" sz="2000"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Opportunities: </a:t>
            </a:r>
            <a:endParaRPr lang="en-IN" sz="2000" dirty="0">
              <a:latin typeface="Times New Roman" panose="02020603050405020304" pitchFamily="18" charset="0"/>
              <a:cs typeface="Times New Roman" panose="02020603050405020304" pitchFamily="18" charset="0"/>
            </a:endParaRPr>
          </a:p>
          <a:p>
            <a:pPr algn="just">
              <a:lnSpc>
                <a:spcPct val="150000"/>
              </a:lnSpc>
            </a:pPr>
            <a:r>
              <a:rPr lang="en-IN" sz="2000" b="1" dirty="0">
                <a:latin typeface="Times New Roman" panose="02020603050405020304" pitchFamily="18" charset="0"/>
                <a:cs typeface="Times New Roman" panose="02020603050405020304" pitchFamily="18" charset="0"/>
              </a:rPr>
              <a:t>Brand Loyalty and Trust</a:t>
            </a:r>
            <a:r>
              <a:rPr lang="en-IN" sz="2000" dirty="0">
                <a:latin typeface="Times New Roman" panose="02020603050405020304" pitchFamily="18" charset="0"/>
                <a:cs typeface="Times New Roman" panose="02020603050405020304" pitchFamily="18" charset="0"/>
              </a:rPr>
              <a:t>: Strong sustainability practices build customer trust and brand loyalty.</a:t>
            </a:r>
          </a:p>
          <a:p>
            <a:pPr algn="just">
              <a:lnSpc>
                <a:spcPct val="150000"/>
              </a:lnSpc>
            </a:pPr>
            <a:r>
              <a:rPr lang="en-IN" sz="2000" b="1" dirty="0">
                <a:latin typeface="Times New Roman" panose="02020603050405020304" pitchFamily="18" charset="0"/>
                <a:cs typeface="Times New Roman" panose="02020603050405020304" pitchFamily="18" charset="0"/>
              </a:rPr>
              <a:t>Employee Engagement</a:t>
            </a:r>
            <a:r>
              <a:rPr lang="en-IN" sz="2000" dirty="0">
                <a:latin typeface="Times New Roman" panose="02020603050405020304" pitchFamily="18" charset="0"/>
                <a:cs typeface="Times New Roman" panose="02020603050405020304" pitchFamily="18" charset="0"/>
              </a:rPr>
              <a:t>: A positive reputation enhances employee morale and helps attract and retain talent.</a:t>
            </a:r>
          </a:p>
          <a:p>
            <a:pPr algn="just">
              <a:lnSpc>
                <a:spcPct val="150000"/>
              </a:lnSpc>
            </a:pPr>
            <a:r>
              <a:rPr lang="en-IN" sz="2000" b="1" dirty="0">
                <a:latin typeface="Times New Roman" panose="02020603050405020304" pitchFamily="18" charset="0"/>
                <a:cs typeface="Times New Roman" panose="02020603050405020304" pitchFamily="18" charset="0"/>
              </a:rPr>
              <a:t>Competitive Differentiation</a:t>
            </a:r>
            <a:r>
              <a:rPr lang="en-IN" sz="2000" dirty="0">
                <a:latin typeface="Times New Roman" panose="02020603050405020304" pitchFamily="18" charset="0"/>
                <a:cs typeface="Times New Roman" panose="02020603050405020304" pitchFamily="18" charset="0"/>
              </a:rPr>
              <a:t>: Leading in sustainability and human rights can set a company apart from competitors and attract investors.</a:t>
            </a:r>
          </a:p>
        </p:txBody>
      </p:sp>
    </p:spTree>
    <p:extLst>
      <p:ext uri="{BB962C8B-B14F-4D97-AF65-F5344CB8AC3E}">
        <p14:creationId xmlns:p14="http://schemas.microsoft.com/office/powerpoint/2010/main" val="1197176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257913" y="300371"/>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1" dirty="0">
                <a:solidFill>
                  <a:srgbClr val="FFFFFF"/>
                </a:solidFill>
                <a:latin typeface="Segoe UI" panose="020B0502040204020203" pitchFamily="34" charset="0"/>
                <a:ea typeface="Century Gothic"/>
                <a:cs typeface="Segoe UI" panose="020B0502040204020203" pitchFamily="34" charset="0"/>
                <a:sym typeface="Century Gothic"/>
              </a:rPr>
              <a:t>OVERVIEW OF THE TOPIC </a:t>
            </a:r>
            <a:endParaRPr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TextBox 4">
            <a:extLst>
              <a:ext uri="{FF2B5EF4-FFF2-40B4-BE49-F238E27FC236}">
                <a16:creationId xmlns:a16="http://schemas.microsoft.com/office/drawing/2014/main" id="{4DAE17F3-5397-24C7-0145-5939CA4B0194}"/>
              </a:ext>
            </a:extLst>
          </p:cNvPr>
          <p:cNvSpPr txBox="1"/>
          <p:nvPr/>
        </p:nvSpPr>
        <p:spPr>
          <a:xfrm>
            <a:off x="1087079" y="871344"/>
            <a:ext cx="10017841" cy="5576976"/>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Influence of Social Movements on Companies</a:t>
            </a:r>
          </a:p>
          <a:p>
            <a:pPr marL="571500" indent="-57150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Pressure Tactics</a:t>
            </a:r>
          </a:p>
          <a:p>
            <a:pPr marL="571500" indent="-57150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Collaborative Efforts</a:t>
            </a:r>
          </a:p>
          <a:p>
            <a:pPr marL="514350" indent="-514350">
              <a:lnSpc>
                <a:spcPct val="150000"/>
              </a:lnSpc>
              <a:buAutoNum type="alphaUcPeriod"/>
            </a:pPr>
            <a:r>
              <a:rPr lang="en-IN" sz="2000" dirty="0">
                <a:latin typeface="Times New Roman" panose="02020603050405020304" pitchFamily="18" charset="0"/>
                <a:cs typeface="Times New Roman" panose="02020603050405020304" pitchFamily="18" charset="0"/>
              </a:rPr>
              <a:t>Partnership between companies and NGOs</a:t>
            </a:r>
          </a:p>
          <a:p>
            <a:pPr marL="514350" indent="-514350">
              <a:lnSpc>
                <a:spcPct val="150000"/>
              </a:lnSpc>
              <a:buAutoNum type="alphaUcPeriod"/>
            </a:pPr>
            <a:r>
              <a:rPr lang="en-IN" sz="2000" dirty="0">
                <a:latin typeface="Times New Roman" panose="02020603050405020304" pitchFamily="18" charset="0"/>
                <a:cs typeface="Times New Roman" panose="02020603050405020304" pitchFamily="18" charset="0"/>
              </a:rPr>
              <a:t>Corporate response to social movement demands</a:t>
            </a:r>
          </a:p>
          <a:p>
            <a:pPr marL="342900" indent="-34290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Civil Society’s Role in Shaping Corporate Behaviour</a:t>
            </a:r>
          </a:p>
          <a:p>
            <a:pPr marL="514350" indent="-5143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Advocacy and Lobbying</a:t>
            </a:r>
          </a:p>
          <a:p>
            <a:pPr marL="457200" indent="-457200">
              <a:lnSpc>
                <a:spcPct val="150000"/>
              </a:lnSpc>
              <a:buAutoNum type="alphaUcPeriod"/>
            </a:pPr>
            <a:r>
              <a:rPr lang="en-IN" sz="2000" dirty="0">
                <a:latin typeface="Times New Roman" panose="02020603050405020304" pitchFamily="18" charset="0"/>
                <a:cs typeface="Times New Roman" panose="02020603050405020304" pitchFamily="18" charset="0"/>
              </a:rPr>
              <a:t>Strategies used by civil society organisations</a:t>
            </a:r>
          </a:p>
          <a:p>
            <a:pPr marL="457200" indent="-457200">
              <a:lnSpc>
                <a:spcPct val="150000"/>
              </a:lnSpc>
              <a:buAutoNum type="alphaUcPeriod"/>
            </a:pPr>
            <a:r>
              <a:rPr lang="en-IN" sz="2000" dirty="0">
                <a:latin typeface="Times New Roman" panose="02020603050405020304" pitchFamily="18" charset="0"/>
                <a:cs typeface="Times New Roman" panose="02020603050405020304" pitchFamily="18" charset="0"/>
              </a:rPr>
              <a:t>Examples of successful advocacy campaigns</a:t>
            </a:r>
          </a:p>
          <a:p>
            <a:pPr marL="514350" indent="-514350">
              <a:lnSpc>
                <a:spcPct val="150000"/>
              </a:lnSpc>
              <a:buAutoNum type="romanUcPeriod" startAt="2"/>
            </a:pPr>
            <a:r>
              <a:rPr lang="en-IN" sz="2000" dirty="0">
                <a:latin typeface="Times New Roman" panose="02020603050405020304" pitchFamily="18" charset="0"/>
                <a:cs typeface="Times New Roman" panose="02020603050405020304" pitchFamily="18" charset="0"/>
              </a:rPr>
              <a:t>Monitoring and Accountability </a:t>
            </a:r>
          </a:p>
          <a:p>
            <a:pPr>
              <a:lnSpc>
                <a:spcPct val="150000"/>
              </a:lnSpc>
            </a:pPr>
            <a:r>
              <a:rPr lang="en-IN" sz="2000" dirty="0">
                <a:latin typeface="Times New Roman" panose="02020603050405020304" pitchFamily="18" charset="0"/>
                <a:cs typeface="Times New Roman" panose="02020603050405020304" pitchFamily="18" charset="0"/>
              </a:rPr>
              <a:t>A.    Role of watchdog organisations and mechanisms for holding companies accountable </a:t>
            </a:r>
          </a:p>
          <a:p>
            <a:pPr marL="457200" indent="-457200">
              <a:lnSpc>
                <a:spcPct val="150000"/>
              </a:lnSpc>
              <a:buFont typeface="Arial" panose="020B0604020202020204" pitchFamily="34" charset="0"/>
              <a:buChar char="•"/>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8710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257913" y="300371"/>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1" dirty="0">
                <a:solidFill>
                  <a:srgbClr val="FFFFFF"/>
                </a:solidFill>
                <a:latin typeface="Segoe UI" panose="020B0502040204020203" pitchFamily="34" charset="0"/>
                <a:ea typeface="Century Gothic"/>
                <a:cs typeface="Segoe UI" panose="020B0502040204020203" pitchFamily="34" charset="0"/>
                <a:sym typeface="Century Gothic"/>
              </a:rPr>
              <a:t>OVERVIEW OF THE TOPIC </a:t>
            </a:r>
            <a:endParaRPr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TextBox 4">
            <a:extLst>
              <a:ext uri="{FF2B5EF4-FFF2-40B4-BE49-F238E27FC236}">
                <a16:creationId xmlns:a16="http://schemas.microsoft.com/office/drawing/2014/main" id="{4DAE17F3-5397-24C7-0145-5939CA4B0194}"/>
              </a:ext>
            </a:extLst>
          </p:cNvPr>
          <p:cNvSpPr txBox="1"/>
          <p:nvPr/>
        </p:nvSpPr>
        <p:spPr>
          <a:xfrm>
            <a:off x="657871" y="1102177"/>
            <a:ext cx="10017841" cy="3730317"/>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Frameworks and Guidelines </a:t>
            </a:r>
          </a:p>
          <a:p>
            <a:pPr marL="514350" indent="-5143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UN Guiding Principles on Business and Human Rights</a:t>
            </a:r>
          </a:p>
          <a:p>
            <a:pPr marL="514350" indent="-5143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Paris Agreement and corporate commitments</a:t>
            </a:r>
          </a:p>
          <a:p>
            <a:pPr marL="514350" indent="-5143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Environmental and Social Governance (ESG) criteria</a:t>
            </a:r>
          </a:p>
          <a:p>
            <a:pPr marL="342900" indent="-342900">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Challenges and Opportunities </a:t>
            </a:r>
          </a:p>
          <a:p>
            <a:pPr marL="514350" indent="-5143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Balancing profit and sustainability</a:t>
            </a:r>
          </a:p>
          <a:p>
            <a:pPr marL="514350" indent="-514350">
              <a:lnSpc>
                <a:spcPct val="150000"/>
              </a:lnSpc>
              <a:buFont typeface="+mj-lt"/>
              <a:buAutoNum type="romanUcPeriod"/>
            </a:pPr>
            <a:r>
              <a:rPr lang="en-IN" sz="2000" dirty="0">
                <a:latin typeface="Times New Roman" panose="02020603050405020304" pitchFamily="18" charset="0"/>
                <a:cs typeface="Times New Roman" panose="02020603050405020304" pitchFamily="18" charset="0"/>
              </a:rPr>
              <a:t>Building a positive corporate reputation</a:t>
            </a:r>
            <a:endParaRPr lang="en-IN" sz="2000" b="1" dirty="0">
              <a:latin typeface="Times New Roman" panose="02020603050405020304" pitchFamily="18" charset="0"/>
              <a:cs typeface="Times New Roman" panose="02020603050405020304" pitchFamily="18" charset="0"/>
            </a:endParaRPr>
          </a:p>
          <a:p>
            <a:pPr marL="457200" indent="-457200">
              <a:lnSpc>
                <a:spcPct val="150000"/>
              </a:lnSpc>
              <a:buFont typeface="Arial" panose="020B0604020202020204" pitchFamily="34" charset="0"/>
              <a:buChar char="•"/>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3949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351931" y="593125"/>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INTRODUCTION</a:t>
            </a:r>
            <a:endParaRPr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TextBox 4">
            <a:extLst>
              <a:ext uri="{FF2B5EF4-FFF2-40B4-BE49-F238E27FC236}">
                <a16:creationId xmlns:a16="http://schemas.microsoft.com/office/drawing/2014/main" id="{4DAE17F3-5397-24C7-0145-5939CA4B0194}"/>
              </a:ext>
            </a:extLst>
          </p:cNvPr>
          <p:cNvSpPr txBox="1"/>
          <p:nvPr/>
        </p:nvSpPr>
        <p:spPr>
          <a:xfrm>
            <a:off x="1087077" y="1482794"/>
            <a:ext cx="10017841" cy="3730317"/>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Climate change disproportionately affects vulnerable communities, exacerbating inequalities and undermining basic human rights. </a:t>
            </a:r>
          </a:p>
          <a:p>
            <a:pPr marL="342900" indent="-342900" algn="just">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Rising temperatures and extreme weather events lead to food and water insecurity, displacement, and health risks. Marginalized groups, including low-income populations, indigenous peoples, and residents of developing countries, face heightened risks. </a:t>
            </a:r>
          </a:p>
          <a:p>
            <a:pPr marL="342900" indent="-342900" algn="just">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These impacts threaten the rights to life, health, food, water, and housing. Addressing climate change is thus not only an environmental necessity but also a critical human rights issue, requiring urgent action from governments, corporations, and civil society. </a:t>
            </a:r>
          </a:p>
        </p:txBody>
      </p:sp>
    </p:spTree>
    <p:extLst>
      <p:ext uri="{BB962C8B-B14F-4D97-AF65-F5344CB8AC3E}">
        <p14:creationId xmlns:p14="http://schemas.microsoft.com/office/powerpoint/2010/main" val="10349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351934" y="321277"/>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UNDERSTADING SOCIAL MOVEMENTS</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976182" y="930994"/>
            <a:ext cx="10008973" cy="5693866"/>
          </a:xfrm>
          <a:prstGeom prst="rect">
            <a:avLst/>
          </a:prstGeom>
          <a:noFill/>
        </p:spPr>
        <p:txBody>
          <a:bodyPr wrap="square">
            <a:spAutoFit/>
          </a:bodyPr>
          <a:lstStyle/>
          <a:p>
            <a:pPr>
              <a:lnSpc>
                <a:spcPct val="150000"/>
              </a:lnSpc>
            </a:pPr>
            <a:r>
              <a:rPr lang="en-IN" sz="2000" b="1" dirty="0">
                <a:latin typeface="Times New Roman" panose="02020603050405020304" pitchFamily="18" charset="0"/>
                <a:cs typeface="Times New Roman" panose="02020603050405020304" pitchFamily="18" charset="0"/>
              </a:rPr>
              <a:t>Definition</a:t>
            </a:r>
            <a:r>
              <a:rPr lang="en-IN" sz="2000" dirty="0">
                <a:latin typeface="Times New Roman" panose="02020603050405020304" pitchFamily="18" charset="0"/>
                <a:cs typeface="Times New Roman" panose="02020603050405020304" pitchFamily="18" charset="0"/>
              </a:rPr>
              <a:t>:</a:t>
            </a:r>
          </a:p>
          <a:p>
            <a:pPr>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Social movements are organized efforts by large groups to achieve social or political change, characterized by collective action aimed at challenging the status quo.</a:t>
            </a:r>
          </a:p>
          <a:p>
            <a:pPr>
              <a:lnSpc>
                <a:spcPct val="150000"/>
              </a:lnSpc>
            </a:pPr>
            <a:r>
              <a:rPr lang="en-IN" sz="2000" b="1" dirty="0">
                <a:latin typeface="Times New Roman" panose="02020603050405020304" pitchFamily="18" charset="0"/>
                <a:cs typeface="Times New Roman" panose="02020603050405020304" pitchFamily="18" charset="0"/>
              </a:rPr>
              <a:t>Purpose</a:t>
            </a:r>
            <a:r>
              <a:rPr lang="en-IN" sz="2000" dirty="0">
                <a:latin typeface="Times New Roman" panose="02020603050405020304" pitchFamily="18" charset="0"/>
                <a:cs typeface="Times New Roman" panose="02020603050405020304" pitchFamily="18" charset="0"/>
              </a:rPr>
              <a:t>:</a:t>
            </a:r>
          </a:p>
          <a:p>
            <a:pPr>
              <a:lnSpc>
                <a:spcPct val="150000"/>
              </a:lnSpc>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They address perceived injustices, bring about policy changes, raise awareness, and influence public opinion and behaviour.</a:t>
            </a:r>
          </a:p>
          <a:p>
            <a:pPr>
              <a:lnSpc>
                <a:spcPct val="150000"/>
              </a:lnSpc>
            </a:pPr>
            <a:r>
              <a:rPr lang="en-IN" sz="2000" b="1" dirty="0">
                <a:latin typeface="Times New Roman" panose="02020603050405020304" pitchFamily="18" charset="0"/>
                <a:cs typeface="Times New Roman" panose="02020603050405020304" pitchFamily="18" charset="0"/>
              </a:rPr>
              <a:t>Key Characteristics of Social Movements</a:t>
            </a:r>
          </a:p>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Collective Action</a:t>
            </a:r>
            <a:r>
              <a:rPr lang="en-IN" sz="2000" dirty="0">
                <a:latin typeface="Times New Roman" panose="02020603050405020304" pitchFamily="18" charset="0"/>
                <a:cs typeface="Times New Roman" panose="02020603050405020304" pitchFamily="18" charset="0"/>
              </a:rPr>
              <a:t>: Involves protests, demonstrations, and petitions by large groups working towards a common goal.</a:t>
            </a:r>
          </a:p>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Organized Structure</a:t>
            </a:r>
            <a:r>
              <a:rPr lang="en-IN" sz="2000" dirty="0">
                <a:latin typeface="Times New Roman" panose="02020603050405020304" pitchFamily="18" charset="0"/>
                <a:cs typeface="Times New Roman" panose="02020603050405020304" pitchFamily="18" charset="0"/>
              </a:rPr>
              <a:t>: May be formally or loosely organized but require effective coordination and communication.</a:t>
            </a:r>
          </a:p>
          <a:p>
            <a:endParaRPr lang="en-IN" sz="20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641488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351934" y="321277"/>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UNDERSTADING SOCIAL MOVEMENTS</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1099750" y="1165773"/>
            <a:ext cx="10107827" cy="4462760"/>
          </a:xfrm>
          <a:prstGeom prst="rect">
            <a:avLst/>
          </a:prstGeom>
          <a:noFill/>
        </p:spPr>
        <p:txBody>
          <a:bodyPr wrap="square">
            <a:spAutoFit/>
          </a:bodyPr>
          <a:lstStyle/>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Organized Structure</a:t>
            </a:r>
            <a:r>
              <a:rPr lang="en-IN" sz="2000" dirty="0">
                <a:latin typeface="Times New Roman" panose="02020603050405020304" pitchFamily="18" charset="0"/>
                <a:cs typeface="Times New Roman" panose="02020603050405020304" pitchFamily="18" charset="0"/>
              </a:rPr>
              <a:t>: May be formally or loosely organized but require effective coordination and communication.</a:t>
            </a:r>
          </a:p>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Shared Objectives</a:t>
            </a:r>
            <a:r>
              <a:rPr lang="en-IN" sz="2000" dirty="0">
                <a:latin typeface="Times New Roman" panose="02020603050405020304" pitchFamily="18" charset="0"/>
                <a:cs typeface="Times New Roman" panose="02020603050405020304" pitchFamily="18" charset="0"/>
              </a:rPr>
              <a:t>: Participants share common goals, ranging from environmental protection to social justice.</a:t>
            </a:r>
          </a:p>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Sustained Effort</a:t>
            </a:r>
            <a:r>
              <a:rPr lang="en-IN" sz="2000" dirty="0">
                <a:latin typeface="Times New Roman" panose="02020603050405020304" pitchFamily="18" charset="0"/>
                <a:cs typeface="Times New Roman" panose="02020603050405020304" pitchFamily="18" charset="0"/>
              </a:rPr>
              <a:t>: Requires long-term commitment and sustained efforts to achieve change.</a:t>
            </a:r>
          </a:p>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Public Engagement</a:t>
            </a:r>
            <a:r>
              <a:rPr lang="en-IN" sz="2000" dirty="0">
                <a:latin typeface="Times New Roman" panose="02020603050405020304" pitchFamily="18" charset="0"/>
                <a:cs typeface="Times New Roman" panose="02020603050405020304" pitchFamily="18" charset="0"/>
              </a:rPr>
              <a:t>: Engages the public through media campaigns, educational programs, and outreach to amplify impact.</a:t>
            </a:r>
          </a:p>
          <a:p>
            <a:pPr>
              <a:lnSpc>
                <a:spcPct val="150000"/>
              </a:lnSpc>
              <a:buFont typeface="Arial" panose="020B0604020202020204" pitchFamily="34" charset="0"/>
              <a:buChar char="•"/>
            </a:pPr>
            <a:r>
              <a:rPr lang="en-IN" sz="2000" b="1" dirty="0">
                <a:latin typeface="Times New Roman" panose="02020603050405020304" pitchFamily="18" charset="0"/>
                <a:cs typeface="Times New Roman" panose="02020603050405020304" pitchFamily="18" charset="0"/>
              </a:rPr>
              <a:t>Challenging Authority</a:t>
            </a:r>
            <a:r>
              <a:rPr lang="en-IN" sz="2000" dirty="0">
                <a:latin typeface="Times New Roman" panose="02020603050405020304" pitchFamily="18" charset="0"/>
                <a:cs typeface="Times New Roman" panose="02020603050405020304" pitchFamily="18" charset="0"/>
              </a:rPr>
              <a:t>: Often challenges established institutions, policies, and power structures to drive systemic change.</a:t>
            </a:r>
          </a:p>
          <a:p>
            <a:endParaRPr lang="en-IN" dirty="0"/>
          </a:p>
        </p:txBody>
      </p:sp>
    </p:spTree>
    <p:extLst>
      <p:ext uri="{BB962C8B-B14F-4D97-AF65-F5344CB8AC3E}">
        <p14:creationId xmlns:p14="http://schemas.microsoft.com/office/powerpoint/2010/main" val="823563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57;p46">
            <a:extLst>
              <a:ext uri="{FF2B5EF4-FFF2-40B4-BE49-F238E27FC236}">
                <a16:creationId xmlns:a16="http://schemas.microsoft.com/office/drawing/2014/main" id="{06E4C24D-243E-5DF7-9B49-6BBD4AB9045F}"/>
              </a:ext>
            </a:extLst>
          </p:cNvPr>
          <p:cNvSpPr/>
          <p:nvPr/>
        </p:nvSpPr>
        <p:spPr>
          <a:xfrm>
            <a:off x="1351934" y="321277"/>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1" dirty="0">
                <a:solidFill>
                  <a:srgbClr val="FFFFFF"/>
                </a:solidFill>
                <a:latin typeface="Segoe UI" panose="020B0502040204020203" pitchFamily="34" charset="0"/>
                <a:ea typeface="Century Gothic"/>
                <a:cs typeface="Segoe UI" panose="020B0502040204020203" pitchFamily="34" charset="0"/>
                <a:sym typeface="Century Gothic"/>
              </a:rPr>
              <a:t>UNDERSTADING SOCIAL MOVEMENTS</a:t>
            </a:r>
            <a:endParaRPr lang="en-IN" sz="2800" b="1"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3" name="TextBox 2">
            <a:extLst>
              <a:ext uri="{FF2B5EF4-FFF2-40B4-BE49-F238E27FC236}">
                <a16:creationId xmlns:a16="http://schemas.microsoft.com/office/drawing/2014/main" id="{1E5BF356-BD16-331B-A248-8C3243827F78}"/>
              </a:ext>
            </a:extLst>
          </p:cNvPr>
          <p:cNvSpPr txBox="1"/>
          <p:nvPr/>
        </p:nvSpPr>
        <p:spPr>
          <a:xfrm>
            <a:off x="1099750" y="1165773"/>
            <a:ext cx="10107827" cy="4616648"/>
          </a:xfrm>
          <a:prstGeom prst="rect">
            <a:avLst/>
          </a:prstGeom>
          <a:noFill/>
        </p:spPr>
        <p:txBody>
          <a:bodyPr wrap="square">
            <a:spAutoFit/>
          </a:bodyPr>
          <a:lstStyle/>
          <a:p>
            <a:pPr algn="just"/>
            <a:r>
              <a:rPr lang="en-IN" sz="2000" b="1" dirty="0">
                <a:latin typeface="Times New Roman" panose="02020603050405020304" pitchFamily="18" charset="0"/>
                <a:cs typeface="Times New Roman" panose="02020603050405020304" pitchFamily="18" charset="0"/>
              </a:rPr>
              <a:t>Environmental Social Movements</a:t>
            </a:r>
          </a:p>
          <a:p>
            <a:pPr marL="342900" indent="-342900" algn="just">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Focus on environmental issues like climate change, pollution, and deforestation, advocating for sustainable practices and conservation efforts.</a:t>
            </a:r>
          </a:p>
          <a:p>
            <a:pPr algn="just"/>
            <a:r>
              <a:rPr lang="en-IN" sz="2000" b="1" dirty="0">
                <a:latin typeface="Times New Roman" panose="02020603050405020304" pitchFamily="18" charset="0"/>
                <a:cs typeface="Times New Roman" panose="02020603050405020304" pitchFamily="18" charset="0"/>
              </a:rPr>
              <a:t>Examples</a:t>
            </a:r>
            <a:r>
              <a:rPr lang="en-IN" sz="20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Extinction Rebellion: Uses non-violent civil disobedience to compel government action on the climate crisis.</a:t>
            </a:r>
          </a:p>
          <a:p>
            <a:pPr marL="342900" indent="-342900" algn="just">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Fridays for future: Youth-led movement initiated by Greta Thunberg, involving climate strikes and rallies to demand urgent action</a:t>
            </a:r>
          </a:p>
          <a:p>
            <a:pPr marL="342900" indent="-342900" algn="just">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Greenpeace: International organisation promoting environmental Conservations through direct action, lobbying, and research. </a:t>
            </a:r>
          </a:p>
          <a:p>
            <a:pPr algn="just"/>
            <a:r>
              <a:rPr lang="en-IN" sz="2000" b="1" dirty="0">
                <a:latin typeface="Times New Roman" panose="02020603050405020304" pitchFamily="18" charset="0"/>
                <a:cs typeface="Times New Roman" panose="02020603050405020304" pitchFamily="18" charset="0"/>
              </a:rPr>
              <a:t>Impact</a:t>
            </a:r>
            <a:r>
              <a:rPr lang="en-IN" sz="20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Raised awareness about environmental issues, influenced public opinion, and pressured governments and corporations to adopt sustainable practices, leading to significant policy changes.</a:t>
            </a:r>
          </a:p>
          <a:p>
            <a:endParaRPr lang="en-IN" dirty="0"/>
          </a:p>
        </p:txBody>
      </p:sp>
    </p:spTree>
    <p:extLst>
      <p:ext uri="{BB962C8B-B14F-4D97-AF65-F5344CB8AC3E}">
        <p14:creationId xmlns:p14="http://schemas.microsoft.com/office/powerpoint/2010/main" val="85195670"/>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4790</TotalTime>
  <Words>2993</Words>
  <Application>Microsoft Office PowerPoint</Application>
  <PresentationFormat>Widescreen</PresentationFormat>
  <Paragraphs>249</Paragraphs>
  <Slides>35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35</vt:i4>
      </vt:variant>
    </vt:vector>
  </HeadingPairs>
  <TitlesOfParts>
    <vt:vector size="42" baseType="lpstr">
      <vt:lpstr>Times New Roman</vt:lpstr>
      <vt:lpstr>Calibri</vt:lpstr>
      <vt:lpstr>Segoe UI</vt:lpstr>
      <vt:lpstr>Arial</vt:lpstr>
      <vt:lpstr>Century Gothic</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MU LAW</cp:lastModifiedBy>
  <cp:revision>13</cp:revision>
  <dcterms:created xsi:type="dcterms:W3CDTF">2020-01-02T01:56:26Z</dcterms:created>
  <dcterms:modified xsi:type="dcterms:W3CDTF">2024-07-12T10:19:27Z</dcterms:modified>
</cp:coreProperties>
</file>