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AED5A-2C85-00DD-F148-E1A9CDDA2629}" v="46" dt="2024-04-16T20:21:17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Blackett" userId="a5079bfc-ba07-499b-bd65-464132532f8f" providerId="ADAL" clId="{EF885136-EA19-484B-92B2-C60F129F903C}"/>
    <pc:docChg chg="custSel modSld">
      <pc:chgData name="Matthew Blackett" userId="a5079bfc-ba07-499b-bd65-464132532f8f" providerId="ADAL" clId="{EF885136-EA19-484B-92B2-C60F129F903C}" dt="2024-04-17T12:59:22.579" v="153"/>
      <pc:docMkLst>
        <pc:docMk/>
      </pc:docMkLst>
      <pc:sldChg chg="modSp mod">
        <pc:chgData name="Matthew Blackett" userId="a5079bfc-ba07-499b-bd65-464132532f8f" providerId="ADAL" clId="{EF885136-EA19-484B-92B2-C60F129F903C}" dt="2024-04-17T12:59:22.579" v="153"/>
        <pc:sldMkLst>
          <pc:docMk/>
          <pc:sldMk cId="1890685803" sldId="272"/>
        </pc:sldMkLst>
        <pc:spChg chg="mod">
          <ac:chgData name="Matthew Blackett" userId="a5079bfc-ba07-499b-bd65-464132532f8f" providerId="ADAL" clId="{EF885136-EA19-484B-92B2-C60F129F903C}" dt="2024-04-17T12:59:22.579" v="153"/>
          <ac:spMkLst>
            <pc:docMk/>
            <pc:sldMk cId="1890685803" sldId="272"/>
            <ac:spMk id="3" creationId="{00000000-0000-0000-0000-000000000000}"/>
          </ac:spMkLst>
        </pc:spChg>
      </pc:sldChg>
      <pc:sldChg chg="modSp mod">
        <pc:chgData name="Matthew Blackett" userId="a5079bfc-ba07-499b-bd65-464132532f8f" providerId="ADAL" clId="{EF885136-EA19-484B-92B2-C60F129F903C}" dt="2024-04-17T12:56:52.828" v="92" actId="20577"/>
        <pc:sldMkLst>
          <pc:docMk/>
          <pc:sldMk cId="48950203" sldId="278"/>
        </pc:sldMkLst>
        <pc:spChg chg="mod">
          <ac:chgData name="Matthew Blackett" userId="a5079bfc-ba07-499b-bd65-464132532f8f" providerId="ADAL" clId="{EF885136-EA19-484B-92B2-C60F129F903C}" dt="2024-04-17T12:56:52.828" v="92" actId="20577"/>
          <ac:spMkLst>
            <pc:docMk/>
            <pc:sldMk cId="48950203" sldId="27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77E7D-711F-45C5-8D03-D69593FD968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ABD71D0-9183-41EB-9C70-C4864AD2A2AD}">
      <dgm:prSet phldrT="[Text]" phldr="0"/>
      <dgm:spPr/>
      <dgm:t>
        <a:bodyPr/>
        <a:lstStyle/>
        <a:p>
          <a:pPr algn="l">
            <a:lnSpc>
              <a:spcPct val="120000"/>
            </a:lnSpc>
          </a:pPr>
          <a:r>
            <a:rPr lang="en-US" dirty="0">
              <a:solidFill>
                <a:srgbClr val="000000"/>
              </a:solidFill>
              <a:latin typeface="Arial"/>
              <a:cs typeface="Arial"/>
            </a:rPr>
            <a:t>Flexibility: Companies can choose how and when to reduce based on their capabilities</a:t>
          </a:r>
        </a:p>
      </dgm:t>
    </dgm:pt>
    <dgm:pt modelId="{6BB3F6DA-7930-4118-A675-6B9938667DFB}" type="parTrans" cxnId="{26B5780C-3F61-480E-9246-07C5429D88D9}">
      <dgm:prSet/>
      <dgm:spPr/>
      <dgm:t>
        <a:bodyPr/>
        <a:lstStyle/>
        <a:p>
          <a:endParaRPr lang="en-GB"/>
        </a:p>
      </dgm:t>
    </dgm:pt>
    <dgm:pt modelId="{D33F2ECD-B7F1-46D6-96B3-D323BB585F05}" type="sibTrans" cxnId="{26B5780C-3F61-480E-9246-07C5429D88D9}">
      <dgm:prSet/>
      <dgm:spPr/>
      <dgm:t>
        <a:bodyPr/>
        <a:lstStyle/>
        <a:p>
          <a:endParaRPr lang="en-GB"/>
        </a:p>
      </dgm:t>
    </dgm:pt>
    <dgm:pt modelId="{AF1267EF-2993-40E5-AD12-2074DEAEBFD1}">
      <dgm:prSet phldrT="[Text]" phldr="0"/>
      <dgm:spPr/>
      <dgm:t>
        <a:bodyPr/>
        <a:lstStyle/>
        <a:p>
          <a:pPr algn="l">
            <a:lnSpc>
              <a:spcPct val="120000"/>
            </a:lnSpc>
          </a:pPr>
          <a:r>
            <a:rPr lang="en-US" dirty="0">
              <a:solidFill>
                <a:srgbClr val="000000"/>
              </a:solidFill>
              <a:latin typeface="Arial"/>
              <a:cs typeface="Arial"/>
            </a:rPr>
            <a:t>Innovation Incentives: Generates a financial incentive to develop and adopt greener technologies</a:t>
          </a:r>
        </a:p>
      </dgm:t>
    </dgm:pt>
    <dgm:pt modelId="{5B8C8C50-0831-4E45-8163-4D1373FA39A5}" type="parTrans" cxnId="{2F60B0E5-498A-40E2-89F1-E7718BEFB169}">
      <dgm:prSet/>
      <dgm:spPr/>
      <dgm:t>
        <a:bodyPr/>
        <a:lstStyle/>
        <a:p>
          <a:endParaRPr lang="en-GB"/>
        </a:p>
      </dgm:t>
    </dgm:pt>
    <dgm:pt modelId="{C6BDF1DB-5820-4140-B578-EEF738D26DAD}" type="sibTrans" cxnId="{2F60B0E5-498A-40E2-89F1-E7718BEFB169}">
      <dgm:prSet/>
      <dgm:spPr/>
      <dgm:t>
        <a:bodyPr/>
        <a:lstStyle/>
        <a:p>
          <a:endParaRPr lang="en-GB"/>
        </a:p>
      </dgm:t>
    </dgm:pt>
    <dgm:pt modelId="{CB73902C-11DF-4537-8404-288D735D3C77}">
      <dgm:prSet phldr="0"/>
      <dgm:spPr/>
      <dgm:t>
        <a:bodyPr/>
        <a:lstStyle/>
        <a:p>
          <a:pPr algn="l">
            <a:lnSpc>
              <a:spcPct val="120000"/>
            </a:lnSpc>
          </a:pPr>
          <a:r>
            <a:rPr lang="en-US" dirty="0">
              <a:solidFill>
                <a:srgbClr val="000000"/>
              </a:solidFill>
              <a:latin typeface="Arial"/>
              <a:cs typeface="Arial"/>
            </a:rPr>
            <a:t>Cost Efficiency: Allows reductions where it's cheapest, lowering overall costs</a:t>
          </a:r>
        </a:p>
      </dgm:t>
    </dgm:pt>
    <dgm:pt modelId="{74E35203-C071-4608-A561-4FF3F83F162A}" type="parTrans" cxnId="{82F2945A-4168-4047-95F8-15C281DC0768}">
      <dgm:prSet/>
      <dgm:spPr/>
      <dgm:t>
        <a:bodyPr/>
        <a:lstStyle/>
        <a:p>
          <a:endParaRPr lang="en-GB"/>
        </a:p>
      </dgm:t>
    </dgm:pt>
    <dgm:pt modelId="{4D0C116A-D6C2-4651-94F2-B26F4F52969D}" type="sibTrans" cxnId="{82F2945A-4168-4047-95F8-15C281DC0768}">
      <dgm:prSet/>
      <dgm:spPr/>
      <dgm:t>
        <a:bodyPr/>
        <a:lstStyle/>
        <a:p>
          <a:endParaRPr lang="en-GB"/>
        </a:p>
      </dgm:t>
    </dgm:pt>
    <dgm:pt modelId="{D6092CC6-D281-4449-A0F3-EE8C2BD6A719}" type="pres">
      <dgm:prSet presAssocID="{80577E7D-711F-45C5-8D03-D69593FD9686}" presName="Name0" presStyleCnt="0">
        <dgm:presLayoutVars>
          <dgm:dir/>
          <dgm:resizeHandles val="exact"/>
        </dgm:presLayoutVars>
      </dgm:prSet>
      <dgm:spPr/>
    </dgm:pt>
    <dgm:pt modelId="{F5F08496-9DB7-487C-B914-E698FD088D4B}" type="pres">
      <dgm:prSet presAssocID="{CB73902C-11DF-4537-8404-288D735D3C77}" presName="parTxOnly" presStyleLbl="node1" presStyleIdx="0" presStyleCnt="3">
        <dgm:presLayoutVars>
          <dgm:bulletEnabled val="1"/>
        </dgm:presLayoutVars>
      </dgm:prSet>
      <dgm:spPr/>
    </dgm:pt>
    <dgm:pt modelId="{6A78F42D-6BC7-4DD4-87B5-F52035496DDB}" type="pres">
      <dgm:prSet presAssocID="{4D0C116A-D6C2-4651-94F2-B26F4F52969D}" presName="parSpace" presStyleCnt="0"/>
      <dgm:spPr/>
    </dgm:pt>
    <dgm:pt modelId="{51385ED7-9DD2-4FFA-B241-D029343D96D6}" type="pres">
      <dgm:prSet presAssocID="{DABD71D0-9183-41EB-9C70-C4864AD2A2AD}" presName="parTxOnly" presStyleLbl="node1" presStyleIdx="1" presStyleCnt="3">
        <dgm:presLayoutVars>
          <dgm:bulletEnabled val="1"/>
        </dgm:presLayoutVars>
      </dgm:prSet>
      <dgm:spPr/>
    </dgm:pt>
    <dgm:pt modelId="{233DEB04-4975-4FFE-8C69-B10D9B6015B5}" type="pres">
      <dgm:prSet presAssocID="{D33F2ECD-B7F1-46D6-96B3-D323BB585F05}" presName="parSpace" presStyleCnt="0"/>
      <dgm:spPr/>
    </dgm:pt>
    <dgm:pt modelId="{86DAC549-C0A1-42A5-8282-8CC7252E207B}" type="pres">
      <dgm:prSet presAssocID="{AF1267EF-2993-40E5-AD12-2074DEAEBFD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26B5780C-3F61-480E-9246-07C5429D88D9}" srcId="{80577E7D-711F-45C5-8D03-D69593FD9686}" destId="{DABD71D0-9183-41EB-9C70-C4864AD2A2AD}" srcOrd="1" destOrd="0" parTransId="{6BB3F6DA-7930-4118-A675-6B9938667DFB}" sibTransId="{D33F2ECD-B7F1-46D6-96B3-D323BB585F05}"/>
    <dgm:cxn modelId="{B36F4C5A-F7B7-42C6-AADF-5B114DC9CA7F}" type="presOf" srcId="{DABD71D0-9183-41EB-9C70-C4864AD2A2AD}" destId="{51385ED7-9DD2-4FFA-B241-D029343D96D6}" srcOrd="0" destOrd="0" presId="urn:microsoft.com/office/officeart/2005/8/layout/hChevron3"/>
    <dgm:cxn modelId="{82F2945A-4168-4047-95F8-15C281DC0768}" srcId="{80577E7D-711F-45C5-8D03-D69593FD9686}" destId="{CB73902C-11DF-4537-8404-288D735D3C77}" srcOrd="0" destOrd="0" parTransId="{74E35203-C071-4608-A561-4FF3F83F162A}" sibTransId="{4D0C116A-D6C2-4651-94F2-B26F4F52969D}"/>
    <dgm:cxn modelId="{C944BBB2-9DDA-4D71-8AF8-CA51F1891F56}" type="presOf" srcId="{CB73902C-11DF-4537-8404-288D735D3C77}" destId="{F5F08496-9DB7-487C-B914-E698FD088D4B}" srcOrd="0" destOrd="0" presId="urn:microsoft.com/office/officeart/2005/8/layout/hChevron3"/>
    <dgm:cxn modelId="{8D7579B8-79F6-418B-92C2-EF9111BBD4A0}" type="presOf" srcId="{AF1267EF-2993-40E5-AD12-2074DEAEBFD1}" destId="{86DAC549-C0A1-42A5-8282-8CC7252E207B}" srcOrd="0" destOrd="0" presId="urn:microsoft.com/office/officeart/2005/8/layout/hChevron3"/>
    <dgm:cxn modelId="{3AFA90D2-5B33-42DA-860B-264BEF81463F}" type="presOf" srcId="{80577E7D-711F-45C5-8D03-D69593FD9686}" destId="{D6092CC6-D281-4449-A0F3-EE8C2BD6A719}" srcOrd="0" destOrd="0" presId="urn:microsoft.com/office/officeart/2005/8/layout/hChevron3"/>
    <dgm:cxn modelId="{2F60B0E5-498A-40E2-89F1-E7718BEFB169}" srcId="{80577E7D-711F-45C5-8D03-D69593FD9686}" destId="{AF1267EF-2993-40E5-AD12-2074DEAEBFD1}" srcOrd="2" destOrd="0" parTransId="{5B8C8C50-0831-4E45-8163-4D1373FA39A5}" sibTransId="{C6BDF1DB-5820-4140-B578-EEF738D26DAD}"/>
    <dgm:cxn modelId="{0CFA3A0D-3F48-4A11-A167-E002B2FE1A7E}" type="presParOf" srcId="{D6092CC6-D281-4449-A0F3-EE8C2BD6A719}" destId="{F5F08496-9DB7-487C-B914-E698FD088D4B}" srcOrd="0" destOrd="0" presId="urn:microsoft.com/office/officeart/2005/8/layout/hChevron3"/>
    <dgm:cxn modelId="{B30511B2-1D15-4EBD-90B8-880A73AB4303}" type="presParOf" srcId="{D6092CC6-D281-4449-A0F3-EE8C2BD6A719}" destId="{6A78F42D-6BC7-4DD4-87B5-F52035496DDB}" srcOrd="1" destOrd="0" presId="urn:microsoft.com/office/officeart/2005/8/layout/hChevron3"/>
    <dgm:cxn modelId="{49C90193-EB13-41B6-A53F-BE4A3B697844}" type="presParOf" srcId="{D6092CC6-D281-4449-A0F3-EE8C2BD6A719}" destId="{51385ED7-9DD2-4FFA-B241-D029343D96D6}" srcOrd="2" destOrd="0" presId="urn:microsoft.com/office/officeart/2005/8/layout/hChevron3"/>
    <dgm:cxn modelId="{8F1AE5C0-A034-4732-9BE3-4868011AF398}" type="presParOf" srcId="{D6092CC6-D281-4449-A0F3-EE8C2BD6A719}" destId="{233DEB04-4975-4FFE-8C69-B10D9B6015B5}" srcOrd="3" destOrd="0" presId="urn:microsoft.com/office/officeart/2005/8/layout/hChevron3"/>
    <dgm:cxn modelId="{2DC2091B-121E-42B9-986B-CE2ED307A727}" type="presParOf" srcId="{D6092CC6-D281-4449-A0F3-EE8C2BD6A719}" destId="{86DAC549-C0A1-42A5-8282-8CC7252E207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577E7D-711F-45C5-8D03-D69593FD968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ABD71D0-9183-41EB-9C70-C4864AD2A2AD}">
      <dgm:prSet phldrT="[Text]" phldr="0"/>
      <dgm:spPr/>
      <dgm:t>
        <a:bodyPr/>
        <a:lstStyle/>
        <a:p>
          <a:pPr algn="l">
            <a:lnSpc>
              <a:spcPct val="100000"/>
            </a:lnSpc>
          </a:pPr>
          <a:r>
            <a:rPr lang="en-GB" dirty="0">
              <a:latin typeface="Calibri"/>
              <a:ea typeface="Calibri"/>
              <a:cs typeface="Calibri"/>
            </a:rPr>
            <a:t>Enforcement: Challenges in monitoring emissions accurately and ensuring compliance. </a:t>
          </a:r>
          <a:endParaRPr lang="en-US" dirty="0">
            <a:latin typeface="Calibri"/>
            <a:ea typeface="Calibri"/>
            <a:cs typeface="Calibri"/>
          </a:endParaRPr>
        </a:p>
      </dgm:t>
    </dgm:pt>
    <dgm:pt modelId="{6BB3F6DA-7930-4118-A675-6B9938667DFB}" type="parTrans" cxnId="{26B5780C-3F61-480E-9246-07C5429D88D9}">
      <dgm:prSet/>
      <dgm:spPr/>
    </dgm:pt>
    <dgm:pt modelId="{D33F2ECD-B7F1-46D6-96B3-D323BB585F05}" type="sibTrans" cxnId="{26B5780C-3F61-480E-9246-07C5429D88D9}">
      <dgm:prSet/>
      <dgm:spPr/>
    </dgm:pt>
    <dgm:pt modelId="{AF1267EF-2993-40E5-AD12-2074DEAEBFD1}">
      <dgm:prSet phldrT="[Text]" phldr="0"/>
      <dgm:spPr/>
      <dgm:t>
        <a:bodyPr/>
        <a:lstStyle/>
        <a:p>
          <a:pPr algn="l">
            <a:lnSpc>
              <a:spcPct val="100000"/>
            </a:lnSpc>
          </a:pPr>
          <a:r>
            <a:rPr lang="en-GB" dirty="0">
              <a:latin typeface="Calibri"/>
              <a:ea typeface="Calibri"/>
              <a:cs typeface="Calibri"/>
            </a:rPr>
            <a:t>Equity Concerns: Potential to disproportionately affect poorer nations or smaller businesses negatively. </a:t>
          </a:r>
          <a:endParaRPr lang="en-US" dirty="0">
            <a:latin typeface="Calibri"/>
            <a:ea typeface="Calibri"/>
            <a:cs typeface="Calibri"/>
          </a:endParaRPr>
        </a:p>
      </dgm:t>
    </dgm:pt>
    <dgm:pt modelId="{5B8C8C50-0831-4E45-8163-4D1373FA39A5}" type="parTrans" cxnId="{2F60B0E5-498A-40E2-89F1-E7718BEFB169}">
      <dgm:prSet/>
      <dgm:spPr/>
    </dgm:pt>
    <dgm:pt modelId="{C6BDF1DB-5820-4140-B578-EEF738D26DAD}" type="sibTrans" cxnId="{2F60B0E5-498A-40E2-89F1-E7718BEFB169}">
      <dgm:prSet/>
      <dgm:spPr/>
    </dgm:pt>
    <dgm:pt modelId="{CB73902C-11DF-4537-8404-288D735D3C77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en-GB" dirty="0">
              <a:latin typeface="Calibri"/>
              <a:ea typeface="Calibri"/>
              <a:cs typeface="Calibri"/>
            </a:rPr>
            <a:t>Volatility: Prices of permits can fluctuate widely, creating economic uncertainty. </a:t>
          </a:r>
          <a:endParaRPr lang="en-US" dirty="0">
            <a:latin typeface="Calibri"/>
            <a:ea typeface="Calibri"/>
            <a:cs typeface="Calibri"/>
          </a:endParaRPr>
        </a:p>
      </dgm:t>
    </dgm:pt>
    <dgm:pt modelId="{74E35203-C071-4608-A561-4FF3F83F162A}" type="parTrans" cxnId="{82F2945A-4168-4047-95F8-15C281DC0768}">
      <dgm:prSet/>
      <dgm:spPr/>
    </dgm:pt>
    <dgm:pt modelId="{4D0C116A-D6C2-4651-94F2-B26F4F52969D}" type="sibTrans" cxnId="{82F2945A-4168-4047-95F8-15C281DC0768}">
      <dgm:prSet/>
      <dgm:spPr/>
    </dgm:pt>
    <dgm:pt modelId="{D6092CC6-D281-4449-A0F3-EE8C2BD6A719}" type="pres">
      <dgm:prSet presAssocID="{80577E7D-711F-45C5-8D03-D69593FD9686}" presName="Name0" presStyleCnt="0">
        <dgm:presLayoutVars>
          <dgm:dir/>
          <dgm:resizeHandles val="exact"/>
        </dgm:presLayoutVars>
      </dgm:prSet>
      <dgm:spPr/>
    </dgm:pt>
    <dgm:pt modelId="{F5F08496-9DB7-487C-B914-E698FD088D4B}" type="pres">
      <dgm:prSet presAssocID="{CB73902C-11DF-4537-8404-288D735D3C77}" presName="parTxOnly" presStyleLbl="node1" presStyleIdx="0" presStyleCnt="3">
        <dgm:presLayoutVars>
          <dgm:bulletEnabled val="1"/>
        </dgm:presLayoutVars>
      </dgm:prSet>
      <dgm:spPr/>
    </dgm:pt>
    <dgm:pt modelId="{6A78F42D-6BC7-4DD4-87B5-F52035496DDB}" type="pres">
      <dgm:prSet presAssocID="{4D0C116A-D6C2-4651-94F2-B26F4F52969D}" presName="parSpace" presStyleCnt="0"/>
      <dgm:spPr/>
    </dgm:pt>
    <dgm:pt modelId="{51385ED7-9DD2-4FFA-B241-D029343D96D6}" type="pres">
      <dgm:prSet presAssocID="{DABD71D0-9183-41EB-9C70-C4864AD2A2AD}" presName="parTxOnly" presStyleLbl="node1" presStyleIdx="1" presStyleCnt="3">
        <dgm:presLayoutVars>
          <dgm:bulletEnabled val="1"/>
        </dgm:presLayoutVars>
      </dgm:prSet>
      <dgm:spPr/>
    </dgm:pt>
    <dgm:pt modelId="{233DEB04-4975-4FFE-8C69-B10D9B6015B5}" type="pres">
      <dgm:prSet presAssocID="{D33F2ECD-B7F1-46D6-96B3-D323BB585F05}" presName="parSpace" presStyleCnt="0"/>
      <dgm:spPr/>
    </dgm:pt>
    <dgm:pt modelId="{86DAC549-C0A1-42A5-8282-8CC7252E207B}" type="pres">
      <dgm:prSet presAssocID="{AF1267EF-2993-40E5-AD12-2074DEAEBFD1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0524C00-8D8C-4903-A139-7785CAE5360B}" type="presOf" srcId="{DABD71D0-9183-41EB-9C70-C4864AD2A2AD}" destId="{51385ED7-9DD2-4FFA-B241-D029343D96D6}" srcOrd="0" destOrd="0" presId="urn:microsoft.com/office/officeart/2005/8/layout/hChevron3"/>
    <dgm:cxn modelId="{26B5780C-3F61-480E-9246-07C5429D88D9}" srcId="{80577E7D-711F-45C5-8D03-D69593FD9686}" destId="{DABD71D0-9183-41EB-9C70-C4864AD2A2AD}" srcOrd="1" destOrd="0" parTransId="{6BB3F6DA-7930-4118-A675-6B9938667DFB}" sibTransId="{D33F2ECD-B7F1-46D6-96B3-D323BB585F05}"/>
    <dgm:cxn modelId="{7E3FA664-FF9C-428B-90D2-A57D7744C430}" type="presOf" srcId="{CB73902C-11DF-4537-8404-288D735D3C77}" destId="{F5F08496-9DB7-487C-B914-E698FD088D4B}" srcOrd="0" destOrd="0" presId="urn:microsoft.com/office/officeart/2005/8/layout/hChevron3"/>
    <dgm:cxn modelId="{2B0C6856-F4A4-4613-8507-465A8D3F43D1}" type="presOf" srcId="{AF1267EF-2993-40E5-AD12-2074DEAEBFD1}" destId="{86DAC549-C0A1-42A5-8282-8CC7252E207B}" srcOrd="0" destOrd="0" presId="urn:microsoft.com/office/officeart/2005/8/layout/hChevron3"/>
    <dgm:cxn modelId="{82F2945A-4168-4047-95F8-15C281DC0768}" srcId="{80577E7D-711F-45C5-8D03-D69593FD9686}" destId="{CB73902C-11DF-4537-8404-288D735D3C77}" srcOrd="0" destOrd="0" parTransId="{74E35203-C071-4608-A561-4FF3F83F162A}" sibTransId="{4D0C116A-D6C2-4651-94F2-B26F4F52969D}"/>
    <dgm:cxn modelId="{3AFA90D2-5B33-42DA-860B-264BEF81463F}" type="presOf" srcId="{80577E7D-711F-45C5-8D03-D69593FD9686}" destId="{D6092CC6-D281-4449-A0F3-EE8C2BD6A719}" srcOrd="0" destOrd="0" presId="urn:microsoft.com/office/officeart/2005/8/layout/hChevron3"/>
    <dgm:cxn modelId="{2F60B0E5-498A-40E2-89F1-E7718BEFB169}" srcId="{80577E7D-711F-45C5-8D03-D69593FD9686}" destId="{AF1267EF-2993-40E5-AD12-2074DEAEBFD1}" srcOrd="2" destOrd="0" parTransId="{5B8C8C50-0831-4E45-8163-4D1373FA39A5}" sibTransId="{C6BDF1DB-5820-4140-B578-EEF738D26DAD}"/>
    <dgm:cxn modelId="{1DD9FC00-E447-4FC1-872B-B37BD9F5965D}" type="presParOf" srcId="{D6092CC6-D281-4449-A0F3-EE8C2BD6A719}" destId="{F5F08496-9DB7-487C-B914-E698FD088D4B}" srcOrd="0" destOrd="0" presId="urn:microsoft.com/office/officeart/2005/8/layout/hChevron3"/>
    <dgm:cxn modelId="{609E3B6A-D86E-4529-B24F-B03B63531DEE}" type="presParOf" srcId="{D6092CC6-D281-4449-A0F3-EE8C2BD6A719}" destId="{6A78F42D-6BC7-4DD4-87B5-F52035496DDB}" srcOrd="1" destOrd="0" presId="urn:microsoft.com/office/officeart/2005/8/layout/hChevron3"/>
    <dgm:cxn modelId="{1F0FBD25-0D91-4C92-A67A-5C8F4A86BA76}" type="presParOf" srcId="{D6092CC6-D281-4449-A0F3-EE8C2BD6A719}" destId="{51385ED7-9DD2-4FFA-B241-D029343D96D6}" srcOrd="2" destOrd="0" presId="urn:microsoft.com/office/officeart/2005/8/layout/hChevron3"/>
    <dgm:cxn modelId="{D706B520-DA92-4067-BAC7-97F7CCF69A35}" type="presParOf" srcId="{D6092CC6-D281-4449-A0F3-EE8C2BD6A719}" destId="{233DEB04-4975-4FFE-8C69-B10D9B6015B5}" srcOrd="3" destOrd="0" presId="urn:microsoft.com/office/officeart/2005/8/layout/hChevron3"/>
    <dgm:cxn modelId="{A9C1DE7A-EFFE-4FE3-BBAF-354167914033}" type="presParOf" srcId="{D6092CC6-D281-4449-A0F3-EE8C2BD6A719}" destId="{86DAC549-C0A1-42A5-8282-8CC7252E207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08496-9DB7-487C-B914-E698FD088D4B}">
      <dsp:nvSpPr>
        <dsp:cNvPr id="0" name=""/>
        <dsp:cNvSpPr/>
      </dsp:nvSpPr>
      <dsp:spPr>
        <a:xfrm>
          <a:off x="3500" y="2323152"/>
          <a:ext cx="3060563" cy="12242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0000"/>
              </a:solidFill>
              <a:latin typeface="Arial"/>
              <a:cs typeface="Arial"/>
            </a:rPr>
            <a:t>Cost Efficiency: Allows reductions where it's cheapest, lowering overall costs</a:t>
          </a:r>
        </a:p>
      </dsp:txBody>
      <dsp:txXfrm>
        <a:off x="3500" y="2323152"/>
        <a:ext cx="2754507" cy="1224225"/>
      </dsp:txXfrm>
    </dsp:sp>
    <dsp:sp modelId="{51385ED7-9DD2-4FFA-B241-D029343D96D6}">
      <dsp:nvSpPr>
        <dsp:cNvPr id="0" name=""/>
        <dsp:cNvSpPr/>
      </dsp:nvSpPr>
      <dsp:spPr>
        <a:xfrm>
          <a:off x="2451951" y="2323152"/>
          <a:ext cx="3060563" cy="1224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0000"/>
              </a:solidFill>
              <a:latin typeface="Arial"/>
              <a:cs typeface="Arial"/>
            </a:rPr>
            <a:t>Flexibility: Companies can choose how and when to reduce based on their capabilities</a:t>
          </a:r>
        </a:p>
      </dsp:txBody>
      <dsp:txXfrm>
        <a:off x="3064064" y="2323152"/>
        <a:ext cx="1836338" cy="1224225"/>
      </dsp:txXfrm>
    </dsp:sp>
    <dsp:sp modelId="{86DAC549-C0A1-42A5-8282-8CC7252E207B}">
      <dsp:nvSpPr>
        <dsp:cNvPr id="0" name=""/>
        <dsp:cNvSpPr/>
      </dsp:nvSpPr>
      <dsp:spPr>
        <a:xfrm>
          <a:off x="4900402" y="2323152"/>
          <a:ext cx="3060563" cy="1224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0000"/>
              </a:solidFill>
              <a:latin typeface="Arial"/>
              <a:cs typeface="Arial"/>
            </a:rPr>
            <a:t>Innovation Incentives: Generates a financial incentive to develop and adopt greener technologies</a:t>
          </a:r>
        </a:p>
      </dsp:txBody>
      <dsp:txXfrm>
        <a:off x="5512515" y="2323152"/>
        <a:ext cx="1836338" cy="1224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08496-9DB7-487C-B914-E698FD088D4B}">
      <dsp:nvSpPr>
        <dsp:cNvPr id="0" name=""/>
        <dsp:cNvSpPr/>
      </dsp:nvSpPr>
      <dsp:spPr>
        <a:xfrm>
          <a:off x="3500" y="2323152"/>
          <a:ext cx="3060563" cy="12242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l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  <a:ea typeface="Calibri"/>
              <a:cs typeface="Calibri"/>
            </a:rPr>
            <a:t>Volatility: Prices of permits can fluctuate widely, creating economic uncertainty. </a:t>
          </a:r>
          <a:endParaRPr lang="en-US" sz="1300" kern="1200" dirty="0">
            <a:latin typeface="Calibri"/>
            <a:ea typeface="Calibri"/>
            <a:cs typeface="Calibri"/>
          </a:endParaRPr>
        </a:p>
      </dsp:txBody>
      <dsp:txXfrm>
        <a:off x="3500" y="2323152"/>
        <a:ext cx="2754507" cy="1224225"/>
      </dsp:txXfrm>
    </dsp:sp>
    <dsp:sp modelId="{51385ED7-9DD2-4FFA-B241-D029343D96D6}">
      <dsp:nvSpPr>
        <dsp:cNvPr id="0" name=""/>
        <dsp:cNvSpPr/>
      </dsp:nvSpPr>
      <dsp:spPr>
        <a:xfrm>
          <a:off x="2451951" y="2323152"/>
          <a:ext cx="3060563" cy="1224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  <a:ea typeface="Calibri"/>
              <a:cs typeface="Calibri"/>
            </a:rPr>
            <a:t>Enforcement: Challenges in monitoring emissions accurately and ensuring compliance. </a:t>
          </a:r>
          <a:endParaRPr lang="en-US" sz="1300" kern="1200" dirty="0">
            <a:latin typeface="Calibri"/>
            <a:ea typeface="Calibri"/>
            <a:cs typeface="Calibri"/>
          </a:endParaRPr>
        </a:p>
      </dsp:txBody>
      <dsp:txXfrm>
        <a:off x="3064064" y="2323152"/>
        <a:ext cx="1836338" cy="1224225"/>
      </dsp:txXfrm>
    </dsp:sp>
    <dsp:sp modelId="{86DAC549-C0A1-42A5-8282-8CC7252E207B}">
      <dsp:nvSpPr>
        <dsp:cNvPr id="0" name=""/>
        <dsp:cNvSpPr/>
      </dsp:nvSpPr>
      <dsp:spPr>
        <a:xfrm>
          <a:off x="4900402" y="2323152"/>
          <a:ext cx="3060563" cy="1224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alibri"/>
              <a:ea typeface="Calibri"/>
              <a:cs typeface="Calibri"/>
            </a:rPr>
            <a:t>Equity Concerns: Potential to disproportionately affect poorer nations or smaller businesses negatively. </a:t>
          </a:r>
          <a:endParaRPr lang="en-US" sz="1300" kern="1200" dirty="0">
            <a:latin typeface="Calibri"/>
            <a:ea typeface="Calibri"/>
            <a:cs typeface="Calibri"/>
          </a:endParaRPr>
        </a:p>
      </dsp:txBody>
      <dsp:txXfrm>
        <a:off x="5512515" y="2323152"/>
        <a:ext cx="1836338" cy="1224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4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2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2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2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9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00">
          <p15:clr>
            <a:srgbClr val="F26B43"/>
          </p15:clr>
        </p15:guide>
        <p15:guide id="4" pos="3240">
          <p15:clr>
            <a:srgbClr val="F26B43"/>
          </p15:clr>
        </p15:guide>
        <p15:guide id="5" pos="4440">
          <p15:clr>
            <a:srgbClr val="F26B43"/>
          </p15:clr>
        </p15:guide>
        <p15:guide id="6" pos="7080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1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AAAB0-94DD-0062-8C0C-9EA6121B4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652" r="-2" b="3909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C9EE06-57AF-0FF5-450C-2A606C23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375140"/>
            <a:ext cx="12192000" cy="448838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3425434"/>
            <a:ext cx="8242717" cy="153929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Negotiable Emission Permits and Climate Change Economics: Balancing Environmental Sustainability and Economic Dynamics </a:t>
            </a:r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6825" y="5292529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61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Role of Developing vs. Developed Countries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b="1" dirty="0"/>
              <a:t>Responsibilities</a:t>
            </a:r>
            <a:r>
              <a:rPr lang="en-US" dirty="0"/>
              <a:t>: Developed countries fund technology transfer and capacity-building</a:t>
            </a:r>
          </a:p>
          <a:p>
            <a:pPr lvl="0"/>
            <a:r>
              <a:rPr lang="en-US" b="1" dirty="0"/>
              <a:t>Challenges for Developing Nations</a:t>
            </a:r>
            <a:r>
              <a:rPr lang="en-US" dirty="0"/>
              <a:t>: Economic impacts, need for growth, fewer resources for low-carbon transition</a:t>
            </a:r>
          </a:p>
          <a:p>
            <a:pPr lvl="0"/>
            <a:r>
              <a:rPr lang="en-US" b="1" dirty="0"/>
              <a:t>Equity and Fairness</a:t>
            </a:r>
            <a:r>
              <a:rPr lang="en-US" dirty="0"/>
              <a:t>: Balancing global responsibilities and historical emissions</a:t>
            </a:r>
          </a:p>
        </p:txBody>
      </p:sp>
      <p:pic>
        <p:nvPicPr>
          <p:cNvPr id="6" name="Picture 5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AD6127DF-FA69-3412-162F-2101AD4C7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1" r="28342" b="-3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6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02945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US" dirty="0"/>
              <a:t>Classroom Activity</a:t>
            </a:r>
          </a:p>
        </p:txBody>
      </p:sp>
      <p:pic>
        <p:nvPicPr>
          <p:cNvPr id="6" name="Picture 5" descr="Checkmate in a chess game">
            <a:extLst>
              <a:ext uri="{FF2B5EF4-FFF2-40B4-BE49-F238E27FC236}">
                <a16:creationId xmlns:a16="http://schemas.microsoft.com/office/drawing/2014/main" id="{1541ACF6-EBE6-9BC8-F1A2-CAAF1D55E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5" r="20388" b="11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56140E-8EE1-BE31-745D-450AF05F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174117"/>
            <a:ext cx="6095999" cy="368963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029450" y="2286000"/>
            <a:ext cx="4219149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b="1" dirty="0"/>
              <a:t>Role-Play Simulation</a:t>
            </a:r>
            <a:r>
              <a:rPr lang="en-US" dirty="0"/>
              <a:t>: to understand the dynamics of negotiating emission permits from the perspectives of developed and developing countries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74279-E694-CEB1-ED9A-ADBEBAEB7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3245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02945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US" dirty="0"/>
              <a:t>Introduction to Emission Permits</a:t>
            </a:r>
          </a:p>
        </p:txBody>
      </p:sp>
      <p:pic>
        <p:nvPicPr>
          <p:cNvPr id="6" name="Picture 5" descr="Thermal power station">
            <a:extLst>
              <a:ext uri="{FF2B5EF4-FFF2-40B4-BE49-F238E27FC236}">
                <a16:creationId xmlns:a16="http://schemas.microsoft.com/office/drawing/2014/main" id="{09F01D16-CD3B-A89A-42B5-FF740EB36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4" r="23186" b="6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56140E-8EE1-BE31-745D-450AF05F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174117"/>
            <a:ext cx="6095999" cy="368963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029450" y="2286000"/>
            <a:ext cx="4219149" cy="3810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Emission Permits: Allowances that let countries or companies emit a certain amount of greenhouse gases</a:t>
            </a:r>
          </a:p>
          <a:p>
            <a:pPr lvl="0"/>
            <a:r>
              <a:rPr lang="en-US" dirty="0"/>
              <a:t>Purpose: To limit total emissions and encourage investments in cleaner technologies</a:t>
            </a:r>
          </a:p>
          <a:p>
            <a:pPr marL="0" lvl="0" indent="0">
              <a:buNone/>
            </a:pPr>
            <a:r>
              <a:rPr lang="en-US" dirty="0"/>
              <a:t>Discuss pre-class reading:</a:t>
            </a:r>
          </a:p>
          <a:p>
            <a:pPr lvl="0">
              <a:buFontTx/>
              <a:buChar char="-"/>
            </a:pPr>
            <a:r>
              <a:rPr lang="en-US" dirty="0" err="1"/>
              <a:t>Titenburg</a:t>
            </a:r>
            <a:r>
              <a:rPr lang="en-US" dirty="0"/>
              <a:t> (2016)</a:t>
            </a:r>
          </a:p>
          <a:p>
            <a:pPr lvl="0">
              <a:buFontTx/>
              <a:buChar char="-"/>
            </a:pPr>
            <a:r>
              <a:rPr lang="en-US" dirty="0" err="1"/>
              <a:t>Schmalensee</a:t>
            </a:r>
            <a:r>
              <a:rPr lang="en-US" dirty="0"/>
              <a:t> and Stavins (2017)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74279-E694-CEB1-ED9A-ADBEBAEB7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3245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8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Theory of Tradable Emission Permits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Tradable permits, also known as cap-and-trade systems, set a cap on total emissions and allow entities to buy and sell permits</a:t>
            </a:r>
          </a:p>
          <a:p>
            <a:pPr lvl="0"/>
            <a:r>
              <a:rPr lang="en-US" dirty="0"/>
              <a:t>They create a market for emissions where the price of permits incentivizes reduction</a:t>
            </a:r>
          </a:p>
          <a:p>
            <a:r>
              <a:rPr lang="en-US" dirty="0"/>
              <a:t>Objective: to ensure that emission reduction targets are met in a cost-effective manner</a:t>
            </a:r>
          </a:p>
        </p:txBody>
      </p:sp>
      <p:pic>
        <p:nvPicPr>
          <p:cNvPr id="6" name="Picture 5" descr="Stock exchange numbers">
            <a:extLst>
              <a:ext uri="{FF2B5EF4-FFF2-40B4-BE49-F238E27FC236}">
                <a16:creationId xmlns:a16="http://schemas.microsoft.com/office/drawing/2014/main" id="{6C3E5E05-E0C0-3EF4-65B2-4E1A16BFA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0" r="13853" b="-3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Modalities of the Permit System Allocation of Permits: Auctioned vs. Grandfathered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Coverage: Types of gases and sectors included</a:t>
            </a:r>
          </a:p>
          <a:p>
            <a:pPr lvl="0"/>
            <a:r>
              <a:rPr lang="en-US" dirty="0"/>
              <a:t>Compliance: Monitoring and reporting requirements, penalties for non-compliance</a:t>
            </a:r>
          </a:p>
        </p:txBody>
      </p:sp>
      <p:pic>
        <p:nvPicPr>
          <p:cNvPr id="6" name="Picture 5" descr="Magnifying glass showing decling performance">
            <a:extLst>
              <a:ext uri="{FF2B5EF4-FFF2-40B4-BE49-F238E27FC236}">
                <a16:creationId xmlns:a16="http://schemas.microsoft.com/office/drawing/2014/main" id="{0E7648D2-E731-93EF-7BB3-F7EEC01D5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6" r="18407" b="-3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8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029450" y="762001"/>
            <a:ext cx="4229100" cy="11410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International Aspects of Tradable Permits</a:t>
            </a:r>
          </a:p>
        </p:txBody>
      </p:sp>
      <p:pic>
        <p:nvPicPr>
          <p:cNvPr id="6" name="Picture 5" descr="Mobile device with apps">
            <a:extLst>
              <a:ext uri="{FF2B5EF4-FFF2-40B4-BE49-F238E27FC236}">
                <a16:creationId xmlns:a16="http://schemas.microsoft.com/office/drawing/2014/main" id="{0EF7F3DF-4B45-3198-4113-0030BD3A0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03" r="5196" b="-2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56140E-8EE1-BE31-745D-450AF05F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174117"/>
            <a:ext cx="6095999" cy="368963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029450" y="2286000"/>
            <a:ext cx="4219149" cy="3810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Global Markets: Linking different national or regional systems to enhance liquidity and price stability</a:t>
            </a:r>
          </a:p>
          <a:p>
            <a:pPr lvl="0"/>
            <a:r>
              <a:rPr lang="en-US" dirty="0"/>
              <a:t>Carbon Leakage: Risks and challenges of relocating production to regions with looser emissions constraints</a:t>
            </a:r>
          </a:p>
          <a:p>
            <a:pPr lvl="0"/>
            <a:r>
              <a:rPr lang="en-US" dirty="0"/>
              <a:t>Adaptation in Developing Countries: Special considerations and supports like technology transfer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74279-E694-CEB1-ED9A-ADBEBAEB7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3245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0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Advantages of Tradable Emission Permits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lant growing in a concrete crack">
            <a:extLst>
              <a:ext uri="{FF2B5EF4-FFF2-40B4-BE49-F238E27FC236}">
                <a16:creationId xmlns:a16="http://schemas.microsoft.com/office/drawing/2014/main" id="{AAC1158E-8BC5-3C49-ED6C-C88DBC5B7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9" r="29474" b="-3"/>
          <a:stretch/>
        </p:blipFill>
        <p:spPr>
          <a:xfrm>
            <a:off x="7306849" y="10"/>
            <a:ext cx="4885150" cy="685799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FCD070F-8992-B0C6-74E5-6B8E9D61B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25805"/>
              </p:ext>
            </p:extLst>
          </p:nvPr>
        </p:nvGraphicFramePr>
        <p:xfrm>
          <a:off x="187890" y="493735"/>
          <a:ext cx="7964466" cy="587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258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Disadvantages of Tradable Emission Permits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68924031-0B31-8426-F017-C6FD8BE29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2" r="13351" b="-3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graphicFrame>
        <p:nvGraphicFramePr>
          <p:cNvPr id="81" name="Diagram 80">
            <a:extLst>
              <a:ext uri="{FF2B5EF4-FFF2-40B4-BE49-F238E27FC236}">
                <a16:creationId xmlns:a16="http://schemas.microsoft.com/office/drawing/2014/main" id="{726A947D-3206-6AD6-F712-5814AC534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959236"/>
              </p:ext>
            </p:extLst>
          </p:nvPr>
        </p:nvGraphicFramePr>
        <p:xfrm>
          <a:off x="187890" y="493735"/>
          <a:ext cx="7964466" cy="587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094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Analysis of Permit Systems in 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Examples</a:t>
            </a:r>
          </a:p>
          <a:p>
            <a:pPr lvl="1"/>
            <a:r>
              <a:rPr lang="en-US" dirty="0"/>
              <a:t>The European Union Emissions Trading System (see Ellerman et al., 2015; Bayer et al., 2020)</a:t>
            </a:r>
          </a:p>
          <a:p>
            <a:pPr lvl="1"/>
            <a:r>
              <a:rPr lang="en-US" dirty="0"/>
              <a:t>Regional Greenhouse Gas Initiative in the U.S (see Ramseur, 2015)</a:t>
            </a:r>
          </a:p>
          <a:p>
            <a:pPr lvl="0"/>
            <a:r>
              <a:rPr lang="en-US" dirty="0"/>
              <a:t>Successes: Highlight instances where emissions have significantly dropped</a:t>
            </a:r>
          </a:p>
          <a:p>
            <a:pPr lvl="0"/>
            <a:r>
              <a:rPr lang="en-US" dirty="0"/>
              <a:t>Challenges: Discuss issues like market manipulation, permit oversupply</a:t>
            </a:r>
          </a:p>
        </p:txBody>
      </p:sp>
      <p:pic>
        <p:nvPicPr>
          <p:cNvPr id="6" name="Picture 5" descr="Thermal power station">
            <a:extLst>
              <a:ext uri="{FF2B5EF4-FFF2-40B4-BE49-F238E27FC236}">
                <a16:creationId xmlns:a16="http://schemas.microsoft.com/office/drawing/2014/main" id="{20D40213-55DC-145A-8B33-BC4B5A70E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4" r="23186" b="6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Case Study: EU ETS Analysis Overview: Structure and functioning of the EU 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b="1" dirty="0"/>
              <a:t>Impact</a:t>
            </a:r>
            <a:r>
              <a:rPr lang="en-US" dirty="0"/>
              <a:t>: Reduction in emissions, technological innovation spurred</a:t>
            </a:r>
          </a:p>
          <a:p>
            <a:pPr lvl="0"/>
            <a:r>
              <a:rPr lang="en-US" b="1" dirty="0"/>
              <a:t>Lessons Learned</a:t>
            </a:r>
            <a:r>
              <a:rPr lang="en-US" dirty="0"/>
              <a:t>: Adjustments in cap settings and permit allocations over time</a:t>
            </a:r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6994141A-4E33-0C6D-5675-44F3BA3B3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2" r="13351" b="-3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1376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LightSeedRightStep">
      <a:dk1>
        <a:srgbClr val="000000"/>
      </a:dk1>
      <a:lt1>
        <a:srgbClr val="FFFFFF"/>
      </a:lt1>
      <a:dk2>
        <a:srgbClr val="213B37"/>
      </a:dk2>
      <a:lt2>
        <a:srgbClr val="E2E4E8"/>
      </a:lt2>
      <a:accent1>
        <a:srgbClr val="BF9D66"/>
      </a:accent1>
      <a:accent2>
        <a:srgbClr val="A3A65C"/>
      </a:accent2>
      <a:accent3>
        <a:srgbClr val="8FAA6F"/>
      </a:accent3>
      <a:accent4>
        <a:srgbClr val="6DB263"/>
      </a:accent4>
      <a:accent5>
        <a:srgbClr val="6EAF80"/>
      </a:accent5>
      <a:accent6>
        <a:srgbClr val="62B099"/>
      </a:accent6>
      <a:hlink>
        <a:srgbClr val="6984AE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443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Trade Gothic Next Cond</vt:lpstr>
      <vt:lpstr>Trade Gothic Next Light</vt:lpstr>
      <vt:lpstr>AfterglowVTI</vt:lpstr>
      <vt:lpstr>Negotiable Emission Permits and Climate Change Economics: Balancing Environmental Sustainability and Economic Dynamics </vt:lpstr>
      <vt:lpstr>Introduction to Emission Permits</vt:lpstr>
      <vt:lpstr>The Theory of Tradable Emission Permits</vt:lpstr>
      <vt:lpstr>Modalities of the Permit System Allocation of Permits: Auctioned vs. Grandfathered</vt:lpstr>
      <vt:lpstr>International Aspects of Tradable Permits</vt:lpstr>
      <vt:lpstr>Advantages of Tradable Emission Permits</vt:lpstr>
      <vt:lpstr>Disadvantages of Tradable Emission Permits</vt:lpstr>
      <vt:lpstr>Analysis of Permit Systems in Practice</vt:lpstr>
      <vt:lpstr>Case Study: EU ETS Analysis Overview: Structure and functioning of the EU ETS</vt:lpstr>
      <vt:lpstr>The Role of Developing vs. Developed Countries</vt:lpstr>
      <vt:lpstr>Classroom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Matthew Blackett</cp:lastModifiedBy>
  <cp:revision>52</cp:revision>
  <dcterms:created xsi:type="dcterms:W3CDTF">2024-04-16T20:09:37Z</dcterms:created>
  <dcterms:modified xsi:type="dcterms:W3CDTF">2024-04-17T12:59:28Z</dcterms:modified>
</cp:coreProperties>
</file>