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BAED5A-2C85-00DD-F148-E1A9CDDA2629}" v="46" dt="2024-04-16T20:21:17.0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Blackett" userId="a5079bfc-ba07-499b-bd65-464132532f8f" providerId="ADAL" clId="{EF885136-EA19-484B-92B2-C60F129F903C}"/>
    <pc:docChg chg="custSel modSld">
      <pc:chgData name="Matthew Blackett" userId="a5079bfc-ba07-499b-bd65-464132532f8f" providerId="ADAL" clId="{EF885136-EA19-484B-92B2-C60F129F903C}" dt="2024-04-17T12:59:22.579" v="153"/>
      <pc:docMkLst>
        <pc:docMk/>
      </pc:docMkLst>
      <pc:sldChg chg="modSp mod">
        <pc:chgData name="Matthew Blackett" userId="a5079bfc-ba07-499b-bd65-464132532f8f" providerId="ADAL" clId="{EF885136-EA19-484B-92B2-C60F129F903C}" dt="2024-04-17T12:59:22.579" v="153"/>
        <pc:sldMkLst>
          <pc:docMk/>
          <pc:sldMk cId="1890685803" sldId="272"/>
        </pc:sldMkLst>
        <pc:spChg chg="mod">
          <ac:chgData name="Matthew Blackett" userId="a5079bfc-ba07-499b-bd65-464132532f8f" providerId="ADAL" clId="{EF885136-EA19-484B-92B2-C60F129F903C}" dt="2024-04-17T12:59:22.579" v="153"/>
          <ac:spMkLst>
            <pc:docMk/>
            <pc:sldMk cId="1890685803" sldId="272"/>
            <ac:spMk id="3" creationId="{00000000-0000-0000-0000-000000000000}"/>
          </ac:spMkLst>
        </pc:spChg>
      </pc:sldChg>
      <pc:sldChg chg="modSp mod">
        <pc:chgData name="Matthew Blackett" userId="a5079bfc-ba07-499b-bd65-464132532f8f" providerId="ADAL" clId="{EF885136-EA19-484B-92B2-C60F129F903C}" dt="2024-04-17T12:56:52.828" v="92" actId="20577"/>
        <pc:sldMkLst>
          <pc:docMk/>
          <pc:sldMk cId="48950203" sldId="278"/>
        </pc:sldMkLst>
        <pc:spChg chg="mod">
          <ac:chgData name="Matthew Blackett" userId="a5079bfc-ba07-499b-bd65-464132532f8f" providerId="ADAL" clId="{EF885136-EA19-484B-92B2-C60F129F903C}" dt="2024-04-17T12:56:52.828" v="92" actId="20577"/>
          <ac:spMkLst>
            <pc:docMk/>
            <pc:sldMk cId="48950203" sldId="278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577E7D-711F-45C5-8D03-D69593FD968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ABD71D0-9183-41EB-9C70-C4864AD2A2AD}">
      <dgm:prSet phldrT="[Text]" phldr="0"/>
      <dgm:spPr/>
      <dgm:t>
        <a:bodyPr/>
        <a:lstStyle/>
        <a:p>
          <a:pPr algn="l">
            <a:lnSpc>
              <a:spcPct val="120000"/>
            </a:lnSpc>
          </a:pPr>
          <a:r>
            <a:rPr lang="en-US" dirty="0">
              <a:solidFill>
                <a:srgbClr val="000000"/>
              </a:solidFill>
              <a:latin typeface="Arial"/>
              <a:cs typeface="Arial"/>
            </a:rPr>
            <a:t>Flexibility: Companies can choose how and when to reduce based on their capabilities</a:t>
          </a:r>
        </a:p>
      </dgm:t>
    </dgm:pt>
    <dgm:pt modelId="{6BB3F6DA-7930-4118-A675-6B9938667DFB}" type="parTrans" cxnId="{26B5780C-3F61-480E-9246-07C5429D88D9}">
      <dgm:prSet/>
      <dgm:spPr/>
      <dgm:t>
        <a:bodyPr/>
        <a:lstStyle/>
        <a:p>
          <a:endParaRPr lang="en-GB"/>
        </a:p>
      </dgm:t>
    </dgm:pt>
    <dgm:pt modelId="{D33F2ECD-B7F1-46D6-96B3-D323BB585F05}" type="sibTrans" cxnId="{26B5780C-3F61-480E-9246-07C5429D88D9}">
      <dgm:prSet/>
      <dgm:spPr/>
      <dgm:t>
        <a:bodyPr/>
        <a:lstStyle/>
        <a:p>
          <a:endParaRPr lang="en-GB"/>
        </a:p>
      </dgm:t>
    </dgm:pt>
    <dgm:pt modelId="{AF1267EF-2993-40E5-AD12-2074DEAEBFD1}">
      <dgm:prSet phldrT="[Text]" phldr="0"/>
      <dgm:spPr/>
      <dgm:t>
        <a:bodyPr/>
        <a:lstStyle/>
        <a:p>
          <a:pPr algn="l">
            <a:lnSpc>
              <a:spcPct val="120000"/>
            </a:lnSpc>
          </a:pPr>
          <a:r>
            <a:rPr lang="en-US" dirty="0">
              <a:solidFill>
                <a:srgbClr val="000000"/>
              </a:solidFill>
              <a:latin typeface="Arial"/>
              <a:cs typeface="Arial"/>
            </a:rPr>
            <a:t>Innovation Incentives: Generates a financial incentive to develop and adopt greener technologies</a:t>
          </a:r>
        </a:p>
      </dgm:t>
    </dgm:pt>
    <dgm:pt modelId="{5B8C8C50-0831-4E45-8163-4D1373FA39A5}" type="parTrans" cxnId="{2F60B0E5-498A-40E2-89F1-E7718BEFB169}">
      <dgm:prSet/>
      <dgm:spPr/>
      <dgm:t>
        <a:bodyPr/>
        <a:lstStyle/>
        <a:p>
          <a:endParaRPr lang="en-GB"/>
        </a:p>
      </dgm:t>
    </dgm:pt>
    <dgm:pt modelId="{C6BDF1DB-5820-4140-B578-EEF738D26DAD}" type="sibTrans" cxnId="{2F60B0E5-498A-40E2-89F1-E7718BEFB169}">
      <dgm:prSet/>
      <dgm:spPr/>
      <dgm:t>
        <a:bodyPr/>
        <a:lstStyle/>
        <a:p>
          <a:endParaRPr lang="en-GB"/>
        </a:p>
      </dgm:t>
    </dgm:pt>
    <dgm:pt modelId="{CB73902C-11DF-4537-8404-288D735D3C77}">
      <dgm:prSet phldr="0"/>
      <dgm:spPr/>
      <dgm:t>
        <a:bodyPr/>
        <a:lstStyle/>
        <a:p>
          <a:pPr algn="l">
            <a:lnSpc>
              <a:spcPct val="120000"/>
            </a:lnSpc>
          </a:pPr>
          <a:r>
            <a:rPr lang="en-US" dirty="0">
              <a:solidFill>
                <a:srgbClr val="000000"/>
              </a:solidFill>
              <a:latin typeface="Arial"/>
              <a:cs typeface="Arial"/>
            </a:rPr>
            <a:t>Cost Efficiency: Allows reductions where it's cheapest, lowering overall costs</a:t>
          </a:r>
        </a:p>
      </dgm:t>
    </dgm:pt>
    <dgm:pt modelId="{74E35203-C071-4608-A561-4FF3F83F162A}" type="parTrans" cxnId="{82F2945A-4168-4047-95F8-15C281DC0768}">
      <dgm:prSet/>
      <dgm:spPr/>
      <dgm:t>
        <a:bodyPr/>
        <a:lstStyle/>
        <a:p>
          <a:endParaRPr lang="en-GB"/>
        </a:p>
      </dgm:t>
    </dgm:pt>
    <dgm:pt modelId="{4D0C116A-D6C2-4651-94F2-B26F4F52969D}" type="sibTrans" cxnId="{82F2945A-4168-4047-95F8-15C281DC0768}">
      <dgm:prSet/>
      <dgm:spPr/>
      <dgm:t>
        <a:bodyPr/>
        <a:lstStyle/>
        <a:p>
          <a:endParaRPr lang="en-GB"/>
        </a:p>
      </dgm:t>
    </dgm:pt>
    <dgm:pt modelId="{D6092CC6-D281-4449-A0F3-EE8C2BD6A719}" type="pres">
      <dgm:prSet presAssocID="{80577E7D-711F-45C5-8D03-D69593FD9686}" presName="Name0" presStyleCnt="0">
        <dgm:presLayoutVars>
          <dgm:dir/>
          <dgm:resizeHandles val="exact"/>
        </dgm:presLayoutVars>
      </dgm:prSet>
      <dgm:spPr/>
    </dgm:pt>
    <dgm:pt modelId="{F5F08496-9DB7-487C-B914-E698FD088D4B}" type="pres">
      <dgm:prSet presAssocID="{CB73902C-11DF-4537-8404-288D735D3C77}" presName="parTxOnly" presStyleLbl="node1" presStyleIdx="0" presStyleCnt="3">
        <dgm:presLayoutVars>
          <dgm:bulletEnabled val="1"/>
        </dgm:presLayoutVars>
      </dgm:prSet>
      <dgm:spPr/>
    </dgm:pt>
    <dgm:pt modelId="{6A78F42D-6BC7-4DD4-87B5-F52035496DDB}" type="pres">
      <dgm:prSet presAssocID="{4D0C116A-D6C2-4651-94F2-B26F4F52969D}" presName="parSpace" presStyleCnt="0"/>
      <dgm:spPr/>
    </dgm:pt>
    <dgm:pt modelId="{51385ED7-9DD2-4FFA-B241-D029343D96D6}" type="pres">
      <dgm:prSet presAssocID="{DABD71D0-9183-41EB-9C70-C4864AD2A2AD}" presName="parTxOnly" presStyleLbl="node1" presStyleIdx="1" presStyleCnt="3">
        <dgm:presLayoutVars>
          <dgm:bulletEnabled val="1"/>
        </dgm:presLayoutVars>
      </dgm:prSet>
      <dgm:spPr/>
    </dgm:pt>
    <dgm:pt modelId="{233DEB04-4975-4FFE-8C69-B10D9B6015B5}" type="pres">
      <dgm:prSet presAssocID="{D33F2ECD-B7F1-46D6-96B3-D323BB585F05}" presName="parSpace" presStyleCnt="0"/>
      <dgm:spPr/>
    </dgm:pt>
    <dgm:pt modelId="{86DAC549-C0A1-42A5-8282-8CC7252E207B}" type="pres">
      <dgm:prSet presAssocID="{AF1267EF-2993-40E5-AD12-2074DEAEBFD1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26B5780C-3F61-480E-9246-07C5429D88D9}" srcId="{80577E7D-711F-45C5-8D03-D69593FD9686}" destId="{DABD71D0-9183-41EB-9C70-C4864AD2A2AD}" srcOrd="1" destOrd="0" parTransId="{6BB3F6DA-7930-4118-A675-6B9938667DFB}" sibTransId="{D33F2ECD-B7F1-46D6-96B3-D323BB585F05}"/>
    <dgm:cxn modelId="{B36F4C5A-F7B7-42C6-AADF-5B114DC9CA7F}" type="presOf" srcId="{DABD71D0-9183-41EB-9C70-C4864AD2A2AD}" destId="{51385ED7-9DD2-4FFA-B241-D029343D96D6}" srcOrd="0" destOrd="0" presId="urn:microsoft.com/office/officeart/2005/8/layout/hChevron3"/>
    <dgm:cxn modelId="{82F2945A-4168-4047-95F8-15C281DC0768}" srcId="{80577E7D-711F-45C5-8D03-D69593FD9686}" destId="{CB73902C-11DF-4537-8404-288D735D3C77}" srcOrd="0" destOrd="0" parTransId="{74E35203-C071-4608-A561-4FF3F83F162A}" sibTransId="{4D0C116A-D6C2-4651-94F2-B26F4F52969D}"/>
    <dgm:cxn modelId="{C944BBB2-9DDA-4D71-8AF8-CA51F1891F56}" type="presOf" srcId="{CB73902C-11DF-4537-8404-288D735D3C77}" destId="{F5F08496-9DB7-487C-B914-E698FD088D4B}" srcOrd="0" destOrd="0" presId="urn:microsoft.com/office/officeart/2005/8/layout/hChevron3"/>
    <dgm:cxn modelId="{8D7579B8-79F6-418B-92C2-EF9111BBD4A0}" type="presOf" srcId="{AF1267EF-2993-40E5-AD12-2074DEAEBFD1}" destId="{86DAC549-C0A1-42A5-8282-8CC7252E207B}" srcOrd="0" destOrd="0" presId="urn:microsoft.com/office/officeart/2005/8/layout/hChevron3"/>
    <dgm:cxn modelId="{3AFA90D2-5B33-42DA-860B-264BEF81463F}" type="presOf" srcId="{80577E7D-711F-45C5-8D03-D69593FD9686}" destId="{D6092CC6-D281-4449-A0F3-EE8C2BD6A719}" srcOrd="0" destOrd="0" presId="urn:microsoft.com/office/officeart/2005/8/layout/hChevron3"/>
    <dgm:cxn modelId="{2F60B0E5-498A-40E2-89F1-E7718BEFB169}" srcId="{80577E7D-711F-45C5-8D03-D69593FD9686}" destId="{AF1267EF-2993-40E5-AD12-2074DEAEBFD1}" srcOrd="2" destOrd="0" parTransId="{5B8C8C50-0831-4E45-8163-4D1373FA39A5}" sibTransId="{C6BDF1DB-5820-4140-B578-EEF738D26DAD}"/>
    <dgm:cxn modelId="{0CFA3A0D-3F48-4A11-A167-E002B2FE1A7E}" type="presParOf" srcId="{D6092CC6-D281-4449-A0F3-EE8C2BD6A719}" destId="{F5F08496-9DB7-487C-B914-E698FD088D4B}" srcOrd="0" destOrd="0" presId="urn:microsoft.com/office/officeart/2005/8/layout/hChevron3"/>
    <dgm:cxn modelId="{B30511B2-1D15-4EBD-90B8-880A73AB4303}" type="presParOf" srcId="{D6092CC6-D281-4449-A0F3-EE8C2BD6A719}" destId="{6A78F42D-6BC7-4DD4-87B5-F52035496DDB}" srcOrd="1" destOrd="0" presId="urn:microsoft.com/office/officeart/2005/8/layout/hChevron3"/>
    <dgm:cxn modelId="{49C90193-EB13-41B6-A53F-BE4A3B697844}" type="presParOf" srcId="{D6092CC6-D281-4449-A0F3-EE8C2BD6A719}" destId="{51385ED7-9DD2-4FFA-B241-D029343D96D6}" srcOrd="2" destOrd="0" presId="urn:microsoft.com/office/officeart/2005/8/layout/hChevron3"/>
    <dgm:cxn modelId="{8F1AE5C0-A034-4732-9BE3-4868011AF398}" type="presParOf" srcId="{D6092CC6-D281-4449-A0F3-EE8C2BD6A719}" destId="{233DEB04-4975-4FFE-8C69-B10D9B6015B5}" srcOrd="3" destOrd="0" presId="urn:microsoft.com/office/officeart/2005/8/layout/hChevron3"/>
    <dgm:cxn modelId="{2DC2091B-121E-42B9-986B-CE2ED307A727}" type="presParOf" srcId="{D6092CC6-D281-4449-A0F3-EE8C2BD6A719}" destId="{86DAC549-C0A1-42A5-8282-8CC7252E207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0577E7D-711F-45C5-8D03-D69593FD9686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DABD71D0-9183-41EB-9C70-C4864AD2A2AD}">
      <dgm:prSet phldrT="[Text]" phldr="0"/>
      <dgm:spPr/>
      <dgm:t>
        <a:bodyPr/>
        <a:lstStyle/>
        <a:p>
          <a:pPr algn="l">
            <a:lnSpc>
              <a:spcPct val="100000"/>
            </a:lnSpc>
          </a:pPr>
          <a:r>
            <a:rPr lang="en-GB" dirty="0">
              <a:latin typeface="Calibri"/>
              <a:ea typeface="Calibri"/>
              <a:cs typeface="Calibri"/>
            </a:rPr>
            <a:t>Enforcement: Challenges in monitoring emissions accurately and ensuring compliance. </a:t>
          </a:r>
          <a:endParaRPr lang="en-US" dirty="0">
            <a:latin typeface="Calibri"/>
            <a:ea typeface="Calibri"/>
            <a:cs typeface="Calibri"/>
          </a:endParaRPr>
        </a:p>
      </dgm:t>
    </dgm:pt>
    <dgm:pt modelId="{6BB3F6DA-7930-4118-A675-6B9938667DFB}" type="parTrans" cxnId="{26B5780C-3F61-480E-9246-07C5429D88D9}">
      <dgm:prSet/>
      <dgm:spPr/>
    </dgm:pt>
    <dgm:pt modelId="{D33F2ECD-B7F1-46D6-96B3-D323BB585F05}" type="sibTrans" cxnId="{26B5780C-3F61-480E-9246-07C5429D88D9}">
      <dgm:prSet/>
      <dgm:spPr/>
    </dgm:pt>
    <dgm:pt modelId="{AF1267EF-2993-40E5-AD12-2074DEAEBFD1}">
      <dgm:prSet phldrT="[Text]" phldr="0"/>
      <dgm:spPr/>
      <dgm:t>
        <a:bodyPr/>
        <a:lstStyle/>
        <a:p>
          <a:pPr algn="l">
            <a:lnSpc>
              <a:spcPct val="100000"/>
            </a:lnSpc>
          </a:pPr>
          <a:r>
            <a:rPr lang="en-GB" dirty="0">
              <a:latin typeface="Calibri"/>
              <a:ea typeface="Calibri"/>
              <a:cs typeface="Calibri"/>
            </a:rPr>
            <a:t>Equity Concerns: Potential to disproportionately affect poorer nations or smaller businesses negatively. </a:t>
          </a:r>
          <a:endParaRPr lang="en-US" dirty="0">
            <a:latin typeface="Calibri"/>
            <a:ea typeface="Calibri"/>
            <a:cs typeface="Calibri"/>
          </a:endParaRPr>
        </a:p>
      </dgm:t>
    </dgm:pt>
    <dgm:pt modelId="{5B8C8C50-0831-4E45-8163-4D1373FA39A5}" type="parTrans" cxnId="{2F60B0E5-498A-40E2-89F1-E7718BEFB169}">
      <dgm:prSet/>
      <dgm:spPr/>
    </dgm:pt>
    <dgm:pt modelId="{C6BDF1DB-5820-4140-B578-EEF738D26DAD}" type="sibTrans" cxnId="{2F60B0E5-498A-40E2-89F1-E7718BEFB169}">
      <dgm:prSet/>
      <dgm:spPr/>
    </dgm:pt>
    <dgm:pt modelId="{CB73902C-11DF-4537-8404-288D735D3C77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en-GB" dirty="0">
              <a:latin typeface="Calibri"/>
              <a:ea typeface="Calibri"/>
              <a:cs typeface="Calibri"/>
            </a:rPr>
            <a:t>Volatility: Prices of permits can fluctuate widely, creating economic uncertainty. </a:t>
          </a:r>
          <a:endParaRPr lang="en-US" dirty="0">
            <a:latin typeface="Calibri"/>
            <a:ea typeface="Calibri"/>
            <a:cs typeface="Calibri"/>
          </a:endParaRPr>
        </a:p>
      </dgm:t>
    </dgm:pt>
    <dgm:pt modelId="{74E35203-C071-4608-A561-4FF3F83F162A}" type="parTrans" cxnId="{82F2945A-4168-4047-95F8-15C281DC0768}">
      <dgm:prSet/>
      <dgm:spPr/>
    </dgm:pt>
    <dgm:pt modelId="{4D0C116A-D6C2-4651-94F2-B26F4F52969D}" type="sibTrans" cxnId="{82F2945A-4168-4047-95F8-15C281DC0768}">
      <dgm:prSet/>
      <dgm:spPr/>
    </dgm:pt>
    <dgm:pt modelId="{D6092CC6-D281-4449-A0F3-EE8C2BD6A719}" type="pres">
      <dgm:prSet presAssocID="{80577E7D-711F-45C5-8D03-D69593FD9686}" presName="Name0" presStyleCnt="0">
        <dgm:presLayoutVars>
          <dgm:dir/>
          <dgm:resizeHandles val="exact"/>
        </dgm:presLayoutVars>
      </dgm:prSet>
      <dgm:spPr/>
    </dgm:pt>
    <dgm:pt modelId="{F5F08496-9DB7-487C-B914-E698FD088D4B}" type="pres">
      <dgm:prSet presAssocID="{CB73902C-11DF-4537-8404-288D735D3C77}" presName="parTxOnly" presStyleLbl="node1" presStyleIdx="0" presStyleCnt="3">
        <dgm:presLayoutVars>
          <dgm:bulletEnabled val="1"/>
        </dgm:presLayoutVars>
      </dgm:prSet>
      <dgm:spPr/>
    </dgm:pt>
    <dgm:pt modelId="{6A78F42D-6BC7-4DD4-87B5-F52035496DDB}" type="pres">
      <dgm:prSet presAssocID="{4D0C116A-D6C2-4651-94F2-B26F4F52969D}" presName="parSpace" presStyleCnt="0"/>
      <dgm:spPr/>
    </dgm:pt>
    <dgm:pt modelId="{51385ED7-9DD2-4FFA-B241-D029343D96D6}" type="pres">
      <dgm:prSet presAssocID="{DABD71D0-9183-41EB-9C70-C4864AD2A2AD}" presName="parTxOnly" presStyleLbl="node1" presStyleIdx="1" presStyleCnt="3">
        <dgm:presLayoutVars>
          <dgm:bulletEnabled val="1"/>
        </dgm:presLayoutVars>
      </dgm:prSet>
      <dgm:spPr/>
    </dgm:pt>
    <dgm:pt modelId="{233DEB04-4975-4FFE-8C69-B10D9B6015B5}" type="pres">
      <dgm:prSet presAssocID="{D33F2ECD-B7F1-46D6-96B3-D323BB585F05}" presName="parSpace" presStyleCnt="0"/>
      <dgm:spPr/>
    </dgm:pt>
    <dgm:pt modelId="{86DAC549-C0A1-42A5-8282-8CC7252E207B}" type="pres">
      <dgm:prSet presAssocID="{AF1267EF-2993-40E5-AD12-2074DEAEBFD1}" presName="parTxOnly" presStyleLbl="node1" presStyleIdx="2" presStyleCnt="3">
        <dgm:presLayoutVars>
          <dgm:bulletEnabled val="1"/>
        </dgm:presLayoutVars>
      </dgm:prSet>
      <dgm:spPr/>
    </dgm:pt>
  </dgm:ptLst>
  <dgm:cxnLst>
    <dgm:cxn modelId="{D0524C00-8D8C-4903-A139-7785CAE5360B}" type="presOf" srcId="{DABD71D0-9183-41EB-9C70-C4864AD2A2AD}" destId="{51385ED7-9DD2-4FFA-B241-D029343D96D6}" srcOrd="0" destOrd="0" presId="urn:microsoft.com/office/officeart/2005/8/layout/hChevron3"/>
    <dgm:cxn modelId="{26B5780C-3F61-480E-9246-07C5429D88D9}" srcId="{80577E7D-711F-45C5-8D03-D69593FD9686}" destId="{DABD71D0-9183-41EB-9C70-C4864AD2A2AD}" srcOrd="1" destOrd="0" parTransId="{6BB3F6DA-7930-4118-A675-6B9938667DFB}" sibTransId="{D33F2ECD-B7F1-46D6-96B3-D323BB585F05}"/>
    <dgm:cxn modelId="{7E3FA664-FF9C-428B-90D2-A57D7744C430}" type="presOf" srcId="{CB73902C-11DF-4537-8404-288D735D3C77}" destId="{F5F08496-9DB7-487C-B914-E698FD088D4B}" srcOrd="0" destOrd="0" presId="urn:microsoft.com/office/officeart/2005/8/layout/hChevron3"/>
    <dgm:cxn modelId="{2B0C6856-F4A4-4613-8507-465A8D3F43D1}" type="presOf" srcId="{AF1267EF-2993-40E5-AD12-2074DEAEBFD1}" destId="{86DAC549-C0A1-42A5-8282-8CC7252E207B}" srcOrd="0" destOrd="0" presId="urn:microsoft.com/office/officeart/2005/8/layout/hChevron3"/>
    <dgm:cxn modelId="{82F2945A-4168-4047-95F8-15C281DC0768}" srcId="{80577E7D-711F-45C5-8D03-D69593FD9686}" destId="{CB73902C-11DF-4537-8404-288D735D3C77}" srcOrd="0" destOrd="0" parTransId="{74E35203-C071-4608-A561-4FF3F83F162A}" sibTransId="{4D0C116A-D6C2-4651-94F2-B26F4F52969D}"/>
    <dgm:cxn modelId="{3AFA90D2-5B33-42DA-860B-264BEF81463F}" type="presOf" srcId="{80577E7D-711F-45C5-8D03-D69593FD9686}" destId="{D6092CC6-D281-4449-A0F3-EE8C2BD6A719}" srcOrd="0" destOrd="0" presId="urn:microsoft.com/office/officeart/2005/8/layout/hChevron3"/>
    <dgm:cxn modelId="{2F60B0E5-498A-40E2-89F1-E7718BEFB169}" srcId="{80577E7D-711F-45C5-8D03-D69593FD9686}" destId="{AF1267EF-2993-40E5-AD12-2074DEAEBFD1}" srcOrd="2" destOrd="0" parTransId="{5B8C8C50-0831-4E45-8163-4D1373FA39A5}" sibTransId="{C6BDF1DB-5820-4140-B578-EEF738D26DAD}"/>
    <dgm:cxn modelId="{1DD9FC00-E447-4FC1-872B-B37BD9F5965D}" type="presParOf" srcId="{D6092CC6-D281-4449-A0F3-EE8C2BD6A719}" destId="{F5F08496-9DB7-487C-B914-E698FD088D4B}" srcOrd="0" destOrd="0" presId="urn:microsoft.com/office/officeart/2005/8/layout/hChevron3"/>
    <dgm:cxn modelId="{609E3B6A-D86E-4529-B24F-B03B63531DEE}" type="presParOf" srcId="{D6092CC6-D281-4449-A0F3-EE8C2BD6A719}" destId="{6A78F42D-6BC7-4DD4-87B5-F52035496DDB}" srcOrd="1" destOrd="0" presId="urn:microsoft.com/office/officeart/2005/8/layout/hChevron3"/>
    <dgm:cxn modelId="{1F0FBD25-0D91-4C92-A67A-5C8F4A86BA76}" type="presParOf" srcId="{D6092CC6-D281-4449-A0F3-EE8C2BD6A719}" destId="{51385ED7-9DD2-4FFA-B241-D029343D96D6}" srcOrd="2" destOrd="0" presId="urn:microsoft.com/office/officeart/2005/8/layout/hChevron3"/>
    <dgm:cxn modelId="{D706B520-DA92-4067-BAC7-97F7CCF69A35}" type="presParOf" srcId="{D6092CC6-D281-4449-A0F3-EE8C2BD6A719}" destId="{233DEB04-4975-4FFE-8C69-B10D9B6015B5}" srcOrd="3" destOrd="0" presId="urn:microsoft.com/office/officeart/2005/8/layout/hChevron3"/>
    <dgm:cxn modelId="{A9C1DE7A-EFFE-4FE3-BBAF-354167914033}" type="presParOf" srcId="{D6092CC6-D281-4449-A0F3-EE8C2BD6A719}" destId="{86DAC549-C0A1-42A5-8282-8CC7252E207B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08496-9DB7-487C-B914-E698FD088D4B}">
      <dsp:nvSpPr>
        <dsp:cNvPr id="0" name=""/>
        <dsp:cNvSpPr/>
      </dsp:nvSpPr>
      <dsp:spPr>
        <a:xfrm>
          <a:off x="3500" y="2323152"/>
          <a:ext cx="3060563" cy="12242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  <a:latin typeface="Arial"/>
              <a:cs typeface="Arial"/>
            </a:rPr>
            <a:t>Cost Efficiency: Allows reductions where it's cheapest, lowering overall costs</a:t>
          </a:r>
        </a:p>
      </dsp:txBody>
      <dsp:txXfrm>
        <a:off x="3500" y="2323152"/>
        <a:ext cx="2754507" cy="1224225"/>
      </dsp:txXfrm>
    </dsp:sp>
    <dsp:sp modelId="{51385ED7-9DD2-4FFA-B241-D029343D96D6}">
      <dsp:nvSpPr>
        <dsp:cNvPr id="0" name=""/>
        <dsp:cNvSpPr/>
      </dsp:nvSpPr>
      <dsp:spPr>
        <a:xfrm>
          <a:off x="2451951" y="2323152"/>
          <a:ext cx="3060563" cy="1224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  <a:latin typeface="Arial"/>
              <a:cs typeface="Arial"/>
            </a:rPr>
            <a:t>Flexibility: Companies can choose how and when to reduce based on their capabilities</a:t>
          </a:r>
        </a:p>
      </dsp:txBody>
      <dsp:txXfrm>
        <a:off x="3064064" y="2323152"/>
        <a:ext cx="1836338" cy="1224225"/>
      </dsp:txXfrm>
    </dsp:sp>
    <dsp:sp modelId="{86DAC549-C0A1-42A5-8282-8CC7252E207B}">
      <dsp:nvSpPr>
        <dsp:cNvPr id="0" name=""/>
        <dsp:cNvSpPr/>
      </dsp:nvSpPr>
      <dsp:spPr>
        <a:xfrm>
          <a:off x="4900402" y="2323152"/>
          <a:ext cx="3060563" cy="1224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12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rgbClr val="000000"/>
              </a:solidFill>
              <a:latin typeface="Arial"/>
              <a:cs typeface="Arial"/>
            </a:rPr>
            <a:t>Innovation Incentives: Generates a financial incentive to develop and adopt greener technologies</a:t>
          </a:r>
        </a:p>
      </dsp:txBody>
      <dsp:txXfrm>
        <a:off x="5512515" y="2323152"/>
        <a:ext cx="1836338" cy="122422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08496-9DB7-487C-B914-E698FD088D4B}">
      <dsp:nvSpPr>
        <dsp:cNvPr id="0" name=""/>
        <dsp:cNvSpPr/>
      </dsp:nvSpPr>
      <dsp:spPr>
        <a:xfrm>
          <a:off x="3500" y="2323152"/>
          <a:ext cx="3060563" cy="122422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342" tIns="34671" rIns="17336" bIns="34671" numCol="1" spcCol="1270" anchor="ctr" anchorCtr="0">
          <a:noAutofit/>
        </a:bodyPr>
        <a:lstStyle/>
        <a:p>
          <a:pPr marL="0" lvl="0" indent="0" algn="l" defTabSz="5778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"/>
              <a:ea typeface="Calibri"/>
              <a:cs typeface="Calibri"/>
            </a:rPr>
            <a:t>Volatility: Prices of permits can fluctuate widely, creating economic uncertainty. </a:t>
          </a:r>
          <a:endParaRPr lang="en-US" sz="1300" kern="1200" dirty="0">
            <a:latin typeface="Calibri"/>
            <a:ea typeface="Calibri"/>
            <a:cs typeface="Calibri"/>
          </a:endParaRPr>
        </a:p>
      </dsp:txBody>
      <dsp:txXfrm>
        <a:off x="3500" y="2323152"/>
        <a:ext cx="2754507" cy="1224225"/>
      </dsp:txXfrm>
    </dsp:sp>
    <dsp:sp modelId="{51385ED7-9DD2-4FFA-B241-D029343D96D6}">
      <dsp:nvSpPr>
        <dsp:cNvPr id="0" name=""/>
        <dsp:cNvSpPr/>
      </dsp:nvSpPr>
      <dsp:spPr>
        <a:xfrm>
          <a:off x="2451951" y="2323152"/>
          <a:ext cx="3060563" cy="1224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"/>
              <a:ea typeface="Calibri"/>
              <a:cs typeface="Calibri"/>
            </a:rPr>
            <a:t>Enforcement: Challenges in monitoring emissions accurately and ensuring compliance. </a:t>
          </a:r>
          <a:endParaRPr lang="en-US" sz="1300" kern="1200" dirty="0">
            <a:latin typeface="Calibri"/>
            <a:ea typeface="Calibri"/>
            <a:cs typeface="Calibri"/>
          </a:endParaRPr>
        </a:p>
      </dsp:txBody>
      <dsp:txXfrm>
        <a:off x="3064064" y="2323152"/>
        <a:ext cx="1836338" cy="1224225"/>
      </dsp:txXfrm>
    </dsp:sp>
    <dsp:sp modelId="{86DAC549-C0A1-42A5-8282-8CC7252E207B}">
      <dsp:nvSpPr>
        <dsp:cNvPr id="0" name=""/>
        <dsp:cNvSpPr/>
      </dsp:nvSpPr>
      <dsp:spPr>
        <a:xfrm>
          <a:off x="4900402" y="2323152"/>
          <a:ext cx="3060563" cy="122422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2007" tIns="34671" rIns="17336" bIns="34671" numCol="1" spcCol="1270" anchor="ctr" anchorCtr="0">
          <a:noAutofit/>
        </a:bodyPr>
        <a:lstStyle/>
        <a:p>
          <a:pPr marL="0" lvl="0" indent="0" algn="l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 dirty="0">
              <a:latin typeface="Calibri"/>
              <a:ea typeface="Calibri"/>
              <a:cs typeface="Calibri"/>
            </a:rPr>
            <a:t>Equity Concerns: Potential to disproportionately affect poorer nations or smaller businesses negatively. </a:t>
          </a:r>
          <a:endParaRPr lang="en-US" sz="1300" kern="1200" dirty="0">
            <a:latin typeface="Calibri"/>
            <a:ea typeface="Calibri"/>
            <a:cs typeface="Calibri"/>
          </a:endParaRPr>
        </a:p>
      </dsp:txBody>
      <dsp:txXfrm>
        <a:off x="5512515" y="2323152"/>
        <a:ext cx="1836338" cy="12242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D96F2-02BD-E71F-EFBD-14FECCF2D3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7172325" cy="3152251"/>
          </a:xfrm>
        </p:spPr>
        <p:txBody>
          <a:bodyPr anchor="b">
            <a:normAutofit/>
          </a:bodyPr>
          <a:lstStyle>
            <a:lvl1pPr algn="l"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E90113-E8E1-4E48-41BC-583802BFC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0137"/>
            <a:ext cx="7172325" cy="112236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AC7EE5-BFF0-D779-4261-E239DB450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789492-34ED-FE24-4F29-E4C8F5497B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B0C886-7F1E-7BC1-9A9E-B24C2AC2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C74AEE6-9CA7-5247-DC34-99634247DF50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9451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F4143-3C41-D626-8F64-36A9C9F1A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914400"/>
            <a:ext cx="9962791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52C4FB-B560-A0FC-6435-952981BC9A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52500" y="2285997"/>
            <a:ext cx="9962791" cy="3890965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7CEC4F-0A90-11E2-E43E-B9E765AFB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2A5B4-1D77-B0AC-49E7-CAE9556B1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396EF9-2FDA-8E87-D546-8840CEBF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076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4085AB7-38B3-7F80-0B2D-7960F56375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24513" y="1052423"/>
            <a:ext cx="1771292" cy="4917056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ADBDC3-E9EA-8699-B2E4-4C7784455B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06414" y="1052424"/>
            <a:ext cx="7873043" cy="491705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1DBEDE-3A67-6FCA-25F3-B91F7C82ED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9EFF51-4318-20EA-3A3A-8FE203B1A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CD9703-5BAD-DE95-98D9-0F30E7C09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752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532FD-157B-437C-E9D5-B66E8B3B1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90A51-A7E8-7A6A-5FD0-F9B250BE41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8C8B8-F999-7D95-435D-17CE6ACCD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27265-C89C-937F-1DA3-F377F687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6EB89E-4530-3632-3485-F481DB042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80745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8056A-761D-1DBC-276A-2A46D153C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1613" y="1355763"/>
            <a:ext cx="6972300" cy="2255794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904B3-6AC1-19D5-3EAE-2009A3B4C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0" y="4921820"/>
            <a:ext cx="5524500" cy="1150934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A2A86D-493D-5BF6-8AA6-F1231E3BA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CCCD76-6623-164A-7BFA-207AFA057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A64312-1F20-5486-62B0-A8BB8829D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703F1C9-9114-4426-6F07-F7FF9CCD5FC4}"/>
              </a:ext>
            </a:extLst>
          </p:cNvPr>
          <p:cNvCxnSpPr>
            <a:cxnSpLocks/>
          </p:cNvCxnSpPr>
          <p:nvPr/>
        </p:nvCxnSpPr>
        <p:spPr>
          <a:xfrm>
            <a:off x="1638300" y="459663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202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CFC4C-4D16-E5A8-F934-8B158F6F2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BDE54-F935-945D-3E4F-B659695E8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52500" y="2286002"/>
            <a:ext cx="5067300" cy="389096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F3710-E06B-05DE-937A-C92E52569E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286001"/>
            <a:ext cx="5067300" cy="389096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302EFD-42D3-11C1-677E-0E478B93F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4C2F08-0D93-B14B-6106-2925DF3E1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5DE81-F2AB-CCB9-8B68-5E4F31011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726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F2D81B-4E36-1511-E9A7-8FB931B41F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1004888"/>
            <a:ext cx="10287000" cy="90011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A73DE-183B-9473-20AD-2D3BFED843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1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0FB3D-60AC-DEF2-4472-31B4E076CB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52501" y="3048001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E5BDB-B29C-788F-E2FB-6C154E8FE8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53174" y="2085959"/>
            <a:ext cx="4886325" cy="590566"/>
          </a:xfrm>
        </p:spPr>
        <p:txBody>
          <a:bodyPr anchor="b">
            <a:normAutofit/>
          </a:bodyPr>
          <a:lstStyle>
            <a:lvl1pPr marL="0" indent="0">
              <a:buNone/>
              <a:defRPr sz="1800" b="0" cap="all" spc="300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13FF49-3276-24CA-BC81-FA92C0A930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53174" y="3048000"/>
            <a:ext cx="4886325" cy="322263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8FA1C8-C196-9BE1-F603-3FC17EDD9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B79692-E142-E1D7-AD17-30C5F1365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90FCF2-7B78-2A2A-F878-58335FEA3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2D0356-1ECF-682B-F87A-811BDD28B2CB}"/>
              </a:ext>
            </a:extLst>
          </p:cNvPr>
          <p:cNvCxnSpPr>
            <a:cxnSpLocks/>
          </p:cNvCxnSpPr>
          <p:nvPr/>
        </p:nvCxnSpPr>
        <p:spPr>
          <a:xfrm>
            <a:off x="1052513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906CA06-9701-E645-C0A5-594B227B288F}"/>
              </a:ext>
            </a:extLst>
          </p:cNvPr>
          <p:cNvCxnSpPr>
            <a:cxnSpLocks/>
          </p:cNvCxnSpPr>
          <p:nvPr/>
        </p:nvCxnSpPr>
        <p:spPr>
          <a:xfrm>
            <a:off x="6435725" y="2876817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58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4214DA-C0D4-E152-7F42-F6352C961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914400"/>
            <a:ext cx="9715500" cy="9906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C2AA04-1E84-460C-F560-A228F930F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AB260E-3910-7D1B-5074-24F5F0AB53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2020F1-A878-9B80-6B4F-7D71406BB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07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7652D6-7AE9-3E3B-5C1B-2B4399B15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A7127E-2A63-6F45-4C40-835843630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56FB79-D9D1-5381-0019-E24F8B4DAA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02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C23B5-7DA9-0E4F-DA39-4624DB8A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369065"/>
            <a:ext cx="3266536" cy="2312979"/>
          </a:xfrm>
        </p:spPr>
        <p:txBody>
          <a:bodyPr anchor="b">
            <a:no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4A5E77-518A-1FB9-B473-E19CADE0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423" y="987425"/>
            <a:ext cx="5615077" cy="4873625"/>
          </a:xfrm>
        </p:spPr>
        <p:txBody>
          <a:bodyPr anchor="ctr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65344F-7D06-2406-D113-D24587835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47801"/>
            <a:ext cx="3266536" cy="2382838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2BE708-BAD0-A0A6-9332-9D2179E67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A70050-9362-4EC4-6B73-3A38445B7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CDA991-8608-CAB4-33FA-03D380D2F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897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7B837-332D-9100-E007-7DE2794814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1385457"/>
            <a:ext cx="3312543" cy="2304288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0DE983-0B0E-07CC-8C57-4EA529E27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24423" y="957263"/>
            <a:ext cx="5372189" cy="4962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CAB867-3FC6-5007-61B0-D9B7E5B0CE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24000" y="3958315"/>
            <a:ext cx="3312542" cy="196147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C7E0F-BFE1-7134-163B-B777970B7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D92BC-42A9-434B-8530-ADBF4485E407}" type="datetimeFigureOut">
              <a:rPr lang="en-US" smtClean="0"/>
              <a:t>4/17/2024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395D0B-4F98-F3BE-FB23-22D8C5D4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FB2E3D-2188-B7A9-0ECE-978147358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89F9E-9962-4B7B-BA18-A15907CCC6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611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5258B98-3BD5-0A20-B0E7-944EAEB2654A}"/>
              </a:ext>
            </a:extLst>
          </p:cNvPr>
          <p:cNvSpPr/>
          <p:nvPr/>
        </p:nvSpPr>
        <p:spPr>
          <a:xfrm>
            <a:off x="0" y="3510612"/>
            <a:ext cx="12192000" cy="3347388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D404C1-E8A5-65FC-C068-21EA0397E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500" y="757238"/>
            <a:ext cx="10287000" cy="1147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DCFD78-F171-BA47-AAF3-C6EB75F94C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2500" y="2285997"/>
            <a:ext cx="10287000" cy="3890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965A77-B1AB-D608-A6C5-F0F99B691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68087" y="4756249"/>
            <a:ext cx="24763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fld id="{9D0D92BC-42A9-434B-8530-ADBF4485E407}" type="datetimeFigureOut">
              <a:rPr lang="en-US" smtClean="0"/>
              <a:pPr/>
              <a:t>4/17/2024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DE34E5-5E9B-7786-05B5-B93241EE2F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589519" y="1758059"/>
            <a:ext cx="243344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1" cap="all" spc="300" baseline="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5CD4B-611E-32FA-419D-326099EEF3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9542" y="3246437"/>
            <a:ext cx="5333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 b="1" cap="all" baseline="0">
                <a:solidFill>
                  <a:schemeClr val="tx1"/>
                </a:solidFill>
                <a:latin typeface="+mj-lt"/>
              </a:defRPr>
            </a:lvl1pPr>
          </a:lstStyle>
          <a:p>
            <a:fld id="{A0289F9E-9962-4B7B-BA18-A15907CCC6B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65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2800" b="1" kern="1200" cap="all" spc="6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521208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9496" indent="0" algn="l" defTabSz="914400" rtl="0" eaLnBrk="1" latinLnBrk="0" hangingPunct="1">
        <a:lnSpc>
          <a:spcPct val="120000"/>
        </a:lnSpc>
        <a:spcBef>
          <a:spcPts val="500"/>
        </a:spcBef>
        <a:buFontTx/>
        <a:buNone/>
        <a:defRPr sz="12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832104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00">
          <p15:clr>
            <a:srgbClr val="F26B43"/>
          </p15:clr>
        </p15:guide>
        <p15:guide id="4" pos="3240">
          <p15:clr>
            <a:srgbClr val="F26B43"/>
          </p15:clr>
        </p15:guide>
        <p15:guide id="5" pos="4440">
          <p15:clr>
            <a:srgbClr val="F26B43"/>
          </p15:clr>
        </p15:guide>
        <p15:guide id="6" pos="7080">
          <p15:clr>
            <a:srgbClr val="F26B43"/>
          </p15:clr>
        </p15:guide>
        <p15:guide id="7" orient="horz" pos="1440">
          <p15:clr>
            <a:srgbClr val="F26B43"/>
          </p15:clr>
        </p15:guide>
        <p15:guide id="8" orient="horz" pos="12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9F55FD1-95FA-98DA-84AA-145D29A53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5AAAB0-94DD-0062-8C0C-9EA6121B45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4652" r="-2" b="39097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AC9EE06-57AF-0FF5-450C-2A606C23B8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375140"/>
            <a:ext cx="12192000" cy="4488388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  <a:alpha val="0"/>
                </a:schemeClr>
              </a:gs>
              <a:gs pos="61814">
                <a:schemeClr val="accent1">
                  <a:lumMod val="60000"/>
                  <a:lumOff val="40000"/>
                  <a:alpha val="89000"/>
                </a:schemeClr>
              </a:gs>
              <a:gs pos="94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3425434"/>
            <a:ext cx="8242717" cy="1539291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200" dirty="0"/>
              <a:t>Negotiable Emission Permits and Climate Change Economics: Balancing Environmental Sustainability and Economic Dynamics </a:t>
            </a:r>
            <a:endParaRPr lang="en-US" sz="320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13FECB8-44EE-4A45-9F7B-66ECF1C3C8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46825" y="5292529"/>
            <a:ext cx="971155" cy="0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612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Role of Developing vs. Developed Countries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52500" y="2285997"/>
            <a:ext cx="4191000" cy="3890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b="1" dirty="0"/>
              <a:t>Responsibilities</a:t>
            </a:r>
            <a:r>
              <a:rPr lang="en-US" dirty="0"/>
              <a:t>: Developed countries fund technology transfer and capacity-building</a:t>
            </a:r>
          </a:p>
          <a:p>
            <a:pPr lvl="0"/>
            <a:r>
              <a:rPr lang="en-US" b="1" dirty="0"/>
              <a:t>Challenges for Developing Nations</a:t>
            </a:r>
            <a:r>
              <a:rPr lang="en-US" dirty="0"/>
              <a:t>: Economic impacts, need for growth, fewer resources for low-carbon transition</a:t>
            </a:r>
          </a:p>
          <a:p>
            <a:pPr lvl="0"/>
            <a:r>
              <a:rPr lang="en-US" b="1" dirty="0"/>
              <a:t>Equity and Fairness</a:t>
            </a:r>
            <a:r>
              <a:rPr lang="en-US" dirty="0"/>
              <a:t>: Balancing global responsibilities and historical emissions</a:t>
            </a:r>
          </a:p>
        </p:txBody>
      </p:sp>
      <p:pic>
        <p:nvPicPr>
          <p:cNvPr id="6" name="Picture 5" descr="Low angle view of modern skyscrapers rising straight up against a dramatic sky">
            <a:extLst>
              <a:ext uri="{FF2B5EF4-FFF2-40B4-BE49-F238E27FC236}">
                <a16:creationId xmlns:a16="http://schemas.microsoft.com/office/drawing/2014/main" id="{AD6127DF-FA69-3412-162F-2101AD4C7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11" r="28342" b="-3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64639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029450" y="762001"/>
            <a:ext cx="4229100" cy="1141004"/>
          </a:xfrm>
        </p:spPr>
        <p:txBody>
          <a:bodyPr>
            <a:normAutofit/>
          </a:bodyPr>
          <a:lstStyle/>
          <a:p>
            <a:r>
              <a:rPr lang="en-US" dirty="0"/>
              <a:t>Classroom Activity</a:t>
            </a:r>
          </a:p>
        </p:txBody>
      </p:sp>
      <p:pic>
        <p:nvPicPr>
          <p:cNvPr id="6" name="Picture 5" descr="Checkmate in a chess game">
            <a:extLst>
              <a:ext uri="{FF2B5EF4-FFF2-40B4-BE49-F238E27FC236}">
                <a16:creationId xmlns:a16="http://schemas.microsoft.com/office/drawing/2014/main" id="{1541ACF6-EBE6-9BC8-F1A2-CAAF1D55EA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345" r="20388" b="11"/>
          <a:stretch/>
        </p:blipFill>
        <p:spPr>
          <a:xfrm>
            <a:off x="-1" y="10"/>
            <a:ext cx="609600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56140E-8EE1-BE31-745D-450AF05FB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174117"/>
            <a:ext cx="6095999" cy="3689633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7029450" y="2286000"/>
            <a:ext cx="4219149" cy="3810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b="1" dirty="0"/>
              <a:t>Role-Play Simulation</a:t>
            </a:r>
            <a:r>
              <a:rPr lang="en-US" dirty="0"/>
              <a:t>: to understand the dynamics of negotiating emission permits from the perspectives of developed and developing countries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F74279-E694-CEB1-ED9A-ADBEBAEB7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0" y="32457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269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029450" y="762001"/>
            <a:ext cx="4229100" cy="1141004"/>
          </a:xfrm>
        </p:spPr>
        <p:txBody>
          <a:bodyPr>
            <a:normAutofit/>
          </a:bodyPr>
          <a:lstStyle/>
          <a:p>
            <a:r>
              <a:rPr lang="en-US" dirty="0"/>
              <a:t>Introduction to Emission Permits</a:t>
            </a:r>
          </a:p>
        </p:txBody>
      </p:sp>
      <p:pic>
        <p:nvPicPr>
          <p:cNvPr id="6" name="Picture 5" descr="Thermal power station">
            <a:extLst>
              <a:ext uri="{FF2B5EF4-FFF2-40B4-BE49-F238E27FC236}">
                <a16:creationId xmlns:a16="http://schemas.microsoft.com/office/drawing/2014/main" id="{09F01D16-CD3B-A89A-42B5-FF740EB368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94" r="23186" b="6"/>
          <a:stretch/>
        </p:blipFill>
        <p:spPr>
          <a:xfrm>
            <a:off x="-1" y="10"/>
            <a:ext cx="609600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56140E-8EE1-BE31-745D-450AF05FB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174117"/>
            <a:ext cx="6095999" cy="3689633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7029450" y="2286000"/>
            <a:ext cx="4219149" cy="381000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Emission Permits: Allowances that let countries or companies emit a certain amount of greenhouse gases</a:t>
            </a:r>
          </a:p>
          <a:p>
            <a:pPr lvl="0"/>
            <a:r>
              <a:rPr lang="en-US" dirty="0"/>
              <a:t>Purpose: To limit total emissions and encourage investments in cleaner technologies</a:t>
            </a:r>
          </a:p>
          <a:p>
            <a:pPr marL="0" lvl="0" indent="0">
              <a:buNone/>
            </a:pPr>
            <a:r>
              <a:rPr lang="en-US" dirty="0"/>
              <a:t>Discuss pre-class reading:</a:t>
            </a:r>
          </a:p>
          <a:p>
            <a:pPr lvl="0">
              <a:buFontTx/>
              <a:buChar char="-"/>
            </a:pPr>
            <a:r>
              <a:rPr lang="en-US" dirty="0" err="1"/>
              <a:t>Titenburg</a:t>
            </a:r>
            <a:r>
              <a:rPr lang="en-US" dirty="0"/>
              <a:t> (2016)</a:t>
            </a:r>
          </a:p>
          <a:p>
            <a:pPr lvl="0">
              <a:buFontTx/>
              <a:buChar char="-"/>
            </a:pPr>
            <a:r>
              <a:rPr lang="en-US" dirty="0" err="1"/>
              <a:t>Schmalensee</a:t>
            </a:r>
            <a:r>
              <a:rPr lang="en-US" dirty="0"/>
              <a:t> and Stavins (2017)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F74279-E694-CEB1-ED9A-ADBEBAEB7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0" y="32457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685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The Theory of Tradable Emission Permits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52500" y="2285997"/>
            <a:ext cx="4191000" cy="3890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dirty="0"/>
              <a:t>Tradable permits, also known as cap-and-trade systems, set a cap on total emissions and allow entities to buy and sell permits</a:t>
            </a:r>
          </a:p>
          <a:p>
            <a:pPr lvl="0"/>
            <a:r>
              <a:rPr lang="en-US" dirty="0"/>
              <a:t>They create a market for emissions where the price of permits incentivizes reduction</a:t>
            </a:r>
          </a:p>
          <a:p>
            <a:r>
              <a:rPr lang="en-US" dirty="0"/>
              <a:t>Objective: to ensure that emission reduction targets are met in a cost-effective manner</a:t>
            </a:r>
          </a:p>
        </p:txBody>
      </p:sp>
      <p:pic>
        <p:nvPicPr>
          <p:cNvPr id="6" name="Picture 5" descr="Stock exchange numbers">
            <a:extLst>
              <a:ext uri="{FF2B5EF4-FFF2-40B4-BE49-F238E27FC236}">
                <a16:creationId xmlns:a16="http://schemas.microsoft.com/office/drawing/2014/main" id="{6C3E5E05-E0C0-3EF4-65B2-4E1A16BFAB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900" r="13853" b="-3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681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Modalities of the Permit System Allocation of Permits: Auctioned vs. Grandfathered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52500" y="2285997"/>
            <a:ext cx="4191000" cy="389096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Coverage: Types of gases and sectors included</a:t>
            </a:r>
          </a:p>
          <a:p>
            <a:pPr lvl="0"/>
            <a:r>
              <a:rPr lang="en-US" dirty="0"/>
              <a:t>Compliance: Monitoring and reporting requirements, penalties for non-compliance</a:t>
            </a:r>
          </a:p>
        </p:txBody>
      </p:sp>
      <p:pic>
        <p:nvPicPr>
          <p:cNvPr id="6" name="Picture 5" descr="Magnifying glass showing decling performance">
            <a:extLst>
              <a:ext uri="{FF2B5EF4-FFF2-40B4-BE49-F238E27FC236}">
                <a16:creationId xmlns:a16="http://schemas.microsoft.com/office/drawing/2014/main" id="{0E7648D2-E731-93EF-7BB3-F7EEC01D528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346" r="18407" b="-3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8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7029450" y="762001"/>
            <a:ext cx="4229100" cy="1141004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International Aspects of Tradable Permits</a:t>
            </a:r>
          </a:p>
        </p:txBody>
      </p:sp>
      <p:pic>
        <p:nvPicPr>
          <p:cNvPr id="6" name="Picture 5" descr="Mobile device with apps">
            <a:extLst>
              <a:ext uri="{FF2B5EF4-FFF2-40B4-BE49-F238E27FC236}">
                <a16:creationId xmlns:a16="http://schemas.microsoft.com/office/drawing/2014/main" id="{0EF7F3DF-4B45-3198-4113-0030BD3A0E3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803" r="5196" b="-2"/>
          <a:stretch/>
        </p:blipFill>
        <p:spPr>
          <a:xfrm>
            <a:off x="-1" y="10"/>
            <a:ext cx="6096001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E56140E-8EE1-BE31-745D-450AF05FB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174117"/>
            <a:ext cx="6095999" cy="3689633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7029450" y="2286000"/>
            <a:ext cx="4219149" cy="381000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Global Markets: Linking different national or regional systems to enhance liquidity and price stability</a:t>
            </a:r>
          </a:p>
          <a:p>
            <a:pPr lvl="0"/>
            <a:r>
              <a:rPr lang="en-US" dirty="0"/>
              <a:t>Carbon Leakage: Risks and challenges of relocating production to regions with looser emissions constraints</a:t>
            </a:r>
          </a:p>
          <a:p>
            <a:pPr lvl="0"/>
            <a:r>
              <a:rPr lang="en-US" dirty="0"/>
              <a:t>Adaptation in Developing Countries: Special considerations and supports like technology transfer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F74279-E694-CEB1-ED9A-ADBEBAEB7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000" y="32457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b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0094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Advantages of Tradable Emission Permits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Plant growing in a concrete crack">
            <a:extLst>
              <a:ext uri="{FF2B5EF4-FFF2-40B4-BE49-F238E27FC236}">
                <a16:creationId xmlns:a16="http://schemas.microsoft.com/office/drawing/2014/main" id="{AAC1158E-8BC5-3C49-ED6C-C88DBC5B79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279" r="29474" b="-3"/>
          <a:stretch/>
        </p:blipFill>
        <p:spPr>
          <a:xfrm>
            <a:off x="7306849" y="10"/>
            <a:ext cx="4885150" cy="6857990"/>
          </a:xfrm>
          <a:prstGeom prst="rect">
            <a:avLst/>
          </a:prstGeom>
        </p:spPr>
      </p:pic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FCD070F-8992-B0C6-74E5-6B8E9D61B0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7125805"/>
              </p:ext>
            </p:extLst>
          </p:nvPr>
        </p:nvGraphicFramePr>
        <p:xfrm>
          <a:off x="187890" y="493735"/>
          <a:ext cx="7964466" cy="5870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25811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000" dirty="0"/>
              <a:t>Disadvantages of Tradable Emission Permits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Graph on document with pen">
            <a:extLst>
              <a:ext uri="{FF2B5EF4-FFF2-40B4-BE49-F238E27FC236}">
                <a16:creationId xmlns:a16="http://schemas.microsoft.com/office/drawing/2014/main" id="{68924031-0B31-8426-F017-C6FD8BE296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02" r="13351" b="-3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  <p:graphicFrame>
        <p:nvGraphicFramePr>
          <p:cNvPr id="81" name="Diagram 80">
            <a:extLst>
              <a:ext uri="{FF2B5EF4-FFF2-40B4-BE49-F238E27FC236}">
                <a16:creationId xmlns:a16="http://schemas.microsoft.com/office/drawing/2014/main" id="{726A947D-3206-6AD6-F712-5814AC5344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8959236"/>
              </p:ext>
            </p:extLst>
          </p:nvPr>
        </p:nvGraphicFramePr>
        <p:xfrm>
          <a:off x="187890" y="493735"/>
          <a:ext cx="7964466" cy="5870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0940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Analysis of Permit Systems in Practice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52500" y="2285997"/>
            <a:ext cx="4191000" cy="3890965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Examples</a:t>
            </a:r>
          </a:p>
          <a:p>
            <a:pPr lvl="1"/>
            <a:r>
              <a:rPr lang="en-US" dirty="0"/>
              <a:t>The European Union Emissions Trading System (see Ellerman et al., 2015; Bayer et al., 2020)</a:t>
            </a:r>
          </a:p>
          <a:p>
            <a:pPr lvl="1"/>
            <a:r>
              <a:rPr lang="en-US" dirty="0"/>
              <a:t>Regional Greenhouse Gas Initiative in the U.S (see Ramseur, 2015)</a:t>
            </a:r>
          </a:p>
          <a:p>
            <a:pPr lvl="0"/>
            <a:r>
              <a:rPr lang="en-US" dirty="0"/>
              <a:t>Successes: Highlight instances where emissions have significantly dropped</a:t>
            </a:r>
          </a:p>
          <a:p>
            <a:pPr lvl="0"/>
            <a:r>
              <a:rPr lang="en-US" dirty="0"/>
              <a:t>Challenges: Discuss issues like market manipulation, permit oversupply</a:t>
            </a:r>
          </a:p>
        </p:txBody>
      </p:sp>
      <p:pic>
        <p:nvPicPr>
          <p:cNvPr id="6" name="Picture 5" descr="Thermal power station">
            <a:extLst>
              <a:ext uri="{FF2B5EF4-FFF2-40B4-BE49-F238E27FC236}">
                <a16:creationId xmlns:a16="http://schemas.microsoft.com/office/drawing/2014/main" id="{20D40213-55DC-145A-8B33-BC4B5A70E9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194" r="23186" b="6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50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DAD064D-86F0-42ED-B520-99689857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>
          <a:xfrm>
            <a:off x="952500" y="812042"/>
            <a:ext cx="4264686" cy="1092958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 dirty="0"/>
              <a:t>Case Study: EU ETS Analysis Overview: Structure and functioning of the EU ETS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7A4D85E-F98A-F670-16C3-7B2B0DA3A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217781"/>
            <a:ext cx="6096000" cy="3640219"/>
          </a:xfrm>
          <a:prstGeom prst="rect">
            <a:avLst/>
          </a:prstGeom>
          <a:gradFill>
            <a:gsLst>
              <a:gs pos="14000">
                <a:schemeClr val="accent1">
                  <a:lumMod val="60000"/>
                  <a:lumOff val="40000"/>
                  <a:alpha val="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"/>
          <p:cNvSpPr>
            <a:spLocks noGrp="1"/>
          </p:cNvSpPr>
          <p:nvPr>
            <p:ph idx="1"/>
          </p:nvPr>
        </p:nvSpPr>
        <p:spPr>
          <a:xfrm>
            <a:off x="952500" y="2285997"/>
            <a:ext cx="4191000" cy="38909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b="1" dirty="0"/>
              <a:t>Impact</a:t>
            </a:r>
            <a:r>
              <a:rPr lang="en-US" dirty="0"/>
              <a:t>: Reduction in emissions, technological innovation spurred</a:t>
            </a:r>
          </a:p>
          <a:p>
            <a:pPr lvl="0"/>
            <a:r>
              <a:rPr lang="en-US" b="1" dirty="0"/>
              <a:t>Lessons Learned</a:t>
            </a:r>
            <a:r>
              <a:rPr lang="en-US" dirty="0"/>
              <a:t>: Adjustments in cap settings and permit allocations over time</a:t>
            </a:r>
          </a:p>
        </p:txBody>
      </p:sp>
      <p:pic>
        <p:nvPicPr>
          <p:cNvPr id="6" name="Picture 5" descr="Graph on document with pen">
            <a:extLst>
              <a:ext uri="{FF2B5EF4-FFF2-40B4-BE49-F238E27FC236}">
                <a16:creationId xmlns:a16="http://schemas.microsoft.com/office/drawing/2014/main" id="{6994141A-4E33-0C6D-5675-44F3BA3B3A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402" r="13351" b="-3"/>
          <a:stretch/>
        </p:blipFill>
        <p:spPr>
          <a:xfrm>
            <a:off x="6096000" y="10"/>
            <a:ext cx="6095999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901376"/>
      </p:ext>
    </p:extLst>
  </p:cSld>
  <p:clrMapOvr>
    <a:masterClrMapping/>
  </p:clrMapOvr>
</p:sld>
</file>

<file path=ppt/theme/theme1.xml><?xml version="1.0" encoding="utf-8"?>
<a:theme xmlns:a="http://schemas.openxmlformats.org/drawingml/2006/main" name="AfterglowVTI">
  <a:themeElements>
    <a:clrScheme name="AnalogousFromLightSeedRightStep">
      <a:dk1>
        <a:srgbClr val="000000"/>
      </a:dk1>
      <a:lt1>
        <a:srgbClr val="FFFFFF"/>
      </a:lt1>
      <a:dk2>
        <a:srgbClr val="213B37"/>
      </a:dk2>
      <a:lt2>
        <a:srgbClr val="E2E4E8"/>
      </a:lt2>
      <a:accent1>
        <a:srgbClr val="BF9D66"/>
      </a:accent1>
      <a:accent2>
        <a:srgbClr val="A3A65C"/>
      </a:accent2>
      <a:accent3>
        <a:srgbClr val="8FAA6F"/>
      </a:accent3>
      <a:accent4>
        <a:srgbClr val="6DB263"/>
      </a:accent4>
      <a:accent5>
        <a:srgbClr val="6EAF80"/>
      </a:accent5>
      <a:accent6>
        <a:srgbClr val="62B099"/>
      </a:accent6>
      <a:hlink>
        <a:srgbClr val="6984AE"/>
      </a:hlink>
      <a:folHlink>
        <a:srgbClr val="7F7F7F"/>
      </a:folHlink>
    </a:clrScheme>
    <a:fontScheme name="Trade Gothic">
      <a:majorFont>
        <a:latin typeface="Trade Gothic Next Cond"/>
        <a:ea typeface=""/>
        <a:cs typeface=""/>
      </a:majorFont>
      <a:minorFont>
        <a:latin typeface="Trade Gothic Next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fterglowVTI" id="{804DBEB7-1920-4C72-A0CB-091339F1875F}" vid="{D4C59F5A-9ECA-4C96-BDFD-0606A75324E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443</Words>
  <Application>Microsoft Office PowerPoint</Application>
  <PresentationFormat>Widescreen</PresentationFormat>
  <Paragraphs>41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Trade Gothic Next Cond</vt:lpstr>
      <vt:lpstr>Trade Gothic Next Light</vt:lpstr>
      <vt:lpstr>AfterglowVTI</vt:lpstr>
      <vt:lpstr>Negotiable Emission Permits and Climate Change Economics: Balancing Environmental Sustainability and Economic Dynamics </vt:lpstr>
      <vt:lpstr>Introduction to Emission Permits</vt:lpstr>
      <vt:lpstr>The Theory of Tradable Emission Permits</vt:lpstr>
      <vt:lpstr>Modalities of the Permit System Allocation of Permits: Auctioned vs. Grandfathered</vt:lpstr>
      <vt:lpstr>International Aspects of Tradable Permits</vt:lpstr>
      <vt:lpstr>Advantages of Tradable Emission Permits</vt:lpstr>
      <vt:lpstr>Disadvantages of Tradable Emission Permits</vt:lpstr>
      <vt:lpstr>Analysis of Permit Systems in Practice</vt:lpstr>
      <vt:lpstr>Case Study: EU ETS Analysis Overview: Structure and functioning of the EU ETS</vt:lpstr>
      <vt:lpstr>The Role of Developing vs. Developed Countries</vt:lpstr>
      <vt:lpstr>Classroom Activity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</dc:creator>
  <cp:lastModifiedBy>Matthew Blackett</cp:lastModifiedBy>
  <cp:revision>52</cp:revision>
  <dcterms:created xsi:type="dcterms:W3CDTF">2024-04-16T20:09:37Z</dcterms:created>
  <dcterms:modified xsi:type="dcterms:W3CDTF">2024-04-17T12:59:28Z</dcterms:modified>
</cp:coreProperties>
</file>