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  <p:sldId id="270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A7599A-4570-7F76-FC63-8B275DA95A47}" v="83" dt="2024-04-03T11:19:41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D9FDD-E39A-430C-989F-5722DCC2E9C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540DCC2-6885-4598-A1DB-453609950C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Tax and subsidy policies are instrumental in addressing environmental externalities, particularly emissions of pollutants</a:t>
          </a:r>
        </a:p>
      </dgm:t>
    </dgm:pt>
    <dgm:pt modelId="{38B87B06-23F6-488B-8093-E260EACC3523}" type="parTrans" cxnId="{80476C3C-7B2F-48B5-B2FD-3FAD23AD7340}">
      <dgm:prSet/>
      <dgm:spPr/>
      <dgm:t>
        <a:bodyPr/>
        <a:lstStyle/>
        <a:p>
          <a:endParaRPr lang="en-US"/>
        </a:p>
      </dgm:t>
    </dgm:pt>
    <dgm:pt modelId="{4B2A6BE2-2D40-4089-939E-4A54DA1996EF}" type="sibTrans" cxnId="{80476C3C-7B2F-48B5-B2FD-3FAD23AD7340}">
      <dgm:prSet/>
      <dgm:spPr/>
      <dgm:t>
        <a:bodyPr/>
        <a:lstStyle/>
        <a:p>
          <a:endParaRPr lang="en-US"/>
        </a:p>
      </dgm:t>
    </dgm:pt>
    <dgm:pt modelId="{9259498F-A756-41D1-9775-557031381C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These policies aim to internalize the costs of pollution, incentivize cleaner practices, and promote sustainable development</a:t>
          </a:r>
        </a:p>
      </dgm:t>
    </dgm:pt>
    <dgm:pt modelId="{9AD71AF1-52CE-45EF-870B-4020BA2DC2DB}" type="parTrans" cxnId="{FC6DF7D8-0F6A-439F-B353-6C4C2A592CA7}">
      <dgm:prSet/>
      <dgm:spPr/>
      <dgm:t>
        <a:bodyPr/>
        <a:lstStyle/>
        <a:p>
          <a:endParaRPr lang="en-US"/>
        </a:p>
      </dgm:t>
    </dgm:pt>
    <dgm:pt modelId="{EF9A5597-9515-4704-BE72-F784E02D61BA}" type="sibTrans" cxnId="{FC6DF7D8-0F6A-439F-B353-6C4C2A592CA7}">
      <dgm:prSet/>
      <dgm:spPr/>
      <dgm:t>
        <a:bodyPr/>
        <a:lstStyle/>
        <a:p>
          <a:endParaRPr lang="en-US"/>
        </a:p>
      </dgm:t>
    </dgm:pt>
    <dgm:pt modelId="{BD08D5BD-E813-4EF5-838D-DD7269F763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Today, you'll explore the principles behind tax and subsidy policies, their implementation strategies, and their effectiveness in reducing emissions and mitigating environmental impacts, via case studies that you present</a:t>
          </a:r>
        </a:p>
      </dgm:t>
    </dgm:pt>
    <dgm:pt modelId="{EA3A6094-8507-44D6-A53B-33E58AA044A1}" type="parTrans" cxnId="{CBEC6537-91D8-46C6-921B-269C90D77B14}">
      <dgm:prSet/>
      <dgm:spPr/>
      <dgm:t>
        <a:bodyPr/>
        <a:lstStyle/>
        <a:p>
          <a:endParaRPr lang="en-US"/>
        </a:p>
      </dgm:t>
    </dgm:pt>
    <dgm:pt modelId="{0FF1FE69-7F07-401A-9ABF-45638574160B}" type="sibTrans" cxnId="{CBEC6537-91D8-46C6-921B-269C90D77B14}">
      <dgm:prSet/>
      <dgm:spPr/>
      <dgm:t>
        <a:bodyPr/>
        <a:lstStyle/>
        <a:p>
          <a:endParaRPr lang="en-US"/>
        </a:p>
      </dgm:t>
    </dgm:pt>
    <dgm:pt modelId="{726D2F84-06D0-4AB7-9E3F-06B2CC434437}" type="pres">
      <dgm:prSet presAssocID="{D46D9FDD-E39A-430C-989F-5722DCC2E9C3}" presName="root" presStyleCnt="0">
        <dgm:presLayoutVars>
          <dgm:dir/>
          <dgm:resizeHandles val="exact"/>
        </dgm:presLayoutVars>
      </dgm:prSet>
      <dgm:spPr/>
    </dgm:pt>
    <dgm:pt modelId="{F3A286AF-73FD-4AFB-B118-FED65D113EB4}" type="pres">
      <dgm:prSet presAssocID="{9540DCC2-6885-4598-A1DB-453609950C71}" presName="compNode" presStyleCnt="0"/>
      <dgm:spPr/>
    </dgm:pt>
    <dgm:pt modelId="{E36F4038-AE1A-4DA5-90FE-A178E43FE30D}" type="pres">
      <dgm:prSet presAssocID="{9540DCC2-6885-4598-A1DB-453609950C71}" presName="bgRect" presStyleLbl="bgShp" presStyleIdx="0" presStyleCnt="3"/>
      <dgm:spPr/>
    </dgm:pt>
    <dgm:pt modelId="{1B1075D7-52BF-4C5C-8D47-68A5CF6D003B}" type="pres">
      <dgm:prSet presAssocID="{9540DCC2-6885-4598-A1DB-453609950C7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7D185231-4DB2-4B04-96C9-3016B7270C68}" type="pres">
      <dgm:prSet presAssocID="{9540DCC2-6885-4598-A1DB-453609950C71}" presName="spaceRect" presStyleCnt="0"/>
      <dgm:spPr/>
    </dgm:pt>
    <dgm:pt modelId="{8D4D7F4A-1F5B-493D-91FE-B9AAFEA523B3}" type="pres">
      <dgm:prSet presAssocID="{9540DCC2-6885-4598-A1DB-453609950C71}" presName="parTx" presStyleLbl="revTx" presStyleIdx="0" presStyleCnt="3">
        <dgm:presLayoutVars>
          <dgm:chMax val="0"/>
          <dgm:chPref val="0"/>
        </dgm:presLayoutVars>
      </dgm:prSet>
      <dgm:spPr/>
    </dgm:pt>
    <dgm:pt modelId="{385C9528-C819-411D-9CCB-825346F3EFAD}" type="pres">
      <dgm:prSet presAssocID="{4B2A6BE2-2D40-4089-939E-4A54DA1996EF}" presName="sibTrans" presStyleCnt="0"/>
      <dgm:spPr/>
    </dgm:pt>
    <dgm:pt modelId="{E36402F3-F2AA-4B3D-ABB1-1FE4334E51E3}" type="pres">
      <dgm:prSet presAssocID="{9259498F-A756-41D1-9775-557031381C88}" presName="compNode" presStyleCnt="0"/>
      <dgm:spPr/>
    </dgm:pt>
    <dgm:pt modelId="{3A49B3A7-BB43-4A3B-BDF6-650912C61C9E}" type="pres">
      <dgm:prSet presAssocID="{9259498F-A756-41D1-9775-557031381C88}" presName="bgRect" presStyleLbl="bgShp" presStyleIdx="1" presStyleCnt="3"/>
      <dgm:spPr/>
    </dgm:pt>
    <dgm:pt modelId="{584BF3F1-E9E3-4A45-B80D-4D8FE4B2F580}" type="pres">
      <dgm:prSet presAssocID="{9259498F-A756-41D1-9775-557031381C8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stainability"/>
        </a:ext>
      </dgm:extLst>
    </dgm:pt>
    <dgm:pt modelId="{8ECC9971-666F-4C98-A51E-8742A85C6967}" type="pres">
      <dgm:prSet presAssocID="{9259498F-A756-41D1-9775-557031381C88}" presName="spaceRect" presStyleCnt="0"/>
      <dgm:spPr/>
    </dgm:pt>
    <dgm:pt modelId="{3671606F-4083-4475-8EF6-519DA1059988}" type="pres">
      <dgm:prSet presAssocID="{9259498F-A756-41D1-9775-557031381C88}" presName="parTx" presStyleLbl="revTx" presStyleIdx="1" presStyleCnt="3">
        <dgm:presLayoutVars>
          <dgm:chMax val="0"/>
          <dgm:chPref val="0"/>
        </dgm:presLayoutVars>
      </dgm:prSet>
      <dgm:spPr/>
    </dgm:pt>
    <dgm:pt modelId="{B8E99C41-BB85-43CC-A097-E0E55FAB7D6F}" type="pres">
      <dgm:prSet presAssocID="{EF9A5597-9515-4704-BE72-F784E02D61BA}" presName="sibTrans" presStyleCnt="0"/>
      <dgm:spPr/>
    </dgm:pt>
    <dgm:pt modelId="{2FBE962D-3EDB-4460-9E1D-5530FE3CBAEF}" type="pres">
      <dgm:prSet presAssocID="{BD08D5BD-E813-4EF5-838D-DD7269F76398}" presName="compNode" presStyleCnt="0"/>
      <dgm:spPr/>
    </dgm:pt>
    <dgm:pt modelId="{A95D5339-669D-4B71-992D-894A04D8658A}" type="pres">
      <dgm:prSet presAssocID="{BD08D5BD-E813-4EF5-838D-DD7269F76398}" presName="bgRect" presStyleLbl="bgShp" presStyleIdx="2" presStyleCnt="3"/>
      <dgm:spPr/>
    </dgm:pt>
    <dgm:pt modelId="{6BE2E337-397A-4C57-97BD-2E2AAAAB3F7B}" type="pres">
      <dgm:prSet presAssocID="{BD08D5BD-E813-4EF5-838D-DD7269F7639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9E4404B9-1C7A-4CDF-B79D-952E76BA891D}" type="pres">
      <dgm:prSet presAssocID="{BD08D5BD-E813-4EF5-838D-DD7269F76398}" presName="spaceRect" presStyleCnt="0"/>
      <dgm:spPr/>
    </dgm:pt>
    <dgm:pt modelId="{F1762080-1A0A-4DC9-A0D5-057DFFC21DCC}" type="pres">
      <dgm:prSet presAssocID="{BD08D5BD-E813-4EF5-838D-DD7269F7639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9362B30-2581-4E5A-A5DD-2C94FAE15438}" type="presOf" srcId="{D46D9FDD-E39A-430C-989F-5722DCC2E9C3}" destId="{726D2F84-06D0-4AB7-9E3F-06B2CC434437}" srcOrd="0" destOrd="0" presId="urn:microsoft.com/office/officeart/2018/2/layout/IconVerticalSolidList"/>
    <dgm:cxn modelId="{CBEC6537-91D8-46C6-921B-269C90D77B14}" srcId="{D46D9FDD-E39A-430C-989F-5722DCC2E9C3}" destId="{BD08D5BD-E813-4EF5-838D-DD7269F76398}" srcOrd="2" destOrd="0" parTransId="{EA3A6094-8507-44D6-A53B-33E58AA044A1}" sibTransId="{0FF1FE69-7F07-401A-9ABF-45638574160B}"/>
    <dgm:cxn modelId="{80476C3C-7B2F-48B5-B2FD-3FAD23AD7340}" srcId="{D46D9FDD-E39A-430C-989F-5722DCC2E9C3}" destId="{9540DCC2-6885-4598-A1DB-453609950C71}" srcOrd="0" destOrd="0" parTransId="{38B87B06-23F6-488B-8093-E260EACC3523}" sibTransId="{4B2A6BE2-2D40-4089-939E-4A54DA1996EF}"/>
    <dgm:cxn modelId="{F6A31575-A3C5-4A48-8AAB-CB76A4DB4468}" type="presOf" srcId="{9540DCC2-6885-4598-A1DB-453609950C71}" destId="{8D4D7F4A-1F5B-493D-91FE-B9AAFEA523B3}" srcOrd="0" destOrd="0" presId="urn:microsoft.com/office/officeart/2018/2/layout/IconVerticalSolidList"/>
    <dgm:cxn modelId="{D1F3DF55-86D9-46D4-B43E-E11B5FBB9153}" type="presOf" srcId="{BD08D5BD-E813-4EF5-838D-DD7269F76398}" destId="{F1762080-1A0A-4DC9-A0D5-057DFFC21DCC}" srcOrd="0" destOrd="0" presId="urn:microsoft.com/office/officeart/2018/2/layout/IconVerticalSolidList"/>
    <dgm:cxn modelId="{24681589-0151-4AB2-A790-7173E4C49C1B}" type="presOf" srcId="{9259498F-A756-41D1-9775-557031381C88}" destId="{3671606F-4083-4475-8EF6-519DA1059988}" srcOrd="0" destOrd="0" presId="urn:microsoft.com/office/officeart/2018/2/layout/IconVerticalSolidList"/>
    <dgm:cxn modelId="{FC6DF7D8-0F6A-439F-B353-6C4C2A592CA7}" srcId="{D46D9FDD-E39A-430C-989F-5722DCC2E9C3}" destId="{9259498F-A756-41D1-9775-557031381C88}" srcOrd="1" destOrd="0" parTransId="{9AD71AF1-52CE-45EF-870B-4020BA2DC2DB}" sibTransId="{EF9A5597-9515-4704-BE72-F784E02D61BA}"/>
    <dgm:cxn modelId="{5946FE48-6CDE-4433-9B2D-DA518AC1C60C}" type="presParOf" srcId="{726D2F84-06D0-4AB7-9E3F-06B2CC434437}" destId="{F3A286AF-73FD-4AFB-B118-FED65D113EB4}" srcOrd="0" destOrd="0" presId="urn:microsoft.com/office/officeart/2018/2/layout/IconVerticalSolidList"/>
    <dgm:cxn modelId="{804CFE88-42FE-4071-8E4D-5B50483A4DAC}" type="presParOf" srcId="{F3A286AF-73FD-4AFB-B118-FED65D113EB4}" destId="{E36F4038-AE1A-4DA5-90FE-A178E43FE30D}" srcOrd="0" destOrd="0" presId="urn:microsoft.com/office/officeart/2018/2/layout/IconVerticalSolidList"/>
    <dgm:cxn modelId="{08403983-19AC-462C-839D-7B0AE3A5CA74}" type="presParOf" srcId="{F3A286AF-73FD-4AFB-B118-FED65D113EB4}" destId="{1B1075D7-52BF-4C5C-8D47-68A5CF6D003B}" srcOrd="1" destOrd="0" presId="urn:microsoft.com/office/officeart/2018/2/layout/IconVerticalSolidList"/>
    <dgm:cxn modelId="{A95BBF5C-95FA-4CC5-B474-40F45CF649D3}" type="presParOf" srcId="{F3A286AF-73FD-4AFB-B118-FED65D113EB4}" destId="{7D185231-4DB2-4B04-96C9-3016B7270C68}" srcOrd="2" destOrd="0" presId="urn:microsoft.com/office/officeart/2018/2/layout/IconVerticalSolidList"/>
    <dgm:cxn modelId="{2B4E630C-1EE7-4210-B06D-11EF7D6FC034}" type="presParOf" srcId="{F3A286AF-73FD-4AFB-B118-FED65D113EB4}" destId="{8D4D7F4A-1F5B-493D-91FE-B9AAFEA523B3}" srcOrd="3" destOrd="0" presId="urn:microsoft.com/office/officeart/2018/2/layout/IconVerticalSolidList"/>
    <dgm:cxn modelId="{CA3B77BF-44A7-4082-BEA5-BF7FDAA7B8B1}" type="presParOf" srcId="{726D2F84-06D0-4AB7-9E3F-06B2CC434437}" destId="{385C9528-C819-411D-9CCB-825346F3EFAD}" srcOrd="1" destOrd="0" presId="urn:microsoft.com/office/officeart/2018/2/layout/IconVerticalSolidList"/>
    <dgm:cxn modelId="{669B696A-452E-4A54-AAD5-AA417A7D94DF}" type="presParOf" srcId="{726D2F84-06D0-4AB7-9E3F-06B2CC434437}" destId="{E36402F3-F2AA-4B3D-ABB1-1FE4334E51E3}" srcOrd="2" destOrd="0" presId="urn:microsoft.com/office/officeart/2018/2/layout/IconVerticalSolidList"/>
    <dgm:cxn modelId="{CF29CCB3-9AD9-4031-B229-9B78F3A4CE37}" type="presParOf" srcId="{E36402F3-F2AA-4B3D-ABB1-1FE4334E51E3}" destId="{3A49B3A7-BB43-4A3B-BDF6-650912C61C9E}" srcOrd="0" destOrd="0" presId="urn:microsoft.com/office/officeart/2018/2/layout/IconVerticalSolidList"/>
    <dgm:cxn modelId="{9E939ABA-18F5-41C5-8EE2-A508C7195097}" type="presParOf" srcId="{E36402F3-F2AA-4B3D-ABB1-1FE4334E51E3}" destId="{584BF3F1-E9E3-4A45-B80D-4D8FE4B2F580}" srcOrd="1" destOrd="0" presId="urn:microsoft.com/office/officeart/2018/2/layout/IconVerticalSolidList"/>
    <dgm:cxn modelId="{FF04C4D8-4E67-4CED-9D7E-B592B14BC269}" type="presParOf" srcId="{E36402F3-F2AA-4B3D-ABB1-1FE4334E51E3}" destId="{8ECC9971-666F-4C98-A51E-8742A85C6967}" srcOrd="2" destOrd="0" presId="urn:microsoft.com/office/officeart/2018/2/layout/IconVerticalSolidList"/>
    <dgm:cxn modelId="{081DA7CC-9DF0-42A4-83C6-FD68D46CE9D1}" type="presParOf" srcId="{E36402F3-F2AA-4B3D-ABB1-1FE4334E51E3}" destId="{3671606F-4083-4475-8EF6-519DA1059988}" srcOrd="3" destOrd="0" presId="urn:microsoft.com/office/officeart/2018/2/layout/IconVerticalSolidList"/>
    <dgm:cxn modelId="{68655DCC-0756-4B4E-8B4D-A83FA584C19D}" type="presParOf" srcId="{726D2F84-06D0-4AB7-9E3F-06B2CC434437}" destId="{B8E99C41-BB85-43CC-A097-E0E55FAB7D6F}" srcOrd="3" destOrd="0" presId="urn:microsoft.com/office/officeart/2018/2/layout/IconVerticalSolidList"/>
    <dgm:cxn modelId="{6B1CF302-ABB0-48A0-80B7-0F9482420A6A}" type="presParOf" srcId="{726D2F84-06D0-4AB7-9E3F-06B2CC434437}" destId="{2FBE962D-3EDB-4460-9E1D-5530FE3CBAEF}" srcOrd="4" destOrd="0" presId="urn:microsoft.com/office/officeart/2018/2/layout/IconVerticalSolidList"/>
    <dgm:cxn modelId="{C8DF0F66-FF0C-416D-B874-5EEAB3914D08}" type="presParOf" srcId="{2FBE962D-3EDB-4460-9E1D-5530FE3CBAEF}" destId="{A95D5339-669D-4B71-992D-894A04D8658A}" srcOrd="0" destOrd="0" presId="urn:microsoft.com/office/officeart/2018/2/layout/IconVerticalSolidList"/>
    <dgm:cxn modelId="{035455C5-AF3E-4E1F-B512-0A4D0F4556F8}" type="presParOf" srcId="{2FBE962D-3EDB-4460-9E1D-5530FE3CBAEF}" destId="{6BE2E337-397A-4C57-97BD-2E2AAAAB3F7B}" srcOrd="1" destOrd="0" presId="urn:microsoft.com/office/officeart/2018/2/layout/IconVerticalSolidList"/>
    <dgm:cxn modelId="{269EE995-1C34-473D-8300-0CA5D7F8D724}" type="presParOf" srcId="{2FBE962D-3EDB-4460-9E1D-5530FE3CBAEF}" destId="{9E4404B9-1C7A-4CDF-B79D-952E76BA891D}" srcOrd="2" destOrd="0" presId="urn:microsoft.com/office/officeart/2018/2/layout/IconVerticalSolidList"/>
    <dgm:cxn modelId="{CDC2B1E0-E250-43F5-8F35-55AECE7EC379}" type="presParOf" srcId="{2FBE962D-3EDB-4460-9E1D-5530FE3CBAEF}" destId="{F1762080-1A0A-4DC9-A0D5-057DFFC21D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D822F7-9D8C-42F6-93B6-5D58F974DF3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906CB66-0B6D-4BBC-A7F0-C919050D35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Administrative Costs: Both emission taxes and subsidies require effective monitoring and enforcement mechanisms, which may incur administrative costs</a:t>
          </a:r>
        </a:p>
      </dgm:t>
    </dgm:pt>
    <dgm:pt modelId="{92AF02C1-CC6A-4C25-97CB-39875F08EDE2}" type="parTrans" cxnId="{CF5A3717-2ED9-4BB8-A59C-205FB728CA1E}">
      <dgm:prSet/>
      <dgm:spPr/>
      <dgm:t>
        <a:bodyPr/>
        <a:lstStyle/>
        <a:p>
          <a:endParaRPr lang="en-US"/>
        </a:p>
      </dgm:t>
    </dgm:pt>
    <dgm:pt modelId="{F19AEC54-A66A-4B2F-8D67-D22EFE63D2F6}" type="sibTrans" cxnId="{CF5A3717-2ED9-4BB8-A59C-205FB728CA1E}">
      <dgm:prSet/>
      <dgm:spPr/>
      <dgm:t>
        <a:bodyPr/>
        <a:lstStyle/>
        <a:p>
          <a:endParaRPr lang="en-US"/>
        </a:p>
      </dgm:t>
    </dgm:pt>
    <dgm:pt modelId="{D71ACDF0-92D2-4DA2-BE0A-9F221023019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Market Distortions: Poorly designed policies may lead to unintended consequences, such as market distortions or perverse incentives</a:t>
          </a:r>
        </a:p>
      </dgm:t>
    </dgm:pt>
    <dgm:pt modelId="{0970F8F5-4B21-49A9-A4E2-B69256038FDF}" type="parTrans" cxnId="{F16CD3E6-C794-4CFF-9771-DDF58737C2A4}">
      <dgm:prSet/>
      <dgm:spPr/>
      <dgm:t>
        <a:bodyPr/>
        <a:lstStyle/>
        <a:p>
          <a:endParaRPr lang="en-US"/>
        </a:p>
      </dgm:t>
    </dgm:pt>
    <dgm:pt modelId="{723F755F-6356-4336-A538-D66825E2983A}" type="sibTrans" cxnId="{F16CD3E6-C794-4CFF-9771-DDF58737C2A4}">
      <dgm:prSet/>
      <dgm:spPr/>
      <dgm:t>
        <a:bodyPr/>
        <a:lstStyle/>
        <a:p>
          <a:endParaRPr lang="en-US"/>
        </a:p>
      </dgm:t>
    </dgm:pt>
    <dgm:pt modelId="{12C900A0-7F9E-495B-B16D-11D8860A31D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Political Feasibility: The implementation of emission taxes and subsidies may face opposition from affected industries or political hurdles, requiring careful negotiation and stakeholder engagement</a:t>
          </a:r>
        </a:p>
      </dgm:t>
    </dgm:pt>
    <dgm:pt modelId="{815989C0-8197-4CC1-8A12-A85D2EDA27BF}" type="parTrans" cxnId="{C642A126-4861-4657-A7B2-DF0119934B73}">
      <dgm:prSet/>
      <dgm:spPr/>
      <dgm:t>
        <a:bodyPr/>
        <a:lstStyle/>
        <a:p>
          <a:endParaRPr lang="en-US"/>
        </a:p>
      </dgm:t>
    </dgm:pt>
    <dgm:pt modelId="{1071DB09-E04E-423D-BEB4-843BD1CB19E3}" type="sibTrans" cxnId="{C642A126-4861-4657-A7B2-DF0119934B73}">
      <dgm:prSet/>
      <dgm:spPr/>
      <dgm:t>
        <a:bodyPr/>
        <a:lstStyle/>
        <a:p>
          <a:endParaRPr lang="en-US"/>
        </a:p>
      </dgm:t>
    </dgm:pt>
    <dgm:pt modelId="{31901146-716A-4515-8ACA-70216BAF0FE3}" type="pres">
      <dgm:prSet presAssocID="{7AD822F7-9D8C-42F6-93B6-5D58F974DF34}" presName="root" presStyleCnt="0">
        <dgm:presLayoutVars>
          <dgm:dir/>
          <dgm:resizeHandles val="exact"/>
        </dgm:presLayoutVars>
      </dgm:prSet>
      <dgm:spPr/>
    </dgm:pt>
    <dgm:pt modelId="{33471E9A-DE53-462D-9002-F465BF8BB0A8}" type="pres">
      <dgm:prSet presAssocID="{8906CB66-0B6D-4BBC-A7F0-C919050D35CE}" presName="compNode" presStyleCnt="0"/>
      <dgm:spPr/>
    </dgm:pt>
    <dgm:pt modelId="{218B78F7-8F37-42A9-8B70-CB711F470E21}" type="pres">
      <dgm:prSet presAssocID="{8906CB66-0B6D-4BBC-A7F0-C919050D35CE}" presName="bgRect" presStyleLbl="bgShp" presStyleIdx="0" presStyleCnt="3"/>
      <dgm:spPr/>
    </dgm:pt>
    <dgm:pt modelId="{2E2BD376-73A2-4CB8-95CA-84D6EA1D213C}" type="pres">
      <dgm:prSet presAssocID="{8906CB66-0B6D-4BBC-A7F0-C919050D35C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50BE49CF-22B7-4F34-9A73-C04DA6B8980B}" type="pres">
      <dgm:prSet presAssocID="{8906CB66-0B6D-4BBC-A7F0-C919050D35CE}" presName="spaceRect" presStyleCnt="0"/>
      <dgm:spPr/>
    </dgm:pt>
    <dgm:pt modelId="{0850ECE4-1053-4FA8-BB19-FA54E0A83924}" type="pres">
      <dgm:prSet presAssocID="{8906CB66-0B6D-4BBC-A7F0-C919050D35CE}" presName="parTx" presStyleLbl="revTx" presStyleIdx="0" presStyleCnt="3">
        <dgm:presLayoutVars>
          <dgm:chMax val="0"/>
          <dgm:chPref val="0"/>
        </dgm:presLayoutVars>
      </dgm:prSet>
      <dgm:spPr/>
    </dgm:pt>
    <dgm:pt modelId="{3437363F-983E-4DFA-B5B5-83B92EBEFBF3}" type="pres">
      <dgm:prSet presAssocID="{F19AEC54-A66A-4B2F-8D67-D22EFE63D2F6}" presName="sibTrans" presStyleCnt="0"/>
      <dgm:spPr/>
    </dgm:pt>
    <dgm:pt modelId="{02C0CE58-AC30-4F1B-B898-31DD11B64B3D}" type="pres">
      <dgm:prSet presAssocID="{D71ACDF0-92D2-4DA2-BE0A-9F2210230191}" presName="compNode" presStyleCnt="0"/>
      <dgm:spPr/>
    </dgm:pt>
    <dgm:pt modelId="{29E95897-DCD6-4BCB-B7BA-3C686AC4E123}" type="pres">
      <dgm:prSet presAssocID="{D71ACDF0-92D2-4DA2-BE0A-9F2210230191}" presName="bgRect" presStyleLbl="bgShp" presStyleIdx="1" presStyleCnt="3"/>
      <dgm:spPr/>
    </dgm:pt>
    <dgm:pt modelId="{66DA5B41-3C10-47A7-BFCC-7FCAC01EAA60}" type="pres">
      <dgm:prSet presAssocID="{D71ACDF0-92D2-4DA2-BE0A-9F221023019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E07F97F5-989B-468F-AF9F-15BF1BF2CC80}" type="pres">
      <dgm:prSet presAssocID="{D71ACDF0-92D2-4DA2-BE0A-9F2210230191}" presName="spaceRect" presStyleCnt="0"/>
      <dgm:spPr/>
    </dgm:pt>
    <dgm:pt modelId="{92CD5368-DFB3-4FFD-A370-4990DACC1AB3}" type="pres">
      <dgm:prSet presAssocID="{D71ACDF0-92D2-4DA2-BE0A-9F2210230191}" presName="parTx" presStyleLbl="revTx" presStyleIdx="1" presStyleCnt="3">
        <dgm:presLayoutVars>
          <dgm:chMax val="0"/>
          <dgm:chPref val="0"/>
        </dgm:presLayoutVars>
      </dgm:prSet>
      <dgm:spPr/>
    </dgm:pt>
    <dgm:pt modelId="{754176D1-FCE5-4ED1-B70E-6219CB3ACD6A}" type="pres">
      <dgm:prSet presAssocID="{723F755F-6356-4336-A538-D66825E2983A}" presName="sibTrans" presStyleCnt="0"/>
      <dgm:spPr/>
    </dgm:pt>
    <dgm:pt modelId="{8E87D91A-C474-43B9-9C6A-D2A7C6FF447D}" type="pres">
      <dgm:prSet presAssocID="{12C900A0-7F9E-495B-B16D-11D8860A31D7}" presName="compNode" presStyleCnt="0"/>
      <dgm:spPr/>
    </dgm:pt>
    <dgm:pt modelId="{262BF56D-AC1D-4A0F-91FA-208817CB8E24}" type="pres">
      <dgm:prSet presAssocID="{12C900A0-7F9E-495B-B16D-11D8860A31D7}" presName="bgRect" presStyleLbl="bgShp" presStyleIdx="2" presStyleCnt="3"/>
      <dgm:spPr/>
    </dgm:pt>
    <dgm:pt modelId="{5934654F-892E-4ED0-A6FA-0DCE2EF9B5E0}" type="pres">
      <dgm:prSet presAssocID="{12C900A0-7F9E-495B-B16D-11D8860A31D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1FB4B48-B0B9-43B9-B957-BB0C3512CBF3}" type="pres">
      <dgm:prSet presAssocID="{12C900A0-7F9E-495B-B16D-11D8860A31D7}" presName="spaceRect" presStyleCnt="0"/>
      <dgm:spPr/>
    </dgm:pt>
    <dgm:pt modelId="{5866AA81-9E73-4E06-AE5B-8169A155259E}" type="pres">
      <dgm:prSet presAssocID="{12C900A0-7F9E-495B-B16D-11D8860A31D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8BFE015-1740-4957-AB2C-31DCF6579840}" type="presOf" srcId="{8906CB66-0B6D-4BBC-A7F0-C919050D35CE}" destId="{0850ECE4-1053-4FA8-BB19-FA54E0A83924}" srcOrd="0" destOrd="0" presId="urn:microsoft.com/office/officeart/2018/2/layout/IconVerticalSolidList"/>
    <dgm:cxn modelId="{CF5A3717-2ED9-4BB8-A59C-205FB728CA1E}" srcId="{7AD822F7-9D8C-42F6-93B6-5D58F974DF34}" destId="{8906CB66-0B6D-4BBC-A7F0-C919050D35CE}" srcOrd="0" destOrd="0" parTransId="{92AF02C1-CC6A-4C25-97CB-39875F08EDE2}" sibTransId="{F19AEC54-A66A-4B2F-8D67-D22EFE63D2F6}"/>
    <dgm:cxn modelId="{C642A126-4861-4657-A7B2-DF0119934B73}" srcId="{7AD822F7-9D8C-42F6-93B6-5D58F974DF34}" destId="{12C900A0-7F9E-495B-B16D-11D8860A31D7}" srcOrd="2" destOrd="0" parTransId="{815989C0-8197-4CC1-8A12-A85D2EDA27BF}" sibTransId="{1071DB09-E04E-423D-BEB4-843BD1CB19E3}"/>
    <dgm:cxn modelId="{4039EB70-EFB1-47BE-AE92-625D7DF11393}" type="presOf" srcId="{12C900A0-7F9E-495B-B16D-11D8860A31D7}" destId="{5866AA81-9E73-4E06-AE5B-8169A155259E}" srcOrd="0" destOrd="0" presId="urn:microsoft.com/office/officeart/2018/2/layout/IconVerticalSolidList"/>
    <dgm:cxn modelId="{E018CB92-7387-41B1-BFB6-6DDC74FC8CF2}" type="presOf" srcId="{7AD822F7-9D8C-42F6-93B6-5D58F974DF34}" destId="{31901146-716A-4515-8ACA-70216BAF0FE3}" srcOrd="0" destOrd="0" presId="urn:microsoft.com/office/officeart/2018/2/layout/IconVerticalSolidList"/>
    <dgm:cxn modelId="{129CF1AB-BB8F-4106-81FB-D576054FB042}" type="presOf" srcId="{D71ACDF0-92D2-4DA2-BE0A-9F2210230191}" destId="{92CD5368-DFB3-4FFD-A370-4990DACC1AB3}" srcOrd="0" destOrd="0" presId="urn:microsoft.com/office/officeart/2018/2/layout/IconVerticalSolidList"/>
    <dgm:cxn modelId="{F16CD3E6-C794-4CFF-9771-DDF58737C2A4}" srcId="{7AD822F7-9D8C-42F6-93B6-5D58F974DF34}" destId="{D71ACDF0-92D2-4DA2-BE0A-9F2210230191}" srcOrd="1" destOrd="0" parTransId="{0970F8F5-4B21-49A9-A4E2-B69256038FDF}" sibTransId="{723F755F-6356-4336-A538-D66825E2983A}"/>
    <dgm:cxn modelId="{1304A9FD-75CB-4D13-A7DC-E9D5C8A535B0}" type="presParOf" srcId="{31901146-716A-4515-8ACA-70216BAF0FE3}" destId="{33471E9A-DE53-462D-9002-F465BF8BB0A8}" srcOrd="0" destOrd="0" presId="urn:microsoft.com/office/officeart/2018/2/layout/IconVerticalSolidList"/>
    <dgm:cxn modelId="{4F0BAF5D-2469-4004-B82D-D39FFEFD1749}" type="presParOf" srcId="{33471E9A-DE53-462D-9002-F465BF8BB0A8}" destId="{218B78F7-8F37-42A9-8B70-CB711F470E21}" srcOrd="0" destOrd="0" presId="urn:microsoft.com/office/officeart/2018/2/layout/IconVerticalSolidList"/>
    <dgm:cxn modelId="{240DD28C-7F5C-4D80-A6AD-A6EB21D4C9FB}" type="presParOf" srcId="{33471E9A-DE53-462D-9002-F465BF8BB0A8}" destId="{2E2BD376-73A2-4CB8-95CA-84D6EA1D213C}" srcOrd="1" destOrd="0" presId="urn:microsoft.com/office/officeart/2018/2/layout/IconVerticalSolidList"/>
    <dgm:cxn modelId="{5C684756-F00C-45BD-A806-AFF3BD8546D7}" type="presParOf" srcId="{33471E9A-DE53-462D-9002-F465BF8BB0A8}" destId="{50BE49CF-22B7-4F34-9A73-C04DA6B8980B}" srcOrd="2" destOrd="0" presId="urn:microsoft.com/office/officeart/2018/2/layout/IconVerticalSolidList"/>
    <dgm:cxn modelId="{156AC90A-1733-43DF-919C-F91BF0F0E9F7}" type="presParOf" srcId="{33471E9A-DE53-462D-9002-F465BF8BB0A8}" destId="{0850ECE4-1053-4FA8-BB19-FA54E0A83924}" srcOrd="3" destOrd="0" presId="urn:microsoft.com/office/officeart/2018/2/layout/IconVerticalSolidList"/>
    <dgm:cxn modelId="{A0BAD52F-E457-4194-9CCA-F98DBDB15B3F}" type="presParOf" srcId="{31901146-716A-4515-8ACA-70216BAF0FE3}" destId="{3437363F-983E-4DFA-B5B5-83B92EBEFBF3}" srcOrd="1" destOrd="0" presId="urn:microsoft.com/office/officeart/2018/2/layout/IconVerticalSolidList"/>
    <dgm:cxn modelId="{6D234C01-20D7-4EA8-B9A7-5958C1CB6A58}" type="presParOf" srcId="{31901146-716A-4515-8ACA-70216BAF0FE3}" destId="{02C0CE58-AC30-4F1B-B898-31DD11B64B3D}" srcOrd="2" destOrd="0" presId="urn:microsoft.com/office/officeart/2018/2/layout/IconVerticalSolidList"/>
    <dgm:cxn modelId="{D96D2514-EF33-47D6-98F6-2696B212E70B}" type="presParOf" srcId="{02C0CE58-AC30-4F1B-B898-31DD11B64B3D}" destId="{29E95897-DCD6-4BCB-B7BA-3C686AC4E123}" srcOrd="0" destOrd="0" presId="urn:microsoft.com/office/officeart/2018/2/layout/IconVerticalSolidList"/>
    <dgm:cxn modelId="{8B590F32-39C9-488D-B686-746CB994E719}" type="presParOf" srcId="{02C0CE58-AC30-4F1B-B898-31DD11B64B3D}" destId="{66DA5B41-3C10-47A7-BFCC-7FCAC01EAA60}" srcOrd="1" destOrd="0" presId="urn:microsoft.com/office/officeart/2018/2/layout/IconVerticalSolidList"/>
    <dgm:cxn modelId="{29EA0A70-4F2A-42FE-963D-CA980370CF34}" type="presParOf" srcId="{02C0CE58-AC30-4F1B-B898-31DD11B64B3D}" destId="{E07F97F5-989B-468F-AF9F-15BF1BF2CC80}" srcOrd="2" destOrd="0" presId="urn:microsoft.com/office/officeart/2018/2/layout/IconVerticalSolidList"/>
    <dgm:cxn modelId="{DD316D54-8CF8-4B4C-87CC-B2CF48A33421}" type="presParOf" srcId="{02C0CE58-AC30-4F1B-B898-31DD11B64B3D}" destId="{92CD5368-DFB3-4FFD-A370-4990DACC1AB3}" srcOrd="3" destOrd="0" presId="urn:microsoft.com/office/officeart/2018/2/layout/IconVerticalSolidList"/>
    <dgm:cxn modelId="{6DE36C55-F03C-4104-9171-5BF682D8D90D}" type="presParOf" srcId="{31901146-716A-4515-8ACA-70216BAF0FE3}" destId="{754176D1-FCE5-4ED1-B70E-6219CB3ACD6A}" srcOrd="3" destOrd="0" presId="urn:microsoft.com/office/officeart/2018/2/layout/IconVerticalSolidList"/>
    <dgm:cxn modelId="{EBC87173-70B7-49E4-8943-43CA639AB612}" type="presParOf" srcId="{31901146-716A-4515-8ACA-70216BAF0FE3}" destId="{8E87D91A-C474-43B9-9C6A-D2A7C6FF447D}" srcOrd="4" destOrd="0" presId="urn:microsoft.com/office/officeart/2018/2/layout/IconVerticalSolidList"/>
    <dgm:cxn modelId="{39B882B5-D767-468A-9377-BB16B4FBD104}" type="presParOf" srcId="{8E87D91A-C474-43B9-9C6A-D2A7C6FF447D}" destId="{262BF56D-AC1D-4A0F-91FA-208817CB8E24}" srcOrd="0" destOrd="0" presId="urn:microsoft.com/office/officeart/2018/2/layout/IconVerticalSolidList"/>
    <dgm:cxn modelId="{0907BDF4-C5B5-432F-8968-294E04561977}" type="presParOf" srcId="{8E87D91A-C474-43B9-9C6A-D2A7C6FF447D}" destId="{5934654F-892E-4ED0-A6FA-0DCE2EF9B5E0}" srcOrd="1" destOrd="0" presId="urn:microsoft.com/office/officeart/2018/2/layout/IconVerticalSolidList"/>
    <dgm:cxn modelId="{4D7CDB86-707B-4E7D-B562-AB7AEC4BE4E4}" type="presParOf" srcId="{8E87D91A-C474-43B9-9C6A-D2A7C6FF447D}" destId="{81FB4B48-B0B9-43B9-B957-BB0C3512CBF3}" srcOrd="2" destOrd="0" presId="urn:microsoft.com/office/officeart/2018/2/layout/IconVerticalSolidList"/>
    <dgm:cxn modelId="{AB47A623-BCBF-4913-AB99-30D47F0D9EE0}" type="presParOf" srcId="{8E87D91A-C474-43B9-9C6A-D2A7C6FF447D}" destId="{5866AA81-9E73-4E06-AE5B-8169A15525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E61767-4412-4AE7-BB1E-38169E26793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D4284C4-B496-41C7-9F63-51A42B6C4AA0}">
      <dgm:prSet/>
      <dgm:spPr/>
      <dgm:t>
        <a:bodyPr/>
        <a:lstStyle/>
        <a:p>
          <a:r>
            <a:rPr lang="en-US"/>
            <a:t>Cost-Benefit Analysis: Policymakers evaluate the effectiveness of emission taxes and subsidies by conducting cost-benefit analyses to determine their net social benefits</a:t>
          </a:r>
        </a:p>
      </dgm:t>
    </dgm:pt>
    <dgm:pt modelId="{7BCC4C81-0B35-4572-8A4F-73017E330FA8}" type="parTrans" cxnId="{F3E0B946-D17A-449C-ACC3-58148AD7F5AF}">
      <dgm:prSet/>
      <dgm:spPr/>
      <dgm:t>
        <a:bodyPr/>
        <a:lstStyle/>
        <a:p>
          <a:endParaRPr lang="en-US"/>
        </a:p>
      </dgm:t>
    </dgm:pt>
    <dgm:pt modelId="{DCC14552-208B-4BF8-9C4C-B77E1B00DCAB}" type="sibTrans" cxnId="{F3E0B946-D17A-449C-ACC3-58148AD7F5AF}">
      <dgm:prSet/>
      <dgm:spPr/>
      <dgm:t>
        <a:bodyPr/>
        <a:lstStyle/>
        <a:p>
          <a:endParaRPr lang="en-US"/>
        </a:p>
      </dgm:t>
    </dgm:pt>
    <dgm:pt modelId="{F9D7A0D0-BA61-4C6C-858A-F3729AE37362}">
      <dgm:prSet/>
      <dgm:spPr/>
      <dgm:t>
        <a:bodyPr/>
        <a:lstStyle/>
        <a:p>
          <a:r>
            <a:rPr lang="en-US"/>
            <a:t>Dynamic Efficiency: Policies should be continuously evaluated and adjusted to reflect changes in technology, market conditions, and environmental priorities</a:t>
          </a:r>
        </a:p>
      </dgm:t>
    </dgm:pt>
    <dgm:pt modelId="{EE87E54C-AD6C-4E34-B47E-FA0220F41522}" type="parTrans" cxnId="{E4E6D532-352A-49DD-9736-DEF1817E549D}">
      <dgm:prSet/>
      <dgm:spPr/>
      <dgm:t>
        <a:bodyPr/>
        <a:lstStyle/>
        <a:p>
          <a:endParaRPr lang="en-US"/>
        </a:p>
      </dgm:t>
    </dgm:pt>
    <dgm:pt modelId="{15BCF735-4732-4728-A8EA-AB15155FA982}" type="sibTrans" cxnId="{E4E6D532-352A-49DD-9736-DEF1817E549D}">
      <dgm:prSet/>
      <dgm:spPr/>
      <dgm:t>
        <a:bodyPr/>
        <a:lstStyle/>
        <a:p>
          <a:endParaRPr lang="en-US"/>
        </a:p>
      </dgm:t>
    </dgm:pt>
    <dgm:pt modelId="{840B356D-AAB6-4B9B-A7DB-46B76E731D26}" type="pres">
      <dgm:prSet presAssocID="{23E61767-4412-4AE7-BB1E-38169E26793E}" presName="root" presStyleCnt="0">
        <dgm:presLayoutVars>
          <dgm:dir/>
          <dgm:resizeHandles val="exact"/>
        </dgm:presLayoutVars>
      </dgm:prSet>
      <dgm:spPr/>
    </dgm:pt>
    <dgm:pt modelId="{2F2DD0CC-646D-45A4-A4D4-5270C3FAEEC5}" type="pres">
      <dgm:prSet presAssocID="{FD4284C4-B496-41C7-9F63-51A42B6C4AA0}" presName="compNode" presStyleCnt="0"/>
      <dgm:spPr/>
    </dgm:pt>
    <dgm:pt modelId="{59BDA74F-9603-4375-AB1E-BA3D32968C9D}" type="pres">
      <dgm:prSet presAssocID="{FD4284C4-B496-41C7-9F63-51A42B6C4AA0}" presName="bgRect" presStyleLbl="bgShp" presStyleIdx="0" presStyleCnt="2"/>
      <dgm:spPr/>
    </dgm:pt>
    <dgm:pt modelId="{47496CFD-1C49-4A9C-9AE9-50431FA68B53}" type="pres">
      <dgm:prSet presAssocID="{FD4284C4-B496-41C7-9F63-51A42B6C4AA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13A340B-44A2-4425-86FD-F2B3E7A0C00C}" type="pres">
      <dgm:prSet presAssocID="{FD4284C4-B496-41C7-9F63-51A42B6C4AA0}" presName="spaceRect" presStyleCnt="0"/>
      <dgm:spPr/>
    </dgm:pt>
    <dgm:pt modelId="{204BD2DA-7A32-4935-BA31-A16C91D177E0}" type="pres">
      <dgm:prSet presAssocID="{FD4284C4-B496-41C7-9F63-51A42B6C4AA0}" presName="parTx" presStyleLbl="revTx" presStyleIdx="0" presStyleCnt="2">
        <dgm:presLayoutVars>
          <dgm:chMax val="0"/>
          <dgm:chPref val="0"/>
        </dgm:presLayoutVars>
      </dgm:prSet>
      <dgm:spPr/>
    </dgm:pt>
    <dgm:pt modelId="{E94C369A-037C-46AE-95C9-525D86F10EBF}" type="pres">
      <dgm:prSet presAssocID="{DCC14552-208B-4BF8-9C4C-B77E1B00DCAB}" presName="sibTrans" presStyleCnt="0"/>
      <dgm:spPr/>
    </dgm:pt>
    <dgm:pt modelId="{1593C637-ED0F-4E45-81D1-DE591DBA5248}" type="pres">
      <dgm:prSet presAssocID="{F9D7A0D0-BA61-4C6C-858A-F3729AE37362}" presName="compNode" presStyleCnt="0"/>
      <dgm:spPr/>
    </dgm:pt>
    <dgm:pt modelId="{FE23C11A-271C-4945-8525-B968915D4A28}" type="pres">
      <dgm:prSet presAssocID="{F9D7A0D0-BA61-4C6C-858A-F3729AE37362}" presName="bgRect" presStyleLbl="bgShp" presStyleIdx="1" presStyleCnt="2"/>
      <dgm:spPr/>
    </dgm:pt>
    <dgm:pt modelId="{9DBAA5B1-E123-4129-BE1D-252BE31941F2}" type="pres">
      <dgm:prSet presAssocID="{F9D7A0D0-BA61-4C6C-858A-F3729AE3736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3DBC7A5E-592E-425E-8B41-7EEE8370104C}" type="pres">
      <dgm:prSet presAssocID="{F9D7A0D0-BA61-4C6C-858A-F3729AE37362}" presName="spaceRect" presStyleCnt="0"/>
      <dgm:spPr/>
    </dgm:pt>
    <dgm:pt modelId="{360CB27E-CD59-41B4-8484-D3BD8F2C133F}" type="pres">
      <dgm:prSet presAssocID="{F9D7A0D0-BA61-4C6C-858A-F3729AE37362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4E6D532-352A-49DD-9736-DEF1817E549D}" srcId="{23E61767-4412-4AE7-BB1E-38169E26793E}" destId="{F9D7A0D0-BA61-4C6C-858A-F3729AE37362}" srcOrd="1" destOrd="0" parTransId="{EE87E54C-AD6C-4E34-B47E-FA0220F41522}" sibTransId="{15BCF735-4732-4728-A8EA-AB15155FA982}"/>
    <dgm:cxn modelId="{D9DF3F46-74BF-4A68-A046-F01E2AC57693}" type="presOf" srcId="{FD4284C4-B496-41C7-9F63-51A42B6C4AA0}" destId="{204BD2DA-7A32-4935-BA31-A16C91D177E0}" srcOrd="0" destOrd="0" presId="urn:microsoft.com/office/officeart/2018/2/layout/IconVerticalSolidList"/>
    <dgm:cxn modelId="{F3E0B946-D17A-449C-ACC3-58148AD7F5AF}" srcId="{23E61767-4412-4AE7-BB1E-38169E26793E}" destId="{FD4284C4-B496-41C7-9F63-51A42B6C4AA0}" srcOrd="0" destOrd="0" parTransId="{7BCC4C81-0B35-4572-8A4F-73017E330FA8}" sibTransId="{DCC14552-208B-4BF8-9C4C-B77E1B00DCAB}"/>
    <dgm:cxn modelId="{65776C4E-C0CC-4E76-BDFB-078098E90E70}" type="presOf" srcId="{F9D7A0D0-BA61-4C6C-858A-F3729AE37362}" destId="{360CB27E-CD59-41B4-8484-D3BD8F2C133F}" srcOrd="0" destOrd="0" presId="urn:microsoft.com/office/officeart/2018/2/layout/IconVerticalSolidList"/>
    <dgm:cxn modelId="{65B67CFA-BB48-4D1F-8BA2-31E73D47A08E}" type="presOf" srcId="{23E61767-4412-4AE7-BB1E-38169E26793E}" destId="{840B356D-AAB6-4B9B-A7DB-46B76E731D26}" srcOrd="0" destOrd="0" presId="urn:microsoft.com/office/officeart/2018/2/layout/IconVerticalSolidList"/>
    <dgm:cxn modelId="{2269202B-2B28-4B56-9C34-B1A44E6912B6}" type="presParOf" srcId="{840B356D-AAB6-4B9B-A7DB-46B76E731D26}" destId="{2F2DD0CC-646D-45A4-A4D4-5270C3FAEEC5}" srcOrd="0" destOrd="0" presId="urn:microsoft.com/office/officeart/2018/2/layout/IconVerticalSolidList"/>
    <dgm:cxn modelId="{09F933A9-B0C4-42E7-A267-97BC62565978}" type="presParOf" srcId="{2F2DD0CC-646D-45A4-A4D4-5270C3FAEEC5}" destId="{59BDA74F-9603-4375-AB1E-BA3D32968C9D}" srcOrd="0" destOrd="0" presId="urn:microsoft.com/office/officeart/2018/2/layout/IconVerticalSolidList"/>
    <dgm:cxn modelId="{AF43AAB4-14D8-42D2-9668-EB46F5C692F4}" type="presParOf" srcId="{2F2DD0CC-646D-45A4-A4D4-5270C3FAEEC5}" destId="{47496CFD-1C49-4A9C-9AE9-50431FA68B53}" srcOrd="1" destOrd="0" presId="urn:microsoft.com/office/officeart/2018/2/layout/IconVerticalSolidList"/>
    <dgm:cxn modelId="{C25CB84C-F5C6-4429-A665-2A6D19BF1D5F}" type="presParOf" srcId="{2F2DD0CC-646D-45A4-A4D4-5270C3FAEEC5}" destId="{013A340B-44A2-4425-86FD-F2B3E7A0C00C}" srcOrd="2" destOrd="0" presId="urn:microsoft.com/office/officeart/2018/2/layout/IconVerticalSolidList"/>
    <dgm:cxn modelId="{D1A5585C-A3CF-4462-9891-308B70C70537}" type="presParOf" srcId="{2F2DD0CC-646D-45A4-A4D4-5270C3FAEEC5}" destId="{204BD2DA-7A32-4935-BA31-A16C91D177E0}" srcOrd="3" destOrd="0" presId="urn:microsoft.com/office/officeart/2018/2/layout/IconVerticalSolidList"/>
    <dgm:cxn modelId="{77963A25-61DB-42E2-B014-FA3E69884ECC}" type="presParOf" srcId="{840B356D-AAB6-4B9B-A7DB-46B76E731D26}" destId="{E94C369A-037C-46AE-95C9-525D86F10EBF}" srcOrd="1" destOrd="0" presId="urn:microsoft.com/office/officeart/2018/2/layout/IconVerticalSolidList"/>
    <dgm:cxn modelId="{57F4B96F-8932-4630-AC35-996949636697}" type="presParOf" srcId="{840B356D-AAB6-4B9B-A7DB-46B76E731D26}" destId="{1593C637-ED0F-4E45-81D1-DE591DBA5248}" srcOrd="2" destOrd="0" presId="urn:microsoft.com/office/officeart/2018/2/layout/IconVerticalSolidList"/>
    <dgm:cxn modelId="{51464650-2071-4D22-8482-61F30BCDF954}" type="presParOf" srcId="{1593C637-ED0F-4E45-81D1-DE591DBA5248}" destId="{FE23C11A-271C-4945-8525-B968915D4A28}" srcOrd="0" destOrd="0" presId="urn:microsoft.com/office/officeart/2018/2/layout/IconVerticalSolidList"/>
    <dgm:cxn modelId="{78B6BDD2-8D43-4D8E-9BC9-C7F130FE0D53}" type="presParOf" srcId="{1593C637-ED0F-4E45-81D1-DE591DBA5248}" destId="{9DBAA5B1-E123-4129-BE1D-252BE31941F2}" srcOrd="1" destOrd="0" presId="urn:microsoft.com/office/officeart/2018/2/layout/IconVerticalSolidList"/>
    <dgm:cxn modelId="{56E83E43-45BC-4006-8A14-2A40143538FB}" type="presParOf" srcId="{1593C637-ED0F-4E45-81D1-DE591DBA5248}" destId="{3DBC7A5E-592E-425E-8B41-7EEE8370104C}" srcOrd="2" destOrd="0" presId="urn:microsoft.com/office/officeart/2018/2/layout/IconVerticalSolidList"/>
    <dgm:cxn modelId="{0237D47D-9D36-49F8-BDAF-1471CA96A6BA}" type="presParOf" srcId="{1593C637-ED0F-4E45-81D1-DE591DBA5248}" destId="{360CB27E-CD59-41B4-8484-D3BD8F2C13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F4038-AE1A-4DA5-90FE-A178E43FE30D}">
      <dsp:nvSpPr>
        <dsp:cNvPr id="0" name=""/>
        <dsp:cNvSpPr/>
      </dsp:nvSpPr>
      <dsp:spPr>
        <a:xfrm>
          <a:off x="0" y="2533"/>
          <a:ext cx="5362809" cy="14197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075D7-52BF-4C5C-8D47-68A5CF6D003B}">
      <dsp:nvSpPr>
        <dsp:cNvPr id="0" name=""/>
        <dsp:cNvSpPr/>
      </dsp:nvSpPr>
      <dsp:spPr>
        <a:xfrm>
          <a:off x="429477" y="321979"/>
          <a:ext cx="781631" cy="7808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D7F4A-1F5B-493D-91FE-B9AAFEA523B3}">
      <dsp:nvSpPr>
        <dsp:cNvPr id="0" name=""/>
        <dsp:cNvSpPr/>
      </dsp:nvSpPr>
      <dsp:spPr>
        <a:xfrm>
          <a:off x="1640586" y="2533"/>
          <a:ext cx="3570577" cy="1421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05" tIns="150405" rIns="150405" bIns="1504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Tax and subsidy policies are instrumental in addressing environmental externalities, particularly emissions of pollutants</a:t>
          </a:r>
        </a:p>
      </dsp:txBody>
      <dsp:txXfrm>
        <a:off x="1640586" y="2533"/>
        <a:ext cx="3570577" cy="1421148"/>
      </dsp:txXfrm>
    </dsp:sp>
    <dsp:sp modelId="{3A49B3A7-BB43-4A3B-BDF6-650912C61C9E}">
      <dsp:nvSpPr>
        <dsp:cNvPr id="0" name=""/>
        <dsp:cNvSpPr/>
      </dsp:nvSpPr>
      <dsp:spPr>
        <a:xfrm>
          <a:off x="0" y="1730956"/>
          <a:ext cx="5362809" cy="14197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4BF3F1-E9E3-4A45-B80D-4D8FE4B2F580}">
      <dsp:nvSpPr>
        <dsp:cNvPr id="0" name=""/>
        <dsp:cNvSpPr/>
      </dsp:nvSpPr>
      <dsp:spPr>
        <a:xfrm>
          <a:off x="429477" y="2050402"/>
          <a:ext cx="781631" cy="7808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1606F-4083-4475-8EF6-519DA1059988}">
      <dsp:nvSpPr>
        <dsp:cNvPr id="0" name=""/>
        <dsp:cNvSpPr/>
      </dsp:nvSpPr>
      <dsp:spPr>
        <a:xfrm>
          <a:off x="1640586" y="1730956"/>
          <a:ext cx="3570577" cy="1421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05" tIns="150405" rIns="150405" bIns="1504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These policies aim to internalize the costs of pollution, incentivize cleaner practices, and promote sustainable development</a:t>
          </a:r>
        </a:p>
      </dsp:txBody>
      <dsp:txXfrm>
        <a:off x="1640586" y="1730956"/>
        <a:ext cx="3570577" cy="1421148"/>
      </dsp:txXfrm>
    </dsp:sp>
    <dsp:sp modelId="{A95D5339-669D-4B71-992D-894A04D8658A}">
      <dsp:nvSpPr>
        <dsp:cNvPr id="0" name=""/>
        <dsp:cNvSpPr/>
      </dsp:nvSpPr>
      <dsp:spPr>
        <a:xfrm>
          <a:off x="0" y="3459379"/>
          <a:ext cx="5362809" cy="14197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2E337-397A-4C57-97BD-2E2AAAAB3F7B}">
      <dsp:nvSpPr>
        <dsp:cNvPr id="0" name=""/>
        <dsp:cNvSpPr/>
      </dsp:nvSpPr>
      <dsp:spPr>
        <a:xfrm>
          <a:off x="429897" y="3778825"/>
          <a:ext cx="781631" cy="7808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62080-1A0A-4DC9-A0D5-057DFFC21DCC}">
      <dsp:nvSpPr>
        <dsp:cNvPr id="0" name=""/>
        <dsp:cNvSpPr/>
      </dsp:nvSpPr>
      <dsp:spPr>
        <a:xfrm>
          <a:off x="1641425" y="3459379"/>
          <a:ext cx="3570577" cy="1421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05" tIns="150405" rIns="150405" bIns="1504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Today, you'll explore the principles behind tax and subsidy policies, their implementation strategies, and their effectiveness in reducing emissions and mitigating environmental impacts, via case studies that you present</a:t>
          </a:r>
        </a:p>
      </dsp:txBody>
      <dsp:txXfrm>
        <a:off x="1641425" y="3459379"/>
        <a:ext cx="3570577" cy="1421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B78F7-8F37-42A9-8B70-CB711F470E21}">
      <dsp:nvSpPr>
        <dsp:cNvPr id="0" name=""/>
        <dsp:cNvSpPr/>
      </dsp:nvSpPr>
      <dsp:spPr>
        <a:xfrm>
          <a:off x="0" y="3735"/>
          <a:ext cx="5362809" cy="12309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BD376-73A2-4CB8-95CA-84D6EA1D213C}">
      <dsp:nvSpPr>
        <dsp:cNvPr id="0" name=""/>
        <dsp:cNvSpPr/>
      </dsp:nvSpPr>
      <dsp:spPr>
        <a:xfrm>
          <a:off x="372362" y="280699"/>
          <a:ext cx="677683" cy="6770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0ECE4-1053-4FA8-BB19-FA54E0A83924}">
      <dsp:nvSpPr>
        <dsp:cNvPr id="0" name=""/>
        <dsp:cNvSpPr/>
      </dsp:nvSpPr>
      <dsp:spPr>
        <a:xfrm>
          <a:off x="1422408" y="3735"/>
          <a:ext cx="3846531" cy="123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403" tIns="130403" rIns="130403" bIns="13040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Administrative Costs: Both emission taxes and subsidies require effective monitoring and enforcement mechanisms, which may incur administrative costs</a:t>
          </a:r>
        </a:p>
      </dsp:txBody>
      <dsp:txXfrm>
        <a:off x="1422408" y="3735"/>
        <a:ext cx="3846531" cy="1232152"/>
      </dsp:txXfrm>
    </dsp:sp>
    <dsp:sp modelId="{29E95897-DCD6-4BCB-B7BA-3C686AC4E123}">
      <dsp:nvSpPr>
        <dsp:cNvPr id="0" name=""/>
        <dsp:cNvSpPr/>
      </dsp:nvSpPr>
      <dsp:spPr>
        <a:xfrm>
          <a:off x="0" y="1517523"/>
          <a:ext cx="5362809" cy="12309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A5B41-3C10-47A7-BFCC-7FCAC01EAA60}">
      <dsp:nvSpPr>
        <dsp:cNvPr id="0" name=""/>
        <dsp:cNvSpPr/>
      </dsp:nvSpPr>
      <dsp:spPr>
        <a:xfrm>
          <a:off x="372362" y="1794486"/>
          <a:ext cx="677683" cy="6770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D5368-DFB3-4FFD-A370-4990DACC1AB3}">
      <dsp:nvSpPr>
        <dsp:cNvPr id="0" name=""/>
        <dsp:cNvSpPr/>
      </dsp:nvSpPr>
      <dsp:spPr>
        <a:xfrm>
          <a:off x="1422408" y="1517523"/>
          <a:ext cx="3846531" cy="123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403" tIns="130403" rIns="130403" bIns="13040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Market Distortions: Poorly designed policies may lead to unintended consequences, such as market distortions or perverse incentives</a:t>
          </a:r>
        </a:p>
      </dsp:txBody>
      <dsp:txXfrm>
        <a:off x="1422408" y="1517523"/>
        <a:ext cx="3846531" cy="1232152"/>
      </dsp:txXfrm>
    </dsp:sp>
    <dsp:sp modelId="{262BF56D-AC1D-4A0F-91FA-208817CB8E24}">
      <dsp:nvSpPr>
        <dsp:cNvPr id="0" name=""/>
        <dsp:cNvSpPr/>
      </dsp:nvSpPr>
      <dsp:spPr>
        <a:xfrm>
          <a:off x="0" y="3031310"/>
          <a:ext cx="5362809" cy="12309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4654F-892E-4ED0-A6FA-0DCE2EF9B5E0}">
      <dsp:nvSpPr>
        <dsp:cNvPr id="0" name=""/>
        <dsp:cNvSpPr/>
      </dsp:nvSpPr>
      <dsp:spPr>
        <a:xfrm>
          <a:off x="372726" y="3308274"/>
          <a:ext cx="677683" cy="6770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6AA81-9E73-4E06-AE5B-8169A155259E}">
      <dsp:nvSpPr>
        <dsp:cNvPr id="0" name=""/>
        <dsp:cNvSpPr/>
      </dsp:nvSpPr>
      <dsp:spPr>
        <a:xfrm>
          <a:off x="1423136" y="3031310"/>
          <a:ext cx="3846531" cy="123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403" tIns="130403" rIns="130403" bIns="13040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Political Feasibility: The implementation of emission taxes and subsidies may face opposition from affected industries or political hurdles, requiring careful negotiation and stakeholder engagement</a:t>
          </a:r>
        </a:p>
      </dsp:txBody>
      <dsp:txXfrm>
        <a:off x="1423136" y="3031310"/>
        <a:ext cx="3846531" cy="1232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DA74F-9603-4375-AB1E-BA3D32968C9D}">
      <dsp:nvSpPr>
        <dsp:cNvPr id="0" name=""/>
        <dsp:cNvSpPr/>
      </dsp:nvSpPr>
      <dsp:spPr>
        <a:xfrm>
          <a:off x="0" y="693419"/>
          <a:ext cx="4663440" cy="12801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96CFD-1C49-4A9C-9AE9-50431FA68B53}">
      <dsp:nvSpPr>
        <dsp:cNvPr id="0" name=""/>
        <dsp:cNvSpPr/>
      </dsp:nvSpPr>
      <dsp:spPr>
        <a:xfrm>
          <a:off x="387248" y="981455"/>
          <a:ext cx="704087" cy="7040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BD2DA-7A32-4935-BA31-A16C91D177E0}">
      <dsp:nvSpPr>
        <dsp:cNvPr id="0" name=""/>
        <dsp:cNvSpPr/>
      </dsp:nvSpPr>
      <dsp:spPr>
        <a:xfrm>
          <a:off x="1478584" y="693419"/>
          <a:ext cx="3184855" cy="1280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135484" rIns="135484" bIns="1354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Cost-Benefit Analysis: Policymakers evaluate the effectiveness of emission taxes and subsidies by conducting cost-benefit analyses to determine their net social benefits</a:t>
          </a:r>
        </a:p>
      </dsp:txBody>
      <dsp:txXfrm>
        <a:off x="1478584" y="693419"/>
        <a:ext cx="3184855" cy="1280159"/>
      </dsp:txXfrm>
    </dsp:sp>
    <dsp:sp modelId="{FE23C11A-271C-4945-8525-B968915D4A28}">
      <dsp:nvSpPr>
        <dsp:cNvPr id="0" name=""/>
        <dsp:cNvSpPr/>
      </dsp:nvSpPr>
      <dsp:spPr>
        <a:xfrm>
          <a:off x="0" y="2293619"/>
          <a:ext cx="4663440" cy="12801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AA5B1-E123-4129-BE1D-252BE31941F2}">
      <dsp:nvSpPr>
        <dsp:cNvPr id="0" name=""/>
        <dsp:cNvSpPr/>
      </dsp:nvSpPr>
      <dsp:spPr>
        <a:xfrm>
          <a:off x="387248" y="2581655"/>
          <a:ext cx="704087" cy="7040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CB27E-CD59-41B4-8484-D3BD8F2C133F}">
      <dsp:nvSpPr>
        <dsp:cNvPr id="0" name=""/>
        <dsp:cNvSpPr/>
      </dsp:nvSpPr>
      <dsp:spPr>
        <a:xfrm>
          <a:off x="1478584" y="2293619"/>
          <a:ext cx="3184855" cy="1280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135484" rIns="135484" bIns="1354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Dynamic Efficiency: Policies should be continuously evaluated and adjusted to reflect changes in technology, market conditions, and environmental priorities</a:t>
          </a:r>
        </a:p>
      </dsp:txBody>
      <dsp:txXfrm>
        <a:off x="1478584" y="2293619"/>
        <a:ext cx="3184855" cy="1280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369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4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2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4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8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6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59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2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9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23FB3B-24E7-5304-70D8-3CA402902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4F3DEE-0183-0061-4EF9-DA6EA6868F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2" b="15603"/>
          <a:stretch/>
        </p:blipFill>
        <p:spPr>
          <a:xfrm>
            <a:off x="-149" y="-5291"/>
            <a:ext cx="12192001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11BF64-C99B-2F90-ADA1-0C08F9BE8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500" y="952500"/>
            <a:ext cx="10287000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76882" y="2398143"/>
            <a:ext cx="5143500" cy="2116348"/>
          </a:xfrm>
          <a:noFill/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000" dirty="0">
                <a:solidFill>
                  <a:srgbClr val="FFFFFF"/>
                </a:solidFill>
              </a:rPr>
              <a:t>Tax and subsidy policy for emissions reductions</a:t>
            </a:r>
          </a:p>
        </p:txBody>
      </p:sp>
    </p:spTree>
    <p:extLst>
      <p:ext uri="{BB962C8B-B14F-4D97-AF65-F5344CB8AC3E}">
        <p14:creationId xmlns:p14="http://schemas.microsoft.com/office/powerpoint/2010/main" val="3997244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9037D5-760E-1F04-18A2-81E93142B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50D424-378A-5EAF-BEF3-AB85F9E3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500" y="952500"/>
            <a:ext cx="10287000" cy="495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79616" y="1029074"/>
            <a:ext cx="4595654" cy="2273771"/>
          </a:xfrm>
        </p:spPr>
        <p:txBody>
          <a:bodyPr>
            <a:normAutofit/>
          </a:bodyPr>
          <a:lstStyle/>
          <a:p>
            <a:r>
              <a:rPr lang="en-US" dirty="0"/>
              <a:t>Tax and subsidy policy: introduction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56777C44-935C-25B4-6882-55F383B636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043632"/>
              </p:ext>
            </p:extLst>
          </p:nvPr>
        </p:nvGraphicFramePr>
        <p:xfrm>
          <a:off x="5857409" y="1003127"/>
          <a:ext cx="5362809" cy="4883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80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FEA777-1A99-F20D-9443-EF409644A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50D424-378A-5EAF-BEF3-AB85F9E3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500" y="952500"/>
            <a:ext cx="10287000" cy="495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236642" y="1180577"/>
            <a:ext cx="2884857" cy="1254163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Optimal Imposition Theories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604273" y="1430767"/>
            <a:ext cx="5904603" cy="38618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b="1" dirty="0"/>
              <a:t>Definition</a:t>
            </a:r>
            <a:r>
              <a:rPr lang="en-US" dirty="0"/>
              <a:t>: Optimal imposition theories aim to identify the most efficient and equitable methods for reducing pollution through government intervention</a:t>
            </a:r>
          </a:p>
          <a:p>
            <a:pPr marL="474980" lvl="1"/>
            <a:r>
              <a:rPr lang="en-US" b="1" dirty="0"/>
              <a:t>Pigovian Taxes</a:t>
            </a:r>
            <a:r>
              <a:rPr lang="en-US" dirty="0"/>
              <a:t>: Named after economist Arthur Pigou, these taxes are levied on activities that generate negative externalities, such as pollution</a:t>
            </a:r>
          </a:p>
          <a:p>
            <a:pPr marL="474980" lvl="1"/>
            <a:r>
              <a:rPr lang="en-US" b="1" dirty="0"/>
              <a:t>Coase Theorem</a:t>
            </a:r>
            <a:r>
              <a:rPr lang="en-US" dirty="0"/>
              <a:t>: While not a traditional theory of optimal imposition, the Coase Theorem suggests that if property rights are well-defined and transaction costs are low, parties can negotiate efficient solutions to externalities without government intervention</a:t>
            </a:r>
          </a:p>
        </p:txBody>
      </p:sp>
    </p:spTree>
    <p:extLst>
      <p:ext uri="{BB962C8B-B14F-4D97-AF65-F5344CB8AC3E}">
        <p14:creationId xmlns:p14="http://schemas.microsoft.com/office/powerpoint/2010/main" val="111683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FEA777-1A99-F20D-9443-EF409644A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50D424-378A-5EAF-BEF3-AB85F9E3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500" y="952500"/>
            <a:ext cx="10287000" cy="495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111382" y="1264084"/>
            <a:ext cx="2884857" cy="1254163"/>
          </a:xfrm>
        </p:spPr>
        <p:txBody>
          <a:bodyPr anchor="t">
            <a:normAutofit/>
          </a:bodyPr>
          <a:lstStyle/>
          <a:p>
            <a:r>
              <a:rPr lang="en-US" dirty="0"/>
              <a:t>Emission Taxes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604273" y="1430767"/>
            <a:ext cx="5904603" cy="38618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10000"/>
              </a:lnSpc>
            </a:pPr>
            <a:r>
              <a:rPr lang="en-US" b="1" dirty="0"/>
              <a:t>Definition</a:t>
            </a:r>
            <a:r>
              <a:rPr lang="en-US" dirty="0"/>
              <a:t>: Emission taxes, also known as pollution taxes or environmental levies, are charges imposed on the emission of pollutants</a:t>
            </a:r>
          </a:p>
          <a:p>
            <a:pPr marL="474980" lvl="1">
              <a:lnSpc>
                <a:spcPct val="110000"/>
              </a:lnSpc>
            </a:pPr>
            <a:r>
              <a:rPr lang="en-US" b="1" dirty="0"/>
              <a:t>Revenue Generation</a:t>
            </a:r>
            <a:r>
              <a:rPr lang="en-US" dirty="0"/>
              <a:t>: Governments can use revenue generated from emission taxes to fund environmental programs, research, or to offset other taxes</a:t>
            </a:r>
          </a:p>
          <a:p>
            <a:pPr marL="474980" lvl="1">
              <a:lnSpc>
                <a:spcPct val="110000"/>
              </a:lnSpc>
            </a:pPr>
            <a:r>
              <a:rPr lang="en-US" b="1" dirty="0"/>
              <a:t>Incentivizing Cleaner Technologies</a:t>
            </a:r>
            <a:r>
              <a:rPr lang="en-US" dirty="0"/>
              <a:t>: Emission taxes create financial incentives for firms to reduce emissions by investing in cleaner technologies or adopting more efficient production processes</a:t>
            </a:r>
          </a:p>
          <a:p>
            <a:pPr marL="474980" lvl="1">
              <a:lnSpc>
                <a:spcPct val="110000"/>
              </a:lnSpc>
            </a:pPr>
            <a:r>
              <a:rPr lang="en-US" b="1" dirty="0"/>
              <a:t>Flexibility</a:t>
            </a:r>
            <a:r>
              <a:rPr lang="en-US" dirty="0"/>
              <a:t>: Taxes can be adjusted over time to reflect changes in environmental priorities or technological advancements</a:t>
            </a:r>
          </a:p>
        </p:txBody>
      </p:sp>
    </p:spTree>
    <p:extLst>
      <p:ext uri="{BB962C8B-B14F-4D97-AF65-F5344CB8AC3E}">
        <p14:creationId xmlns:p14="http://schemas.microsoft.com/office/powerpoint/2010/main" val="336658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FEA777-1A99-F20D-9443-EF409644A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50D424-378A-5EAF-BEF3-AB85F9E3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500" y="952500"/>
            <a:ext cx="10287000" cy="495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341026" y="1222330"/>
            <a:ext cx="2884857" cy="1254163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Subsidies to Reduce Emissions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604273" y="1430767"/>
            <a:ext cx="5904603" cy="38618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10000"/>
              </a:lnSpc>
            </a:pPr>
            <a:r>
              <a:rPr lang="en-US" b="1" dirty="0"/>
              <a:t>Definition</a:t>
            </a:r>
            <a:r>
              <a:rPr lang="en-US" dirty="0"/>
              <a:t>: Emission subsidies provide financial incentives to encourage the adoption of cleaner technologies or practices</a:t>
            </a:r>
          </a:p>
          <a:p>
            <a:pPr marL="474980" lvl="1">
              <a:lnSpc>
                <a:spcPct val="110000"/>
              </a:lnSpc>
            </a:pPr>
            <a:r>
              <a:rPr lang="en-US" b="1" dirty="0"/>
              <a:t>Promotion of Green Innovation</a:t>
            </a:r>
            <a:r>
              <a:rPr lang="en-US" dirty="0"/>
              <a:t>: Subsidies can stimulate research and development in environmentally friendly technologies by reducing the cost barriers for firms</a:t>
            </a:r>
          </a:p>
          <a:p>
            <a:pPr marL="474980" lvl="1">
              <a:lnSpc>
                <a:spcPct val="110000"/>
              </a:lnSpc>
            </a:pPr>
            <a:r>
              <a:rPr lang="en-US" b="1" dirty="0"/>
              <a:t>Market Penetration</a:t>
            </a:r>
            <a:r>
              <a:rPr lang="en-US" dirty="0"/>
              <a:t>: Subsidies can make environmentally friendly products more competitive in the market, leading to increased adoption by consumers</a:t>
            </a:r>
          </a:p>
          <a:p>
            <a:pPr marL="474980" lvl="1">
              <a:lnSpc>
                <a:spcPct val="110000"/>
              </a:lnSpc>
            </a:pPr>
            <a:r>
              <a:rPr lang="en-US" b="1" dirty="0"/>
              <a:t>Environmental Justice</a:t>
            </a:r>
            <a:r>
              <a:rPr lang="en-US" dirty="0"/>
              <a:t>: Subsidies can help address equity concerns by making green technologies more accessible to low-income households or industries</a:t>
            </a:r>
          </a:p>
        </p:txBody>
      </p:sp>
    </p:spTree>
    <p:extLst>
      <p:ext uri="{BB962C8B-B14F-4D97-AF65-F5344CB8AC3E}">
        <p14:creationId xmlns:p14="http://schemas.microsoft.com/office/powerpoint/2010/main" val="410858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FEA777-1A99-F20D-9443-EF409644A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50D424-378A-5EAF-BEF3-AB85F9E3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500" y="952500"/>
            <a:ext cx="10287000" cy="495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341026" y="1222330"/>
            <a:ext cx="9659350" cy="1254163"/>
          </a:xfrm>
        </p:spPr>
        <p:txBody>
          <a:bodyPr anchor="t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5000" dirty="0"/>
              <a:t>Time for your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62306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9037D5-760E-1F04-18A2-81E93142B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50D424-378A-5EAF-BEF3-AB85F9E3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500" y="952500"/>
            <a:ext cx="10287000" cy="495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48301" y="580225"/>
            <a:ext cx="4595654" cy="2273771"/>
          </a:xfrm>
        </p:spPr>
        <p:txBody>
          <a:bodyPr>
            <a:normAutofit/>
          </a:bodyPr>
          <a:lstStyle/>
          <a:p>
            <a:r>
              <a:rPr lang="en-US" dirty="0"/>
              <a:t>Implementation Considerations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160C3C30-69EE-21E1-D0D9-2BC781E1C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924372"/>
              </p:ext>
            </p:extLst>
          </p:nvPr>
        </p:nvGraphicFramePr>
        <p:xfrm>
          <a:off x="5836533" y="1295401"/>
          <a:ext cx="5362809" cy="4267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5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9037D5-760E-1F04-18A2-81E93142B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50D424-378A-5EAF-BEF3-AB85F9E3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500" y="952500"/>
            <a:ext cx="10287000" cy="495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69177" y="1039512"/>
            <a:ext cx="4595654" cy="2273771"/>
          </a:xfrm>
        </p:spPr>
        <p:txBody>
          <a:bodyPr>
            <a:normAutofit/>
          </a:bodyPr>
          <a:lstStyle/>
          <a:p>
            <a:r>
              <a:rPr lang="en-US" dirty="0"/>
              <a:t>Evaluation and Optimization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96758496-9854-40C7-9210-878F5EA370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852026"/>
              </p:ext>
            </p:extLst>
          </p:nvPr>
        </p:nvGraphicFramePr>
        <p:xfrm>
          <a:off x="5878286" y="1295401"/>
          <a:ext cx="4663440" cy="4267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0668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9037D5-760E-1F04-18A2-81E93142B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50D424-378A-5EAF-BEF3-AB85F9E3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500" y="952500"/>
            <a:ext cx="10287000" cy="495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69177" y="1039512"/>
            <a:ext cx="4595654" cy="2273771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16" name="Content Placeholder">
            <a:extLst>
              <a:ext uri="{FF2B5EF4-FFF2-40B4-BE49-F238E27FC236}">
                <a16:creationId xmlns:a16="http://schemas.microsoft.com/office/drawing/2014/main" id="{1F90AE1E-63F5-65B9-3EEA-C5C86374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1205" y="1503835"/>
            <a:ext cx="6510027" cy="386185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2000" b="1" dirty="0">
                <a:ea typeface="+mn-lt"/>
                <a:cs typeface="+mn-lt"/>
              </a:rPr>
              <a:t>In summary:</a:t>
            </a:r>
            <a:endParaRPr lang="en-US" b="1" dirty="0"/>
          </a:p>
          <a:p>
            <a:pPr>
              <a:buFont typeface="Calibri" panose="020B0604020202020204" pitchFamily="34" charset="0"/>
              <a:buChar char="-"/>
            </a:pPr>
            <a:r>
              <a:rPr lang="en-US" sz="2000" dirty="0">
                <a:ea typeface="+mn-lt"/>
                <a:cs typeface="+mn-lt"/>
              </a:rPr>
              <a:t>Optimal imposition theories, emission taxes, and subsidies represent key tools in the policy toolkit for reducing emissions and addressing environmental externalities</a:t>
            </a:r>
            <a:endParaRPr lang="en-US" dirty="0">
              <a:ea typeface="+mn-lt"/>
              <a:cs typeface="+mn-lt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n-US" sz="2000" dirty="0">
                <a:ea typeface="+mn-lt"/>
                <a:cs typeface="+mn-lt"/>
              </a:rPr>
              <a:t>Their effective implementation requires careful consideration of economic, social, and political factors to achieve environmental goals while promoting economic growth and societal welfare</a:t>
            </a:r>
            <a:endParaRPr lang="en-US" dirty="0"/>
          </a:p>
          <a:p>
            <a:pPr>
              <a:buNone/>
            </a:pPr>
            <a:br>
              <a:rPr lang="en-US" sz="2000" dirty="0"/>
            </a:br>
            <a:endParaRPr lang="en-US" sz="2000" dirty="0"/>
          </a:p>
          <a:p>
            <a:pPr marL="0" lvl="0" indent="0">
              <a:lnSpc>
                <a:spcPct val="11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7873408"/>
      </p:ext>
    </p:extLst>
  </p:cSld>
  <p:clrMapOvr>
    <a:masterClrMapping/>
  </p:clrMapOvr>
</p:sld>
</file>

<file path=ppt/theme/theme1.xml><?xml version="1.0" encoding="utf-8"?>
<a:theme xmlns:a="http://schemas.openxmlformats.org/drawingml/2006/main" name="PoiseVTI">
  <a:themeElements>
    <a:clrScheme name="AnalogousFromRegularSeedRightStep">
      <a:dk1>
        <a:srgbClr val="000000"/>
      </a:dk1>
      <a:lt1>
        <a:srgbClr val="FFFFFF"/>
      </a:lt1>
      <a:dk2>
        <a:srgbClr val="41242C"/>
      </a:dk2>
      <a:lt2>
        <a:srgbClr val="E2E8E6"/>
      </a:lt2>
      <a:accent1>
        <a:srgbClr val="E7295B"/>
      </a:accent1>
      <a:accent2>
        <a:srgbClr val="D53417"/>
      </a:accent2>
      <a:accent3>
        <a:srgbClr val="E39226"/>
      </a:accent3>
      <a:accent4>
        <a:srgbClr val="AAA812"/>
      </a:accent4>
      <a:accent5>
        <a:srgbClr val="77B220"/>
      </a:accent5>
      <a:accent6>
        <a:srgbClr val="33BD15"/>
      </a:accent6>
      <a:hlink>
        <a:srgbClr val="319379"/>
      </a:hlink>
      <a:folHlink>
        <a:srgbClr val="7F7F7F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Goudy Old Style</vt:lpstr>
      <vt:lpstr>Univers Light</vt:lpstr>
      <vt:lpstr>PoiseVTI</vt:lpstr>
      <vt:lpstr>Tax and subsidy policy for emissions reductions</vt:lpstr>
      <vt:lpstr>Tax and subsidy policy: introduction</vt:lpstr>
      <vt:lpstr>Optimal Imposition Theories</vt:lpstr>
      <vt:lpstr>Emission Taxes</vt:lpstr>
      <vt:lpstr>Subsidies to Reduce Emissions</vt:lpstr>
      <vt:lpstr>Time for your presentations</vt:lpstr>
      <vt:lpstr>Implementation Considerations</vt:lpstr>
      <vt:lpstr>Evaluation and Optimization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Matthew Blackett</cp:lastModifiedBy>
  <cp:revision>2</cp:revision>
  <dcterms:created xsi:type="dcterms:W3CDTF">2024-04-03T11:14:20Z</dcterms:created>
  <dcterms:modified xsi:type="dcterms:W3CDTF">2024-04-03T11:20:52Z</dcterms:modified>
</cp:coreProperties>
</file>