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63" r:id="rId3"/>
    <p:sldId id="264" r:id="rId4"/>
    <p:sldId id="265" r:id="rId5"/>
    <p:sldId id="266" r:id="rId6"/>
    <p:sldId id="270" r:id="rId7"/>
    <p:sldId id="267" r:id="rId8"/>
    <p:sldId id="268" r:id="rId9"/>
    <p:sldId id="26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A7599A-4570-7F76-FC63-8B275DA95A47}" v="83" dt="2024-04-03T11:19:41.7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4" Type="http://schemas.openxmlformats.org/officeDocument/2006/relationships/image" Target="../media/image1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svg"/><Relationship Id="rId1" Type="http://schemas.openxmlformats.org/officeDocument/2006/relationships/image" Target="../media/image8.png"/><Relationship Id="rId6" Type="http://schemas.openxmlformats.org/officeDocument/2006/relationships/image" Target="../media/image13.svg"/><Relationship Id="rId5" Type="http://schemas.openxmlformats.org/officeDocument/2006/relationships/image" Target="../media/image12.png"/><Relationship Id="rId4" Type="http://schemas.openxmlformats.org/officeDocument/2006/relationships/image" Target="../media/image11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svg"/><Relationship Id="rId1" Type="http://schemas.openxmlformats.org/officeDocument/2006/relationships/image" Target="../media/image14.png"/><Relationship Id="rId4" Type="http://schemas.openxmlformats.org/officeDocument/2006/relationships/image" Target="../media/image1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6D9FDD-E39A-430C-989F-5722DCC2E9C3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540DCC2-6885-4598-A1DB-453609950C7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Tax and subsidy policies are instrumental in addressing environmental externalities, particularly emissions of pollutants</a:t>
          </a:r>
        </a:p>
      </dgm:t>
    </dgm:pt>
    <dgm:pt modelId="{38B87B06-23F6-488B-8093-E260EACC3523}" type="parTrans" cxnId="{80476C3C-7B2F-48B5-B2FD-3FAD23AD7340}">
      <dgm:prSet/>
      <dgm:spPr/>
      <dgm:t>
        <a:bodyPr/>
        <a:lstStyle/>
        <a:p>
          <a:endParaRPr lang="en-US"/>
        </a:p>
      </dgm:t>
    </dgm:pt>
    <dgm:pt modelId="{4B2A6BE2-2D40-4089-939E-4A54DA1996EF}" type="sibTrans" cxnId="{80476C3C-7B2F-48B5-B2FD-3FAD23AD7340}">
      <dgm:prSet/>
      <dgm:spPr/>
      <dgm:t>
        <a:bodyPr/>
        <a:lstStyle/>
        <a:p>
          <a:endParaRPr lang="en-US"/>
        </a:p>
      </dgm:t>
    </dgm:pt>
    <dgm:pt modelId="{9259498F-A756-41D1-9775-557031381C8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These policies aim to internalize the costs of pollution, incentivize cleaner practices, and promote sustainable development</a:t>
          </a:r>
        </a:p>
      </dgm:t>
    </dgm:pt>
    <dgm:pt modelId="{9AD71AF1-52CE-45EF-870B-4020BA2DC2DB}" type="parTrans" cxnId="{FC6DF7D8-0F6A-439F-B353-6C4C2A592CA7}">
      <dgm:prSet/>
      <dgm:spPr/>
      <dgm:t>
        <a:bodyPr/>
        <a:lstStyle/>
        <a:p>
          <a:endParaRPr lang="en-US"/>
        </a:p>
      </dgm:t>
    </dgm:pt>
    <dgm:pt modelId="{EF9A5597-9515-4704-BE72-F784E02D61BA}" type="sibTrans" cxnId="{FC6DF7D8-0F6A-439F-B353-6C4C2A592CA7}">
      <dgm:prSet/>
      <dgm:spPr/>
      <dgm:t>
        <a:bodyPr/>
        <a:lstStyle/>
        <a:p>
          <a:endParaRPr lang="en-US"/>
        </a:p>
      </dgm:t>
    </dgm:pt>
    <dgm:pt modelId="{BD08D5BD-E813-4EF5-838D-DD7269F7639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Today, you'll explore the principles behind tax and subsidy policies, their implementation strategies, and their effectiveness in reducing emissions and mitigating environmental impacts, via case studies that you present</a:t>
          </a:r>
        </a:p>
      </dgm:t>
    </dgm:pt>
    <dgm:pt modelId="{EA3A6094-8507-44D6-A53B-33E58AA044A1}" type="parTrans" cxnId="{CBEC6537-91D8-46C6-921B-269C90D77B14}">
      <dgm:prSet/>
      <dgm:spPr/>
      <dgm:t>
        <a:bodyPr/>
        <a:lstStyle/>
        <a:p>
          <a:endParaRPr lang="en-US"/>
        </a:p>
      </dgm:t>
    </dgm:pt>
    <dgm:pt modelId="{0FF1FE69-7F07-401A-9ABF-45638574160B}" type="sibTrans" cxnId="{CBEC6537-91D8-46C6-921B-269C90D77B14}">
      <dgm:prSet/>
      <dgm:spPr/>
      <dgm:t>
        <a:bodyPr/>
        <a:lstStyle/>
        <a:p>
          <a:endParaRPr lang="en-US"/>
        </a:p>
      </dgm:t>
    </dgm:pt>
    <dgm:pt modelId="{726D2F84-06D0-4AB7-9E3F-06B2CC434437}" type="pres">
      <dgm:prSet presAssocID="{D46D9FDD-E39A-430C-989F-5722DCC2E9C3}" presName="root" presStyleCnt="0">
        <dgm:presLayoutVars>
          <dgm:dir/>
          <dgm:resizeHandles val="exact"/>
        </dgm:presLayoutVars>
      </dgm:prSet>
      <dgm:spPr/>
    </dgm:pt>
    <dgm:pt modelId="{F3A286AF-73FD-4AFB-B118-FED65D113EB4}" type="pres">
      <dgm:prSet presAssocID="{9540DCC2-6885-4598-A1DB-453609950C71}" presName="compNode" presStyleCnt="0"/>
      <dgm:spPr/>
    </dgm:pt>
    <dgm:pt modelId="{E36F4038-AE1A-4DA5-90FE-A178E43FE30D}" type="pres">
      <dgm:prSet presAssocID="{9540DCC2-6885-4598-A1DB-453609950C71}" presName="bgRect" presStyleLbl="bgShp" presStyleIdx="0" presStyleCnt="3"/>
      <dgm:spPr/>
    </dgm:pt>
    <dgm:pt modelId="{1B1075D7-52BF-4C5C-8D47-68A5CF6D003B}" type="pres">
      <dgm:prSet presAssocID="{9540DCC2-6885-4598-A1DB-453609950C71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eciduous tree"/>
        </a:ext>
      </dgm:extLst>
    </dgm:pt>
    <dgm:pt modelId="{7D185231-4DB2-4B04-96C9-3016B7270C68}" type="pres">
      <dgm:prSet presAssocID="{9540DCC2-6885-4598-A1DB-453609950C71}" presName="spaceRect" presStyleCnt="0"/>
      <dgm:spPr/>
    </dgm:pt>
    <dgm:pt modelId="{8D4D7F4A-1F5B-493D-91FE-B9AAFEA523B3}" type="pres">
      <dgm:prSet presAssocID="{9540DCC2-6885-4598-A1DB-453609950C71}" presName="parTx" presStyleLbl="revTx" presStyleIdx="0" presStyleCnt="3">
        <dgm:presLayoutVars>
          <dgm:chMax val="0"/>
          <dgm:chPref val="0"/>
        </dgm:presLayoutVars>
      </dgm:prSet>
      <dgm:spPr/>
    </dgm:pt>
    <dgm:pt modelId="{385C9528-C819-411D-9CCB-825346F3EFAD}" type="pres">
      <dgm:prSet presAssocID="{4B2A6BE2-2D40-4089-939E-4A54DA1996EF}" presName="sibTrans" presStyleCnt="0"/>
      <dgm:spPr/>
    </dgm:pt>
    <dgm:pt modelId="{E36402F3-F2AA-4B3D-ABB1-1FE4334E51E3}" type="pres">
      <dgm:prSet presAssocID="{9259498F-A756-41D1-9775-557031381C88}" presName="compNode" presStyleCnt="0"/>
      <dgm:spPr/>
    </dgm:pt>
    <dgm:pt modelId="{3A49B3A7-BB43-4A3B-BDF6-650912C61C9E}" type="pres">
      <dgm:prSet presAssocID="{9259498F-A756-41D1-9775-557031381C88}" presName="bgRect" presStyleLbl="bgShp" presStyleIdx="1" presStyleCnt="3"/>
      <dgm:spPr/>
    </dgm:pt>
    <dgm:pt modelId="{584BF3F1-E9E3-4A45-B80D-4D8FE4B2F580}" type="pres">
      <dgm:prSet presAssocID="{9259498F-A756-41D1-9775-557031381C88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ustainability"/>
        </a:ext>
      </dgm:extLst>
    </dgm:pt>
    <dgm:pt modelId="{8ECC9971-666F-4C98-A51E-8742A85C6967}" type="pres">
      <dgm:prSet presAssocID="{9259498F-A756-41D1-9775-557031381C88}" presName="spaceRect" presStyleCnt="0"/>
      <dgm:spPr/>
    </dgm:pt>
    <dgm:pt modelId="{3671606F-4083-4475-8EF6-519DA1059988}" type="pres">
      <dgm:prSet presAssocID="{9259498F-A756-41D1-9775-557031381C88}" presName="parTx" presStyleLbl="revTx" presStyleIdx="1" presStyleCnt="3">
        <dgm:presLayoutVars>
          <dgm:chMax val="0"/>
          <dgm:chPref val="0"/>
        </dgm:presLayoutVars>
      </dgm:prSet>
      <dgm:spPr/>
    </dgm:pt>
    <dgm:pt modelId="{B8E99C41-BB85-43CC-A097-E0E55FAB7D6F}" type="pres">
      <dgm:prSet presAssocID="{EF9A5597-9515-4704-BE72-F784E02D61BA}" presName="sibTrans" presStyleCnt="0"/>
      <dgm:spPr/>
    </dgm:pt>
    <dgm:pt modelId="{2FBE962D-3EDB-4460-9E1D-5530FE3CBAEF}" type="pres">
      <dgm:prSet presAssocID="{BD08D5BD-E813-4EF5-838D-DD7269F76398}" presName="compNode" presStyleCnt="0"/>
      <dgm:spPr/>
    </dgm:pt>
    <dgm:pt modelId="{A95D5339-669D-4B71-992D-894A04D8658A}" type="pres">
      <dgm:prSet presAssocID="{BD08D5BD-E813-4EF5-838D-DD7269F76398}" presName="bgRect" presStyleLbl="bgShp" presStyleIdx="2" presStyleCnt="3"/>
      <dgm:spPr/>
    </dgm:pt>
    <dgm:pt modelId="{6BE2E337-397A-4C57-97BD-2E2AAAAB3F7B}" type="pres">
      <dgm:prSet presAssocID="{BD08D5BD-E813-4EF5-838D-DD7269F76398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nk"/>
        </a:ext>
      </dgm:extLst>
    </dgm:pt>
    <dgm:pt modelId="{9E4404B9-1C7A-4CDF-B79D-952E76BA891D}" type="pres">
      <dgm:prSet presAssocID="{BD08D5BD-E813-4EF5-838D-DD7269F76398}" presName="spaceRect" presStyleCnt="0"/>
      <dgm:spPr/>
    </dgm:pt>
    <dgm:pt modelId="{F1762080-1A0A-4DC9-A0D5-057DFFC21DCC}" type="pres">
      <dgm:prSet presAssocID="{BD08D5BD-E813-4EF5-838D-DD7269F76398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39362B30-2581-4E5A-A5DD-2C94FAE15438}" type="presOf" srcId="{D46D9FDD-E39A-430C-989F-5722DCC2E9C3}" destId="{726D2F84-06D0-4AB7-9E3F-06B2CC434437}" srcOrd="0" destOrd="0" presId="urn:microsoft.com/office/officeart/2018/2/layout/IconVerticalSolidList"/>
    <dgm:cxn modelId="{CBEC6537-91D8-46C6-921B-269C90D77B14}" srcId="{D46D9FDD-E39A-430C-989F-5722DCC2E9C3}" destId="{BD08D5BD-E813-4EF5-838D-DD7269F76398}" srcOrd="2" destOrd="0" parTransId="{EA3A6094-8507-44D6-A53B-33E58AA044A1}" sibTransId="{0FF1FE69-7F07-401A-9ABF-45638574160B}"/>
    <dgm:cxn modelId="{80476C3C-7B2F-48B5-B2FD-3FAD23AD7340}" srcId="{D46D9FDD-E39A-430C-989F-5722DCC2E9C3}" destId="{9540DCC2-6885-4598-A1DB-453609950C71}" srcOrd="0" destOrd="0" parTransId="{38B87B06-23F6-488B-8093-E260EACC3523}" sibTransId="{4B2A6BE2-2D40-4089-939E-4A54DA1996EF}"/>
    <dgm:cxn modelId="{F6A31575-A3C5-4A48-8AAB-CB76A4DB4468}" type="presOf" srcId="{9540DCC2-6885-4598-A1DB-453609950C71}" destId="{8D4D7F4A-1F5B-493D-91FE-B9AAFEA523B3}" srcOrd="0" destOrd="0" presId="urn:microsoft.com/office/officeart/2018/2/layout/IconVerticalSolidList"/>
    <dgm:cxn modelId="{D1F3DF55-86D9-46D4-B43E-E11B5FBB9153}" type="presOf" srcId="{BD08D5BD-E813-4EF5-838D-DD7269F76398}" destId="{F1762080-1A0A-4DC9-A0D5-057DFFC21DCC}" srcOrd="0" destOrd="0" presId="urn:microsoft.com/office/officeart/2018/2/layout/IconVerticalSolidList"/>
    <dgm:cxn modelId="{24681589-0151-4AB2-A790-7173E4C49C1B}" type="presOf" srcId="{9259498F-A756-41D1-9775-557031381C88}" destId="{3671606F-4083-4475-8EF6-519DA1059988}" srcOrd="0" destOrd="0" presId="urn:microsoft.com/office/officeart/2018/2/layout/IconVerticalSolidList"/>
    <dgm:cxn modelId="{FC6DF7D8-0F6A-439F-B353-6C4C2A592CA7}" srcId="{D46D9FDD-E39A-430C-989F-5722DCC2E9C3}" destId="{9259498F-A756-41D1-9775-557031381C88}" srcOrd="1" destOrd="0" parTransId="{9AD71AF1-52CE-45EF-870B-4020BA2DC2DB}" sibTransId="{EF9A5597-9515-4704-BE72-F784E02D61BA}"/>
    <dgm:cxn modelId="{5946FE48-6CDE-4433-9B2D-DA518AC1C60C}" type="presParOf" srcId="{726D2F84-06D0-4AB7-9E3F-06B2CC434437}" destId="{F3A286AF-73FD-4AFB-B118-FED65D113EB4}" srcOrd="0" destOrd="0" presId="urn:microsoft.com/office/officeart/2018/2/layout/IconVerticalSolidList"/>
    <dgm:cxn modelId="{804CFE88-42FE-4071-8E4D-5B50483A4DAC}" type="presParOf" srcId="{F3A286AF-73FD-4AFB-B118-FED65D113EB4}" destId="{E36F4038-AE1A-4DA5-90FE-A178E43FE30D}" srcOrd="0" destOrd="0" presId="urn:microsoft.com/office/officeart/2018/2/layout/IconVerticalSolidList"/>
    <dgm:cxn modelId="{08403983-19AC-462C-839D-7B0AE3A5CA74}" type="presParOf" srcId="{F3A286AF-73FD-4AFB-B118-FED65D113EB4}" destId="{1B1075D7-52BF-4C5C-8D47-68A5CF6D003B}" srcOrd="1" destOrd="0" presId="urn:microsoft.com/office/officeart/2018/2/layout/IconVerticalSolidList"/>
    <dgm:cxn modelId="{A95BBF5C-95FA-4CC5-B474-40F45CF649D3}" type="presParOf" srcId="{F3A286AF-73FD-4AFB-B118-FED65D113EB4}" destId="{7D185231-4DB2-4B04-96C9-3016B7270C68}" srcOrd="2" destOrd="0" presId="urn:microsoft.com/office/officeart/2018/2/layout/IconVerticalSolidList"/>
    <dgm:cxn modelId="{2B4E630C-1EE7-4210-B06D-11EF7D6FC034}" type="presParOf" srcId="{F3A286AF-73FD-4AFB-B118-FED65D113EB4}" destId="{8D4D7F4A-1F5B-493D-91FE-B9AAFEA523B3}" srcOrd="3" destOrd="0" presId="urn:microsoft.com/office/officeart/2018/2/layout/IconVerticalSolidList"/>
    <dgm:cxn modelId="{CA3B77BF-44A7-4082-BEA5-BF7FDAA7B8B1}" type="presParOf" srcId="{726D2F84-06D0-4AB7-9E3F-06B2CC434437}" destId="{385C9528-C819-411D-9CCB-825346F3EFAD}" srcOrd="1" destOrd="0" presId="urn:microsoft.com/office/officeart/2018/2/layout/IconVerticalSolidList"/>
    <dgm:cxn modelId="{669B696A-452E-4A54-AAD5-AA417A7D94DF}" type="presParOf" srcId="{726D2F84-06D0-4AB7-9E3F-06B2CC434437}" destId="{E36402F3-F2AA-4B3D-ABB1-1FE4334E51E3}" srcOrd="2" destOrd="0" presId="urn:microsoft.com/office/officeart/2018/2/layout/IconVerticalSolidList"/>
    <dgm:cxn modelId="{CF29CCB3-9AD9-4031-B229-9B78F3A4CE37}" type="presParOf" srcId="{E36402F3-F2AA-4B3D-ABB1-1FE4334E51E3}" destId="{3A49B3A7-BB43-4A3B-BDF6-650912C61C9E}" srcOrd="0" destOrd="0" presId="urn:microsoft.com/office/officeart/2018/2/layout/IconVerticalSolidList"/>
    <dgm:cxn modelId="{9E939ABA-18F5-41C5-8EE2-A508C7195097}" type="presParOf" srcId="{E36402F3-F2AA-4B3D-ABB1-1FE4334E51E3}" destId="{584BF3F1-E9E3-4A45-B80D-4D8FE4B2F580}" srcOrd="1" destOrd="0" presId="urn:microsoft.com/office/officeart/2018/2/layout/IconVerticalSolidList"/>
    <dgm:cxn modelId="{FF04C4D8-4E67-4CED-9D7E-B592B14BC269}" type="presParOf" srcId="{E36402F3-F2AA-4B3D-ABB1-1FE4334E51E3}" destId="{8ECC9971-666F-4C98-A51E-8742A85C6967}" srcOrd="2" destOrd="0" presId="urn:microsoft.com/office/officeart/2018/2/layout/IconVerticalSolidList"/>
    <dgm:cxn modelId="{081DA7CC-9DF0-42A4-83C6-FD68D46CE9D1}" type="presParOf" srcId="{E36402F3-F2AA-4B3D-ABB1-1FE4334E51E3}" destId="{3671606F-4083-4475-8EF6-519DA1059988}" srcOrd="3" destOrd="0" presId="urn:microsoft.com/office/officeart/2018/2/layout/IconVerticalSolidList"/>
    <dgm:cxn modelId="{68655DCC-0756-4B4E-8B4D-A83FA584C19D}" type="presParOf" srcId="{726D2F84-06D0-4AB7-9E3F-06B2CC434437}" destId="{B8E99C41-BB85-43CC-A097-E0E55FAB7D6F}" srcOrd="3" destOrd="0" presId="urn:microsoft.com/office/officeart/2018/2/layout/IconVerticalSolidList"/>
    <dgm:cxn modelId="{6B1CF302-ABB0-48A0-80B7-0F9482420A6A}" type="presParOf" srcId="{726D2F84-06D0-4AB7-9E3F-06B2CC434437}" destId="{2FBE962D-3EDB-4460-9E1D-5530FE3CBAEF}" srcOrd="4" destOrd="0" presId="urn:microsoft.com/office/officeart/2018/2/layout/IconVerticalSolidList"/>
    <dgm:cxn modelId="{C8DF0F66-FF0C-416D-B874-5EEAB3914D08}" type="presParOf" srcId="{2FBE962D-3EDB-4460-9E1D-5530FE3CBAEF}" destId="{A95D5339-669D-4B71-992D-894A04D8658A}" srcOrd="0" destOrd="0" presId="urn:microsoft.com/office/officeart/2018/2/layout/IconVerticalSolidList"/>
    <dgm:cxn modelId="{035455C5-AF3E-4E1F-B512-0A4D0F4556F8}" type="presParOf" srcId="{2FBE962D-3EDB-4460-9E1D-5530FE3CBAEF}" destId="{6BE2E337-397A-4C57-97BD-2E2AAAAB3F7B}" srcOrd="1" destOrd="0" presId="urn:microsoft.com/office/officeart/2018/2/layout/IconVerticalSolidList"/>
    <dgm:cxn modelId="{269EE995-1C34-473D-8300-0CA5D7F8D724}" type="presParOf" srcId="{2FBE962D-3EDB-4460-9E1D-5530FE3CBAEF}" destId="{9E4404B9-1C7A-4CDF-B79D-952E76BA891D}" srcOrd="2" destOrd="0" presId="urn:microsoft.com/office/officeart/2018/2/layout/IconVerticalSolidList"/>
    <dgm:cxn modelId="{CDC2B1E0-E250-43F5-8F35-55AECE7EC379}" type="presParOf" srcId="{2FBE962D-3EDB-4460-9E1D-5530FE3CBAEF}" destId="{F1762080-1A0A-4DC9-A0D5-057DFFC21DCC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AD822F7-9D8C-42F6-93B6-5D58F974DF34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8906CB66-0B6D-4BBC-A7F0-C919050D35CE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Administrative Costs: Both emission taxes and subsidies require effective monitoring and enforcement mechanisms, which may incur administrative costs</a:t>
          </a:r>
        </a:p>
      </dgm:t>
    </dgm:pt>
    <dgm:pt modelId="{92AF02C1-CC6A-4C25-97CB-39875F08EDE2}" type="parTrans" cxnId="{CF5A3717-2ED9-4BB8-A59C-205FB728CA1E}">
      <dgm:prSet/>
      <dgm:spPr/>
      <dgm:t>
        <a:bodyPr/>
        <a:lstStyle/>
        <a:p>
          <a:endParaRPr lang="en-US"/>
        </a:p>
      </dgm:t>
    </dgm:pt>
    <dgm:pt modelId="{F19AEC54-A66A-4B2F-8D67-D22EFE63D2F6}" type="sibTrans" cxnId="{CF5A3717-2ED9-4BB8-A59C-205FB728CA1E}">
      <dgm:prSet/>
      <dgm:spPr/>
      <dgm:t>
        <a:bodyPr/>
        <a:lstStyle/>
        <a:p>
          <a:endParaRPr lang="en-US"/>
        </a:p>
      </dgm:t>
    </dgm:pt>
    <dgm:pt modelId="{D71ACDF0-92D2-4DA2-BE0A-9F2210230191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Market Distortions: Poorly designed policies may lead to unintended consequences, such as market distortions or perverse incentives</a:t>
          </a:r>
        </a:p>
      </dgm:t>
    </dgm:pt>
    <dgm:pt modelId="{0970F8F5-4B21-49A9-A4E2-B69256038FDF}" type="parTrans" cxnId="{F16CD3E6-C794-4CFF-9771-DDF58737C2A4}">
      <dgm:prSet/>
      <dgm:spPr/>
      <dgm:t>
        <a:bodyPr/>
        <a:lstStyle/>
        <a:p>
          <a:endParaRPr lang="en-US"/>
        </a:p>
      </dgm:t>
    </dgm:pt>
    <dgm:pt modelId="{723F755F-6356-4336-A538-D66825E2983A}" type="sibTrans" cxnId="{F16CD3E6-C794-4CFF-9771-DDF58737C2A4}">
      <dgm:prSet/>
      <dgm:spPr/>
      <dgm:t>
        <a:bodyPr/>
        <a:lstStyle/>
        <a:p>
          <a:endParaRPr lang="en-US"/>
        </a:p>
      </dgm:t>
    </dgm:pt>
    <dgm:pt modelId="{12C900A0-7F9E-495B-B16D-11D8860A31D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Political Feasibility: The implementation of emission taxes and subsidies may face opposition from affected industries or political hurdles, requiring careful negotiation and stakeholder engagement</a:t>
          </a:r>
        </a:p>
      </dgm:t>
    </dgm:pt>
    <dgm:pt modelId="{815989C0-8197-4CC1-8A12-A85D2EDA27BF}" type="parTrans" cxnId="{C642A126-4861-4657-A7B2-DF0119934B73}">
      <dgm:prSet/>
      <dgm:spPr/>
      <dgm:t>
        <a:bodyPr/>
        <a:lstStyle/>
        <a:p>
          <a:endParaRPr lang="en-US"/>
        </a:p>
      </dgm:t>
    </dgm:pt>
    <dgm:pt modelId="{1071DB09-E04E-423D-BEB4-843BD1CB19E3}" type="sibTrans" cxnId="{C642A126-4861-4657-A7B2-DF0119934B73}">
      <dgm:prSet/>
      <dgm:spPr/>
      <dgm:t>
        <a:bodyPr/>
        <a:lstStyle/>
        <a:p>
          <a:endParaRPr lang="en-US"/>
        </a:p>
      </dgm:t>
    </dgm:pt>
    <dgm:pt modelId="{31901146-716A-4515-8ACA-70216BAF0FE3}" type="pres">
      <dgm:prSet presAssocID="{7AD822F7-9D8C-42F6-93B6-5D58F974DF34}" presName="root" presStyleCnt="0">
        <dgm:presLayoutVars>
          <dgm:dir/>
          <dgm:resizeHandles val="exact"/>
        </dgm:presLayoutVars>
      </dgm:prSet>
      <dgm:spPr/>
    </dgm:pt>
    <dgm:pt modelId="{33471E9A-DE53-462D-9002-F465BF8BB0A8}" type="pres">
      <dgm:prSet presAssocID="{8906CB66-0B6D-4BBC-A7F0-C919050D35CE}" presName="compNode" presStyleCnt="0"/>
      <dgm:spPr/>
    </dgm:pt>
    <dgm:pt modelId="{218B78F7-8F37-42A9-8B70-CB711F470E21}" type="pres">
      <dgm:prSet presAssocID="{8906CB66-0B6D-4BBC-A7F0-C919050D35CE}" presName="bgRect" presStyleLbl="bgShp" presStyleIdx="0" presStyleCnt="3"/>
      <dgm:spPr/>
    </dgm:pt>
    <dgm:pt modelId="{2E2BD376-73A2-4CB8-95CA-84D6EA1D213C}" type="pres">
      <dgm:prSet presAssocID="{8906CB66-0B6D-4BBC-A7F0-C919050D35CE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50BE49CF-22B7-4F34-9A73-C04DA6B8980B}" type="pres">
      <dgm:prSet presAssocID="{8906CB66-0B6D-4BBC-A7F0-C919050D35CE}" presName="spaceRect" presStyleCnt="0"/>
      <dgm:spPr/>
    </dgm:pt>
    <dgm:pt modelId="{0850ECE4-1053-4FA8-BB19-FA54E0A83924}" type="pres">
      <dgm:prSet presAssocID="{8906CB66-0B6D-4BBC-A7F0-C919050D35CE}" presName="parTx" presStyleLbl="revTx" presStyleIdx="0" presStyleCnt="3">
        <dgm:presLayoutVars>
          <dgm:chMax val="0"/>
          <dgm:chPref val="0"/>
        </dgm:presLayoutVars>
      </dgm:prSet>
      <dgm:spPr/>
    </dgm:pt>
    <dgm:pt modelId="{3437363F-983E-4DFA-B5B5-83B92EBEFBF3}" type="pres">
      <dgm:prSet presAssocID="{F19AEC54-A66A-4B2F-8D67-D22EFE63D2F6}" presName="sibTrans" presStyleCnt="0"/>
      <dgm:spPr/>
    </dgm:pt>
    <dgm:pt modelId="{02C0CE58-AC30-4F1B-B898-31DD11B64B3D}" type="pres">
      <dgm:prSet presAssocID="{D71ACDF0-92D2-4DA2-BE0A-9F2210230191}" presName="compNode" presStyleCnt="0"/>
      <dgm:spPr/>
    </dgm:pt>
    <dgm:pt modelId="{29E95897-DCD6-4BCB-B7BA-3C686AC4E123}" type="pres">
      <dgm:prSet presAssocID="{D71ACDF0-92D2-4DA2-BE0A-9F2210230191}" presName="bgRect" presStyleLbl="bgShp" presStyleIdx="1" presStyleCnt="3"/>
      <dgm:spPr/>
    </dgm:pt>
    <dgm:pt modelId="{66DA5B41-3C10-47A7-BFCC-7FCAC01EAA60}" type="pres">
      <dgm:prSet presAssocID="{D71ACDF0-92D2-4DA2-BE0A-9F2210230191}" presName="iconRect" presStyleLbl="nod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rritant"/>
        </a:ext>
      </dgm:extLst>
    </dgm:pt>
    <dgm:pt modelId="{E07F97F5-989B-468F-AF9F-15BF1BF2CC80}" type="pres">
      <dgm:prSet presAssocID="{D71ACDF0-92D2-4DA2-BE0A-9F2210230191}" presName="spaceRect" presStyleCnt="0"/>
      <dgm:spPr/>
    </dgm:pt>
    <dgm:pt modelId="{92CD5368-DFB3-4FFD-A370-4990DACC1AB3}" type="pres">
      <dgm:prSet presAssocID="{D71ACDF0-92D2-4DA2-BE0A-9F2210230191}" presName="parTx" presStyleLbl="revTx" presStyleIdx="1" presStyleCnt="3">
        <dgm:presLayoutVars>
          <dgm:chMax val="0"/>
          <dgm:chPref val="0"/>
        </dgm:presLayoutVars>
      </dgm:prSet>
      <dgm:spPr/>
    </dgm:pt>
    <dgm:pt modelId="{754176D1-FCE5-4ED1-B70E-6219CB3ACD6A}" type="pres">
      <dgm:prSet presAssocID="{723F755F-6356-4336-A538-D66825E2983A}" presName="sibTrans" presStyleCnt="0"/>
      <dgm:spPr/>
    </dgm:pt>
    <dgm:pt modelId="{8E87D91A-C474-43B9-9C6A-D2A7C6FF447D}" type="pres">
      <dgm:prSet presAssocID="{12C900A0-7F9E-495B-B16D-11D8860A31D7}" presName="compNode" presStyleCnt="0"/>
      <dgm:spPr/>
    </dgm:pt>
    <dgm:pt modelId="{262BF56D-AC1D-4A0F-91FA-208817CB8E24}" type="pres">
      <dgm:prSet presAssocID="{12C900A0-7F9E-495B-B16D-11D8860A31D7}" presName="bgRect" presStyleLbl="bgShp" presStyleIdx="2" presStyleCnt="3"/>
      <dgm:spPr/>
    </dgm:pt>
    <dgm:pt modelId="{5934654F-892E-4ED0-A6FA-0DCE2EF9B5E0}" type="pres">
      <dgm:prSet presAssocID="{12C900A0-7F9E-495B-B16D-11D8860A31D7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"/>
        </a:ext>
      </dgm:extLst>
    </dgm:pt>
    <dgm:pt modelId="{81FB4B48-B0B9-43B9-B957-BB0C3512CBF3}" type="pres">
      <dgm:prSet presAssocID="{12C900A0-7F9E-495B-B16D-11D8860A31D7}" presName="spaceRect" presStyleCnt="0"/>
      <dgm:spPr/>
    </dgm:pt>
    <dgm:pt modelId="{5866AA81-9E73-4E06-AE5B-8169A155259E}" type="pres">
      <dgm:prSet presAssocID="{12C900A0-7F9E-495B-B16D-11D8860A31D7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F8BFE015-1740-4957-AB2C-31DCF6579840}" type="presOf" srcId="{8906CB66-0B6D-4BBC-A7F0-C919050D35CE}" destId="{0850ECE4-1053-4FA8-BB19-FA54E0A83924}" srcOrd="0" destOrd="0" presId="urn:microsoft.com/office/officeart/2018/2/layout/IconVerticalSolidList"/>
    <dgm:cxn modelId="{CF5A3717-2ED9-4BB8-A59C-205FB728CA1E}" srcId="{7AD822F7-9D8C-42F6-93B6-5D58F974DF34}" destId="{8906CB66-0B6D-4BBC-A7F0-C919050D35CE}" srcOrd="0" destOrd="0" parTransId="{92AF02C1-CC6A-4C25-97CB-39875F08EDE2}" sibTransId="{F19AEC54-A66A-4B2F-8D67-D22EFE63D2F6}"/>
    <dgm:cxn modelId="{C642A126-4861-4657-A7B2-DF0119934B73}" srcId="{7AD822F7-9D8C-42F6-93B6-5D58F974DF34}" destId="{12C900A0-7F9E-495B-B16D-11D8860A31D7}" srcOrd="2" destOrd="0" parTransId="{815989C0-8197-4CC1-8A12-A85D2EDA27BF}" sibTransId="{1071DB09-E04E-423D-BEB4-843BD1CB19E3}"/>
    <dgm:cxn modelId="{4039EB70-EFB1-47BE-AE92-625D7DF11393}" type="presOf" srcId="{12C900A0-7F9E-495B-B16D-11D8860A31D7}" destId="{5866AA81-9E73-4E06-AE5B-8169A155259E}" srcOrd="0" destOrd="0" presId="urn:microsoft.com/office/officeart/2018/2/layout/IconVerticalSolidList"/>
    <dgm:cxn modelId="{E018CB92-7387-41B1-BFB6-6DDC74FC8CF2}" type="presOf" srcId="{7AD822F7-9D8C-42F6-93B6-5D58F974DF34}" destId="{31901146-716A-4515-8ACA-70216BAF0FE3}" srcOrd="0" destOrd="0" presId="urn:microsoft.com/office/officeart/2018/2/layout/IconVerticalSolidList"/>
    <dgm:cxn modelId="{129CF1AB-BB8F-4106-81FB-D576054FB042}" type="presOf" srcId="{D71ACDF0-92D2-4DA2-BE0A-9F2210230191}" destId="{92CD5368-DFB3-4FFD-A370-4990DACC1AB3}" srcOrd="0" destOrd="0" presId="urn:microsoft.com/office/officeart/2018/2/layout/IconVerticalSolidList"/>
    <dgm:cxn modelId="{F16CD3E6-C794-4CFF-9771-DDF58737C2A4}" srcId="{7AD822F7-9D8C-42F6-93B6-5D58F974DF34}" destId="{D71ACDF0-92D2-4DA2-BE0A-9F2210230191}" srcOrd="1" destOrd="0" parTransId="{0970F8F5-4B21-49A9-A4E2-B69256038FDF}" sibTransId="{723F755F-6356-4336-A538-D66825E2983A}"/>
    <dgm:cxn modelId="{1304A9FD-75CB-4D13-A7DC-E9D5C8A535B0}" type="presParOf" srcId="{31901146-716A-4515-8ACA-70216BAF0FE3}" destId="{33471E9A-DE53-462D-9002-F465BF8BB0A8}" srcOrd="0" destOrd="0" presId="urn:microsoft.com/office/officeart/2018/2/layout/IconVerticalSolidList"/>
    <dgm:cxn modelId="{4F0BAF5D-2469-4004-B82D-D39FFEFD1749}" type="presParOf" srcId="{33471E9A-DE53-462D-9002-F465BF8BB0A8}" destId="{218B78F7-8F37-42A9-8B70-CB711F470E21}" srcOrd="0" destOrd="0" presId="urn:microsoft.com/office/officeart/2018/2/layout/IconVerticalSolidList"/>
    <dgm:cxn modelId="{240DD28C-7F5C-4D80-A6AD-A6EB21D4C9FB}" type="presParOf" srcId="{33471E9A-DE53-462D-9002-F465BF8BB0A8}" destId="{2E2BD376-73A2-4CB8-95CA-84D6EA1D213C}" srcOrd="1" destOrd="0" presId="urn:microsoft.com/office/officeart/2018/2/layout/IconVerticalSolidList"/>
    <dgm:cxn modelId="{5C684756-F00C-45BD-A806-AFF3BD8546D7}" type="presParOf" srcId="{33471E9A-DE53-462D-9002-F465BF8BB0A8}" destId="{50BE49CF-22B7-4F34-9A73-C04DA6B8980B}" srcOrd="2" destOrd="0" presId="urn:microsoft.com/office/officeart/2018/2/layout/IconVerticalSolidList"/>
    <dgm:cxn modelId="{156AC90A-1733-43DF-919C-F91BF0F0E9F7}" type="presParOf" srcId="{33471E9A-DE53-462D-9002-F465BF8BB0A8}" destId="{0850ECE4-1053-4FA8-BB19-FA54E0A83924}" srcOrd="3" destOrd="0" presId="urn:microsoft.com/office/officeart/2018/2/layout/IconVerticalSolidList"/>
    <dgm:cxn modelId="{A0BAD52F-E457-4194-9CCA-F98DBDB15B3F}" type="presParOf" srcId="{31901146-716A-4515-8ACA-70216BAF0FE3}" destId="{3437363F-983E-4DFA-B5B5-83B92EBEFBF3}" srcOrd="1" destOrd="0" presId="urn:microsoft.com/office/officeart/2018/2/layout/IconVerticalSolidList"/>
    <dgm:cxn modelId="{6D234C01-20D7-4EA8-B9A7-5958C1CB6A58}" type="presParOf" srcId="{31901146-716A-4515-8ACA-70216BAF0FE3}" destId="{02C0CE58-AC30-4F1B-B898-31DD11B64B3D}" srcOrd="2" destOrd="0" presId="urn:microsoft.com/office/officeart/2018/2/layout/IconVerticalSolidList"/>
    <dgm:cxn modelId="{D96D2514-EF33-47D6-98F6-2696B212E70B}" type="presParOf" srcId="{02C0CE58-AC30-4F1B-B898-31DD11B64B3D}" destId="{29E95897-DCD6-4BCB-B7BA-3C686AC4E123}" srcOrd="0" destOrd="0" presId="urn:microsoft.com/office/officeart/2018/2/layout/IconVerticalSolidList"/>
    <dgm:cxn modelId="{8B590F32-39C9-488D-B686-746CB994E719}" type="presParOf" srcId="{02C0CE58-AC30-4F1B-B898-31DD11B64B3D}" destId="{66DA5B41-3C10-47A7-BFCC-7FCAC01EAA60}" srcOrd="1" destOrd="0" presId="urn:microsoft.com/office/officeart/2018/2/layout/IconVerticalSolidList"/>
    <dgm:cxn modelId="{29EA0A70-4F2A-42FE-963D-CA980370CF34}" type="presParOf" srcId="{02C0CE58-AC30-4F1B-B898-31DD11B64B3D}" destId="{E07F97F5-989B-468F-AF9F-15BF1BF2CC80}" srcOrd="2" destOrd="0" presId="urn:microsoft.com/office/officeart/2018/2/layout/IconVerticalSolidList"/>
    <dgm:cxn modelId="{DD316D54-8CF8-4B4C-87CC-B2CF48A33421}" type="presParOf" srcId="{02C0CE58-AC30-4F1B-B898-31DD11B64B3D}" destId="{92CD5368-DFB3-4FFD-A370-4990DACC1AB3}" srcOrd="3" destOrd="0" presId="urn:microsoft.com/office/officeart/2018/2/layout/IconVerticalSolidList"/>
    <dgm:cxn modelId="{6DE36C55-F03C-4104-9171-5BF682D8D90D}" type="presParOf" srcId="{31901146-716A-4515-8ACA-70216BAF0FE3}" destId="{754176D1-FCE5-4ED1-B70E-6219CB3ACD6A}" srcOrd="3" destOrd="0" presId="urn:microsoft.com/office/officeart/2018/2/layout/IconVerticalSolidList"/>
    <dgm:cxn modelId="{EBC87173-70B7-49E4-8943-43CA639AB612}" type="presParOf" srcId="{31901146-716A-4515-8ACA-70216BAF0FE3}" destId="{8E87D91A-C474-43B9-9C6A-D2A7C6FF447D}" srcOrd="4" destOrd="0" presId="urn:microsoft.com/office/officeart/2018/2/layout/IconVerticalSolidList"/>
    <dgm:cxn modelId="{39B882B5-D767-468A-9377-BB16B4FBD104}" type="presParOf" srcId="{8E87D91A-C474-43B9-9C6A-D2A7C6FF447D}" destId="{262BF56D-AC1D-4A0F-91FA-208817CB8E24}" srcOrd="0" destOrd="0" presId="urn:microsoft.com/office/officeart/2018/2/layout/IconVerticalSolidList"/>
    <dgm:cxn modelId="{0907BDF4-C5B5-432F-8968-294E04561977}" type="presParOf" srcId="{8E87D91A-C474-43B9-9C6A-D2A7C6FF447D}" destId="{5934654F-892E-4ED0-A6FA-0DCE2EF9B5E0}" srcOrd="1" destOrd="0" presId="urn:microsoft.com/office/officeart/2018/2/layout/IconVerticalSolidList"/>
    <dgm:cxn modelId="{4D7CDB86-707B-4E7D-B562-AB7AEC4BE4E4}" type="presParOf" srcId="{8E87D91A-C474-43B9-9C6A-D2A7C6FF447D}" destId="{81FB4B48-B0B9-43B9-B957-BB0C3512CBF3}" srcOrd="2" destOrd="0" presId="urn:microsoft.com/office/officeart/2018/2/layout/IconVerticalSolidList"/>
    <dgm:cxn modelId="{AB47A623-BCBF-4913-AB99-30D47F0D9EE0}" type="presParOf" srcId="{8E87D91A-C474-43B9-9C6A-D2A7C6FF447D}" destId="{5866AA81-9E73-4E06-AE5B-8169A155259E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3E61767-4412-4AE7-BB1E-38169E26793E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FD4284C4-B496-41C7-9F63-51A42B6C4AA0}">
      <dgm:prSet/>
      <dgm:spPr/>
      <dgm:t>
        <a:bodyPr/>
        <a:lstStyle/>
        <a:p>
          <a:r>
            <a:rPr lang="en-US"/>
            <a:t>Cost-Benefit Analysis: Policymakers evaluate the effectiveness of emission taxes and subsidies by conducting cost-benefit analyses to determine their net social benefits</a:t>
          </a:r>
        </a:p>
      </dgm:t>
    </dgm:pt>
    <dgm:pt modelId="{7BCC4C81-0B35-4572-8A4F-73017E330FA8}" type="parTrans" cxnId="{F3E0B946-D17A-449C-ACC3-58148AD7F5AF}">
      <dgm:prSet/>
      <dgm:spPr/>
      <dgm:t>
        <a:bodyPr/>
        <a:lstStyle/>
        <a:p>
          <a:endParaRPr lang="en-US"/>
        </a:p>
      </dgm:t>
    </dgm:pt>
    <dgm:pt modelId="{DCC14552-208B-4BF8-9C4C-B77E1B00DCAB}" type="sibTrans" cxnId="{F3E0B946-D17A-449C-ACC3-58148AD7F5AF}">
      <dgm:prSet/>
      <dgm:spPr/>
      <dgm:t>
        <a:bodyPr/>
        <a:lstStyle/>
        <a:p>
          <a:endParaRPr lang="en-US"/>
        </a:p>
      </dgm:t>
    </dgm:pt>
    <dgm:pt modelId="{F9D7A0D0-BA61-4C6C-858A-F3729AE37362}">
      <dgm:prSet/>
      <dgm:spPr/>
      <dgm:t>
        <a:bodyPr/>
        <a:lstStyle/>
        <a:p>
          <a:r>
            <a:rPr lang="en-US"/>
            <a:t>Dynamic Efficiency: Policies should be continuously evaluated and adjusted to reflect changes in technology, market conditions, and environmental priorities</a:t>
          </a:r>
        </a:p>
      </dgm:t>
    </dgm:pt>
    <dgm:pt modelId="{EE87E54C-AD6C-4E34-B47E-FA0220F41522}" type="parTrans" cxnId="{E4E6D532-352A-49DD-9736-DEF1817E549D}">
      <dgm:prSet/>
      <dgm:spPr/>
      <dgm:t>
        <a:bodyPr/>
        <a:lstStyle/>
        <a:p>
          <a:endParaRPr lang="en-US"/>
        </a:p>
      </dgm:t>
    </dgm:pt>
    <dgm:pt modelId="{15BCF735-4732-4728-A8EA-AB15155FA982}" type="sibTrans" cxnId="{E4E6D532-352A-49DD-9736-DEF1817E549D}">
      <dgm:prSet/>
      <dgm:spPr/>
      <dgm:t>
        <a:bodyPr/>
        <a:lstStyle/>
        <a:p>
          <a:endParaRPr lang="en-US"/>
        </a:p>
      </dgm:t>
    </dgm:pt>
    <dgm:pt modelId="{840B356D-AAB6-4B9B-A7DB-46B76E731D26}" type="pres">
      <dgm:prSet presAssocID="{23E61767-4412-4AE7-BB1E-38169E26793E}" presName="root" presStyleCnt="0">
        <dgm:presLayoutVars>
          <dgm:dir/>
          <dgm:resizeHandles val="exact"/>
        </dgm:presLayoutVars>
      </dgm:prSet>
      <dgm:spPr/>
    </dgm:pt>
    <dgm:pt modelId="{2F2DD0CC-646D-45A4-A4D4-5270C3FAEEC5}" type="pres">
      <dgm:prSet presAssocID="{FD4284C4-B496-41C7-9F63-51A42B6C4AA0}" presName="compNode" presStyleCnt="0"/>
      <dgm:spPr/>
    </dgm:pt>
    <dgm:pt modelId="{59BDA74F-9603-4375-AB1E-BA3D32968C9D}" type="pres">
      <dgm:prSet presAssocID="{FD4284C4-B496-41C7-9F63-51A42B6C4AA0}" presName="bgRect" presStyleLbl="bgShp" presStyleIdx="0" presStyleCnt="2"/>
      <dgm:spPr/>
    </dgm:pt>
    <dgm:pt modelId="{47496CFD-1C49-4A9C-9AE9-50431FA68B53}" type="pres">
      <dgm:prSet presAssocID="{FD4284C4-B496-41C7-9F63-51A42B6C4AA0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"/>
        </a:ext>
      </dgm:extLst>
    </dgm:pt>
    <dgm:pt modelId="{013A340B-44A2-4425-86FD-F2B3E7A0C00C}" type="pres">
      <dgm:prSet presAssocID="{FD4284C4-B496-41C7-9F63-51A42B6C4AA0}" presName="spaceRect" presStyleCnt="0"/>
      <dgm:spPr/>
    </dgm:pt>
    <dgm:pt modelId="{204BD2DA-7A32-4935-BA31-A16C91D177E0}" type="pres">
      <dgm:prSet presAssocID="{FD4284C4-B496-41C7-9F63-51A42B6C4AA0}" presName="parTx" presStyleLbl="revTx" presStyleIdx="0" presStyleCnt="2">
        <dgm:presLayoutVars>
          <dgm:chMax val="0"/>
          <dgm:chPref val="0"/>
        </dgm:presLayoutVars>
      </dgm:prSet>
      <dgm:spPr/>
    </dgm:pt>
    <dgm:pt modelId="{E94C369A-037C-46AE-95C9-525D86F10EBF}" type="pres">
      <dgm:prSet presAssocID="{DCC14552-208B-4BF8-9C4C-B77E1B00DCAB}" presName="sibTrans" presStyleCnt="0"/>
      <dgm:spPr/>
    </dgm:pt>
    <dgm:pt modelId="{1593C637-ED0F-4E45-81D1-DE591DBA5248}" type="pres">
      <dgm:prSet presAssocID="{F9D7A0D0-BA61-4C6C-858A-F3729AE37362}" presName="compNode" presStyleCnt="0"/>
      <dgm:spPr/>
    </dgm:pt>
    <dgm:pt modelId="{FE23C11A-271C-4945-8525-B968915D4A28}" type="pres">
      <dgm:prSet presAssocID="{F9D7A0D0-BA61-4C6C-858A-F3729AE37362}" presName="bgRect" presStyleLbl="bgShp" presStyleIdx="1" presStyleCnt="2"/>
      <dgm:spPr/>
    </dgm:pt>
    <dgm:pt modelId="{9DBAA5B1-E123-4129-BE1D-252BE31941F2}" type="pres">
      <dgm:prSet presAssocID="{F9D7A0D0-BA61-4C6C-858A-F3729AE37362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siness Growth"/>
        </a:ext>
      </dgm:extLst>
    </dgm:pt>
    <dgm:pt modelId="{3DBC7A5E-592E-425E-8B41-7EEE8370104C}" type="pres">
      <dgm:prSet presAssocID="{F9D7A0D0-BA61-4C6C-858A-F3729AE37362}" presName="spaceRect" presStyleCnt="0"/>
      <dgm:spPr/>
    </dgm:pt>
    <dgm:pt modelId="{360CB27E-CD59-41B4-8484-D3BD8F2C133F}" type="pres">
      <dgm:prSet presAssocID="{F9D7A0D0-BA61-4C6C-858A-F3729AE37362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E4E6D532-352A-49DD-9736-DEF1817E549D}" srcId="{23E61767-4412-4AE7-BB1E-38169E26793E}" destId="{F9D7A0D0-BA61-4C6C-858A-F3729AE37362}" srcOrd="1" destOrd="0" parTransId="{EE87E54C-AD6C-4E34-B47E-FA0220F41522}" sibTransId="{15BCF735-4732-4728-A8EA-AB15155FA982}"/>
    <dgm:cxn modelId="{D9DF3F46-74BF-4A68-A046-F01E2AC57693}" type="presOf" srcId="{FD4284C4-B496-41C7-9F63-51A42B6C4AA0}" destId="{204BD2DA-7A32-4935-BA31-A16C91D177E0}" srcOrd="0" destOrd="0" presId="urn:microsoft.com/office/officeart/2018/2/layout/IconVerticalSolidList"/>
    <dgm:cxn modelId="{F3E0B946-D17A-449C-ACC3-58148AD7F5AF}" srcId="{23E61767-4412-4AE7-BB1E-38169E26793E}" destId="{FD4284C4-B496-41C7-9F63-51A42B6C4AA0}" srcOrd="0" destOrd="0" parTransId="{7BCC4C81-0B35-4572-8A4F-73017E330FA8}" sibTransId="{DCC14552-208B-4BF8-9C4C-B77E1B00DCAB}"/>
    <dgm:cxn modelId="{65776C4E-C0CC-4E76-BDFB-078098E90E70}" type="presOf" srcId="{F9D7A0D0-BA61-4C6C-858A-F3729AE37362}" destId="{360CB27E-CD59-41B4-8484-D3BD8F2C133F}" srcOrd="0" destOrd="0" presId="urn:microsoft.com/office/officeart/2018/2/layout/IconVerticalSolidList"/>
    <dgm:cxn modelId="{65B67CFA-BB48-4D1F-8BA2-31E73D47A08E}" type="presOf" srcId="{23E61767-4412-4AE7-BB1E-38169E26793E}" destId="{840B356D-AAB6-4B9B-A7DB-46B76E731D26}" srcOrd="0" destOrd="0" presId="urn:microsoft.com/office/officeart/2018/2/layout/IconVerticalSolidList"/>
    <dgm:cxn modelId="{2269202B-2B28-4B56-9C34-B1A44E6912B6}" type="presParOf" srcId="{840B356D-AAB6-4B9B-A7DB-46B76E731D26}" destId="{2F2DD0CC-646D-45A4-A4D4-5270C3FAEEC5}" srcOrd="0" destOrd="0" presId="urn:microsoft.com/office/officeart/2018/2/layout/IconVerticalSolidList"/>
    <dgm:cxn modelId="{09F933A9-B0C4-42E7-A267-97BC62565978}" type="presParOf" srcId="{2F2DD0CC-646D-45A4-A4D4-5270C3FAEEC5}" destId="{59BDA74F-9603-4375-AB1E-BA3D32968C9D}" srcOrd="0" destOrd="0" presId="urn:microsoft.com/office/officeart/2018/2/layout/IconVerticalSolidList"/>
    <dgm:cxn modelId="{AF43AAB4-14D8-42D2-9668-EB46F5C692F4}" type="presParOf" srcId="{2F2DD0CC-646D-45A4-A4D4-5270C3FAEEC5}" destId="{47496CFD-1C49-4A9C-9AE9-50431FA68B53}" srcOrd="1" destOrd="0" presId="urn:microsoft.com/office/officeart/2018/2/layout/IconVerticalSolidList"/>
    <dgm:cxn modelId="{C25CB84C-F5C6-4429-A665-2A6D19BF1D5F}" type="presParOf" srcId="{2F2DD0CC-646D-45A4-A4D4-5270C3FAEEC5}" destId="{013A340B-44A2-4425-86FD-F2B3E7A0C00C}" srcOrd="2" destOrd="0" presId="urn:microsoft.com/office/officeart/2018/2/layout/IconVerticalSolidList"/>
    <dgm:cxn modelId="{D1A5585C-A3CF-4462-9891-308B70C70537}" type="presParOf" srcId="{2F2DD0CC-646D-45A4-A4D4-5270C3FAEEC5}" destId="{204BD2DA-7A32-4935-BA31-A16C91D177E0}" srcOrd="3" destOrd="0" presId="urn:microsoft.com/office/officeart/2018/2/layout/IconVerticalSolidList"/>
    <dgm:cxn modelId="{77963A25-61DB-42E2-B014-FA3E69884ECC}" type="presParOf" srcId="{840B356D-AAB6-4B9B-A7DB-46B76E731D26}" destId="{E94C369A-037C-46AE-95C9-525D86F10EBF}" srcOrd="1" destOrd="0" presId="urn:microsoft.com/office/officeart/2018/2/layout/IconVerticalSolidList"/>
    <dgm:cxn modelId="{57F4B96F-8932-4630-AC35-996949636697}" type="presParOf" srcId="{840B356D-AAB6-4B9B-A7DB-46B76E731D26}" destId="{1593C637-ED0F-4E45-81D1-DE591DBA5248}" srcOrd="2" destOrd="0" presId="urn:microsoft.com/office/officeart/2018/2/layout/IconVerticalSolidList"/>
    <dgm:cxn modelId="{51464650-2071-4D22-8482-61F30BCDF954}" type="presParOf" srcId="{1593C637-ED0F-4E45-81D1-DE591DBA5248}" destId="{FE23C11A-271C-4945-8525-B968915D4A28}" srcOrd="0" destOrd="0" presId="urn:microsoft.com/office/officeart/2018/2/layout/IconVerticalSolidList"/>
    <dgm:cxn modelId="{78B6BDD2-8D43-4D8E-9BC9-C7F130FE0D53}" type="presParOf" srcId="{1593C637-ED0F-4E45-81D1-DE591DBA5248}" destId="{9DBAA5B1-E123-4129-BE1D-252BE31941F2}" srcOrd="1" destOrd="0" presId="urn:microsoft.com/office/officeart/2018/2/layout/IconVerticalSolidList"/>
    <dgm:cxn modelId="{56E83E43-45BC-4006-8A14-2A40143538FB}" type="presParOf" srcId="{1593C637-ED0F-4E45-81D1-DE591DBA5248}" destId="{3DBC7A5E-592E-425E-8B41-7EEE8370104C}" srcOrd="2" destOrd="0" presId="urn:microsoft.com/office/officeart/2018/2/layout/IconVerticalSolidList"/>
    <dgm:cxn modelId="{0237D47D-9D36-49F8-BDAF-1471CA96A6BA}" type="presParOf" srcId="{1593C637-ED0F-4E45-81D1-DE591DBA5248}" destId="{360CB27E-CD59-41B4-8484-D3BD8F2C133F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6F4038-AE1A-4DA5-90FE-A178E43FE30D}">
      <dsp:nvSpPr>
        <dsp:cNvPr id="0" name=""/>
        <dsp:cNvSpPr/>
      </dsp:nvSpPr>
      <dsp:spPr>
        <a:xfrm>
          <a:off x="0" y="2533"/>
          <a:ext cx="5362809" cy="141976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B1075D7-52BF-4C5C-8D47-68A5CF6D003B}">
      <dsp:nvSpPr>
        <dsp:cNvPr id="0" name=""/>
        <dsp:cNvSpPr/>
      </dsp:nvSpPr>
      <dsp:spPr>
        <a:xfrm>
          <a:off x="429477" y="321979"/>
          <a:ext cx="781631" cy="78086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4D7F4A-1F5B-493D-91FE-B9AAFEA523B3}">
      <dsp:nvSpPr>
        <dsp:cNvPr id="0" name=""/>
        <dsp:cNvSpPr/>
      </dsp:nvSpPr>
      <dsp:spPr>
        <a:xfrm>
          <a:off x="1640586" y="2533"/>
          <a:ext cx="3570577" cy="14211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405" tIns="150405" rIns="150405" bIns="150405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Tax and subsidy policies are instrumental in addressing environmental externalities, particularly emissions of pollutants</a:t>
          </a:r>
        </a:p>
      </dsp:txBody>
      <dsp:txXfrm>
        <a:off x="1640586" y="2533"/>
        <a:ext cx="3570577" cy="1421148"/>
      </dsp:txXfrm>
    </dsp:sp>
    <dsp:sp modelId="{3A49B3A7-BB43-4A3B-BDF6-650912C61C9E}">
      <dsp:nvSpPr>
        <dsp:cNvPr id="0" name=""/>
        <dsp:cNvSpPr/>
      </dsp:nvSpPr>
      <dsp:spPr>
        <a:xfrm>
          <a:off x="0" y="1730956"/>
          <a:ext cx="5362809" cy="141976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84BF3F1-E9E3-4A45-B80D-4D8FE4B2F580}">
      <dsp:nvSpPr>
        <dsp:cNvPr id="0" name=""/>
        <dsp:cNvSpPr/>
      </dsp:nvSpPr>
      <dsp:spPr>
        <a:xfrm>
          <a:off x="429477" y="2050402"/>
          <a:ext cx="781631" cy="78086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71606F-4083-4475-8EF6-519DA1059988}">
      <dsp:nvSpPr>
        <dsp:cNvPr id="0" name=""/>
        <dsp:cNvSpPr/>
      </dsp:nvSpPr>
      <dsp:spPr>
        <a:xfrm>
          <a:off x="1640586" y="1730956"/>
          <a:ext cx="3570577" cy="14211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405" tIns="150405" rIns="150405" bIns="150405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These policies aim to internalize the costs of pollution, incentivize cleaner practices, and promote sustainable development</a:t>
          </a:r>
        </a:p>
      </dsp:txBody>
      <dsp:txXfrm>
        <a:off x="1640586" y="1730956"/>
        <a:ext cx="3570577" cy="1421148"/>
      </dsp:txXfrm>
    </dsp:sp>
    <dsp:sp modelId="{A95D5339-669D-4B71-992D-894A04D8658A}">
      <dsp:nvSpPr>
        <dsp:cNvPr id="0" name=""/>
        <dsp:cNvSpPr/>
      </dsp:nvSpPr>
      <dsp:spPr>
        <a:xfrm>
          <a:off x="0" y="3459379"/>
          <a:ext cx="5362809" cy="1419760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BE2E337-397A-4C57-97BD-2E2AAAAB3F7B}">
      <dsp:nvSpPr>
        <dsp:cNvPr id="0" name=""/>
        <dsp:cNvSpPr/>
      </dsp:nvSpPr>
      <dsp:spPr>
        <a:xfrm>
          <a:off x="429897" y="3778825"/>
          <a:ext cx="781631" cy="78086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762080-1A0A-4DC9-A0D5-057DFFC21DCC}">
      <dsp:nvSpPr>
        <dsp:cNvPr id="0" name=""/>
        <dsp:cNvSpPr/>
      </dsp:nvSpPr>
      <dsp:spPr>
        <a:xfrm>
          <a:off x="1641425" y="3459379"/>
          <a:ext cx="3570577" cy="142114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0405" tIns="150405" rIns="150405" bIns="150405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Today, you'll explore the principles behind tax and subsidy policies, their implementation strategies, and their effectiveness in reducing emissions and mitigating environmental impacts, via case studies that you present</a:t>
          </a:r>
        </a:p>
      </dsp:txBody>
      <dsp:txXfrm>
        <a:off x="1641425" y="3459379"/>
        <a:ext cx="3570577" cy="14211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8B78F7-8F37-42A9-8B70-CB711F470E21}">
      <dsp:nvSpPr>
        <dsp:cNvPr id="0" name=""/>
        <dsp:cNvSpPr/>
      </dsp:nvSpPr>
      <dsp:spPr>
        <a:xfrm>
          <a:off x="0" y="3735"/>
          <a:ext cx="5362809" cy="12309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2BD376-73A2-4CB8-95CA-84D6EA1D213C}">
      <dsp:nvSpPr>
        <dsp:cNvPr id="0" name=""/>
        <dsp:cNvSpPr/>
      </dsp:nvSpPr>
      <dsp:spPr>
        <a:xfrm>
          <a:off x="372362" y="280699"/>
          <a:ext cx="677683" cy="67702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50ECE4-1053-4FA8-BB19-FA54E0A83924}">
      <dsp:nvSpPr>
        <dsp:cNvPr id="0" name=""/>
        <dsp:cNvSpPr/>
      </dsp:nvSpPr>
      <dsp:spPr>
        <a:xfrm>
          <a:off x="1422408" y="3735"/>
          <a:ext cx="3846531" cy="12321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403" tIns="130403" rIns="130403" bIns="130403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Administrative Costs: Both emission taxes and subsidies require effective monitoring and enforcement mechanisms, which may incur administrative costs</a:t>
          </a:r>
        </a:p>
      </dsp:txBody>
      <dsp:txXfrm>
        <a:off x="1422408" y="3735"/>
        <a:ext cx="3846531" cy="1232152"/>
      </dsp:txXfrm>
    </dsp:sp>
    <dsp:sp modelId="{29E95897-DCD6-4BCB-B7BA-3C686AC4E123}">
      <dsp:nvSpPr>
        <dsp:cNvPr id="0" name=""/>
        <dsp:cNvSpPr/>
      </dsp:nvSpPr>
      <dsp:spPr>
        <a:xfrm>
          <a:off x="0" y="1517523"/>
          <a:ext cx="5362809" cy="12309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6DA5B41-3C10-47A7-BFCC-7FCAC01EAA60}">
      <dsp:nvSpPr>
        <dsp:cNvPr id="0" name=""/>
        <dsp:cNvSpPr/>
      </dsp:nvSpPr>
      <dsp:spPr>
        <a:xfrm>
          <a:off x="372362" y="1794486"/>
          <a:ext cx="677683" cy="677022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2CD5368-DFB3-4FFD-A370-4990DACC1AB3}">
      <dsp:nvSpPr>
        <dsp:cNvPr id="0" name=""/>
        <dsp:cNvSpPr/>
      </dsp:nvSpPr>
      <dsp:spPr>
        <a:xfrm>
          <a:off x="1422408" y="1517523"/>
          <a:ext cx="3846531" cy="12321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403" tIns="130403" rIns="130403" bIns="130403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Market Distortions: Poorly designed policies may lead to unintended consequences, such as market distortions or perverse incentives</a:t>
          </a:r>
        </a:p>
      </dsp:txBody>
      <dsp:txXfrm>
        <a:off x="1422408" y="1517523"/>
        <a:ext cx="3846531" cy="1232152"/>
      </dsp:txXfrm>
    </dsp:sp>
    <dsp:sp modelId="{262BF56D-AC1D-4A0F-91FA-208817CB8E24}">
      <dsp:nvSpPr>
        <dsp:cNvPr id="0" name=""/>
        <dsp:cNvSpPr/>
      </dsp:nvSpPr>
      <dsp:spPr>
        <a:xfrm>
          <a:off x="0" y="3031310"/>
          <a:ext cx="5362809" cy="123094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34654F-892E-4ED0-A6FA-0DCE2EF9B5E0}">
      <dsp:nvSpPr>
        <dsp:cNvPr id="0" name=""/>
        <dsp:cNvSpPr/>
      </dsp:nvSpPr>
      <dsp:spPr>
        <a:xfrm>
          <a:off x="372726" y="3308274"/>
          <a:ext cx="677683" cy="677022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66AA81-9E73-4E06-AE5B-8169A155259E}">
      <dsp:nvSpPr>
        <dsp:cNvPr id="0" name=""/>
        <dsp:cNvSpPr/>
      </dsp:nvSpPr>
      <dsp:spPr>
        <a:xfrm>
          <a:off x="1423136" y="3031310"/>
          <a:ext cx="3846531" cy="123215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0403" tIns="130403" rIns="130403" bIns="130403" numCol="1" spcCol="1270" anchor="ctr" anchorCtr="0">
          <a:noAutofit/>
        </a:bodyPr>
        <a:lstStyle/>
        <a:p>
          <a:pPr marL="0" lvl="0" indent="0" algn="l" defTabSz="6223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Political Feasibility: The implementation of emission taxes and subsidies may face opposition from affected industries or political hurdles, requiring careful negotiation and stakeholder engagement</a:t>
          </a:r>
        </a:p>
      </dsp:txBody>
      <dsp:txXfrm>
        <a:off x="1423136" y="3031310"/>
        <a:ext cx="3846531" cy="12321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BDA74F-9603-4375-AB1E-BA3D32968C9D}">
      <dsp:nvSpPr>
        <dsp:cNvPr id="0" name=""/>
        <dsp:cNvSpPr/>
      </dsp:nvSpPr>
      <dsp:spPr>
        <a:xfrm>
          <a:off x="0" y="693419"/>
          <a:ext cx="4663440" cy="128015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7496CFD-1C49-4A9C-9AE9-50431FA68B53}">
      <dsp:nvSpPr>
        <dsp:cNvPr id="0" name=""/>
        <dsp:cNvSpPr/>
      </dsp:nvSpPr>
      <dsp:spPr>
        <a:xfrm>
          <a:off x="387248" y="981455"/>
          <a:ext cx="704087" cy="70408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4BD2DA-7A32-4935-BA31-A16C91D177E0}">
      <dsp:nvSpPr>
        <dsp:cNvPr id="0" name=""/>
        <dsp:cNvSpPr/>
      </dsp:nvSpPr>
      <dsp:spPr>
        <a:xfrm>
          <a:off x="1478584" y="693419"/>
          <a:ext cx="3184855" cy="1280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484" tIns="135484" rIns="135484" bIns="135484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Cost-Benefit Analysis: Policymakers evaluate the effectiveness of emission taxes and subsidies by conducting cost-benefit analyses to determine their net social benefits</a:t>
          </a:r>
        </a:p>
      </dsp:txBody>
      <dsp:txXfrm>
        <a:off x="1478584" y="693419"/>
        <a:ext cx="3184855" cy="1280159"/>
      </dsp:txXfrm>
    </dsp:sp>
    <dsp:sp modelId="{FE23C11A-271C-4945-8525-B968915D4A28}">
      <dsp:nvSpPr>
        <dsp:cNvPr id="0" name=""/>
        <dsp:cNvSpPr/>
      </dsp:nvSpPr>
      <dsp:spPr>
        <a:xfrm>
          <a:off x="0" y="2293619"/>
          <a:ext cx="4663440" cy="1280159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BAA5B1-E123-4129-BE1D-252BE31941F2}">
      <dsp:nvSpPr>
        <dsp:cNvPr id="0" name=""/>
        <dsp:cNvSpPr/>
      </dsp:nvSpPr>
      <dsp:spPr>
        <a:xfrm>
          <a:off x="387248" y="2581655"/>
          <a:ext cx="704087" cy="70408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0CB27E-CD59-41B4-8484-D3BD8F2C133F}">
      <dsp:nvSpPr>
        <dsp:cNvPr id="0" name=""/>
        <dsp:cNvSpPr/>
      </dsp:nvSpPr>
      <dsp:spPr>
        <a:xfrm>
          <a:off x="1478584" y="2293619"/>
          <a:ext cx="3184855" cy="12801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484" tIns="135484" rIns="135484" bIns="135484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/>
            <a:t>Dynamic Efficiency: Policies should be continuously evaluated and adjusted to reflect changes in technology, market conditions, and environmental priorities</a:t>
          </a:r>
        </a:p>
      </dsp:txBody>
      <dsp:txXfrm>
        <a:off x="1478584" y="2293619"/>
        <a:ext cx="3184855" cy="12801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12BED07-6713-92AA-40AF-AE58F4F83C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5400" y="4701464"/>
            <a:ext cx="8952782" cy="1204036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9EF77-BF49-E4C1-0FC7-563354777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BD5853-25AA-1C3D-EAD2-496674792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7F0DAD-5850-CAAE-CD25-4D6DDDFF3A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34851B1-0B20-9549-0D70-886AA9D045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5400" y="952500"/>
            <a:ext cx="8952781" cy="3748824"/>
          </a:xfrm>
          <a:noFill/>
        </p:spPr>
        <p:txBody>
          <a:bodyPr anchor="b">
            <a:normAutofit/>
          </a:bodyPr>
          <a:lstStyle>
            <a:lvl1pPr algn="l">
              <a:defRPr sz="3200" spc="530" baseline="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33691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2C3AB-851A-0D2F-B3AE-5B161CFFC0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E89FD6B-3621-3904-7878-A2825C6925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808AE9-D8ED-ED5D-D7B0-A43811777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EF98B-AC81-D122-3D05-9C4E2FE42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FB543-B138-6627-3714-12105D172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8489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03DE16D-F1A0-DDB5-A98C-A9055C93D9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88334" y="952499"/>
            <a:ext cx="2051165" cy="4953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8A548F-8DA7-C53C-1BFE-7C720CB20F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952500" y="952499"/>
            <a:ext cx="8235834" cy="4953001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2EA2C8-1C90-25D0-8B0A-30B73CFD3E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6FF1A4-0404-DA2D-1EA4-828091C049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457155-0F4A-F7B7-C4A8-755572E98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526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B48F26-B5E3-8A90-51FC-8520D1D73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A4D95-10F3-6212-8302-5610C43E32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281BE7-A53D-441E-0393-0E59412C9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F10F0-B23F-BF4B-DB66-9BCF734DB9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65DDEC-13A7-D988-D082-03076F80F1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2446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D80CFA-45ED-71B0-EE3E-CCE6D5C19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1618211"/>
            <a:ext cx="8412190" cy="3944389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37BECA-A01D-7D7A-F2A6-891EC9D229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908858"/>
            <a:ext cx="8412192" cy="676102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16478-6FAF-D420-0B87-6EABB81E8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C4289B-CB0D-8AFC-7C02-F755C0DCC8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971E4-8A9E-2A30-D7FE-B3505124BB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683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87F941-C3A7-545F-8046-C7A9AC8030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BD4277-CFAE-EEF6-3346-61F06D5A39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95401" y="2260121"/>
            <a:ext cx="4350026" cy="365688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9543384-699D-84FC-C8B5-7BDE49BB44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46574" y="2260120"/>
            <a:ext cx="4350025" cy="3656881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A49386-AFC8-03DA-4563-07B0A0119B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AED60A-7704-31D9-7D4D-65C635EDF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6927DA-3B5E-13B8-0BA8-5DCFF001E0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6666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37B55A-280B-BDCB-F966-8578DDE741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966788"/>
            <a:ext cx="10059988" cy="1051784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6EA03-7008-14AB-547B-E66EA4EC96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2018581"/>
            <a:ext cx="4350027" cy="544003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629F56-D2C8-71FE-FA59-002819D518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95400" y="2774756"/>
            <a:ext cx="4350027" cy="31507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12524D2-CA8D-75F3-D089-C2F0E20D47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546572" y="2018581"/>
            <a:ext cx="4350028" cy="544003"/>
          </a:xfrm>
        </p:spPr>
        <p:txBody>
          <a:bodyPr anchor="b"/>
          <a:lstStyle>
            <a:lvl1pPr marL="0" indent="0">
              <a:buNone/>
              <a:defRPr sz="24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99B0E3-5AE5-0516-27BF-9F246137FE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546572" y="2774756"/>
            <a:ext cx="4350028" cy="315079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7B319A7-6048-4735-B2AC-6D6043F14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15F875-F23E-D0D2-9115-CD494FDA0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B4F88F-F488-D9D5-CF99-AA1750AAF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5094593-EFC2-EEEF-74CD-BD00F4132A94}"/>
              </a:ext>
            </a:extLst>
          </p:cNvPr>
          <p:cNvCxnSpPr>
            <a:cxnSpLocks/>
          </p:cNvCxnSpPr>
          <p:nvPr/>
        </p:nvCxnSpPr>
        <p:spPr>
          <a:xfrm>
            <a:off x="6657975" y="2625552"/>
            <a:ext cx="4238625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F851F6D-436C-FA47-8CD1-2C10E735764A}"/>
              </a:ext>
            </a:extLst>
          </p:cNvPr>
          <p:cNvCxnSpPr>
            <a:cxnSpLocks/>
          </p:cNvCxnSpPr>
          <p:nvPr/>
        </p:nvCxnSpPr>
        <p:spPr>
          <a:xfrm>
            <a:off x="1403684" y="2625552"/>
            <a:ext cx="424174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65981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D91B86-9261-4E82-EF65-30F78154E2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3A5E84-E43B-20AE-E80D-47CB0B07B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AFF5797-14F1-9FEB-247C-0E325AF74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5B5D7AF-1489-8F93-4828-0AE784B8B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1222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6CAF1C-8901-AE05-E52C-D5B959410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CD4F90-2973-4FE2-6C2C-5C2AC5C5A8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50414B-A7EC-0C14-EFD2-29C5582CC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057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378C7-A764-C5E4-A6A4-DC5B1B353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484" y="1306484"/>
            <a:ext cx="3932237" cy="2122516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DFE178-4B5D-413B-6583-AB81E8D04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1312026"/>
            <a:ext cx="5143500" cy="4565651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B92F6D-71AB-9630-9DBE-46041C50C7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6484" y="3428999"/>
            <a:ext cx="3932237" cy="2133601"/>
          </a:xfrm>
        </p:spPr>
        <p:txBody>
          <a:bodyPr anchor="b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FEAAD1-C919-6E2E-32D2-E199025FB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8B5D8-E15B-BE38-2A89-BD0F02E1A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7ECC26-B78C-4CBD-6883-97E80D3E5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420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A04EAA-30F7-390A-C77C-2E5BD8218B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6484" y="1307185"/>
            <a:ext cx="3932237" cy="2121813"/>
          </a:xfrm>
        </p:spPr>
        <p:txBody>
          <a:bodyPr anchor="t">
            <a:norm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13A1C34-81AC-D534-67B1-4272122893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57702" y="1307186"/>
            <a:ext cx="5038898" cy="459831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E1012D-3524-26C6-64C1-8CE6E7A9A2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306484" y="3428999"/>
            <a:ext cx="3932237" cy="2133601"/>
          </a:xfrm>
        </p:spPr>
        <p:txBody>
          <a:bodyPr anchor="b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8FA6D7-1BE0-F14D-A2F7-4836180BC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DDF98-C922-483F-97E9-3E76B0201B42}" type="datetimeFigureOut">
              <a:rPr lang="en-US" smtClean="0"/>
              <a:t>4/3/2024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56B5AC-3F20-FDC1-D579-7C4C6B4ED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074ACA-1D54-81FA-70B1-31AB3011B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8B3671-A306-4A69-8480-FA9BE83924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899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6792104-6F24-CD50-F55E-22A55084DD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5400" y="842963"/>
            <a:ext cx="9601200" cy="1309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1059CB-D00E-398D-E4D9-59792FC40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95400" y="2262188"/>
            <a:ext cx="9601200" cy="3643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FBC38-D897-7CBE-AC89-A95A2222D7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47726" y="619918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5DBDDF98-C922-483F-97E9-3E76B0201B42}" type="datetimeFigureOut">
              <a:rPr lang="en-US" smtClean="0"/>
              <a:pPr/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28008-2A03-D518-4A75-30816EB0D1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286625" y="6199188"/>
            <a:ext cx="340995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91D49-2BD8-1C36-B43A-CF2F91777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728107" y="6199188"/>
            <a:ext cx="619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/>
                </a:solidFill>
                <a:latin typeface="+mj-lt"/>
              </a:defRPr>
            </a:lvl1pPr>
          </a:lstStyle>
          <a:p>
            <a:fld id="{1B8B3671-A306-4A69-8480-FA9BE83924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5573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kern="1200" cap="all" spc="5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75488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9494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152144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23FB3B-24E7-5304-70D8-3CA4029022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7081EE3-B6BE-9584-F5AF-E5F6484DA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00000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E4F3DEE-0183-0061-4EF9-DA6EA6868F4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60000"/>
          </a:blip>
          <a:srcRect r="-2" b="15603"/>
          <a:stretch/>
        </p:blipFill>
        <p:spPr>
          <a:xfrm>
            <a:off x="-149" y="-5291"/>
            <a:ext cx="12192001" cy="6858000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4711BF64-C99B-2F90-ADA1-0C08F9BE83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2500" y="952500"/>
            <a:ext cx="10287000" cy="4953000"/>
          </a:xfrm>
          <a:custGeom>
            <a:avLst/>
            <a:gdLst>
              <a:gd name="connsiteX0" fmla="*/ 0 w 9985794"/>
              <a:gd name="connsiteY0" fmla="*/ 0 h 4920343"/>
              <a:gd name="connsiteX1" fmla="*/ 9985794 w 9985794"/>
              <a:gd name="connsiteY1" fmla="*/ 0 h 4920343"/>
              <a:gd name="connsiteX2" fmla="*/ 9985794 w 9985794"/>
              <a:gd name="connsiteY2" fmla="*/ 4920343 h 4920343"/>
              <a:gd name="connsiteX3" fmla="*/ 0 w 9985794"/>
              <a:gd name="connsiteY3" fmla="*/ 4920343 h 4920343"/>
              <a:gd name="connsiteX4" fmla="*/ 0 w 9985794"/>
              <a:gd name="connsiteY4" fmla="*/ 4119525 h 4920343"/>
              <a:gd name="connsiteX5" fmla="*/ 4905554 w 9985794"/>
              <a:gd name="connsiteY5" fmla="*/ 4119525 h 4920343"/>
              <a:gd name="connsiteX6" fmla="*/ 4905554 w 9985794"/>
              <a:gd name="connsiteY6" fmla="*/ 1451087 h 4920343"/>
              <a:gd name="connsiteX7" fmla="*/ 0 w 9985794"/>
              <a:gd name="connsiteY7" fmla="*/ 1451087 h 4920343"/>
              <a:gd name="connsiteX0" fmla="*/ 4905554 w 9985794"/>
              <a:gd name="connsiteY0" fmla="*/ 4119525 h 4920343"/>
              <a:gd name="connsiteX1" fmla="*/ 4905554 w 9985794"/>
              <a:gd name="connsiteY1" fmla="*/ 1451087 h 4920343"/>
              <a:gd name="connsiteX2" fmla="*/ 0 w 9985794"/>
              <a:gd name="connsiteY2" fmla="*/ 1451087 h 4920343"/>
              <a:gd name="connsiteX3" fmla="*/ 0 w 9985794"/>
              <a:gd name="connsiteY3" fmla="*/ 0 h 4920343"/>
              <a:gd name="connsiteX4" fmla="*/ 9985794 w 9985794"/>
              <a:gd name="connsiteY4" fmla="*/ 0 h 4920343"/>
              <a:gd name="connsiteX5" fmla="*/ 9985794 w 9985794"/>
              <a:gd name="connsiteY5" fmla="*/ 4920343 h 4920343"/>
              <a:gd name="connsiteX6" fmla="*/ 0 w 9985794"/>
              <a:gd name="connsiteY6" fmla="*/ 4920343 h 4920343"/>
              <a:gd name="connsiteX7" fmla="*/ 0 w 9985794"/>
              <a:gd name="connsiteY7" fmla="*/ 4119525 h 4920343"/>
              <a:gd name="connsiteX8" fmla="*/ 4996994 w 9985794"/>
              <a:gd name="connsiteY8" fmla="*/ 4210965 h 4920343"/>
              <a:gd name="connsiteX0" fmla="*/ 4905554 w 9985794"/>
              <a:gd name="connsiteY0" fmla="*/ 4119525 h 4920343"/>
              <a:gd name="connsiteX1" fmla="*/ 4905554 w 9985794"/>
              <a:gd name="connsiteY1" fmla="*/ 1451087 h 4920343"/>
              <a:gd name="connsiteX2" fmla="*/ 0 w 9985794"/>
              <a:gd name="connsiteY2" fmla="*/ 1451087 h 4920343"/>
              <a:gd name="connsiteX3" fmla="*/ 0 w 9985794"/>
              <a:gd name="connsiteY3" fmla="*/ 0 h 4920343"/>
              <a:gd name="connsiteX4" fmla="*/ 9985794 w 9985794"/>
              <a:gd name="connsiteY4" fmla="*/ 0 h 4920343"/>
              <a:gd name="connsiteX5" fmla="*/ 9985794 w 9985794"/>
              <a:gd name="connsiteY5" fmla="*/ 4920343 h 4920343"/>
              <a:gd name="connsiteX6" fmla="*/ 0 w 9985794"/>
              <a:gd name="connsiteY6" fmla="*/ 4920343 h 4920343"/>
              <a:gd name="connsiteX7" fmla="*/ 0 w 9985794"/>
              <a:gd name="connsiteY7" fmla="*/ 4119525 h 4920343"/>
              <a:gd name="connsiteX0" fmla="*/ 4905554 w 9985794"/>
              <a:gd name="connsiteY0" fmla="*/ 1451087 h 4920343"/>
              <a:gd name="connsiteX1" fmla="*/ 0 w 9985794"/>
              <a:gd name="connsiteY1" fmla="*/ 1451087 h 4920343"/>
              <a:gd name="connsiteX2" fmla="*/ 0 w 9985794"/>
              <a:gd name="connsiteY2" fmla="*/ 0 h 4920343"/>
              <a:gd name="connsiteX3" fmla="*/ 9985794 w 9985794"/>
              <a:gd name="connsiteY3" fmla="*/ 0 h 4920343"/>
              <a:gd name="connsiteX4" fmla="*/ 9985794 w 9985794"/>
              <a:gd name="connsiteY4" fmla="*/ 4920343 h 4920343"/>
              <a:gd name="connsiteX5" fmla="*/ 0 w 9985794"/>
              <a:gd name="connsiteY5" fmla="*/ 4920343 h 4920343"/>
              <a:gd name="connsiteX6" fmla="*/ 0 w 9985794"/>
              <a:gd name="connsiteY6" fmla="*/ 4119525 h 4920343"/>
              <a:gd name="connsiteX0" fmla="*/ 0 w 9985794"/>
              <a:gd name="connsiteY0" fmla="*/ 1451087 h 4920343"/>
              <a:gd name="connsiteX1" fmla="*/ 0 w 9985794"/>
              <a:gd name="connsiteY1" fmla="*/ 0 h 4920343"/>
              <a:gd name="connsiteX2" fmla="*/ 9985794 w 9985794"/>
              <a:gd name="connsiteY2" fmla="*/ 0 h 4920343"/>
              <a:gd name="connsiteX3" fmla="*/ 9985794 w 9985794"/>
              <a:gd name="connsiteY3" fmla="*/ 4920343 h 4920343"/>
              <a:gd name="connsiteX4" fmla="*/ 0 w 9985794"/>
              <a:gd name="connsiteY4" fmla="*/ 4920343 h 4920343"/>
              <a:gd name="connsiteX5" fmla="*/ 0 w 9985794"/>
              <a:gd name="connsiteY5" fmla="*/ 4119525 h 4920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985794" h="4920343">
                <a:moveTo>
                  <a:pt x="0" y="1451087"/>
                </a:moveTo>
                <a:lnTo>
                  <a:pt x="0" y="0"/>
                </a:lnTo>
                <a:lnTo>
                  <a:pt x="9985794" y="0"/>
                </a:lnTo>
                <a:lnTo>
                  <a:pt x="9985794" y="4920343"/>
                </a:lnTo>
                <a:lnTo>
                  <a:pt x="0" y="4920343"/>
                </a:lnTo>
                <a:lnTo>
                  <a:pt x="0" y="4119525"/>
                </a:lnTo>
              </a:path>
            </a:pathLst>
          </a:custGeom>
          <a:noFill/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776882" y="2398143"/>
            <a:ext cx="5143500" cy="2116348"/>
          </a:xfrm>
          <a:noFill/>
        </p:spPr>
        <p:txBody>
          <a:bodyPr anchor="b"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3000" dirty="0">
                <a:solidFill>
                  <a:srgbClr val="FFFFFF"/>
                </a:solidFill>
              </a:rPr>
              <a:t>Tax and subsidy policy for emissions reductions</a:t>
            </a:r>
          </a:p>
        </p:txBody>
      </p:sp>
    </p:spTree>
    <p:extLst>
      <p:ext uri="{BB962C8B-B14F-4D97-AF65-F5344CB8AC3E}">
        <p14:creationId xmlns:p14="http://schemas.microsoft.com/office/powerpoint/2010/main" val="3997244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99037D5-760E-1F04-18A2-81E93142B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150D424-378A-5EAF-BEF3-AB85F9E3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2500" y="952500"/>
            <a:ext cx="10287000" cy="4953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079616" y="1029074"/>
            <a:ext cx="4595654" cy="2273771"/>
          </a:xfrm>
        </p:spPr>
        <p:txBody>
          <a:bodyPr>
            <a:normAutofit/>
          </a:bodyPr>
          <a:lstStyle/>
          <a:p>
            <a:r>
              <a:rPr lang="en-US" dirty="0"/>
              <a:t>Tax and subsidy policy: introduction</a:t>
            </a: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56777C44-935C-25B4-6882-55F383B636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1043632"/>
              </p:ext>
            </p:extLst>
          </p:nvPr>
        </p:nvGraphicFramePr>
        <p:xfrm>
          <a:off x="5857409" y="1003127"/>
          <a:ext cx="5362809" cy="488306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5802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0FEA777-1A99-F20D-9443-EF409644A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50D424-378A-5EAF-BEF3-AB85F9E3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2500" y="952500"/>
            <a:ext cx="10287000" cy="4953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236642" y="1180577"/>
            <a:ext cx="2884857" cy="1254163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200" dirty="0"/>
              <a:t>Optimal Imposition Theories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4604273" y="1430767"/>
            <a:ext cx="5904603" cy="3861854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b="1" dirty="0"/>
              <a:t>Definition</a:t>
            </a:r>
            <a:r>
              <a:rPr lang="en-US" dirty="0"/>
              <a:t>: Optimal imposition theories aim to identify the most efficient and equitable methods for reducing pollution through government intervention</a:t>
            </a:r>
          </a:p>
          <a:p>
            <a:pPr marL="474980" lvl="1"/>
            <a:r>
              <a:rPr lang="en-US" b="1" dirty="0"/>
              <a:t>Pigovian Taxes</a:t>
            </a:r>
            <a:r>
              <a:rPr lang="en-US" dirty="0"/>
              <a:t>: Named after economist Arthur Pigou, these taxes are levied on activities that generate negative externalities, such as pollution</a:t>
            </a:r>
          </a:p>
          <a:p>
            <a:pPr marL="474980" lvl="1"/>
            <a:r>
              <a:rPr lang="en-US" b="1" dirty="0"/>
              <a:t>Coase Theorem</a:t>
            </a:r>
            <a:r>
              <a:rPr lang="en-US" dirty="0"/>
              <a:t>: While not a traditional theory of optimal imposition, the Coase Theorem suggests that if property rights are well-defined and transaction costs are low, parties can negotiate efficient solutions to externalities without government intervention</a:t>
            </a:r>
          </a:p>
        </p:txBody>
      </p:sp>
    </p:spTree>
    <p:extLst>
      <p:ext uri="{BB962C8B-B14F-4D97-AF65-F5344CB8AC3E}">
        <p14:creationId xmlns:p14="http://schemas.microsoft.com/office/powerpoint/2010/main" val="1116832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0FEA777-1A99-F20D-9443-EF409644A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50D424-378A-5EAF-BEF3-AB85F9E3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2500" y="952500"/>
            <a:ext cx="10287000" cy="4953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111382" y="1264084"/>
            <a:ext cx="2884857" cy="1254163"/>
          </a:xfrm>
        </p:spPr>
        <p:txBody>
          <a:bodyPr anchor="t">
            <a:normAutofit/>
          </a:bodyPr>
          <a:lstStyle/>
          <a:p>
            <a:r>
              <a:rPr lang="en-US" dirty="0"/>
              <a:t>Emission Taxes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4604273" y="1430767"/>
            <a:ext cx="5904603" cy="3861854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0">
              <a:lnSpc>
                <a:spcPct val="110000"/>
              </a:lnSpc>
            </a:pPr>
            <a:r>
              <a:rPr lang="en-US" b="1" dirty="0"/>
              <a:t>Definition</a:t>
            </a:r>
            <a:r>
              <a:rPr lang="en-US" dirty="0"/>
              <a:t>: Emission taxes, also known as pollution taxes or environmental levies, are charges imposed on the emission of pollutants</a:t>
            </a:r>
          </a:p>
          <a:p>
            <a:pPr marL="474980" lvl="1">
              <a:lnSpc>
                <a:spcPct val="110000"/>
              </a:lnSpc>
            </a:pPr>
            <a:r>
              <a:rPr lang="en-US" b="1" dirty="0"/>
              <a:t>Revenue Generation</a:t>
            </a:r>
            <a:r>
              <a:rPr lang="en-US" dirty="0"/>
              <a:t>: Governments can use revenue generated from emission taxes to fund environmental programs, research, or to offset other taxes</a:t>
            </a:r>
          </a:p>
          <a:p>
            <a:pPr marL="474980" lvl="1">
              <a:lnSpc>
                <a:spcPct val="110000"/>
              </a:lnSpc>
            </a:pPr>
            <a:r>
              <a:rPr lang="en-US" b="1" dirty="0"/>
              <a:t>Incentivizing Cleaner Technologies</a:t>
            </a:r>
            <a:r>
              <a:rPr lang="en-US" dirty="0"/>
              <a:t>: Emission taxes create financial incentives for firms to reduce emissions by investing in cleaner technologies or adopting more efficient production processes</a:t>
            </a:r>
          </a:p>
          <a:p>
            <a:pPr marL="474980" lvl="1">
              <a:lnSpc>
                <a:spcPct val="110000"/>
              </a:lnSpc>
            </a:pPr>
            <a:r>
              <a:rPr lang="en-US" b="1" dirty="0"/>
              <a:t>Flexibility</a:t>
            </a:r>
            <a:r>
              <a:rPr lang="en-US" dirty="0"/>
              <a:t>: Taxes can be adjusted over time to reflect changes in environmental priorities or technological advancements</a:t>
            </a:r>
          </a:p>
        </p:txBody>
      </p:sp>
    </p:spTree>
    <p:extLst>
      <p:ext uri="{BB962C8B-B14F-4D97-AF65-F5344CB8AC3E}">
        <p14:creationId xmlns:p14="http://schemas.microsoft.com/office/powerpoint/2010/main" val="33665869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0FEA777-1A99-F20D-9443-EF409644A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50D424-378A-5EAF-BEF3-AB85F9E3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2500" y="952500"/>
            <a:ext cx="10287000" cy="4953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341026" y="1222330"/>
            <a:ext cx="2884857" cy="1254163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200" dirty="0"/>
              <a:t>Subsidies to Reduce Emissions</a:t>
            </a:r>
          </a:p>
        </p:txBody>
      </p:sp>
      <p:sp>
        <p:nvSpPr>
          <p:cNvPr id="3" name="Content Placeholder"/>
          <p:cNvSpPr>
            <a:spLocks noGrp="1"/>
          </p:cNvSpPr>
          <p:nvPr>
            <p:ph idx="1"/>
          </p:nvPr>
        </p:nvSpPr>
        <p:spPr>
          <a:xfrm>
            <a:off x="4604273" y="1430767"/>
            <a:ext cx="5904603" cy="3861854"/>
          </a:xfrm>
        </p:spPr>
        <p:txBody>
          <a:bodyPr vert="horz" lIns="91440" tIns="45720" rIns="91440" bIns="45720" rtlCol="0" anchor="t">
            <a:normAutofit/>
          </a:bodyPr>
          <a:lstStyle/>
          <a:p>
            <a:pPr lvl="0">
              <a:lnSpc>
                <a:spcPct val="110000"/>
              </a:lnSpc>
            </a:pPr>
            <a:r>
              <a:rPr lang="en-US" b="1" dirty="0"/>
              <a:t>Definition</a:t>
            </a:r>
            <a:r>
              <a:rPr lang="en-US" dirty="0"/>
              <a:t>: Emission subsidies provide financial incentives to encourage the adoption of cleaner technologies or practices</a:t>
            </a:r>
          </a:p>
          <a:p>
            <a:pPr marL="474980" lvl="1">
              <a:lnSpc>
                <a:spcPct val="110000"/>
              </a:lnSpc>
            </a:pPr>
            <a:r>
              <a:rPr lang="en-US" b="1" dirty="0"/>
              <a:t>Promotion of Green Innovation</a:t>
            </a:r>
            <a:r>
              <a:rPr lang="en-US" dirty="0"/>
              <a:t>: Subsidies can stimulate research and development in environmentally friendly technologies by reducing the cost barriers for firms</a:t>
            </a:r>
          </a:p>
          <a:p>
            <a:pPr marL="474980" lvl="1">
              <a:lnSpc>
                <a:spcPct val="110000"/>
              </a:lnSpc>
            </a:pPr>
            <a:r>
              <a:rPr lang="en-US" b="1" dirty="0"/>
              <a:t>Market Penetration</a:t>
            </a:r>
            <a:r>
              <a:rPr lang="en-US" dirty="0"/>
              <a:t>: Subsidies can make environmentally friendly products more competitive in the market, leading to increased adoption by consumers</a:t>
            </a:r>
          </a:p>
          <a:p>
            <a:pPr marL="474980" lvl="1">
              <a:lnSpc>
                <a:spcPct val="110000"/>
              </a:lnSpc>
            </a:pPr>
            <a:r>
              <a:rPr lang="en-US" b="1" dirty="0"/>
              <a:t>Environmental Justice</a:t>
            </a:r>
            <a:r>
              <a:rPr lang="en-US" dirty="0"/>
              <a:t>: Subsidies can help address equity concerns by making green technologies more accessible to low-income households or industries</a:t>
            </a:r>
          </a:p>
        </p:txBody>
      </p:sp>
    </p:spTree>
    <p:extLst>
      <p:ext uri="{BB962C8B-B14F-4D97-AF65-F5344CB8AC3E}">
        <p14:creationId xmlns:p14="http://schemas.microsoft.com/office/powerpoint/2010/main" val="41085892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0FEA777-1A99-F20D-9443-EF409644A0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150D424-378A-5EAF-BEF3-AB85F9E3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2500" y="952500"/>
            <a:ext cx="10287000" cy="4953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341026" y="1222330"/>
            <a:ext cx="9659350" cy="1254163"/>
          </a:xfrm>
        </p:spPr>
        <p:txBody>
          <a:bodyPr anchor="t">
            <a:noAutofit/>
          </a:bodyPr>
          <a:lstStyle/>
          <a:p>
            <a:pPr algn="ctr">
              <a:lnSpc>
                <a:spcPct val="110000"/>
              </a:lnSpc>
            </a:pPr>
            <a:r>
              <a:rPr lang="en-US" sz="5000" dirty="0"/>
              <a:t>Time for your presentations</a:t>
            </a:r>
          </a:p>
        </p:txBody>
      </p:sp>
    </p:spTree>
    <p:extLst>
      <p:ext uri="{BB962C8B-B14F-4D97-AF65-F5344CB8AC3E}">
        <p14:creationId xmlns:p14="http://schemas.microsoft.com/office/powerpoint/2010/main" val="36230623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99037D5-760E-1F04-18A2-81E93142B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150D424-378A-5EAF-BEF3-AB85F9E3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2500" y="952500"/>
            <a:ext cx="10287000" cy="4953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048301" y="580225"/>
            <a:ext cx="4595654" cy="2273771"/>
          </a:xfrm>
        </p:spPr>
        <p:txBody>
          <a:bodyPr>
            <a:normAutofit/>
          </a:bodyPr>
          <a:lstStyle/>
          <a:p>
            <a:r>
              <a:rPr lang="en-US" dirty="0"/>
              <a:t>Implementation Considerations</a:t>
            </a: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160C3C30-69EE-21E1-D0D9-2BC781E1C7D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7924372"/>
              </p:ext>
            </p:extLst>
          </p:nvPr>
        </p:nvGraphicFramePr>
        <p:xfrm>
          <a:off x="5836533" y="1295401"/>
          <a:ext cx="5362809" cy="4267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7854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99037D5-760E-1F04-18A2-81E93142B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150D424-378A-5EAF-BEF3-AB85F9E3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2500" y="952500"/>
            <a:ext cx="10287000" cy="4953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069177" y="1039512"/>
            <a:ext cx="4595654" cy="2273771"/>
          </a:xfrm>
        </p:spPr>
        <p:txBody>
          <a:bodyPr>
            <a:normAutofit/>
          </a:bodyPr>
          <a:lstStyle/>
          <a:p>
            <a:r>
              <a:rPr lang="en-US" dirty="0"/>
              <a:t>Evaluation and Optimization</a:t>
            </a:r>
          </a:p>
        </p:txBody>
      </p:sp>
      <p:graphicFrame>
        <p:nvGraphicFramePr>
          <p:cNvPr id="6" name="Content Placeholder">
            <a:extLst>
              <a:ext uri="{FF2B5EF4-FFF2-40B4-BE49-F238E27FC236}">
                <a16:creationId xmlns:a16="http://schemas.microsoft.com/office/drawing/2014/main" id="{96758496-9854-40C7-9210-878F5EA370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8852026"/>
              </p:ext>
            </p:extLst>
          </p:nvPr>
        </p:nvGraphicFramePr>
        <p:xfrm>
          <a:off x="5878286" y="1295401"/>
          <a:ext cx="4663440" cy="42671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70668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399037D5-760E-1F04-18A2-81E93142B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150D424-378A-5EAF-BEF3-AB85F9E35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52500" y="952500"/>
            <a:ext cx="10287000" cy="4953000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"/>
          <p:cNvSpPr>
            <a:spLocks noGrp="1"/>
          </p:cNvSpPr>
          <p:nvPr>
            <p:ph type="ctrTitle"/>
          </p:nvPr>
        </p:nvSpPr>
        <p:spPr>
          <a:xfrm>
            <a:off x="1069177" y="1039512"/>
            <a:ext cx="4595654" cy="2273771"/>
          </a:xfrm>
        </p:spPr>
        <p:txBody>
          <a:bodyPr>
            <a:normAutofit/>
          </a:bodyPr>
          <a:lstStyle/>
          <a:p>
            <a:r>
              <a:rPr lang="en-US" dirty="0"/>
              <a:t>Summary</a:t>
            </a:r>
          </a:p>
        </p:txBody>
      </p:sp>
      <p:sp>
        <p:nvSpPr>
          <p:cNvPr id="16" name="Content Placeholder">
            <a:extLst>
              <a:ext uri="{FF2B5EF4-FFF2-40B4-BE49-F238E27FC236}">
                <a16:creationId xmlns:a16="http://schemas.microsoft.com/office/drawing/2014/main" id="{1F90AE1E-63F5-65B9-3EEA-C5C8637406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1205" y="1503835"/>
            <a:ext cx="6510027" cy="3861854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buNone/>
            </a:pPr>
            <a:r>
              <a:rPr lang="en-US" sz="2000" b="1" dirty="0">
                <a:ea typeface="+mn-lt"/>
                <a:cs typeface="+mn-lt"/>
              </a:rPr>
              <a:t>In summary:</a:t>
            </a:r>
            <a:endParaRPr lang="en-US" b="1" dirty="0"/>
          </a:p>
          <a:p>
            <a:pPr>
              <a:buFont typeface="Calibri" panose="020B0604020202020204" pitchFamily="34" charset="0"/>
              <a:buChar char="-"/>
            </a:pPr>
            <a:r>
              <a:rPr lang="en-US" sz="2000" dirty="0">
                <a:ea typeface="+mn-lt"/>
                <a:cs typeface="+mn-lt"/>
              </a:rPr>
              <a:t>Optimal imposition theories, emission taxes, and subsidies represent key tools in the policy toolkit for reducing emissions and addressing environmental externalities</a:t>
            </a:r>
            <a:endParaRPr lang="en-US" dirty="0">
              <a:ea typeface="+mn-lt"/>
              <a:cs typeface="+mn-lt"/>
            </a:endParaRPr>
          </a:p>
          <a:p>
            <a:pPr>
              <a:buFont typeface="Calibri" panose="020B0604020202020204" pitchFamily="34" charset="0"/>
              <a:buChar char="-"/>
            </a:pPr>
            <a:r>
              <a:rPr lang="en-US" sz="2000" dirty="0">
                <a:ea typeface="+mn-lt"/>
                <a:cs typeface="+mn-lt"/>
              </a:rPr>
              <a:t>Their effective implementation requires careful consideration of economic, social, and political factors to achieve environmental goals while promoting economic growth and societal welfare</a:t>
            </a:r>
            <a:endParaRPr lang="en-US" dirty="0"/>
          </a:p>
          <a:p>
            <a:pPr>
              <a:buNone/>
            </a:pPr>
            <a:br>
              <a:rPr lang="en-US" sz="2000" dirty="0"/>
            </a:br>
            <a:endParaRPr lang="en-US" sz="2000" dirty="0"/>
          </a:p>
          <a:p>
            <a:pPr marL="0" lvl="0" indent="0">
              <a:lnSpc>
                <a:spcPct val="110000"/>
              </a:lnSpc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127873408"/>
      </p:ext>
    </p:extLst>
  </p:cSld>
  <p:clrMapOvr>
    <a:masterClrMapping/>
  </p:clrMapOvr>
</p:sld>
</file>

<file path=ppt/theme/theme1.xml><?xml version="1.0" encoding="utf-8"?>
<a:theme xmlns:a="http://schemas.openxmlformats.org/drawingml/2006/main" name="PoiseVTI">
  <a:themeElements>
    <a:clrScheme name="AnalogousFromRegularSeedRightStep">
      <a:dk1>
        <a:srgbClr val="000000"/>
      </a:dk1>
      <a:lt1>
        <a:srgbClr val="FFFFFF"/>
      </a:lt1>
      <a:dk2>
        <a:srgbClr val="41242C"/>
      </a:dk2>
      <a:lt2>
        <a:srgbClr val="E2E8E6"/>
      </a:lt2>
      <a:accent1>
        <a:srgbClr val="E7295B"/>
      </a:accent1>
      <a:accent2>
        <a:srgbClr val="D53417"/>
      </a:accent2>
      <a:accent3>
        <a:srgbClr val="E39226"/>
      </a:accent3>
      <a:accent4>
        <a:srgbClr val="AAA812"/>
      </a:accent4>
      <a:accent5>
        <a:srgbClr val="77B220"/>
      </a:accent5>
      <a:accent6>
        <a:srgbClr val="33BD15"/>
      </a:accent6>
      <a:hlink>
        <a:srgbClr val="319379"/>
      </a:hlink>
      <a:folHlink>
        <a:srgbClr val="7F7F7F"/>
      </a:folHlink>
    </a:clrScheme>
    <a:fontScheme name="Goudy Univers">
      <a:majorFont>
        <a:latin typeface="Goudy Old Style"/>
        <a:ea typeface=""/>
        <a:cs typeface=""/>
      </a:majorFont>
      <a:minorFont>
        <a:latin typeface="Univer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iseVTI" id="{9843863B-6720-4231-BFE7-E604B355382A}" vid="{6C5B2780-C73E-445D-98DA-9D2BCD7897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506</Words>
  <Application>Microsoft Office PowerPoint</Application>
  <PresentationFormat>Widescreen</PresentationFormat>
  <Paragraphs>32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Goudy Old Style</vt:lpstr>
      <vt:lpstr>Univers Light</vt:lpstr>
      <vt:lpstr>PoiseVTI</vt:lpstr>
      <vt:lpstr>Tax and subsidy policy for emissions reductions</vt:lpstr>
      <vt:lpstr>Tax and subsidy policy: introduction</vt:lpstr>
      <vt:lpstr>Optimal Imposition Theories</vt:lpstr>
      <vt:lpstr>Emission Taxes</vt:lpstr>
      <vt:lpstr>Subsidies to Reduce Emissions</vt:lpstr>
      <vt:lpstr>Time for your presentations</vt:lpstr>
      <vt:lpstr>Implementation Considerations</vt:lpstr>
      <vt:lpstr>Evaluation and Optimization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-</dc:creator>
  <cp:lastModifiedBy>Matthew Blackett</cp:lastModifiedBy>
  <cp:revision>2</cp:revision>
  <dcterms:created xsi:type="dcterms:W3CDTF">2024-04-03T11:14:20Z</dcterms:created>
  <dcterms:modified xsi:type="dcterms:W3CDTF">2024-04-03T11:20:52Z</dcterms:modified>
</cp:coreProperties>
</file>