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7" r:id="rId2"/>
  </p:sldMasterIdLst>
  <p:notesMasterIdLst>
    <p:notesMasterId r:id="rId6"/>
  </p:notesMasterIdLst>
  <p:sldIdLst>
    <p:sldId id="256" r:id="rId3"/>
    <p:sldId id="307" r:id="rId4"/>
    <p:sldId id="302" r:id="rId5"/>
  </p:sldIdLst>
  <p:sldSz cx="12192000" cy="6858000"/>
  <p:notesSz cx="6951663" cy="10082213"/>
  <p:embeddedFontLst>
    <p:embeddedFont>
      <p:font typeface="Century Gothic" panose="020B0502020202020204" pitchFamily="34" charset="0"/>
      <p:regular r:id="rId7"/>
      <p:bold r:id="rId8"/>
      <p:italic r:id="rId9"/>
      <p:boldItalic r:id="rId10"/>
    </p:embeddedFont>
    <p:embeddedFont>
      <p:font typeface="Segoe UI" panose="020B0502040204020203" pitchFamily="34" charset="0"/>
      <p:regular r:id="rId11"/>
      <p:bold r:id="rId12"/>
      <p:italic r:id="rId13"/>
      <p:boldItalic r:id="rId1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66" roundtripDataSignature="AMtx7mg7M6y+/XS8+h8EtkVaUVOdauOeo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9A00ED3-4F39-45E5-B855-3537186DFB81}">
  <a:tblStyle styleId="{29A00ED3-4F39-45E5-B855-3537186DFB81}"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7" autoAdjust="0"/>
    <p:restoredTop sz="74543"/>
  </p:normalViewPr>
  <p:slideViewPr>
    <p:cSldViewPr snapToGrid="0">
      <p:cViewPr varScale="1">
        <p:scale>
          <a:sx n="105" d="100"/>
          <a:sy n="105" d="100"/>
        </p:scale>
        <p:origin x="976" y="20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font" Target="fonts/font7.fntdata"/><Relationship Id="rId3" Type="http://schemas.openxmlformats.org/officeDocument/2006/relationships/slide" Target="slides/slide1.xml"/><Relationship Id="rId68" Type="http://schemas.openxmlformats.org/officeDocument/2006/relationships/viewProps" Target="viewProps.xml"/><Relationship Id="rId7" Type="http://schemas.openxmlformats.org/officeDocument/2006/relationships/font" Target="fonts/font1.fntdata"/><Relationship Id="rId12" Type="http://schemas.openxmlformats.org/officeDocument/2006/relationships/font" Target="fonts/font6.fntdata"/><Relationship Id="rId67" Type="http://schemas.openxmlformats.org/officeDocument/2006/relationships/presProps" Target="presProps.xml"/><Relationship Id="rId2" Type="http://schemas.openxmlformats.org/officeDocument/2006/relationships/slideMaster" Target="slideMasters/slideMaster2.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font" Target="fonts/font5.fntdata"/><Relationship Id="rId66" Type="http://customschemas.google.com/relationships/presentationmetadata" Target="metadata"/><Relationship Id="rId5" Type="http://schemas.openxmlformats.org/officeDocument/2006/relationships/slide" Target="slides/slide3.xml"/><Relationship Id="rId10" Type="http://schemas.openxmlformats.org/officeDocument/2006/relationships/font" Target="fonts/font4.fntdata"/><Relationship Id="rId4" Type="http://schemas.openxmlformats.org/officeDocument/2006/relationships/slide" Target="slides/slide2.xml"/><Relationship Id="rId9" Type="http://schemas.openxmlformats.org/officeDocument/2006/relationships/font" Target="fonts/font3.fntdata"/><Relationship Id="rId14" Type="http://schemas.openxmlformats.org/officeDocument/2006/relationships/font" Target="fonts/font8.fntdata"/><Relationship Id="rId6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894215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158750" indent="0" algn="just">
              <a:lnSpc>
                <a:spcPct val="150000"/>
              </a:lnSpc>
              <a:buNone/>
            </a:pP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438708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4"/>
        <p:cNvGrpSpPr/>
        <p:nvPr/>
      </p:nvGrpSpPr>
      <p:grpSpPr>
        <a:xfrm>
          <a:off x="0" y="0"/>
          <a:ext cx="0" cy="0"/>
          <a:chOff x="0" y="0"/>
          <a:chExt cx="0" cy="0"/>
        </a:xfrm>
      </p:grpSpPr>
      <p:sp>
        <p:nvSpPr>
          <p:cNvPr id="25" name="Google Shape;25;p3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7" name="Google Shape;27;p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3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9" name="Google Shape;29;p3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7"/>
        <p:cNvGrpSpPr/>
        <p:nvPr/>
      </p:nvGrpSpPr>
      <p:grpSpPr>
        <a:xfrm>
          <a:off x="0" y="0"/>
          <a:ext cx="0" cy="0"/>
          <a:chOff x="0" y="0"/>
          <a:chExt cx="0" cy="0"/>
        </a:xfrm>
      </p:grpSpPr>
      <p:sp>
        <p:nvSpPr>
          <p:cNvPr id="38" name="Google Shape;38;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0" name="Google Shape;40;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1" name="Google Shape;41;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66"/>
        <p:cNvGrpSpPr/>
        <p:nvPr/>
      </p:nvGrpSpPr>
      <p:grpSpPr>
        <a:xfrm>
          <a:off x="0" y="0"/>
          <a:ext cx="0" cy="0"/>
          <a:chOff x="0" y="0"/>
          <a:chExt cx="0" cy="0"/>
        </a:xfrm>
      </p:grpSpPr>
      <p:sp>
        <p:nvSpPr>
          <p:cNvPr id="67" name="Google Shape;67;p48"/>
          <p:cNvSpPr txBox="1"/>
          <p:nvPr/>
        </p:nvSpPr>
        <p:spPr>
          <a:xfrm>
            <a:off x="1538742" y="6251419"/>
            <a:ext cx="3760845" cy="51422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000" b="0" i="0" u="none" strike="noStrike" cap="none">
              <a:solidFill>
                <a:srgbClr val="595959"/>
              </a:solidFill>
              <a:latin typeface="Century Gothic"/>
              <a:ea typeface="Century Gothic"/>
              <a:cs typeface="Century Gothic"/>
              <a:sym typeface="Century Gothic"/>
            </a:endParaRPr>
          </a:p>
        </p:txBody>
      </p:sp>
      <p:graphicFrame>
        <p:nvGraphicFramePr>
          <p:cNvPr id="68" name="Google Shape;68;p48"/>
          <p:cNvGraphicFramePr/>
          <p:nvPr/>
        </p:nvGraphicFramePr>
        <p:xfrm>
          <a:off x="1189871" y="6101850"/>
          <a:ext cx="4136700" cy="471869"/>
        </p:xfrm>
        <a:graphic>
          <a:graphicData uri="http://schemas.openxmlformats.org/drawingml/2006/table">
            <a:tbl>
              <a:tblPr>
                <a:noFill/>
                <a:tableStyleId>{29A00ED3-4F39-45E5-B855-3537186DFB81}</a:tableStyleId>
              </a:tblPr>
              <a:tblGrid>
                <a:gridCol w="717225">
                  <a:extLst>
                    <a:ext uri="{9D8B030D-6E8A-4147-A177-3AD203B41FA5}">
                      <a16:colId xmlns:a16="http://schemas.microsoft.com/office/drawing/2014/main" val="20000"/>
                    </a:ext>
                  </a:extLst>
                </a:gridCol>
                <a:gridCol w="3419475">
                  <a:extLst>
                    <a:ext uri="{9D8B030D-6E8A-4147-A177-3AD203B41FA5}">
                      <a16:colId xmlns:a16="http://schemas.microsoft.com/office/drawing/2014/main" val="20001"/>
                    </a:ext>
                  </a:extLst>
                </a:gridCol>
              </a:tblGrid>
              <a:tr h="114300">
                <a:tc>
                  <a:txBody>
                    <a:bodyPr/>
                    <a:lstStyle/>
                    <a:p>
                      <a:pPr marL="0" marR="0" lvl="0" indent="0" algn="l" rtl="0">
                        <a:lnSpc>
                          <a:spcPct val="107000"/>
                        </a:lnSpc>
                        <a:spcBef>
                          <a:spcPts val="0"/>
                        </a:spcBef>
                        <a:spcAft>
                          <a:spcPts val="0"/>
                        </a:spcAft>
                        <a:buNone/>
                      </a:pP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900" b="0" u="none" strike="noStrike" cap="none">
                          <a:solidFill>
                            <a:srgbClr val="003399"/>
                          </a:solidFill>
                          <a:latin typeface="Century Gothic"/>
                          <a:ea typeface="Century Gothic"/>
                          <a:cs typeface="Century Gothic"/>
                          <a:sym typeface="Century Gothic"/>
                        </a:rPr>
                        <a:t>CCP-LAW |</a:t>
                      </a:r>
                      <a:r>
                        <a:rPr lang="en-US" sz="900" b="0" u="none" strike="noStrike" cap="none">
                          <a:solidFill>
                            <a:srgbClr val="2683C6"/>
                          </a:solidFill>
                          <a:latin typeface="Century Gothic"/>
                          <a:ea typeface="Century Gothic"/>
                          <a:cs typeface="Century Gothic"/>
                          <a:sym typeface="Century Gothic"/>
                        </a:rPr>
                        <a:t>Curricula development on Climate Change Policy and Law</a:t>
                      </a:r>
                      <a:endParaRPr sz="900" b="0" u="none" strike="noStrike" cap="none">
                        <a:latin typeface="Calibri"/>
                        <a:ea typeface="Calibri"/>
                        <a:cs typeface="Calibri"/>
                        <a:sym typeface="Calibri"/>
                      </a:endParaRPr>
                    </a:p>
                    <a:p>
                      <a:pPr marL="0" marR="0" lvl="0" indent="0" algn="l" rtl="0">
                        <a:lnSpc>
                          <a:spcPct val="107000"/>
                        </a:lnSpc>
                        <a:spcBef>
                          <a:spcPts val="300"/>
                        </a:spcBef>
                        <a:spcAft>
                          <a:spcPts val="0"/>
                        </a:spcAft>
                        <a:buNone/>
                      </a:pPr>
                      <a:r>
                        <a:rPr lang="en-US" sz="900" u="none" strike="noStrike" cap="none">
                          <a:solidFill>
                            <a:srgbClr val="3B3838"/>
                          </a:solidFill>
                          <a:latin typeface="Calibri"/>
                          <a:ea typeface="Calibri"/>
                          <a:cs typeface="Calibri"/>
                          <a:sym typeface="Calibri"/>
                        </a:rPr>
                        <a:t>Project No of Reference: 618874-EPP-1-2020-1-VN-EPPKA2-CBHE-JP</a:t>
                      </a: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pic>
        <p:nvPicPr>
          <p:cNvPr id="69" name="Google Shape;69;p48"/>
          <p:cNvPicPr preferRelativeResize="0"/>
          <p:nvPr/>
        </p:nvPicPr>
        <p:blipFill rotWithShape="1">
          <a:blip r:embed="rId2">
            <a:alphaModFix/>
          </a:blip>
          <a:srcRect/>
          <a:stretch/>
        </p:blipFill>
        <p:spPr>
          <a:xfrm>
            <a:off x="1189871" y="6000290"/>
            <a:ext cx="697742" cy="674990"/>
          </a:xfrm>
          <a:prstGeom prst="rect">
            <a:avLst/>
          </a:prstGeom>
          <a:noFill/>
          <a:ln>
            <a:noFill/>
          </a:ln>
        </p:spPr>
      </p:pic>
      <p:pic>
        <p:nvPicPr>
          <p:cNvPr id="70" name="Google Shape;70;p48"/>
          <p:cNvPicPr preferRelativeResize="0"/>
          <p:nvPr/>
        </p:nvPicPr>
        <p:blipFill rotWithShape="1">
          <a:blip r:embed="rId3">
            <a:alphaModFix/>
          </a:blip>
          <a:srcRect/>
          <a:stretch/>
        </p:blipFill>
        <p:spPr>
          <a:xfrm>
            <a:off x="9126747" y="6078678"/>
            <a:ext cx="1526511" cy="42985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3" r:id="rId3"/>
    <p:sldLayoutId id="2147483655" r:id="rId4"/>
    <p:sldLayoutId id="2147483656"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3"/>
        <p:cNvGrpSpPr/>
        <p:nvPr/>
      </p:nvGrpSpPr>
      <p:grpSpPr>
        <a:xfrm>
          <a:off x="0" y="0"/>
          <a:ext cx="0" cy="0"/>
          <a:chOff x="0" y="0"/>
          <a:chExt cx="0" cy="0"/>
        </a:xfrm>
      </p:grpSpPr>
      <p:sp>
        <p:nvSpPr>
          <p:cNvPr id="64" name="Google Shape;64;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5" name="Google Shape;65;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239643" y="2908665"/>
            <a:ext cx="11150343" cy="1959342"/>
          </a:xfrm>
          <a:prstGeom prst="rect">
            <a:avLst/>
          </a:prstGeom>
          <a:noFill/>
          <a:ln>
            <a:noFill/>
          </a:ln>
        </p:spPr>
        <p:txBody>
          <a:bodyPr spcFirstLastPara="1" wrap="square" lIns="91425" tIns="45700" rIns="91425" bIns="45700" anchor="t" anchorCtr="0">
            <a:spAutoFit/>
          </a:bodyPr>
          <a:lstStyle/>
          <a:p>
            <a:pPr>
              <a:lnSpc>
                <a:spcPct val="107000"/>
              </a:lnSpc>
              <a:spcBef>
                <a:spcPts val="800"/>
              </a:spcBef>
              <a:spcAft>
                <a:spcPts val="800"/>
              </a:spcAft>
            </a:pPr>
            <a:r>
              <a:rPr lang="en-US" sz="2700" b="1" i="0" u="none" strike="noStrike" cap="none" dirty="0">
                <a:solidFill>
                  <a:srgbClr val="003399"/>
                </a:solidFill>
                <a:latin typeface="Century Gothic"/>
                <a:ea typeface="Century Gothic"/>
                <a:cs typeface="Century Gothic"/>
                <a:sym typeface="Century Gothic"/>
              </a:rPr>
              <a:t>Subject title: </a:t>
            </a:r>
            <a:r>
              <a:rPr lang="en-GB" sz="1800" dirty="0">
                <a:effectLst/>
                <a:latin typeface="Helvetica Neue" panose="02000503000000020004" pitchFamily="2" charset="0"/>
                <a:ea typeface="Helvetica Neue" panose="02000503000000020004" pitchFamily="2" charset="0"/>
                <a:cs typeface="Helvetica Neue" panose="02000503000000020004" pitchFamily="2" charset="0"/>
              </a:rPr>
              <a:t>Climate Change and Sustainable Development</a:t>
            </a:r>
            <a:r>
              <a:rPr lang="en-CL" sz="2400" dirty="0">
                <a:effectLst/>
              </a:rPr>
              <a:t> </a:t>
            </a:r>
            <a:endParaRPr lang="en-US" sz="2700" b="1" dirty="0">
              <a:solidFill>
                <a:srgbClr val="003399"/>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lang="en-US" sz="2700" b="1" i="0" u="none" strike="noStrike" cap="none" dirty="0">
              <a:solidFill>
                <a:srgbClr val="003399"/>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r>
              <a:rPr lang="en-US" sz="2200" b="1" dirty="0">
                <a:solidFill>
                  <a:srgbClr val="003399"/>
                </a:solidFill>
                <a:latin typeface="Century Gothic"/>
                <a:ea typeface="Century Gothic"/>
                <a:cs typeface="Century Gothic"/>
                <a:sym typeface="Century Gothic"/>
              </a:rPr>
              <a:t>Instructor Name: …</a:t>
            </a:r>
            <a:endParaRPr sz="2200" b="0" i="0" u="none" strike="noStrike" cap="none" dirty="0">
              <a:solidFill>
                <a:srgbClr val="000000"/>
              </a:solidFill>
              <a:latin typeface="Century Gothic"/>
              <a:ea typeface="Century Gothic"/>
              <a:cs typeface="Century Gothic"/>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1073740" y="2043953"/>
            <a:ext cx="10073872" cy="2185173"/>
          </a:xfrm>
          <a:prstGeom prst="rect">
            <a:avLst/>
          </a:prstGeom>
          <a:solidFill>
            <a:srgbClr val="003399"/>
          </a:solidFill>
          <a:ln>
            <a:noFill/>
          </a:ln>
        </p:spPr>
        <p:txBody>
          <a:bodyPr spcFirstLastPara="1" wrap="square" lIns="91425" tIns="45700" rIns="91425" bIns="45700" anchor="t" anchorCtr="0">
            <a:spAutoFit/>
          </a:bodyPr>
          <a:lstStyle/>
          <a:p>
            <a:endParaRPr lang="en-GB" sz="2800" b="1" dirty="0">
              <a:effectLst/>
              <a:latin typeface="Helvetica Neue" panose="02000503000000020004" pitchFamily="2" charset="0"/>
              <a:ea typeface="Helvetica Neue" panose="02000503000000020004" pitchFamily="2" charset="0"/>
              <a:cs typeface="Helvetica Neue" panose="02000503000000020004" pitchFamily="2" charset="0"/>
            </a:endParaRPr>
          </a:p>
          <a:p>
            <a:r>
              <a:rPr lang="en-US" sz="4000" b="1" dirty="0">
                <a:effectLst/>
                <a:latin typeface="Helvetica Neue" panose="02000503000000020004" pitchFamily="2" charset="0"/>
                <a:ea typeface="Helvetica Neue" panose="02000503000000020004" pitchFamily="2" charset="0"/>
                <a:cs typeface="Helvetica Neue" panose="02000503000000020004" pitchFamily="2" charset="0"/>
              </a:rPr>
              <a:t>Sustainable Development Goals Progress</a:t>
            </a:r>
            <a:endParaRPr lang="en-CL" sz="4000" dirty="0">
              <a:effectLst/>
              <a:latin typeface="Calibri" panose="020F0502020204030204" pitchFamily="34" charset="0"/>
              <a:ea typeface="Calibri" panose="020F0502020204030204" pitchFamily="34" charset="0"/>
            </a:endParaRPr>
          </a:p>
          <a:p>
            <a:pPr marL="0" marR="0" lvl="0" indent="0" algn="l" rtl="0">
              <a:lnSpc>
                <a:spcPct val="100000"/>
              </a:lnSpc>
              <a:spcBef>
                <a:spcPts val="0"/>
              </a:spcBef>
              <a:spcAft>
                <a:spcPts val="0"/>
              </a:spcAft>
              <a:buClr>
                <a:srgbClr val="FFFFFF"/>
              </a:buClr>
              <a:buSzPts val="2800"/>
              <a:buFont typeface="Arial"/>
              <a:buNone/>
            </a:pP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Tree>
    <p:extLst>
      <p:ext uri="{BB962C8B-B14F-4D97-AF65-F5344CB8AC3E}">
        <p14:creationId xmlns:p14="http://schemas.microsoft.com/office/powerpoint/2010/main" val="26035770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830956"/>
          </a:xfrm>
          <a:prstGeom prst="rect">
            <a:avLst/>
          </a:prstGeom>
          <a:solidFill>
            <a:srgbClr val="003399"/>
          </a:solidFill>
          <a:ln>
            <a:noFill/>
          </a:ln>
        </p:spPr>
        <p:txBody>
          <a:bodyPr spcFirstLastPara="1" wrap="square" lIns="91425" tIns="45700" rIns="91425" bIns="45700" anchor="t" anchorCtr="0">
            <a:spAutoFit/>
          </a:bodyPr>
          <a:lstStyle/>
          <a:p>
            <a:r>
              <a:rPr lang="en-US" sz="2400" b="1" dirty="0">
                <a:effectLst/>
                <a:latin typeface="Helvetica Neue" panose="02000503000000020004" pitchFamily="2" charset="0"/>
                <a:ea typeface="Helvetica Neue" panose="02000503000000020004" pitchFamily="2" charset="0"/>
                <a:cs typeface="Helvetica Neue" panose="02000503000000020004" pitchFamily="2" charset="0"/>
              </a:rPr>
              <a:t>Sustainable Development Goals Progress</a:t>
            </a:r>
          </a:p>
          <a:p>
            <a:endParaRPr lang="en-CL" sz="2400" dirty="0">
              <a:effectLst/>
              <a:latin typeface="Calibri" panose="020F0502020204030204" pitchFamily="34" charset="0"/>
              <a:ea typeface="Calibri" panose="020F0502020204030204" pitchFamily="34" charset="0"/>
            </a:endParaRPr>
          </a:p>
        </p:txBody>
      </p:sp>
      <p:sp>
        <p:nvSpPr>
          <p:cNvPr id="158" name="Google Shape;158;p46"/>
          <p:cNvSpPr txBox="1"/>
          <p:nvPr/>
        </p:nvSpPr>
        <p:spPr>
          <a:xfrm>
            <a:off x="255494" y="1375023"/>
            <a:ext cx="10972800" cy="451478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lnSpc>
                <a:spcPct val="150000"/>
              </a:lnSpc>
            </a:pPr>
            <a:r>
              <a:rPr lang="en-GB" sz="1800" b="1" dirty="0">
                <a:effectLst/>
                <a:latin typeface="Helvetica Neue" panose="02000503000000020004" pitchFamily="2" charset="0"/>
                <a:ea typeface="Helvetica Neue" panose="02000503000000020004" pitchFamily="2" charset="0"/>
                <a:cs typeface="Helvetica Neue" panose="02000503000000020004" pitchFamily="2" charset="0"/>
              </a:rPr>
              <a:t>Presentations of students</a:t>
            </a:r>
            <a:r>
              <a:rPr lang="en-CL" sz="2400" dirty="0">
                <a:effectLst/>
              </a:rPr>
              <a:t> </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88724840"/>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24019</TotalTime>
  <Words>87</Words>
  <Application>Microsoft Macintosh PowerPoint</Application>
  <PresentationFormat>Widescreen</PresentationFormat>
  <Paragraphs>12</Paragraphs>
  <Slides>3</Slides>
  <Notes>3</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vt:i4>
      </vt:variant>
    </vt:vector>
  </HeadingPairs>
  <TitlesOfParts>
    <vt:vector size="10" baseType="lpstr">
      <vt:lpstr>Century Gothic</vt:lpstr>
      <vt:lpstr>Calibri</vt:lpstr>
      <vt:lpstr>Helvetica Neue</vt:lpstr>
      <vt:lpstr>Segoe UI</vt:lpstr>
      <vt:lpstr>Arial</vt:lpstr>
      <vt:lpstr>Office Theme</vt:lpstr>
      <vt:lpstr>Θέμα του Office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WIN</dc:creator>
  <cp:lastModifiedBy>Constantina Kostami</cp:lastModifiedBy>
  <cp:revision>115</cp:revision>
  <dcterms:created xsi:type="dcterms:W3CDTF">2020-01-02T01:56:26Z</dcterms:created>
  <dcterms:modified xsi:type="dcterms:W3CDTF">2024-04-24T03:00:13Z</dcterms:modified>
</cp:coreProperties>
</file>