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951663" cy="10082213"/>
  <p:embeddedFontLst>
    <p:embeddedFont>
      <p:font typeface="Century Gothic" panose="020B050202020202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67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7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00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2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35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3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0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87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77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77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38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407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57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wto.org/english/tratop_e/envir_e/climate_intro_e.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to.org/english/res_e/publications_e/wtr22_e.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B84D115-A220-C61C-30D6-E13AEE2D2988}"/>
              </a:ext>
            </a:extLst>
          </p:cNvPr>
          <p:cNvPicPr>
            <a:picLocks noChangeAspect="1"/>
          </p:cNvPicPr>
          <p:nvPr/>
        </p:nvPicPr>
        <p:blipFill>
          <a:blip r:embed="rId3"/>
          <a:stretch>
            <a:fillRect/>
          </a:stretch>
        </p:blipFill>
        <p:spPr>
          <a:xfrm>
            <a:off x="1585474" y="1338783"/>
            <a:ext cx="7456926" cy="4205083"/>
          </a:xfrm>
          <a:prstGeom prst="rect">
            <a:avLst/>
          </a:prstGeom>
        </p:spPr>
      </p:pic>
    </p:spTree>
    <p:extLst>
      <p:ext uri="{BB962C8B-B14F-4D97-AF65-F5344CB8AC3E}">
        <p14:creationId xmlns:p14="http://schemas.microsoft.com/office/powerpoint/2010/main" val="279046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r>
              <a:rPr lang="en-US" sz="1600" b="1" dirty="0">
                <a:latin typeface="Segoe UI" panose="020B0502040204020203" pitchFamily="34" charset="0"/>
                <a:ea typeface="Quattrocento Sans"/>
                <a:cs typeface="Segoe UI" panose="020B0502040204020203" pitchFamily="34" charset="0"/>
                <a:sym typeface="Quattrocento Sans"/>
              </a:rPr>
              <a:t>First, a significant number of climate change-related NTMs have been adopted by counties with the following regulatory objectives: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Reduce the emission of GHG from traded goods (including through the adoption of regulations on cars, fossil fuel, and biofuel)</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Impose energy efficiency requirements on appliances.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Prevent deforestation and promote sustainable forest management</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Ensure the quality and reliability of renewable energy production equipment</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Restrict the use of plastics.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64461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03518DF7-302D-ED15-3707-B71150274A4D}"/>
              </a:ext>
            </a:extLst>
          </p:cNvPr>
          <p:cNvPicPr>
            <a:picLocks noChangeAspect="1"/>
          </p:cNvPicPr>
          <p:nvPr/>
        </p:nvPicPr>
        <p:blipFill>
          <a:blip r:embed="rId3"/>
          <a:stretch>
            <a:fillRect/>
          </a:stretch>
        </p:blipFill>
        <p:spPr>
          <a:xfrm>
            <a:off x="1527791" y="1442763"/>
            <a:ext cx="6769543" cy="4166454"/>
          </a:xfrm>
          <a:prstGeom prst="rect">
            <a:avLst/>
          </a:prstGeom>
        </p:spPr>
      </p:pic>
    </p:spTree>
    <p:extLst>
      <p:ext uri="{BB962C8B-B14F-4D97-AF65-F5344CB8AC3E}">
        <p14:creationId xmlns:p14="http://schemas.microsoft.com/office/powerpoint/2010/main" val="17451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spc="-50" dirty="0">
                <a:solidFill>
                  <a:srgbClr val="000000"/>
                </a:solidFill>
                <a:effectLst/>
                <a:latin typeface="Segoe UI" panose="020B0502040204020203" pitchFamily="34" charset="0"/>
                <a:ea typeface="Calibri" panose="020F0502020204030204" pitchFamily="34" charset="0"/>
                <a:cs typeface="Segoe UI" panose="020B0502040204020203" pitchFamily="34" charset="0"/>
              </a:rPr>
              <a:t>Second, TBTs account for a large majority of all identified climate change-related NTMs.</a:t>
            </a:r>
          </a:p>
          <a:p>
            <a:pPr marR="0" lvl="1" algn="just" rtl="0">
              <a:lnSpc>
                <a:spcPct val="150000"/>
              </a:lnSpc>
              <a:spcBef>
                <a:spcPts val="0"/>
              </a:spcBef>
              <a:spcAft>
                <a:spcPts val="0"/>
              </a:spcAft>
              <a:buClr>
                <a:srgbClr val="000000"/>
              </a:buClr>
              <a:buSzPts val="1600"/>
            </a:pPr>
            <a:endParaRPr lang="en-US" sz="1600" b="1" spc="-50" dirty="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Third, in addition to TBTs, countries have adopted various other types of climate change-related NTMs such as </a:t>
            </a:r>
            <a:r>
              <a:rPr lang="en-US" sz="1600" dirty="0">
                <a:latin typeface="Segoe UI" panose="020B0502040204020203" pitchFamily="34" charset="0"/>
                <a:ea typeface="Quattrocento Sans"/>
                <a:cs typeface="Segoe UI" panose="020B0502040204020203" pitchFamily="34" charset="0"/>
                <a:sym typeface="Quattrocento Sans"/>
              </a:rPr>
              <a:t>Pre-shipment inspections; Non-automatic import licensing; Quotas and prohibitions; Price control measures; Finance measures; Measures affecting competition; Trade-related investment measures; and Export-related measures. </a:t>
            </a:r>
          </a:p>
        </p:txBody>
      </p:sp>
    </p:spTree>
    <p:extLst>
      <p:ext uri="{BB962C8B-B14F-4D97-AF65-F5344CB8AC3E}">
        <p14:creationId xmlns:p14="http://schemas.microsoft.com/office/powerpoint/2010/main" val="5767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2.1. Focus on climate change-related technical barriers to trade</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Technical barriers to trade comprise technical requirements on product characteristics or production methods, as well as related conformity assessment procedures.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Over the last few decades, there has been a steady increase in the adoption and use of technical regulations, labeling schemes, and conformity assessment procedures to implement environmental (and climate change mitigation) objectives.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Climate change-related TBTs aim to decrease GHG emissions directly or indirectly arising from the production, use, and disposal of both domestically produced and imported goods (WTO/UNEP, 2009).</a:t>
            </a:r>
          </a:p>
        </p:txBody>
      </p:sp>
    </p:spTree>
    <p:extLst>
      <p:ext uri="{BB962C8B-B14F-4D97-AF65-F5344CB8AC3E}">
        <p14:creationId xmlns:p14="http://schemas.microsoft.com/office/powerpoint/2010/main" val="393223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2.1.1. Technical regulations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Technical regulations have been used in a wide variety of activities including those related to energy efficiency; forestry/deforestation; transportation and vehicles; renewable energy and biofuels; plastics; and sustainable production schemes.</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Technical regulations to promote energy efficiency and reduce emissions levels have been adopted by most developed countries and increasingly by developing countries as well.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Climate change-related technical regulations can be classified according to different parameters:</a:t>
            </a:r>
          </a:p>
          <a:p>
            <a:pPr marL="627063"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First, they can be imposed on either products and/or process and production methods (PPMs).</a:t>
            </a:r>
          </a:p>
          <a:p>
            <a:pPr marL="627063"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Second, technical regulations can be based either on product characteristics or on performance.</a:t>
            </a:r>
          </a:p>
        </p:txBody>
      </p:sp>
    </p:spTree>
    <p:extLst>
      <p:ext uri="{BB962C8B-B14F-4D97-AF65-F5344CB8AC3E}">
        <p14:creationId xmlns:p14="http://schemas.microsoft.com/office/powerpoint/2010/main" val="113360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Trade and climate change </a:t>
            </a:r>
            <a:r>
              <a:rPr lang="en-US" sz="1600">
                <a:latin typeface="Segoe UI" panose="020B0502040204020203" pitchFamily="34" charset="0"/>
                <a:ea typeface="Quattrocento Sans"/>
                <a:cs typeface="Segoe UI" panose="020B0502040204020203" pitchFamily="34" charset="0"/>
                <a:sym typeface="Quattrocento Sans"/>
                <a:hlinkClick r:id="rId3"/>
              </a:rPr>
              <a:t>https://www.wto.org/english/tratop_e/envir_e/climate_intro_e.htm</a:t>
            </a:r>
            <a:r>
              <a:rPr lang="en-US" sz="1600">
                <a:latin typeface="Segoe UI" panose="020B0502040204020203" pitchFamily="34" charset="0"/>
                <a:ea typeface="Quattrocento Sans"/>
                <a:cs typeface="Segoe UI" panose="020B0502040204020203" pitchFamily="34" charset="0"/>
                <a:sym typeface="Quattrocento Sans"/>
              </a:rPr>
              <a:t> </a:t>
            </a:r>
          </a:p>
          <a:p>
            <a:pPr marL="285750" lvl="1" indent="-285750" algn="just">
              <a:lnSpc>
                <a:spcPct val="150000"/>
              </a:lnSpc>
              <a:buSzPts val="1600"/>
              <a:buFont typeface="Arial" panose="020B0604020202020204" pitchFamily="34" charset="0"/>
              <a:buChar char="•"/>
            </a:pPr>
            <a:r>
              <a:rPr lang="en-US" sz="1600">
                <a:latin typeface="Segoe UI" panose="020B0502040204020203" pitchFamily="34" charset="0"/>
                <a:ea typeface="Quattrocento Sans"/>
                <a:cs typeface="Segoe UI" panose="020B0502040204020203" pitchFamily="34" charset="0"/>
                <a:sym typeface="Quattrocento Sans"/>
              </a:rPr>
              <a:t>World Trade Report 2022 Climate change and international trade </a:t>
            </a:r>
            <a:r>
              <a:rPr lang="en-US" sz="1600">
                <a:latin typeface="Segoe UI" panose="020B0502040204020203" pitchFamily="34" charset="0"/>
                <a:ea typeface="Quattrocento Sans"/>
                <a:cs typeface="Segoe UI" panose="020B0502040204020203" pitchFamily="34" charset="0"/>
                <a:sym typeface="Quattrocento Sans"/>
                <a:hlinkClick r:id="rId4"/>
              </a:rPr>
              <a:t>https://www.wto.org/english/res_e/publications_e/wtr22_e.htm</a:t>
            </a:r>
            <a:r>
              <a:rPr lang="en-US" sz="1600">
                <a:latin typeface="Segoe UI" panose="020B0502040204020203" pitchFamily="34" charset="0"/>
                <a:ea typeface="Quattrocento Sans"/>
                <a:cs typeface="Segoe UI" panose="020B0502040204020203" pitchFamily="34" charset="0"/>
                <a:sym typeface="Quattrocento Sans"/>
              </a:rPr>
              <a:t>  </a:t>
            </a:r>
            <a:endParaRPr lang="en-US"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2581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Font typeface="Arial"/>
              <a:buAutoNum type="arabicPeriod"/>
            </a:pPr>
            <a:r>
              <a:rPr lang="en-US" sz="1600" b="1" dirty="0">
                <a:latin typeface="Segoe UI" panose="020B0502040204020203" pitchFamily="34" charset="0"/>
                <a:ea typeface="Quattrocento Sans"/>
                <a:cs typeface="Segoe UI" panose="020B0502040204020203" pitchFamily="34" charset="0"/>
                <a:sym typeface="Quattrocento Sans"/>
              </a:rPr>
              <a:t>Introduction </a:t>
            </a:r>
          </a:p>
          <a:p>
            <a:pPr marL="285750" marR="0" lvl="1" indent="-285750" algn="just" rtl="0">
              <a:lnSpc>
                <a:spcPct val="150000"/>
              </a:lnSpc>
              <a:spcBef>
                <a:spcPts val="0"/>
              </a:spcBef>
              <a:spcAft>
                <a:spcPts val="0"/>
              </a:spcAft>
              <a:buClr>
                <a:srgbClr val="000000"/>
              </a:buClr>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Climate change mitigation can be enhanced by developing, adopting, and deploying environmental technologies (ET).</a:t>
            </a:r>
          </a:p>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2. There is scope for intensifying trade in environmental goods (EG) and services (EGS) </a:t>
            </a:r>
          </a:p>
          <a:p>
            <a:pPr marL="342900" marR="0" lvl="1" indent="-342900" algn="just" rtl="0">
              <a:lnSpc>
                <a:spcPct val="150000"/>
              </a:lnSpc>
              <a:spcBef>
                <a:spcPts val="0"/>
              </a:spcBef>
              <a:spcAft>
                <a:spcPts val="0"/>
              </a:spcAft>
              <a:buClr>
                <a:srgbClr val="000000"/>
              </a:buClr>
              <a:buSzPts val="1600"/>
              <a:buAutoNum type="alphaUcParenR"/>
            </a:pPr>
            <a:r>
              <a:rPr lang="en-US" sz="1600" b="1" dirty="0">
                <a:latin typeface="Segoe UI" panose="020B0502040204020203" pitchFamily="34" charset="0"/>
                <a:ea typeface="Quattrocento Sans"/>
                <a:cs typeface="Segoe UI" panose="020B0502040204020203" pitchFamily="34" charset="0"/>
                <a:sym typeface="Quattrocento Sans"/>
              </a:rPr>
              <a:t>Environmental goods &amp; services serve to improve environmental outcomes </a:t>
            </a:r>
          </a:p>
          <a:p>
            <a:pPr marL="801688" marR="0" lvl="1" indent="-400050" algn="just" rtl="0">
              <a:lnSpc>
                <a:spcPct val="150000"/>
              </a:lnSpc>
              <a:spcBef>
                <a:spcPts val="0"/>
              </a:spcBef>
              <a:spcAft>
                <a:spcPts val="0"/>
              </a:spcAft>
              <a:buClr>
                <a:srgbClr val="000000"/>
              </a:buClr>
              <a:buSzPts val="1600"/>
              <a:buAutoNum type="romanLcPeriod"/>
            </a:pPr>
            <a:r>
              <a:rPr lang="en-US" sz="1600" dirty="0">
                <a:latin typeface="Segoe UI" panose="020B0502040204020203" pitchFamily="34" charset="0"/>
                <a:ea typeface="Quattrocento Sans"/>
                <a:cs typeface="Segoe UI" panose="020B0502040204020203" pitchFamily="34" charset="0"/>
                <a:sym typeface="Quattrocento Sans"/>
              </a:rPr>
              <a:t>Pollution management technologies and products </a:t>
            </a:r>
          </a:p>
          <a:p>
            <a:pPr marL="801688" marR="0" lvl="1" indent="-400050" algn="just" rtl="0">
              <a:lnSpc>
                <a:spcPct val="150000"/>
              </a:lnSpc>
              <a:spcBef>
                <a:spcPts val="0"/>
              </a:spcBef>
              <a:spcAft>
                <a:spcPts val="0"/>
              </a:spcAft>
              <a:buClr>
                <a:srgbClr val="000000"/>
              </a:buClr>
              <a:buSzPts val="1600"/>
              <a:buAutoNum type="romanLcPeriod"/>
            </a:pPr>
            <a:r>
              <a:rPr lang="en-US" sz="1600" dirty="0">
                <a:latin typeface="Segoe UI" panose="020B0502040204020203" pitchFamily="34" charset="0"/>
                <a:ea typeface="Quattrocento Sans"/>
                <a:cs typeface="Segoe UI" panose="020B0502040204020203" pitchFamily="34" charset="0"/>
                <a:sym typeface="Quattrocento Sans"/>
              </a:rPr>
              <a:t>Cleaner technologies and products</a:t>
            </a:r>
          </a:p>
          <a:p>
            <a:pPr marL="801688" marR="0" lvl="1" indent="-400050" algn="just" rtl="0">
              <a:lnSpc>
                <a:spcPct val="150000"/>
              </a:lnSpc>
              <a:spcBef>
                <a:spcPts val="0"/>
              </a:spcBef>
              <a:spcAft>
                <a:spcPts val="0"/>
              </a:spcAft>
              <a:buClr>
                <a:srgbClr val="000000"/>
              </a:buClr>
              <a:buSzPts val="1600"/>
              <a:buAutoNum type="romanLcPeriod"/>
            </a:pPr>
            <a:r>
              <a:rPr lang="en-US" sz="1600" dirty="0">
                <a:latin typeface="Segoe UI" panose="020B0502040204020203" pitchFamily="34" charset="0"/>
                <a:ea typeface="Quattrocento Sans"/>
                <a:cs typeface="Segoe UI" panose="020B0502040204020203" pitchFamily="34" charset="0"/>
                <a:sym typeface="Quattrocento Sans"/>
              </a:rPr>
              <a:t>Resources management technologies and products </a:t>
            </a:r>
          </a:p>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B) Trade in environmental goods has been dynamic, but not equally so in all regions </a:t>
            </a: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A4982E9-7A88-1689-8D3A-612ABED40354}"/>
              </a:ext>
            </a:extLst>
          </p:cNvPr>
          <p:cNvPicPr>
            <a:picLocks noChangeAspect="1"/>
          </p:cNvPicPr>
          <p:nvPr/>
        </p:nvPicPr>
        <p:blipFill>
          <a:blip r:embed="rId3"/>
          <a:stretch>
            <a:fillRect/>
          </a:stretch>
        </p:blipFill>
        <p:spPr>
          <a:xfrm>
            <a:off x="1130896" y="1640531"/>
            <a:ext cx="9130704" cy="4068795"/>
          </a:xfrm>
          <a:prstGeom prst="rect">
            <a:avLst/>
          </a:prstGeom>
        </p:spPr>
      </p:pic>
    </p:spTree>
    <p:extLst>
      <p:ext uri="{BB962C8B-B14F-4D97-AF65-F5344CB8AC3E}">
        <p14:creationId xmlns:p14="http://schemas.microsoft.com/office/powerpoint/2010/main" val="21927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C) barriers to trade in environmental goods and services are still significant &amp; Non-tariff Measures (NTMs)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9B15F529-1213-F982-6898-D232388CC04E}"/>
              </a:ext>
            </a:extLst>
          </p:cNvPr>
          <p:cNvPicPr>
            <a:picLocks noChangeAspect="1"/>
          </p:cNvPicPr>
          <p:nvPr/>
        </p:nvPicPr>
        <p:blipFill>
          <a:blip r:embed="rId3"/>
          <a:stretch>
            <a:fillRect/>
          </a:stretch>
        </p:blipFill>
        <p:spPr>
          <a:xfrm>
            <a:off x="1140947" y="2082800"/>
            <a:ext cx="9154519" cy="3461066"/>
          </a:xfrm>
          <a:prstGeom prst="rect">
            <a:avLst/>
          </a:prstGeom>
        </p:spPr>
      </p:pic>
    </p:spTree>
    <p:extLst>
      <p:ext uri="{BB962C8B-B14F-4D97-AF65-F5344CB8AC3E}">
        <p14:creationId xmlns:p14="http://schemas.microsoft.com/office/powerpoint/2010/main" val="19498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C) barriers to trade in environmental goods and services are still significant &amp; Non-tariff Measures (NTMs)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3839D95-4B8F-5A60-5F4C-D997B9409C47}"/>
              </a:ext>
            </a:extLst>
          </p:cNvPr>
          <p:cNvPicPr>
            <a:picLocks noChangeAspect="1"/>
          </p:cNvPicPr>
          <p:nvPr/>
        </p:nvPicPr>
        <p:blipFill>
          <a:blip r:embed="rId3"/>
          <a:stretch>
            <a:fillRect/>
          </a:stretch>
        </p:blipFill>
        <p:spPr>
          <a:xfrm>
            <a:off x="1847384" y="1680878"/>
            <a:ext cx="8481949" cy="3990999"/>
          </a:xfrm>
          <a:prstGeom prst="rect">
            <a:avLst/>
          </a:prstGeom>
        </p:spPr>
      </p:pic>
    </p:spTree>
    <p:extLst>
      <p:ext uri="{BB962C8B-B14F-4D97-AF65-F5344CB8AC3E}">
        <p14:creationId xmlns:p14="http://schemas.microsoft.com/office/powerpoint/2010/main" val="350428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3. Trade in environmental goods and services can contribute to climate change mitigation </a:t>
            </a:r>
          </a:p>
          <a:p>
            <a:pPr marL="342900" marR="0" lvl="1" indent="-342900" algn="just" rtl="0">
              <a:lnSpc>
                <a:spcPct val="150000"/>
              </a:lnSpc>
              <a:spcBef>
                <a:spcPts val="0"/>
              </a:spcBef>
              <a:spcAft>
                <a:spcPts val="0"/>
              </a:spcAft>
              <a:buClr>
                <a:srgbClr val="000000"/>
              </a:buClr>
              <a:buSzPts val="1600"/>
              <a:buAutoNum type="alphaLcPeriod"/>
            </a:pPr>
            <a:r>
              <a:rPr lang="en-US" sz="1600" dirty="0">
                <a:latin typeface="Segoe UI" panose="020B0502040204020203" pitchFamily="34" charset="0"/>
                <a:ea typeface="Quattrocento Sans"/>
                <a:cs typeface="Segoe UI" panose="020B0502040204020203" pitchFamily="34" charset="0"/>
                <a:sym typeface="Quattrocento Sans"/>
              </a:rPr>
              <a:t>Trade in EGS can contribute to climate change mitigation through three main channels i.e. Scale effect, composition effects, and technique effects </a:t>
            </a:r>
          </a:p>
          <a:p>
            <a:pPr marL="342900" marR="0" lvl="1" indent="-342900" algn="just" rtl="0">
              <a:lnSpc>
                <a:spcPct val="150000"/>
              </a:lnSpc>
              <a:spcBef>
                <a:spcPts val="0"/>
              </a:spcBef>
              <a:spcAft>
                <a:spcPts val="0"/>
              </a:spcAft>
              <a:buClr>
                <a:srgbClr val="000000"/>
              </a:buClr>
              <a:buSzPts val="1600"/>
              <a:buAutoNum type="alphaLcPeriod"/>
            </a:pPr>
            <a:r>
              <a:rPr lang="en-US" sz="1600" dirty="0">
                <a:latin typeface="Segoe UI" panose="020B0502040204020203" pitchFamily="34" charset="0"/>
                <a:ea typeface="Quattrocento Sans"/>
                <a:cs typeface="Segoe UI" panose="020B0502040204020203" pitchFamily="34" charset="0"/>
                <a:sym typeface="Quattrocento Sans"/>
              </a:rPr>
              <a:t> Opening up trade in energy-related environmental goods would reduce emissions and raise GDP in all regions. Four scenarios combining reductions in tariffs &amp; NTMs for EREG and EPP are considered</a:t>
            </a:r>
          </a:p>
          <a:p>
            <a:pPr marL="896938" marR="0" lvl="1" indent="-342900" algn="just" rtl="0">
              <a:lnSpc>
                <a:spcPct val="150000"/>
              </a:lnSpc>
              <a:spcBef>
                <a:spcPts val="0"/>
              </a:spcBef>
              <a:spcAft>
                <a:spcPts val="0"/>
              </a:spcAft>
              <a:buClr>
                <a:srgbClr val="000000"/>
              </a:buClr>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Elimination of tariffs on EREG;</a:t>
            </a:r>
          </a:p>
          <a:p>
            <a:pPr marL="896938" marR="0" lvl="1" indent="-342900" algn="just" rtl="0">
              <a:lnSpc>
                <a:spcPct val="150000"/>
              </a:lnSpc>
              <a:spcBef>
                <a:spcPts val="0"/>
              </a:spcBef>
              <a:spcAft>
                <a:spcPts val="0"/>
              </a:spcAft>
              <a:buClr>
                <a:srgbClr val="000000"/>
              </a:buClr>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Elimination of tariff and a 25% reduction in the ad valorem equivalent of NTMs on ERGS;</a:t>
            </a:r>
          </a:p>
          <a:p>
            <a:pPr marL="896938" marR="0" lvl="1" indent="-342900" algn="just" rtl="0">
              <a:lnSpc>
                <a:spcPct val="150000"/>
              </a:lnSpc>
              <a:spcBef>
                <a:spcPts val="0"/>
              </a:spcBef>
              <a:spcAft>
                <a:spcPts val="0"/>
              </a:spcAft>
              <a:buClr>
                <a:srgbClr val="000000"/>
              </a:buClr>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Elimination of tariffs on EREG and EPP &amp; a 25% reduction in the ad valorem equivalent of NTMs on EREG ; and </a:t>
            </a:r>
          </a:p>
          <a:p>
            <a:pPr marL="896938" marR="0" lvl="1" indent="-342900" algn="just" rtl="0">
              <a:lnSpc>
                <a:spcPct val="150000"/>
              </a:lnSpc>
              <a:spcBef>
                <a:spcPts val="0"/>
              </a:spcBef>
              <a:spcAft>
                <a:spcPts val="0"/>
              </a:spcAft>
              <a:buClr>
                <a:srgbClr val="000000"/>
              </a:buClr>
              <a:buSzPts val="1600"/>
              <a:buAutoNum type="arabicPeriod"/>
            </a:pPr>
            <a:r>
              <a:rPr lang="en-US" sz="1600" dirty="0">
                <a:latin typeface="Segoe UI" panose="020B0502040204020203" pitchFamily="34" charset="0"/>
                <a:ea typeface="Quattrocento Sans"/>
                <a:cs typeface="Segoe UI" panose="020B0502040204020203" pitchFamily="34" charset="0"/>
                <a:sym typeface="Quattrocento Sans"/>
              </a:rPr>
              <a:t>Elimination of tariffs and 25% reduction in the ad valorem equivalent of NTMs on EREG and EPP.  </a:t>
            </a:r>
          </a:p>
          <a:p>
            <a:pPr marL="342900" marR="0" lvl="1" indent="-342900" algn="just" rtl="0">
              <a:lnSpc>
                <a:spcPct val="150000"/>
              </a:lnSpc>
              <a:spcBef>
                <a:spcPts val="0"/>
              </a:spcBef>
              <a:spcAft>
                <a:spcPts val="0"/>
              </a:spcAft>
              <a:buClr>
                <a:srgbClr val="000000"/>
              </a:buClr>
              <a:buSzPts val="1600"/>
              <a:buAutoNum type="alphaLcPeriod"/>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20907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marR="0" lvl="1" indent="-342900" algn="just" rtl="0">
              <a:lnSpc>
                <a:spcPct val="150000"/>
              </a:lnSpc>
              <a:spcBef>
                <a:spcPts val="0"/>
              </a:spcBef>
              <a:spcAft>
                <a:spcPts val="0"/>
              </a:spcAft>
              <a:buClr>
                <a:srgbClr val="000000"/>
              </a:buClr>
              <a:buSzPts val="1600"/>
              <a:buAutoNum type="alphaLcPeriod"/>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03AE507-A268-6F67-061D-687CC0B37545}"/>
              </a:ext>
            </a:extLst>
          </p:cNvPr>
          <p:cNvPicPr>
            <a:picLocks noChangeAspect="1"/>
          </p:cNvPicPr>
          <p:nvPr/>
        </p:nvPicPr>
        <p:blipFill>
          <a:blip r:embed="rId3"/>
          <a:stretch>
            <a:fillRect/>
          </a:stretch>
        </p:blipFill>
        <p:spPr>
          <a:xfrm>
            <a:off x="1710811" y="1314134"/>
            <a:ext cx="7831309" cy="4229732"/>
          </a:xfrm>
          <a:prstGeom prst="rect">
            <a:avLst/>
          </a:prstGeom>
        </p:spPr>
      </p:pic>
    </p:spTree>
    <p:extLst>
      <p:ext uri="{BB962C8B-B14F-4D97-AF65-F5344CB8AC3E}">
        <p14:creationId xmlns:p14="http://schemas.microsoft.com/office/powerpoint/2010/main" val="119344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3084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b="1" dirty="0">
                <a:latin typeface="Segoe UI" panose="020B0502040204020203" pitchFamily="34" charset="0"/>
                <a:ea typeface="Quattrocento Sans"/>
                <a:cs typeface="Segoe UI" panose="020B0502040204020203" pitchFamily="34" charset="0"/>
                <a:sym typeface="Quattrocento Sans"/>
              </a:rPr>
              <a:t>4. The development and deployment of environmental goods and services require greater international cooperation. </a:t>
            </a:r>
          </a:p>
          <a:p>
            <a:pPr marL="342900" marR="0" lvl="1" indent="-342900" algn="just" rtl="0">
              <a:lnSpc>
                <a:spcPct val="150000"/>
              </a:lnSpc>
              <a:spcBef>
                <a:spcPts val="0"/>
              </a:spcBef>
              <a:spcAft>
                <a:spcPts val="0"/>
              </a:spcAft>
              <a:buClr>
                <a:srgbClr val="000000"/>
              </a:buClr>
              <a:buSzPts val="1600"/>
              <a:buAutoNum type="alphaLcPeriod"/>
            </a:pPr>
            <a:r>
              <a:rPr lang="en-US" sz="1600" dirty="0">
                <a:latin typeface="Segoe UI" panose="020B0502040204020203" pitchFamily="34" charset="0"/>
                <a:ea typeface="Quattrocento Sans"/>
                <a:cs typeface="Segoe UI" panose="020B0502040204020203" pitchFamily="34" charset="0"/>
                <a:sym typeface="Quattrocento Sans"/>
              </a:rPr>
              <a:t>Facilitating trade and investment in environmental goods and services is essential </a:t>
            </a:r>
          </a:p>
          <a:p>
            <a:pPr marL="342900" marR="0" lvl="1" indent="-342900" algn="just" rtl="0">
              <a:lnSpc>
                <a:spcPct val="150000"/>
              </a:lnSpc>
              <a:spcBef>
                <a:spcPts val="0"/>
              </a:spcBef>
              <a:spcAft>
                <a:spcPts val="0"/>
              </a:spcAft>
              <a:buClr>
                <a:srgbClr val="000000"/>
              </a:buClr>
              <a:buSzPts val="1600"/>
              <a:buAutoNum type="alphaLcPeriod"/>
            </a:pPr>
            <a:endParaRPr lang="en-US" sz="1600" dirty="0">
              <a:latin typeface="Segoe UI" panose="020B0502040204020203" pitchFamily="34" charset="0"/>
              <a:ea typeface="Quattrocento Sans"/>
              <a:cs typeface="Segoe UI" panose="020B0502040204020203" pitchFamily="34" charset="0"/>
              <a:sym typeface="Quattrocento Sans"/>
            </a:endParaRP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C2F1E16B-E0D4-5721-54B3-A566F025A5BE}"/>
              </a:ext>
            </a:extLst>
          </p:cNvPr>
          <p:cNvPicPr>
            <a:picLocks noChangeAspect="1"/>
          </p:cNvPicPr>
          <p:nvPr/>
        </p:nvPicPr>
        <p:blipFill>
          <a:blip r:embed="rId3"/>
          <a:stretch>
            <a:fillRect/>
          </a:stretch>
        </p:blipFill>
        <p:spPr>
          <a:xfrm>
            <a:off x="1433061" y="2506134"/>
            <a:ext cx="8608123" cy="3037732"/>
          </a:xfrm>
          <a:prstGeom prst="rect">
            <a:avLst/>
          </a:prstGeom>
        </p:spPr>
      </p:pic>
    </p:spTree>
    <p:extLst>
      <p:ext uri="{BB962C8B-B14F-4D97-AF65-F5344CB8AC3E}">
        <p14:creationId xmlns:p14="http://schemas.microsoft.com/office/powerpoint/2010/main" val="298525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694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contribution of trade in environmental goods and services &amp; Overview of climate change-related non-tariff measures</a:t>
            </a:r>
          </a:p>
        </p:txBody>
      </p:sp>
      <p:sp>
        <p:nvSpPr>
          <p:cNvPr id="158" name="Google Shape;158;p46"/>
          <p:cNvSpPr txBox="1"/>
          <p:nvPr/>
        </p:nvSpPr>
        <p:spPr>
          <a:xfrm>
            <a:off x="993059" y="1314134"/>
            <a:ext cx="9488130" cy="442371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B. Inclusive participation in developing and deploying environmental goods and services is important </a:t>
            </a: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c. More detailed data on trade and trade policy on EGS are needed </a:t>
            </a:r>
          </a:p>
          <a:p>
            <a:pPr marR="0" lvl="1" algn="just" rtl="0">
              <a:lnSpc>
                <a:spcPct val="150000"/>
              </a:lnSpc>
              <a:spcBef>
                <a:spcPts val="0"/>
              </a:spcBef>
              <a:spcAft>
                <a:spcPts val="0"/>
              </a:spcAft>
              <a:buClr>
                <a:srgbClr val="000000"/>
              </a:buClr>
              <a:buSzPts val="1600"/>
            </a:pPr>
            <a:r>
              <a:rPr lang="en-US" sz="1600" dirty="0">
                <a:latin typeface="Segoe UI" panose="020B0502040204020203" pitchFamily="34" charset="0"/>
                <a:ea typeface="Quattrocento Sans"/>
                <a:cs typeface="Segoe UI" panose="020B0502040204020203" pitchFamily="34" charset="0"/>
                <a:sym typeface="Quattrocento Sans"/>
              </a:rPr>
              <a:t> </a:t>
            </a:r>
          </a:p>
          <a:p>
            <a:pPr marR="0" lvl="1" algn="just" rtl="0">
              <a:lnSpc>
                <a:spcPct val="150000"/>
              </a:lnSpc>
              <a:spcBef>
                <a:spcPts val="0"/>
              </a:spcBef>
              <a:spcAft>
                <a:spcPts val="0"/>
              </a:spcAft>
              <a:buClr>
                <a:srgbClr val="000000"/>
              </a:buClr>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marL="400050" marR="0" lvl="1" indent="-400050" algn="just" rtl="0">
              <a:lnSpc>
                <a:spcPct val="150000"/>
              </a:lnSpc>
              <a:spcBef>
                <a:spcPts val="0"/>
              </a:spcBef>
              <a:spcAft>
                <a:spcPts val="0"/>
              </a:spcAft>
              <a:buClr>
                <a:srgbClr val="000000"/>
              </a:buClr>
              <a:buSzPts val="1600"/>
              <a:buAutoNum type="romanLcPeriod"/>
            </a:pPr>
            <a:endParaRPr lang="en-US"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7151689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927</Words>
  <Application>Microsoft Office PowerPoint</Application>
  <PresentationFormat>Widescreen</PresentationFormat>
  <Paragraphs>71</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9</cp:revision>
  <dcterms:created xsi:type="dcterms:W3CDTF">2020-01-02T01:56:26Z</dcterms:created>
  <dcterms:modified xsi:type="dcterms:W3CDTF">2024-06-10T06:20:05Z</dcterms:modified>
</cp:coreProperties>
</file>