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8"/>
    <p:sldId id="257" r:id="rId49"/>
    <p:sldId id="258" r:id="rId50"/>
    <p:sldId id="259" r:id="rId51"/>
    <p:sldId id="260" r:id="rId52"/>
    <p:sldId id="261" r:id="rId53"/>
    <p:sldId id="262" r:id="rId54"/>
    <p:sldId id="263" r:id="rId55"/>
    <p:sldId id="264" r:id="rId56"/>
    <p:sldId id="265" r:id="rId57"/>
    <p:sldId id="266" r:id="rId58"/>
    <p:sldId id="267" r:id="rId59"/>
    <p:sldId id="268" r:id="rId60"/>
    <p:sldId id="269" r:id="rId61"/>
    <p:sldId id="270" r:id="rId62"/>
    <p:sldId id="271" r:id="rId63"/>
    <p:sldId id="272" r:id="rId64"/>
    <p:sldId id="273" r:id="rId6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Waterlily" charset="1" panose="00000500000000000000"/>
      <p:regular r:id="rId10"/>
    </p:embeddedFont>
    <p:embeddedFont>
      <p:font typeface="Public Sans" charset="1" panose="00000000000000000000"/>
      <p:regular r:id="rId11"/>
    </p:embeddedFont>
    <p:embeddedFont>
      <p:font typeface="Public Sans Bold" charset="1" panose="00000000000000000000"/>
      <p:regular r:id="rId12"/>
    </p:embeddedFont>
    <p:embeddedFont>
      <p:font typeface="Public Sans Italics" charset="1" panose="00000000000000000000"/>
      <p:regular r:id="rId13"/>
    </p:embeddedFont>
    <p:embeddedFont>
      <p:font typeface="Public Sans Bold Italics" charset="1" panose="00000000000000000000"/>
      <p:regular r:id="rId14"/>
    </p:embeddedFont>
    <p:embeddedFont>
      <p:font typeface="Public Sans Thin" charset="1" panose="00000000000000000000"/>
      <p:regular r:id="rId15"/>
    </p:embeddedFont>
    <p:embeddedFont>
      <p:font typeface="Public Sans Thin Italics" charset="1" panose="00000000000000000000"/>
      <p:regular r:id="rId16"/>
    </p:embeddedFont>
    <p:embeddedFont>
      <p:font typeface="Public Sans Medium" charset="1" panose="00000000000000000000"/>
      <p:regular r:id="rId17"/>
    </p:embeddedFont>
    <p:embeddedFont>
      <p:font typeface="Public Sans Medium Italics" charset="1" panose="00000000000000000000"/>
      <p:regular r:id="rId18"/>
    </p:embeddedFont>
    <p:embeddedFont>
      <p:font typeface="Public Sans Heavy" charset="1" panose="00000000000000000000"/>
      <p:regular r:id="rId19"/>
    </p:embeddedFont>
    <p:embeddedFont>
      <p:font typeface="Public Sans Heavy Italics" charset="1" panose="00000000000000000000"/>
      <p:regular r:id="rId20"/>
    </p:embeddedFont>
    <p:embeddedFont>
      <p:font typeface="Black Mango" charset="1" panose="02020A03060303060403"/>
      <p:regular r:id="rId21"/>
    </p:embeddedFont>
    <p:embeddedFont>
      <p:font typeface="Black Mango Bold" charset="1" panose="02020A03060303060403"/>
      <p:regular r:id="rId22"/>
    </p:embeddedFont>
    <p:embeddedFont>
      <p:font typeface="Black Mango Thin" charset="1" panose="02020A03060303060403"/>
      <p:regular r:id="rId23"/>
    </p:embeddedFont>
    <p:embeddedFont>
      <p:font typeface="Black Mango Light" charset="1" panose="02020A03060303060403"/>
      <p:regular r:id="rId24"/>
    </p:embeddedFont>
    <p:embeddedFont>
      <p:font typeface="Black Mango Medium" charset="1" panose="02020A03060303060403"/>
      <p:regular r:id="rId25"/>
    </p:embeddedFont>
    <p:embeddedFont>
      <p:font typeface="Black Mango Semi-Bold" charset="1" panose="02020A03060303060403"/>
      <p:regular r:id="rId26"/>
    </p:embeddedFont>
    <p:embeddedFont>
      <p:font typeface="Black Mango Ultra-Bold" charset="1" panose="02020A03060303060403"/>
      <p:regular r:id="rId27"/>
    </p:embeddedFont>
    <p:embeddedFont>
      <p:font typeface="Black Mango Heavy" charset="1" panose="02020A03060303060403"/>
      <p:regular r:id="rId28"/>
    </p:embeddedFont>
    <p:embeddedFont>
      <p:font typeface="Open Sans" charset="1" panose="020B0606030504020204"/>
      <p:regular r:id="rId29"/>
    </p:embeddedFont>
    <p:embeddedFont>
      <p:font typeface="Open Sans Bold" charset="1" panose="020B0806030504020204"/>
      <p:regular r:id="rId30"/>
    </p:embeddedFont>
    <p:embeddedFont>
      <p:font typeface="Open Sans Italics" charset="1" panose="020B0606030504020204"/>
      <p:regular r:id="rId31"/>
    </p:embeddedFont>
    <p:embeddedFont>
      <p:font typeface="Open Sans Bold Italics" charset="1" panose="020B0806030504020204"/>
      <p:regular r:id="rId32"/>
    </p:embeddedFont>
    <p:embeddedFont>
      <p:font typeface="Open Sans Light" charset="1" panose="020B0306030504020204"/>
      <p:regular r:id="rId33"/>
    </p:embeddedFont>
    <p:embeddedFont>
      <p:font typeface="Open Sans Light Italics" charset="1" panose="020B0306030504020204"/>
      <p:regular r:id="rId34"/>
    </p:embeddedFont>
    <p:embeddedFont>
      <p:font typeface="Open Sans Ultra-Bold" charset="1" panose="00000000000000000000"/>
      <p:regular r:id="rId35"/>
    </p:embeddedFont>
    <p:embeddedFont>
      <p:font typeface="Open Sans Ultra-Bold Italics" charset="1" panose="00000000000000000000"/>
      <p:regular r:id="rId36"/>
    </p:embeddedFont>
    <p:embeddedFont>
      <p:font typeface="Martel 2" charset="1" panose="00000500000000000000"/>
      <p:regular r:id="rId37"/>
    </p:embeddedFont>
    <p:embeddedFont>
      <p:font typeface="Martel 2 Bold" charset="1" panose="00000800000000000000"/>
      <p:regular r:id="rId38"/>
    </p:embeddedFont>
    <p:embeddedFont>
      <p:font typeface="Martel 2 Semi-Bold" charset="1" panose="00000700000000000000"/>
      <p:regular r:id="rId39"/>
    </p:embeddedFont>
    <p:embeddedFont>
      <p:font typeface="Martel 2 Ultra-Bold" charset="1" panose="00000900000000000000"/>
      <p:regular r:id="rId40"/>
    </p:embeddedFont>
    <p:embeddedFont>
      <p:font typeface="Martel 2 Heavy" charset="1" panose="00000A00000000000000"/>
      <p:regular r:id="rId41"/>
    </p:embeddedFont>
    <p:embeddedFont>
      <p:font typeface="Martel 1" charset="1" panose="00000500000000000000"/>
      <p:regular r:id="rId42"/>
    </p:embeddedFont>
    <p:embeddedFont>
      <p:font typeface="Martel 1 Bold" charset="1" panose="00000800000000000000"/>
      <p:regular r:id="rId43"/>
    </p:embeddedFont>
    <p:embeddedFont>
      <p:font typeface="Martel 1 Light" charset="1" panose="00000400000000000000"/>
      <p:regular r:id="rId44"/>
    </p:embeddedFont>
    <p:embeddedFont>
      <p:font typeface="Martel 1 Semi-Bold" charset="1" panose="00000700000000000000"/>
      <p:regular r:id="rId45"/>
    </p:embeddedFont>
    <p:embeddedFont>
      <p:font typeface="Martel 1 Ultra-Bold" charset="1" panose="00000900000000000000"/>
      <p:regular r:id="rId46"/>
    </p:embeddedFont>
    <p:embeddedFont>
      <p:font typeface="Martel 1 Heavy" charset="1" panose="00000A0000000000000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slides/slide1.xml" Type="http://schemas.openxmlformats.org/officeDocument/2006/relationships/slide"/><Relationship Id="rId49" Target="slides/slide2.xml" Type="http://schemas.openxmlformats.org/officeDocument/2006/relationships/slide"/><Relationship Id="rId5" Target="tableStyles.xml" Type="http://schemas.openxmlformats.org/officeDocument/2006/relationships/tableStyles"/><Relationship Id="rId50" Target="slides/slide3.xml" Type="http://schemas.openxmlformats.org/officeDocument/2006/relationships/slide"/><Relationship Id="rId51" Target="slides/slide4.xml" Type="http://schemas.openxmlformats.org/officeDocument/2006/relationships/slide"/><Relationship Id="rId52" Target="slides/slide5.xml" Type="http://schemas.openxmlformats.org/officeDocument/2006/relationships/slide"/><Relationship Id="rId53" Target="slides/slide6.xml" Type="http://schemas.openxmlformats.org/officeDocument/2006/relationships/slide"/><Relationship Id="rId54" Target="slides/slide7.xml" Type="http://schemas.openxmlformats.org/officeDocument/2006/relationships/slide"/><Relationship Id="rId55" Target="slides/slide8.xml" Type="http://schemas.openxmlformats.org/officeDocument/2006/relationships/slide"/><Relationship Id="rId56" Target="slides/slide9.xml" Type="http://schemas.openxmlformats.org/officeDocument/2006/relationships/slide"/><Relationship Id="rId57" Target="slides/slide10.xml" Type="http://schemas.openxmlformats.org/officeDocument/2006/relationships/slide"/><Relationship Id="rId58" Target="slides/slide11.xml" Type="http://schemas.openxmlformats.org/officeDocument/2006/relationships/slide"/><Relationship Id="rId59" Target="slides/slide12.xml" Type="http://schemas.openxmlformats.org/officeDocument/2006/relationships/slide"/><Relationship Id="rId6" Target="fonts/font6.fntdata" Type="http://schemas.openxmlformats.org/officeDocument/2006/relationships/font"/><Relationship Id="rId60" Target="slides/slide13.xml" Type="http://schemas.openxmlformats.org/officeDocument/2006/relationships/slide"/><Relationship Id="rId61" Target="slides/slide14.xml" Type="http://schemas.openxmlformats.org/officeDocument/2006/relationships/slide"/><Relationship Id="rId62" Target="slides/slide15.xml" Type="http://schemas.openxmlformats.org/officeDocument/2006/relationships/slide"/><Relationship Id="rId63" Target="slides/slide16.xml" Type="http://schemas.openxmlformats.org/officeDocument/2006/relationships/slide"/><Relationship Id="rId64" Target="slides/slide17.xml" Type="http://schemas.openxmlformats.org/officeDocument/2006/relationships/slide"/><Relationship Id="rId65" Target="slides/slide18.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8.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1.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3.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4.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Freeform 2" id="2"/>
          <p:cNvSpPr/>
          <p:nvPr/>
        </p:nvSpPr>
        <p:spPr>
          <a:xfrm flipH="false" flipV="false" rot="0">
            <a:off x="9411889" y="-59855"/>
            <a:ext cx="8522962" cy="9978651"/>
          </a:xfrm>
          <a:custGeom>
            <a:avLst/>
            <a:gdLst/>
            <a:ahLst/>
            <a:cxnLst/>
            <a:rect r="r" b="b" t="t" l="l"/>
            <a:pathLst>
              <a:path h="9978651" w="8522962">
                <a:moveTo>
                  <a:pt x="0" y="0"/>
                </a:moveTo>
                <a:lnTo>
                  <a:pt x="8522962" y="0"/>
                </a:lnTo>
                <a:lnTo>
                  <a:pt x="8522962" y="9978651"/>
                </a:lnTo>
                <a:lnTo>
                  <a:pt x="0" y="99786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939778" y="1565690"/>
            <a:ext cx="7762508" cy="7155621"/>
            <a:chOff x="0" y="0"/>
            <a:chExt cx="10350011" cy="9540828"/>
          </a:xfrm>
        </p:grpSpPr>
        <p:sp>
          <p:nvSpPr>
            <p:cNvPr name="Freeform 4" id="4"/>
            <p:cNvSpPr/>
            <p:nvPr/>
          </p:nvSpPr>
          <p:spPr>
            <a:xfrm flipH="false" flipV="false" rot="0">
              <a:off x="0" y="0"/>
              <a:ext cx="10349992" cy="9540875"/>
            </a:xfrm>
            <a:custGeom>
              <a:avLst/>
              <a:gdLst/>
              <a:ahLst/>
              <a:cxnLst/>
              <a:rect r="r" b="b" t="t" l="l"/>
              <a:pathLst>
                <a:path h="9540875" w="10349992">
                  <a:moveTo>
                    <a:pt x="0" y="0"/>
                  </a:moveTo>
                  <a:lnTo>
                    <a:pt x="10349992" y="0"/>
                  </a:lnTo>
                  <a:lnTo>
                    <a:pt x="10349992" y="9540875"/>
                  </a:lnTo>
                  <a:lnTo>
                    <a:pt x="0" y="9540875"/>
                  </a:lnTo>
                  <a:lnTo>
                    <a:pt x="0" y="0"/>
                  </a:lnTo>
                  <a:close/>
                </a:path>
              </a:pathLst>
            </a:custGeom>
            <a:blipFill>
              <a:blip r:embed="rId4"/>
              <a:stretch>
                <a:fillRect l="0" t="-5347" r="0" b="-5347"/>
              </a:stretch>
            </a:blipFill>
          </p:spPr>
        </p:sp>
      </p:grpSp>
      <p:sp>
        <p:nvSpPr>
          <p:cNvPr name="Freeform 5" id="5"/>
          <p:cNvSpPr/>
          <p:nvPr/>
        </p:nvSpPr>
        <p:spPr>
          <a:xfrm flipH="false" flipV="false" rot="0">
            <a:off x="55755" y="8216905"/>
            <a:ext cx="1945889" cy="2070095"/>
          </a:xfrm>
          <a:custGeom>
            <a:avLst/>
            <a:gdLst/>
            <a:ahLst/>
            <a:cxnLst/>
            <a:rect r="r" b="b" t="t" l="l"/>
            <a:pathLst>
              <a:path h="2070095" w="1945889">
                <a:moveTo>
                  <a:pt x="0" y="0"/>
                </a:moveTo>
                <a:lnTo>
                  <a:pt x="1945890" y="0"/>
                </a:lnTo>
                <a:lnTo>
                  <a:pt x="1945890" y="2070095"/>
                </a:lnTo>
                <a:lnTo>
                  <a:pt x="0" y="20700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0" y="1432340"/>
            <a:ext cx="9451385" cy="3724910"/>
          </a:xfrm>
          <a:prstGeom prst="rect">
            <a:avLst/>
          </a:prstGeom>
        </p:spPr>
        <p:txBody>
          <a:bodyPr anchor="t" rtlCol="false" tIns="0" lIns="0" bIns="0" rIns="0">
            <a:spAutoFit/>
          </a:bodyPr>
          <a:lstStyle/>
          <a:p>
            <a:pPr algn="ctr">
              <a:lnSpc>
                <a:spcPts val="9940"/>
              </a:lnSpc>
            </a:pPr>
            <a:r>
              <a:rPr lang="en-US" sz="7100">
                <a:solidFill>
                  <a:srgbClr val="FFFFFF"/>
                </a:solidFill>
                <a:latin typeface="Waterlily"/>
              </a:rPr>
              <a:t>STUDY OF POLICY DESIGN AND DECISION MAKING PROCESS IN THE EU</a:t>
            </a:r>
          </a:p>
        </p:txBody>
      </p:sp>
      <p:sp>
        <p:nvSpPr>
          <p:cNvPr name="TextBox 7" id="7"/>
          <p:cNvSpPr txBox="true"/>
          <p:nvPr/>
        </p:nvSpPr>
        <p:spPr>
          <a:xfrm rot="0">
            <a:off x="1028700" y="5498186"/>
            <a:ext cx="6324801" cy="1264624"/>
          </a:xfrm>
          <a:prstGeom prst="rect">
            <a:avLst/>
          </a:prstGeom>
        </p:spPr>
        <p:txBody>
          <a:bodyPr anchor="t" rtlCol="false" tIns="0" lIns="0" bIns="0" rIns="0">
            <a:spAutoFit/>
          </a:bodyPr>
          <a:lstStyle/>
          <a:p>
            <a:pPr algn="ctr">
              <a:lnSpc>
                <a:spcPts val="5082"/>
              </a:lnSpc>
            </a:pPr>
            <a:r>
              <a:rPr lang="en-US" sz="3630">
                <a:solidFill>
                  <a:srgbClr val="FFFFFF"/>
                </a:solidFill>
                <a:latin typeface="Waterlily"/>
              </a:rPr>
              <a:t>With a focus on the environmental perspective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187180" y="296788"/>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238855" y="1909283"/>
            <a:ext cx="5199493" cy="5217484"/>
          </a:xfrm>
          <a:custGeom>
            <a:avLst/>
            <a:gdLst/>
            <a:ahLst/>
            <a:cxnLst/>
            <a:rect r="r" b="b" t="t" l="l"/>
            <a:pathLst>
              <a:path h="5217484" w="5199493">
                <a:moveTo>
                  <a:pt x="0" y="0"/>
                </a:moveTo>
                <a:lnTo>
                  <a:pt x="5199493" y="0"/>
                </a:lnTo>
                <a:lnTo>
                  <a:pt x="5199493" y="5217484"/>
                </a:lnTo>
                <a:lnTo>
                  <a:pt x="0" y="5217484"/>
                </a:lnTo>
                <a:lnTo>
                  <a:pt x="0" y="0"/>
                </a:lnTo>
                <a:close/>
              </a:path>
            </a:pathLst>
          </a:custGeom>
          <a:blipFill>
            <a:blip r:embed="rId4"/>
            <a:stretch>
              <a:fillRect l="0" t="0" r="0" b="0"/>
            </a:stretch>
          </a:blipFill>
        </p:spPr>
      </p:sp>
      <p:sp>
        <p:nvSpPr>
          <p:cNvPr name="TextBox 7" id="7"/>
          <p:cNvSpPr txBox="true"/>
          <p:nvPr/>
        </p:nvSpPr>
        <p:spPr>
          <a:xfrm rot="0">
            <a:off x="1028700" y="317948"/>
            <a:ext cx="16089035" cy="2360918"/>
          </a:xfrm>
          <a:prstGeom prst="rect">
            <a:avLst/>
          </a:prstGeom>
        </p:spPr>
        <p:txBody>
          <a:bodyPr anchor="t" rtlCol="false" tIns="0" lIns="0" bIns="0" rIns="0">
            <a:spAutoFit/>
          </a:bodyPr>
          <a:lstStyle/>
          <a:p>
            <a:pPr algn="ctr">
              <a:lnSpc>
                <a:spcPts val="9520"/>
              </a:lnSpc>
            </a:pPr>
            <a:r>
              <a:rPr lang="en-US" sz="6800">
                <a:solidFill>
                  <a:srgbClr val="688E50"/>
                </a:solidFill>
                <a:latin typeface="Black Mango Bold"/>
              </a:rPr>
              <a:t>COOPERATIONS AND NEGOTIATIONS </a:t>
            </a:r>
          </a:p>
          <a:p>
            <a:pPr algn="ctr">
              <a:lnSpc>
                <a:spcPts val="9520"/>
              </a:lnSpc>
            </a:pPr>
            <a:r>
              <a:rPr lang="en-US" sz="6800">
                <a:solidFill>
                  <a:srgbClr val="688E50"/>
                </a:solidFill>
                <a:latin typeface="Black Mango Bold"/>
              </a:rPr>
              <a:t> </a:t>
            </a:r>
          </a:p>
        </p:txBody>
      </p:sp>
      <p:sp>
        <p:nvSpPr>
          <p:cNvPr name="TextBox 8" id="8"/>
          <p:cNvSpPr txBox="true"/>
          <p:nvPr/>
        </p:nvSpPr>
        <p:spPr>
          <a:xfrm rot="0">
            <a:off x="552002" y="1635125"/>
            <a:ext cx="8224571" cy="5803900"/>
          </a:xfrm>
          <a:prstGeom prst="rect">
            <a:avLst/>
          </a:prstGeom>
        </p:spPr>
        <p:txBody>
          <a:bodyPr anchor="t" rtlCol="false" tIns="0" lIns="0" bIns="0" rIns="0">
            <a:spAutoFit/>
          </a:bodyPr>
          <a:lstStyle/>
          <a:p>
            <a:pPr algn="just" marL="539753" indent="-269876" lvl="1">
              <a:lnSpc>
                <a:spcPts val="3500"/>
              </a:lnSpc>
              <a:buFont typeface="Arial"/>
              <a:buChar char="•"/>
            </a:pPr>
            <a:r>
              <a:rPr lang="en-US" sz="2500" spc="-205">
                <a:solidFill>
                  <a:srgbClr val="688E50"/>
                </a:solidFill>
                <a:latin typeface="Public Sans"/>
              </a:rPr>
              <a:t>Cooperation among EU member states is crucial for effective policy-making.</a:t>
            </a:r>
            <a:r>
              <a:rPr lang="en-US" sz="2500" spc="-205">
                <a:solidFill>
                  <a:srgbClr val="688E50"/>
                </a:solidFill>
                <a:latin typeface="Public Sans"/>
              </a:rPr>
              <a:t>It promotes unity and solidarity, presenting a stronger stance on global issues.</a:t>
            </a:r>
          </a:p>
          <a:p>
            <a:pPr algn="just">
              <a:lnSpc>
                <a:spcPts val="3500"/>
              </a:lnSpc>
            </a:pPr>
          </a:p>
          <a:p>
            <a:pPr algn="just" marL="539753" indent="-269876" lvl="1">
              <a:lnSpc>
                <a:spcPts val="3500"/>
              </a:lnSpc>
              <a:buFont typeface="Arial"/>
              <a:buChar char="•"/>
            </a:pPr>
            <a:r>
              <a:rPr lang="en-US" sz="2500" spc="-205">
                <a:solidFill>
                  <a:srgbClr val="688E50"/>
                </a:solidFill>
                <a:latin typeface="Public Sans"/>
              </a:rPr>
              <a:t>Some examples of Successful Negotiations and Collaborations:</a:t>
            </a:r>
          </a:p>
          <a:p>
            <a:pPr algn="just">
              <a:lnSpc>
                <a:spcPts val="3500"/>
              </a:lnSpc>
            </a:pPr>
          </a:p>
          <a:p>
            <a:pPr algn="just">
              <a:lnSpc>
                <a:spcPts val="4339"/>
              </a:lnSpc>
            </a:pPr>
            <a:r>
              <a:rPr lang="en-US" sz="3099" spc="-254">
                <a:solidFill>
                  <a:srgbClr val="688E50"/>
                </a:solidFill>
                <a:latin typeface="Public Sans"/>
              </a:rPr>
              <a:t>     </a:t>
            </a:r>
            <a:r>
              <a:rPr lang="en-US" sz="3099" spc="-254">
                <a:solidFill>
                  <a:srgbClr val="688E50"/>
                </a:solidFill>
                <a:latin typeface="Public Sans Bold"/>
              </a:rPr>
              <a:t> 1) </a:t>
            </a:r>
            <a:r>
              <a:rPr lang="en-US" sz="3099" spc="-254">
                <a:solidFill>
                  <a:srgbClr val="688E50"/>
                </a:solidFill>
                <a:latin typeface="Public Sans Bold"/>
              </a:rPr>
              <a:t>Aarhus Convention Negotiations:</a:t>
            </a:r>
          </a:p>
          <a:p>
            <a:pPr algn="just">
              <a:lnSpc>
                <a:spcPts val="3500"/>
              </a:lnSpc>
            </a:pPr>
            <a:r>
              <a:rPr lang="en-US" sz="2500" spc="-205">
                <a:solidFill>
                  <a:srgbClr val="688E50"/>
                </a:solidFill>
                <a:latin typeface="Public Sans"/>
              </a:rPr>
              <a:t>EU member states collaborated to promote transparency and public participation in environmental decision-making, leading to the   adoption of the Aarhus Convention. </a:t>
            </a:r>
          </a:p>
          <a:p>
            <a:pPr algn="just">
              <a:lnSpc>
                <a:spcPts val="3500"/>
              </a:lnSpc>
            </a:pPr>
            <a:r>
              <a:rPr lang="en-US" sz="2500" spc="-205" u="sng">
                <a:solidFill>
                  <a:srgbClr val="688E50"/>
                </a:solidFill>
                <a:latin typeface="Public Sans"/>
              </a:rPr>
              <a:t>Signatories: 47</a:t>
            </a:r>
          </a:p>
          <a:p>
            <a:pPr algn="just">
              <a:lnSpc>
                <a:spcPts val="35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Freeform 2" id="2"/>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942653"/>
            <a:ext cx="6312741" cy="5793942"/>
          </a:xfrm>
          <a:custGeom>
            <a:avLst/>
            <a:gdLst/>
            <a:ahLst/>
            <a:cxnLst/>
            <a:rect r="r" b="b" t="t" l="l"/>
            <a:pathLst>
              <a:path h="5793942" w="6312741">
                <a:moveTo>
                  <a:pt x="0" y="0"/>
                </a:moveTo>
                <a:lnTo>
                  <a:pt x="6312741" y="0"/>
                </a:lnTo>
                <a:lnTo>
                  <a:pt x="6312741" y="5793942"/>
                </a:lnTo>
                <a:lnTo>
                  <a:pt x="0" y="5793942"/>
                </a:lnTo>
                <a:lnTo>
                  <a:pt x="0" y="0"/>
                </a:lnTo>
                <a:close/>
              </a:path>
            </a:pathLst>
          </a:custGeom>
          <a:blipFill>
            <a:blip r:embed="rId4"/>
            <a:stretch>
              <a:fillRect l="-4372" t="0" r="-1529" b="0"/>
            </a:stretch>
          </a:blipFill>
        </p:spPr>
      </p:sp>
      <p:sp>
        <p:nvSpPr>
          <p:cNvPr name="Freeform 4" id="4"/>
          <p:cNvSpPr/>
          <p:nvPr/>
        </p:nvSpPr>
        <p:spPr>
          <a:xfrm flipH="false" flipV="false" rot="0">
            <a:off x="8819570" y="1942653"/>
            <a:ext cx="8439730" cy="5793942"/>
          </a:xfrm>
          <a:custGeom>
            <a:avLst/>
            <a:gdLst/>
            <a:ahLst/>
            <a:cxnLst/>
            <a:rect r="r" b="b" t="t" l="l"/>
            <a:pathLst>
              <a:path h="5793942" w="8439730">
                <a:moveTo>
                  <a:pt x="0" y="0"/>
                </a:moveTo>
                <a:lnTo>
                  <a:pt x="8439730" y="0"/>
                </a:lnTo>
                <a:lnTo>
                  <a:pt x="8439730" y="5793942"/>
                </a:lnTo>
                <a:lnTo>
                  <a:pt x="0" y="5793942"/>
                </a:lnTo>
                <a:lnTo>
                  <a:pt x="0" y="0"/>
                </a:lnTo>
                <a:close/>
              </a:path>
            </a:pathLst>
          </a:custGeom>
          <a:blipFill>
            <a:blip r:embed="rId5"/>
            <a:stretch>
              <a:fillRect l="0" t="0" r="0" b="0"/>
            </a:stretch>
          </a:blipFill>
        </p:spPr>
      </p:sp>
      <p:sp>
        <p:nvSpPr>
          <p:cNvPr name="TextBox 5" id="5"/>
          <p:cNvSpPr txBox="true"/>
          <p:nvPr/>
        </p:nvSpPr>
        <p:spPr>
          <a:xfrm rot="0">
            <a:off x="13371671" y="26831"/>
            <a:ext cx="3887629" cy="1229363"/>
          </a:xfrm>
          <a:prstGeom prst="rect">
            <a:avLst/>
          </a:prstGeom>
        </p:spPr>
        <p:txBody>
          <a:bodyPr anchor="t" rtlCol="false" tIns="0" lIns="0" bIns="0" rIns="0">
            <a:spAutoFit/>
          </a:bodyPr>
          <a:lstStyle/>
          <a:p>
            <a:pPr algn="ctr">
              <a:lnSpc>
                <a:spcPts val="9939"/>
              </a:lnSpc>
              <a:spcBef>
                <a:spcPct val="0"/>
              </a:spcBef>
            </a:pPr>
            <a:r>
              <a:rPr lang="en-US" sz="7099" spc="-582">
                <a:solidFill>
                  <a:srgbClr val="FFFFFF"/>
                </a:solidFill>
                <a:latin typeface="Public Sans Bold"/>
              </a:rPr>
              <a:t>CONTD......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187180" y="296788"/>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488181" y="2268196"/>
            <a:ext cx="8228570" cy="5750608"/>
          </a:xfrm>
          <a:custGeom>
            <a:avLst/>
            <a:gdLst/>
            <a:ahLst/>
            <a:cxnLst/>
            <a:rect r="r" b="b" t="t" l="l"/>
            <a:pathLst>
              <a:path h="5750608" w="8228570">
                <a:moveTo>
                  <a:pt x="0" y="0"/>
                </a:moveTo>
                <a:lnTo>
                  <a:pt x="8228571" y="0"/>
                </a:lnTo>
                <a:lnTo>
                  <a:pt x="8228571" y="5750608"/>
                </a:lnTo>
                <a:lnTo>
                  <a:pt x="0" y="5750608"/>
                </a:lnTo>
                <a:lnTo>
                  <a:pt x="0" y="0"/>
                </a:lnTo>
                <a:close/>
              </a:path>
            </a:pathLst>
          </a:custGeom>
          <a:blipFill>
            <a:blip r:embed="rId4"/>
            <a:stretch>
              <a:fillRect l="-11817" t="0" r="0" b="0"/>
            </a:stretch>
          </a:blipFill>
          <a:ln w="85725" cap="sq">
            <a:solidFill>
              <a:srgbClr val="94AB6F"/>
            </a:solidFill>
            <a:prstDash val="solid"/>
            <a:miter/>
          </a:ln>
        </p:spPr>
      </p:sp>
      <p:sp>
        <p:nvSpPr>
          <p:cNvPr name="TextBox 7" id="7"/>
          <p:cNvSpPr txBox="true"/>
          <p:nvPr/>
        </p:nvSpPr>
        <p:spPr>
          <a:xfrm rot="0">
            <a:off x="1028700" y="317948"/>
            <a:ext cx="16089035" cy="2360918"/>
          </a:xfrm>
          <a:prstGeom prst="rect">
            <a:avLst/>
          </a:prstGeom>
        </p:spPr>
        <p:txBody>
          <a:bodyPr anchor="t" rtlCol="false" tIns="0" lIns="0" bIns="0" rIns="0">
            <a:spAutoFit/>
          </a:bodyPr>
          <a:lstStyle/>
          <a:p>
            <a:pPr algn="ctr">
              <a:lnSpc>
                <a:spcPts val="9520"/>
              </a:lnSpc>
            </a:pPr>
            <a:r>
              <a:rPr lang="en-US" sz="6800">
                <a:solidFill>
                  <a:srgbClr val="688E50"/>
                </a:solidFill>
                <a:latin typeface="Black Mango Bold"/>
              </a:rPr>
              <a:t>COOPERATIONS AND NEGOTIATIONS </a:t>
            </a:r>
          </a:p>
          <a:p>
            <a:pPr algn="ctr">
              <a:lnSpc>
                <a:spcPts val="9520"/>
              </a:lnSpc>
            </a:pPr>
            <a:r>
              <a:rPr lang="en-US" sz="6800">
                <a:solidFill>
                  <a:srgbClr val="688E50"/>
                </a:solidFill>
                <a:latin typeface="Black Mango Bold"/>
              </a:rPr>
              <a:t> </a:t>
            </a:r>
          </a:p>
        </p:txBody>
      </p:sp>
      <p:sp>
        <p:nvSpPr>
          <p:cNvPr name="TextBox 8" id="8"/>
          <p:cNvSpPr txBox="true"/>
          <p:nvPr/>
        </p:nvSpPr>
        <p:spPr>
          <a:xfrm rot="0">
            <a:off x="512715" y="2279254"/>
            <a:ext cx="8560502" cy="5910622"/>
          </a:xfrm>
          <a:prstGeom prst="rect">
            <a:avLst/>
          </a:prstGeom>
        </p:spPr>
        <p:txBody>
          <a:bodyPr anchor="t" rtlCol="false" tIns="0" lIns="0" bIns="0" rIns="0">
            <a:spAutoFit/>
          </a:bodyPr>
          <a:lstStyle/>
          <a:p>
            <a:pPr algn="just">
              <a:lnSpc>
                <a:spcPts val="4337"/>
              </a:lnSpc>
            </a:pPr>
            <a:r>
              <a:rPr lang="en-US" sz="3098" spc="-254">
                <a:solidFill>
                  <a:srgbClr val="688E50"/>
                </a:solidFill>
                <a:latin typeface="Public Sans Bold"/>
              </a:rPr>
              <a:t>2)</a:t>
            </a:r>
            <a:r>
              <a:rPr lang="en-US" sz="3098" spc="-254">
                <a:solidFill>
                  <a:srgbClr val="688E50"/>
                </a:solidFill>
                <a:latin typeface="Public Sans Bold"/>
              </a:rPr>
              <a:t> Paris Agreement Negotiations</a:t>
            </a:r>
          </a:p>
          <a:p>
            <a:pPr algn="just">
              <a:lnSpc>
                <a:spcPts val="4337"/>
              </a:lnSpc>
              <a:spcBef>
                <a:spcPct val="0"/>
              </a:spcBef>
            </a:pPr>
          </a:p>
          <a:p>
            <a:pPr algn="just">
              <a:lnSpc>
                <a:spcPts val="3497"/>
              </a:lnSpc>
              <a:spcBef>
                <a:spcPct val="0"/>
              </a:spcBef>
            </a:pPr>
            <a:r>
              <a:rPr lang="en-US" sz="2498" spc="-204">
                <a:solidFill>
                  <a:srgbClr val="688E50"/>
                </a:solidFill>
                <a:latin typeface="Public Sans Bold"/>
              </a:rPr>
              <a:t>EU member states played a pivotal role in shaping the Paris Agreement, demonstrating effective cooperation and leadership in global climate action.   </a:t>
            </a:r>
          </a:p>
          <a:p>
            <a:pPr algn="just">
              <a:lnSpc>
                <a:spcPts val="3497"/>
              </a:lnSpc>
              <a:spcBef>
                <a:spcPct val="0"/>
              </a:spcBef>
            </a:pPr>
          </a:p>
          <a:p>
            <a:pPr algn="just">
              <a:lnSpc>
                <a:spcPts val="3497"/>
              </a:lnSpc>
              <a:spcBef>
                <a:spcPct val="0"/>
              </a:spcBef>
            </a:pPr>
          </a:p>
          <a:p>
            <a:pPr algn="just" marL="539398" indent="-269699" lvl="1">
              <a:lnSpc>
                <a:spcPts val="3497"/>
              </a:lnSpc>
              <a:buFont typeface="Arial"/>
              <a:buChar char="•"/>
            </a:pPr>
            <a:r>
              <a:rPr lang="en-US" sz="2498" spc="-204">
                <a:solidFill>
                  <a:srgbClr val="688E50"/>
                </a:solidFill>
                <a:latin typeface="Public Sans Bold"/>
              </a:rPr>
              <a:t>Cooperation strengthens the EU's position as a unified negotiation bloc.</a:t>
            </a:r>
          </a:p>
          <a:p>
            <a:pPr algn="just" marL="539398" indent="-269699" lvl="1">
              <a:lnSpc>
                <a:spcPts val="3497"/>
              </a:lnSpc>
              <a:buFont typeface="Arial"/>
              <a:buChar char="•"/>
            </a:pPr>
            <a:r>
              <a:rPr lang="en-US" sz="2498" spc="-204">
                <a:solidFill>
                  <a:srgbClr val="688E50"/>
                </a:solidFill>
                <a:latin typeface="Public Sans Bold"/>
              </a:rPr>
              <a:t>Through cooperation, the EU presents a cohesive front in negotiations, amplifying its influence and achieving favourable outcomes for its citizens.</a:t>
            </a:r>
          </a:p>
          <a:p>
            <a:pPr algn="just">
              <a:lnSpc>
                <a:spcPts val="3497"/>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15351" y="243101"/>
            <a:ext cx="17772076" cy="9349032"/>
            <a:chOff x="0" y="0"/>
            <a:chExt cx="1581828" cy="832124"/>
          </a:xfrm>
        </p:grpSpPr>
        <p:sp>
          <p:nvSpPr>
            <p:cNvPr name="Freeform 3" id="3"/>
            <p:cNvSpPr/>
            <p:nvPr/>
          </p:nvSpPr>
          <p:spPr>
            <a:xfrm flipH="false" flipV="false" rot="0">
              <a:off x="0" y="0"/>
              <a:ext cx="1581828" cy="832124"/>
            </a:xfrm>
            <a:custGeom>
              <a:avLst/>
              <a:gdLst/>
              <a:ahLst/>
              <a:cxnLst/>
              <a:rect r="r" b="b" t="t" l="l"/>
              <a:pathLst>
                <a:path h="832124" w="1581828">
                  <a:moveTo>
                    <a:pt x="0" y="0"/>
                  </a:moveTo>
                  <a:lnTo>
                    <a:pt x="1581828" y="0"/>
                  </a:lnTo>
                  <a:lnTo>
                    <a:pt x="1581828" y="832124"/>
                  </a:lnTo>
                  <a:lnTo>
                    <a:pt x="0" y="832124"/>
                  </a:lnTo>
                  <a:close/>
                </a:path>
              </a:pathLst>
            </a:custGeom>
            <a:solidFill>
              <a:srgbClr val="FBF6F1"/>
            </a:solidFill>
          </p:spPr>
        </p:sp>
        <p:sp>
          <p:nvSpPr>
            <p:cNvPr name="TextBox 4" id="4"/>
            <p:cNvSpPr txBox="true"/>
            <p:nvPr/>
          </p:nvSpPr>
          <p:spPr>
            <a:xfrm>
              <a:off x="0" y="-38100"/>
              <a:ext cx="1581828" cy="870224"/>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854871"/>
            <a:ext cx="3018314" cy="1765713"/>
          </a:xfrm>
          <a:custGeom>
            <a:avLst/>
            <a:gdLst/>
            <a:ahLst/>
            <a:cxnLst/>
            <a:rect r="r" b="b" t="t" l="l"/>
            <a:pathLst>
              <a:path h="1765713" w="3018314">
                <a:moveTo>
                  <a:pt x="0" y="0"/>
                </a:moveTo>
                <a:lnTo>
                  <a:pt x="3018314" y="0"/>
                </a:lnTo>
                <a:lnTo>
                  <a:pt x="3018314" y="1765713"/>
                </a:lnTo>
                <a:lnTo>
                  <a:pt x="0" y="1765713"/>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696462" y="2800929"/>
            <a:ext cx="8290965" cy="5616051"/>
          </a:xfrm>
          <a:custGeom>
            <a:avLst/>
            <a:gdLst/>
            <a:ahLst/>
            <a:cxnLst/>
            <a:rect r="r" b="b" t="t" l="l"/>
            <a:pathLst>
              <a:path h="5616051" w="8290965">
                <a:moveTo>
                  <a:pt x="0" y="0"/>
                </a:moveTo>
                <a:lnTo>
                  <a:pt x="8290965" y="0"/>
                </a:lnTo>
                <a:lnTo>
                  <a:pt x="8290965" y="5616052"/>
                </a:lnTo>
                <a:lnTo>
                  <a:pt x="0" y="5616052"/>
                </a:lnTo>
                <a:lnTo>
                  <a:pt x="0" y="0"/>
                </a:lnTo>
                <a:close/>
              </a:path>
            </a:pathLst>
          </a:custGeom>
          <a:blipFill>
            <a:blip r:embed="rId4"/>
            <a:stretch>
              <a:fillRect l="0" t="0" r="0" b="0"/>
            </a:stretch>
          </a:blipFill>
          <a:ln w="95250" cap="sq">
            <a:solidFill>
              <a:srgbClr val="94AB6F"/>
            </a:solidFill>
            <a:prstDash val="solid"/>
            <a:miter/>
          </a:ln>
        </p:spPr>
      </p:sp>
      <p:sp>
        <p:nvSpPr>
          <p:cNvPr name="TextBox 7" id="7"/>
          <p:cNvSpPr txBox="true"/>
          <p:nvPr/>
        </p:nvSpPr>
        <p:spPr>
          <a:xfrm rot="0">
            <a:off x="257962" y="317948"/>
            <a:ext cx="17729465" cy="2360918"/>
          </a:xfrm>
          <a:prstGeom prst="rect">
            <a:avLst/>
          </a:prstGeom>
        </p:spPr>
        <p:txBody>
          <a:bodyPr anchor="t" rtlCol="false" tIns="0" lIns="0" bIns="0" rIns="0">
            <a:spAutoFit/>
          </a:bodyPr>
          <a:lstStyle/>
          <a:p>
            <a:pPr algn="ctr">
              <a:lnSpc>
                <a:spcPts val="9520"/>
              </a:lnSpc>
            </a:pPr>
            <a:r>
              <a:rPr lang="en-US" sz="6800">
                <a:solidFill>
                  <a:srgbClr val="688E50"/>
                </a:solidFill>
                <a:latin typeface="Black Mango Bold"/>
              </a:rPr>
              <a:t>Evolution of Environmental Policy in EU </a:t>
            </a:r>
          </a:p>
          <a:p>
            <a:pPr algn="ctr">
              <a:lnSpc>
                <a:spcPts val="9520"/>
              </a:lnSpc>
            </a:pPr>
            <a:r>
              <a:rPr lang="en-US" sz="6800">
                <a:solidFill>
                  <a:srgbClr val="688E50"/>
                </a:solidFill>
                <a:latin typeface="Black Mango Bold"/>
              </a:rPr>
              <a:t> </a:t>
            </a:r>
          </a:p>
        </p:txBody>
      </p:sp>
      <p:sp>
        <p:nvSpPr>
          <p:cNvPr name="TextBox 8" id="8"/>
          <p:cNvSpPr txBox="true"/>
          <p:nvPr/>
        </p:nvSpPr>
        <p:spPr>
          <a:xfrm rot="0">
            <a:off x="438194" y="1958347"/>
            <a:ext cx="8928649" cy="7225016"/>
          </a:xfrm>
          <a:prstGeom prst="rect">
            <a:avLst/>
          </a:prstGeom>
        </p:spPr>
        <p:txBody>
          <a:bodyPr anchor="t" rtlCol="false" tIns="0" lIns="0" bIns="0" rIns="0">
            <a:spAutoFit/>
          </a:bodyPr>
          <a:lstStyle/>
          <a:p>
            <a:pPr algn="just">
              <a:lnSpc>
                <a:spcPts val="4340"/>
              </a:lnSpc>
            </a:pPr>
            <a:r>
              <a:rPr lang="en-US" sz="3100">
                <a:solidFill>
                  <a:srgbClr val="688E50"/>
                </a:solidFill>
                <a:latin typeface="Public Sans Bold"/>
              </a:rPr>
              <a:t> </a:t>
            </a:r>
            <a:r>
              <a:rPr lang="en-US" sz="3100" u="sng">
                <a:solidFill>
                  <a:srgbClr val="688E50"/>
                </a:solidFill>
                <a:latin typeface="Public Sans Bold"/>
              </a:rPr>
              <a:t>Historical Development: </a:t>
            </a:r>
          </a:p>
          <a:p>
            <a:pPr algn="just">
              <a:lnSpc>
                <a:spcPts val="4340"/>
              </a:lnSpc>
            </a:pPr>
          </a:p>
          <a:p>
            <a:pPr algn="just" marL="539874" indent="-269937" lvl="1">
              <a:lnSpc>
                <a:spcPts val="3500"/>
              </a:lnSpc>
              <a:buFont typeface="Arial"/>
              <a:buChar char="•"/>
            </a:pPr>
            <a:r>
              <a:rPr lang="en-US" sz="2500">
                <a:solidFill>
                  <a:srgbClr val="688E50"/>
                </a:solidFill>
                <a:latin typeface="Public Sans Bold"/>
              </a:rPr>
              <a:t>EU environment policy traces back to the 1972 Paris European Council, post-first UN conference on environment, calling for a Community environment policy.</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The Single European Act of 1987 introduced the first legal basis for a common environment policy.</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Subsequent treaty revisions strengthened environmental commitment, notably the Treaty of Maastricht (1993) and the Treaty of Amsterdam (1999).</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The Treaty of Lisbon (2009) marked climate change and sustainable development as specific goals.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15351" y="286625"/>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085991"/>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849816" y="2293709"/>
            <a:ext cx="7951983" cy="5375447"/>
          </a:xfrm>
          <a:custGeom>
            <a:avLst/>
            <a:gdLst/>
            <a:ahLst/>
            <a:cxnLst/>
            <a:rect r="r" b="b" t="t" l="l"/>
            <a:pathLst>
              <a:path h="5375447" w="7951983">
                <a:moveTo>
                  <a:pt x="0" y="0"/>
                </a:moveTo>
                <a:lnTo>
                  <a:pt x="7951983" y="0"/>
                </a:lnTo>
                <a:lnTo>
                  <a:pt x="7951983" y="5375448"/>
                </a:lnTo>
                <a:lnTo>
                  <a:pt x="0" y="5375448"/>
                </a:lnTo>
                <a:lnTo>
                  <a:pt x="0" y="0"/>
                </a:lnTo>
                <a:close/>
              </a:path>
            </a:pathLst>
          </a:custGeom>
          <a:blipFill>
            <a:blip r:embed="rId4"/>
            <a:stretch>
              <a:fillRect l="-7133" t="0" r="-6114" b="0"/>
            </a:stretch>
          </a:blipFill>
          <a:ln w="76200" cap="sq">
            <a:solidFill>
              <a:srgbClr val="94AB6F"/>
            </a:solidFill>
            <a:prstDash val="solid"/>
            <a:miter/>
          </a:ln>
        </p:spPr>
      </p:sp>
      <p:sp>
        <p:nvSpPr>
          <p:cNvPr name="TextBox 7" id="7"/>
          <p:cNvSpPr txBox="true"/>
          <p:nvPr/>
        </p:nvSpPr>
        <p:spPr>
          <a:xfrm rot="0">
            <a:off x="257962" y="317948"/>
            <a:ext cx="17729465" cy="2360918"/>
          </a:xfrm>
          <a:prstGeom prst="rect">
            <a:avLst/>
          </a:prstGeom>
        </p:spPr>
        <p:txBody>
          <a:bodyPr anchor="t" rtlCol="false" tIns="0" lIns="0" bIns="0" rIns="0">
            <a:spAutoFit/>
          </a:bodyPr>
          <a:lstStyle/>
          <a:p>
            <a:pPr algn="ctr">
              <a:lnSpc>
                <a:spcPts val="9520"/>
              </a:lnSpc>
            </a:pPr>
            <a:r>
              <a:rPr lang="en-US" sz="6800">
                <a:solidFill>
                  <a:srgbClr val="688E50"/>
                </a:solidFill>
                <a:latin typeface="Black Mango Bold"/>
              </a:rPr>
              <a:t>Evolution of Environmental Policy in EU </a:t>
            </a:r>
          </a:p>
          <a:p>
            <a:pPr algn="ctr">
              <a:lnSpc>
                <a:spcPts val="9520"/>
              </a:lnSpc>
            </a:pPr>
            <a:r>
              <a:rPr lang="en-US" sz="6800">
                <a:solidFill>
                  <a:srgbClr val="688E50"/>
                </a:solidFill>
                <a:latin typeface="Black Mango Bold"/>
              </a:rPr>
              <a:t> </a:t>
            </a:r>
          </a:p>
        </p:txBody>
      </p:sp>
      <p:sp>
        <p:nvSpPr>
          <p:cNvPr name="TextBox 8" id="8"/>
          <p:cNvSpPr txBox="true"/>
          <p:nvPr/>
        </p:nvSpPr>
        <p:spPr>
          <a:xfrm rot="0">
            <a:off x="425426" y="1696408"/>
            <a:ext cx="8948886" cy="8101316"/>
          </a:xfrm>
          <a:prstGeom prst="rect">
            <a:avLst/>
          </a:prstGeom>
        </p:spPr>
        <p:txBody>
          <a:bodyPr anchor="t" rtlCol="false" tIns="0" lIns="0" bIns="0" rIns="0">
            <a:spAutoFit/>
          </a:bodyPr>
          <a:lstStyle/>
          <a:p>
            <a:pPr algn="just">
              <a:lnSpc>
                <a:spcPts val="4340"/>
              </a:lnSpc>
              <a:spcBef>
                <a:spcPct val="0"/>
              </a:spcBef>
            </a:pPr>
            <a:r>
              <a:rPr lang="en-US" sz="3100">
                <a:solidFill>
                  <a:srgbClr val="688E50"/>
                </a:solidFill>
                <a:latin typeface="Public Sans Bold"/>
              </a:rPr>
              <a:t>  </a:t>
            </a:r>
            <a:r>
              <a:rPr lang="en-US" sz="3100" u="sng">
                <a:solidFill>
                  <a:srgbClr val="688E50"/>
                </a:solidFill>
                <a:latin typeface="Public Sans Bold"/>
              </a:rPr>
              <a:t>Legislative Acts:</a:t>
            </a:r>
          </a:p>
          <a:p>
            <a:pPr algn="just">
              <a:lnSpc>
                <a:spcPts val="4340"/>
              </a:lnSpc>
              <a:spcBef>
                <a:spcPct val="0"/>
              </a:spcBef>
            </a:pPr>
          </a:p>
          <a:p>
            <a:pPr algn="just" marL="539874" indent="-269937" lvl="1">
              <a:lnSpc>
                <a:spcPts val="3500"/>
              </a:lnSpc>
              <a:buFont typeface="Arial"/>
              <a:buChar char="•"/>
            </a:pPr>
            <a:r>
              <a:rPr lang="en-US" sz="2500">
                <a:solidFill>
                  <a:srgbClr val="688E50"/>
                </a:solidFill>
                <a:latin typeface="Public Sans Bold"/>
              </a:rPr>
              <a:t>Environment Action Programmes (EAPs) since 1973, setting goals and legislative proposals.</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European Green Deal (2019): Ambitious plan for climate neutrality by 2050.</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EU Climate Law (2021): Binding EU to achieve climate neutrality by 2050 and reduce greenhouse gas emissions by 55% by 2030.</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Biodiversity Strategy for 2030 (2020): Comprehensive plan to protect nature and reverse ecosystem degradation.</a:t>
            </a:r>
          </a:p>
          <a:p>
            <a:pPr algn="just">
              <a:lnSpc>
                <a:spcPts val="3500"/>
              </a:lnSpc>
            </a:pPr>
          </a:p>
          <a:p>
            <a:pPr algn="just" marL="539874" indent="-269937" lvl="1">
              <a:lnSpc>
                <a:spcPts val="3500"/>
              </a:lnSpc>
              <a:buFont typeface="Arial"/>
              <a:buChar char="•"/>
            </a:pPr>
            <a:r>
              <a:rPr lang="en-US" sz="2500">
                <a:solidFill>
                  <a:srgbClr val="688E50"/>
                </a:solidFill>
                <a:latin typeface="Public Sans Bold"/>
              </a:rPr>
              <a:t>Farm to Fork Strategy (2020): Aims to make food systems fair, healthy, and environmentally friendly.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57962" y="134721"/>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25432" y="10896"/>
            <a:ext cx="19338864" cy="2289798"/>
          </a:xfrm>
          <a:prstGeom prst="rect">
            <a:avLst/>
          </a:prstGeom>
        </p:spPr>
        <p:txBody>
          <a:bodyPr anchor="t" rtlCol="false" tIns="0" lIns="0" bIns="0" rIns="0">
            <a:spAutoFit/>
          </a:bodyPr>
          <a:lstStyle/>
          <a:p>
            <a:pPr algn="ctr">
              <a:lnSpc>
                <a:spcPts val="8960"/>
              </a:lnSpc>
            </a:pPr>
            <a:r>
              <a:rPr lang="en-US" sz="6400">
                <a:solidFill>
                  <a:srgbClr val="688E50"/>
                </a:solidFill>
                <a:latin typeface="Black Mango Bold"/>
              </a:rPr>
              <a:t>Case-Study: EU Emissions Trading System</a:t>
            </a:r>
          </a:p>
          <a:p>
            <a:pPr algn="ctr">
              <a:lnSpc>
                <a:spcPts val="9520"/>
              </a:lnSpc>
            </a:pPr>
            <a:r>
              <a:rPr lang="en-US" sz="6800">
                <a:solidFill>
                  <a:srgbClr val="688E50"/>
                </a:solidFill>
                <a:latin typeface="Black Mango Bold"/>
              </a:rPr>
              <a:t> </a:t>
            </a:r>
          </a:p>
        </p:txBody>
      </p:sp>
      <p:sp>
        <p:nvSpPr>
          <p:cNvPr name="TextBox 7" id="7"/>
          <p:cNvSpPr txBox="true"/>
          <p:nvPr/>
        </p:nvSpPr>
        <p:spPr>
          <a:xfrm rot="0">
            <a:off x="493351" y="1509645"/>
            <a:ext cx="10697066" cy="8318500"/>
          </a:xfrm>
          <a:prstGeom prst="rect">
            <a:avLst/>
          </a:prstGeom>
        </p:spPr>
        <p:txBody>
          <a:bodyPr anchor="t" rtlCol="false" tIns="0" lIns="0" bIns="0" rIns="0">
            <a:spAutoFit/>
          </a:bodyPr>
          <a:lstStyle/>
          <a:p>
            <a:pPr algn="just">
              <a:lnSpc>
                <a:spcPts val="3499"/>
              </a:lnSpc>
              <a:spcBef>
                <a:spcPct val="0"/>
              </a:spcBef>
            </a:pPr>
            <a:r>
              <a:rPr lang="en-US" sz="2499">
                <a:solidFill>
                  <a:srgbClr val="688E50"/>
                </a:solidFill>
                <a:latin typeface="Public Sans Bold"/>
              </a:rPr>
              <a:t>• The EU ETS launched in 2005, is a pioneering initiative to combat climate change through market-based mechanisms.</a:t>
            </a:r>
          </a:p>
          <a:p>
            <a:pPr algn="just">
              <a:lnSpc>
                <a:spcPts val="3499"/>
              </a:lnSpc>
              <a:spcBef>
                <a:spcPct val="0"/>
              </a:spcBef>
            </a:pPr>
            <a:r>
              <a:rPr lang="en-US" sz="2499">
                <a:solidFill>
                  <a:srgbClr val="688E50"/>
                </a:solidFill>
                <a:latin typeface="Public Sans Bold"/>
              </a:rPr>
              <a:t> It operates on the principle of 'cap and trade', </a:t>
            </a:r>
          </a:p>
          <a:p>
            <a:pPr algn="just">
              <a:lnSpc>
                <a:spcPts val="3499"/>
              </a:lnSpc>
              <a:spcBef>
                <a:spcPct val="0"/>
              </a:spcBef>
            </a:pPr>
          </a:p>
          <a:p>
            <a:pPr algn="just">
              <a:lnSpc>
                <a:spcPts val="3499"/>
              </a:lnSpc>
              <a:spcBef>
                <a:spcPct val="0"/>
              </a:spcBef>
            </a:pPr>
            <a:r>
              <a:rPr lang="en-US" sz="2499">
                <a:solidFill>
                  <a:srgbClr val="688E50"/>
                </a:solidFill>
                <a:latin typeface="Public Sans Bold"/>
              </a:rPr>
              <a:t>Aim: to reduce greenhouse gas emissions in a cost-effective manner.</a:t>
            </a:r>
          </a:p>
          <a:p>
            <a:pPr algn="just">
              <a:lnSpc>
                <a:spcPts val="3499"/>
              </a:lnSpc>
              <a:spcBef>
                <a:spcPct val="0"/>
              </a:spcBef>
            </a:pPr>
          </a:p>
          <a:p>
            <a:pPr algn="just">
              <a:lnSpc>
                <a:spcPts val="3499"/>
              </a:lnSpc>
              <a:spcBef>
                <a:spcPct val="0"/>
              </a:spcBef>
            </a:pPr>
            <a:r>
              <a:rPr lang="en-US" sz="2499">
                <a:solidFill>
                  <a:srgbClr val="688E50"/>
                </a:solidFill>
                <a:latin typeface="Public Sans Bold"/>
              </a:rPr>
              <a:t>• </a:t>
            </a:r>
            <a:r>
              <a:rPr lang="en-US" sz="2499" u="sng">
                <a:solidFill>
                  <a:srgbClr val="688E50"/>
                </a:solidFill>
                <a:latin typeface="Public Sans Bold"/>
              </a:rPr>
              <a:t>CHALENGES FACED:</a:t>
            </a:r>
          </a:p>
          <a:p>
            <a:pPr algn="just">
              <a:lnSpc>
                <a:spcPts val="3499"/>
              </a:lnSpc>
              <a:spcBef>
                <a:spcPct val="0"/>
              </a:spcBef>
            </a:pPr>
            <a:r>
              <a:rPr lang="en-US" sz="2499">
                <a:solidFill>
                  <a:srgbClr val="688E50"/>
                </a:solidFill>
                <a:latin typeface="Public Sans Bold"/>
              </a:rPr>
              <a:t>-Initially faced challenges in setting up a comprehensive framework across diverse sectors and countries.</a:t>
            </a:r>
          </a:p>
          <a:p>
            <a:pPr algn="just">
              <a:lnSpc>
                <a:spcPts val="3499"/>
              </a:lnSpc>
              <a:spcBef>
                <a:spcPct val="0"/>
              </a:spcBef>
            </a:pPr>
            <a:r>
              <a:rPr lang="en-US" sz="2499">
                <a:solidFill>
                  <a:srgbClr val="688E50"/>
                </a:solidFill>
                <a:latin typeface="Public Sans Bold"/>
              </a:rPr>
              <a:t>-Required continuous revisions to align with evolving EU climate targets and global environmental priorities.</a:t>
            </a:r>
          </a:p>
          <a:p>
            <a:pPr algn="just">
              <a:lnSpc>
                <a:spcPts val="3499"/>
              </a:lnSpc>
              <a:spcBef>
                <a:spcPct val="0"/>
              </a:spcBef>
            </a:pPr>
          </a:p>
          <a:p>
            <a:pPr algn="just">
              <a:lnSpc>
                <a:spcPts val="3499"/>
              </a:lnSpc>
              <a:spcBef>
                <a:spcPct val="0"/>
              </a:spcBef>
            </a:pPr>
            <a:r>
              <a:rPr lang="en-US" sz="2499">
                <a:solidFill>
                  <a:srgbClr val="688E50"/>
                </a:solidFill>
                <a:latin typeface="Public Sans Bold"/>
              </a:rPr>
              <a:t>• </a:t>
            </a:r>
            <a:r>
              <a:rPr lang="en-US" sz="2499" u="sng">
                <a:solidFill>
                  <a:srgbClr val="688E50"/>
                </a:solidFill>
                <a:latin typeface="Public Sans Bold"/>
              </a:rPr>
              <a:t>Strategies Employed</a:t>
            </a:r>
          </a:p>
          <a:p>
            <a:pPr algn="just">
              <a:lnSpc>
                <a:spcPts val="3499"/>
              </a:lnSpc>
              <a:spcBef>
                <a:spcPct val="0"/>
              </a:spcBef>
            </a:pPr>
            <a:r>
              <a:rPr lang="en-US" sz="2499">
                <a:solidFill>
                  <a:srgbClr val="688E50"/>
                </a:solidFill>
                <a:latin typeface="Public Sans Bold"/>
              </a:rPr>
              <a:t>  - Implementation of a cap on total emissions, gradually reducing over time to ensure emission reductions.</a:t>
            </a:r>
          </a:p>
          <a:p>
            <a:pPr algn="just">
              <a:lnSpc>
                <a:spcPts val="3499"/>
              </a:lnSpc>
              <a:spcBef>
                <a:spcPct val="0"/>
              </a:spcBef>
            </a:pPr>
            <a:r>
              <a:rPr lang="en-US" sz="2499">
                <a:solidFill>
                  <a:srgbClr val="688E50"/>
                </a:solidFill>
                <a:latin typeface="Public Sans Bold"/>
              </a:rPr>
              <a:t> - Introduction of trading mechanisms to allow companies to buy and sell emission allowances.</a:t>
            </a:r>
          </a:p>
          <a:p>
            <a:pPr algn="just">
              <a:lnSpc>
                <a:spcPts val="3499"/>
              </a:lnSpc>
              <a:spcBef>
                <a:spcPct val="0"/>
              </a:spcBef>
            </a:pPr>
            <a:r>
              <a:rPr lang="en-US" sz="2499">
                <a:solidFill>
                  <a:srgbClr val="688E50"/>
                </a:solidFill>
                <a:latin typeface="Public Sans Bold"/>
              </a:rPr>
              <a:t>  - Revisions to the legislative framework to accommodate changing climate ambitions and technological advancements.</a:t>
            </a:r>
          </a:p>
        </p:txBody>
      </p:sp>
      <p:sp>
        <p:nvSpPr>
          <p:cNvPr name="Freeform 8" id="8"/>
          <p:cNvSpPr/>
          <p:nvPr/>
        </p:nvSpPr>
        <p:spPr>
          <a:xfrm flipH="false" flipV="false" rot="0">
            <a:off x="11365934" y="2650603"/>
            <a:ext cx="6664104" cy="5391289"/>
          </a:xfrm>
          <a:custGeom>
            <a:avLst/>
            <a:gdLst/>
            <a:ahLst/>
            <a:cxnLst/>
            <a:rect r="r" b="b" t="t" l="l"/>
            <a:pathLst>
              <a:path h="5391289" w="6664104">
                <a:moveTo>
                  <a:pt x="0" y="0"/>
                </a:moveTo>
                <a:lnTo>
                  <a:pt x="6664104" y="0"/>
                </a:lnTo>
                <a:lnTo>
                  <a:pt x="6664104" y="5391288"/>
                </a:lnTo>
                <a:lnTo>
                  <a:pt x="0" y="5391288"/>
                </a:lnTo>
                <a:lnTo>
                  <a:pt x="0" y="0"/>
                </a:lnTo>
                <a:close/>
              </a:path>
            </a:pathLst>
          </a:custGeom>
          <a:blipFill>
            <a:blip r:embed="rId4"/>
            <a:stretch>
              <a:fillRect l="-6991" t="0" r="-16415" b="0"/>
            </a:stretch>
          </a:blipFill>
          <a:ln w="85725" cap="sq">
            <a:solidFill>
              <a:srgbClr val="94AB6F"/>
            </a:solidFill>
            <a:prstDash val="solid"/>
            <a:miter/>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57962" y="134721"/>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25432" y="10896"/>
            <a:ext cx="19338864" cy="2289798"/>
          </a:xfrm>
          <a:prstGeom prst="rect">
            <a:avLst/>
          </a:prstGeom>
        </p:spPr>
        <p:txBody>
          <a:bodyPr anchor="t" rtlCol="false" tIns="0" lIns="0" bIns="0" rIns="0">
            <a:spAutoFit/>
          </a:bodyPr>
          <a:lstStyle/>
          <a:p>
            <a:pPr algn="ctr">
              <a:lnSpc>
                <a:spcPts val="8960"/>
              </a:lnSpc>
            </a:pPr>
            <a:r>
              <a:rPr lang="en-US" sz="6400">
                <a:solidFill>
                  <a:srgbClr val="688E50"/>
                </a:solidFill>
                <a:latin typeface="Black Mango Bold"/>
              </a:rPr>
              <a:t>Case-Study: EU Emissions Trading System</a:t>
            </a:r>
          </a:p>
          <a:p>
            <a:pPr algn="ctr">
              <a:lnSpc>
                <a:spcPts val="9520"/>
              </a:lnSpc>
            </a:pPr>
            <a:r>
              <a:rPr lang="en-US" sz="6800">
                <a:solidFill>
                  <a:srgbClr val="688E50"/>
                </a:solidFill>
                <a:latin typeface="Black Mango Bold"/>
              </a:rPr>
              <a:t> </a:t>
            </a:r>
          </a:p>
        </p:txBody>
      </p:sp>
      <p:sp>
        <p:nvSpPr>
          <p:cNvPr name="TextBox 7" id="7"/>
          <p:cNvSpPr txBox="true"/>
          <p:nvPr/>
        </p:nvSpPr>
        <p:spPr>
          <a:xfrm rot="0">
            <a:off x="486201" y="1509645"/>
            <a:ext cx="9738069" cy="7863730"/>
          </a:xfrm>
          <a:prstGeom prst="rect">
            <a:avLst/>
          </a:prstGeom>
        </p:spPr>
        <p:txBody>
          <a:bodyPr anchor="t" rtlCol="false" tIns="0" lIns="0" bIns="0" rIns="0">
            <a:spAutoFit/>
          </a:bodyPr>
          <a:lstStyle/>
          <a:p>
            <a:pPr algn="just">
              <a:lnSpc>
                <a:spcPts val="3699"/>
              </a:lnSpc>
              <a:spcBef>
                <a:spcPct val="0"/>
              </a:spcBef>
            </a:pPr>
            <a:r>
              <a:rPr lang="en-US" sz="2642">
                <a:solidFill>
                  <a:srgbClr val="688E50"/>
                </a:solidFill>
                <a:latin typeface="Public Sans Bold"/>
              </a:rPr>
              <a:t>• </a:t>
            </a:r>
            <a:r>
              <a:rPr lang="en-US" sz="2642" u="sng">
                <a:solidFill>
                  <a:srgbClr val="688E50"/>
                </a:solidFill>
                <a:latin typeface="Public Sans Bold"/>
              </a:rPr>
              <a:t>Outcomes</a:t>
            </a:r>
          </a:p>
          <a:p>
            <a:pPr algn="just">
              <a:lnSpc>
                <a:spcPts val="3699"/>
              </a:lnSpc>
              <a:spcBef>
                <a:spcPct val="0"/>
              </a:spcBef>
            </a:pPr>
            <a:r>
              <a:rPr lang="en-US" sz="2642">
                <a:solidFill>
                  <a:srgbClr val="688E50"/>
                </a:solidFill>
                <a:latin typeface="Public Sans Bold"/>
              </a:rPr>
              <a:t>- Significant reduction in emissions, achieving a 37% decrease since 2005.</a:t>
            </a:r>
          </a:p>
          <a:p>
            <a:pPr algn="just">
              <a:lnSpc>
                <a:spcPts val="3699"/>
              </a:lnSpc>
              <a:spcBef>
                <a:spcPct val="0"/>
              </a:spcBef>
            </a:pPr>
            <a:r>
              <a:rPr lang="en-US" sz="2642">
                <a:solidFill>
                  <a:srgbClr val="688E50"/>
                </a:solidFill>
                <a:latin typeface="Public Sans Bold"/>
              </a:rPr>
              <a:t>- Generation of substantial revenues (EUR 152 billion since 2013) used to fund renewable energy and low-carbon technologies.</a:t>
            </a:r>
          </a:p>
          <a:p>
            <a:pPr algn="just">
              <a:lnSpc>
                <a:spcPts val="3699"/>
              </a:lnSpc>
              <a:spcBef>
                <a:spcPct val="0"/>
              </a:spcBef>
            </a:pPr>
            <a:r>
              <a:rPr lang="en-US" sz="2642">
                <a:solidFill>
                  <a:srgbClr val="688E50"/>
                </a:solidFill>
                <a:latin typeface="Public Sans Bold"/>
              </a:rPr>
              <a:t>- Expansion of the EU ETS to cover additional sectors and geographical areas, enhancing its effectiveness.</a:t>
            </a:r>
          </a:p>
          <a:p>
            <a:pPr algn="just">
              <a:lnSpc>
                <a:spcPts val="3699"/>
              </a:lnSpc>
              <a:spcBef>
                <a:spcPct val="0"/>
              </a:spcBef>
            </a:pPr>
          </a:p>
          <a:p>
            <a:pPr algn="just">
              <a:lnSpc>
                <a:spcPts val="3699"/>
              </a:lnSpc>
              <a:spcBef>
                <a:spcPct val="0"/>
              </a:spcBef>
            </a:pPr>
            <a:r>
              <a:rPr lang="en-US" sz="2642">
                <a:solidFill>
                  <a:srgbClr val="688E50"/>
                </a:solidFill>
                <a:latin typeface="Public Sans Bold"/>
              </a:rPr>
              <a:t>• </a:t>
            </a:r>
            <a:r>
              <a:rPr lang="en-US" sz="2642" u="sng">
                <a:solidFill>
                  <a:srgbClr val="688E50"/>
                </a:solidFill>
                <a:latin typeface="Public Sans Bold"/>
              </a:rPr>
              <a:t>Testimonials</a:t>
            </a:r>
          </a:p>
          <a:p>
            <a:pPr algn="just">
              <a:lnSpc>
                <a:spcPts val="3699"/>
              </a:lnSpc>
              <a:spcBef>
                <a:spcPct val="0"/>
              </a:spcBef>
            </a:pPr>
            <a:r>
              <a:rPr lang="en-US" sz="2642">
                <a:solidFill>
                  <a:srgbClr val="688E50"/>
                </a:solidFill>
                <a:latin typeface="Public Sans Bold"/>
              </a:rPr>
              <a:t>-"The EU ETS has been instrumental in driving emission reductions and fostering innovation in our industry." - [Industry Representative] </a:t>
            </a:r>
          </a:p>
          <a:p>
            <a:pPr algn="just">
              <a:lnSpc>
                <a:spcPts val="3699"/>
              </a:lnSpc>
              <a:spcBef>
                <a:spcPct val="0"/>
              </a:spcBef>
            </a:pPr>
          </a:p>
          <a:p>
            <a:pPr algn="just">
              <a:lnSpc>
                <a:spcPts val="3699"/>
              </a:lnSpc>
              <a:spcBef>
                <a:spcPct val="0"/>
              </a:spcBef>
            </a:pPr>
            <a:r>
              <a:rPr lang="en-US" sz="2642">
                <a:solidFill>
                  <a:srgbClr val="688E50"/>
                </a:solidFill>
                <a:latin typeface="Public Sans Bold"/>
              </a:rPr>
              <a:t>• </a:t>
            </a:r>
            <a:r>
              <a:rPr lang="en-US" sz="2642" u="sng">
                <a:solidFill>
                  <a:srgbClr val="688E50"/>
                </a:solidFill>
                <a:latin typeface="Public Sans Bold"/>
              </a:rPr>
              <a:t>Future Directions</a:t>
            </a:r>
          </a:p>
          <a:p>
            <a:pPr algn="just">
              <a:lnSpc>
                <a:spcPts val="3699"/>
              </a:lnSpc>
              <a:spcBef>
                <a:spcPct val="0"/>
              </a:spcBef>
            </a:pPr>
            <a:r>
              <a:rPr lang="en-US" sz="2642">
                <a:solidFill>
                  <a:srgbClr val="688E50"/>
                </a:solidFill>
                <a:latin typeface="Public Sans Bold"/>
              </a:rPr>
              <a:t>-Continued tightening of emission caps to meet ambitious climate targets, aiming for a 62% reduction by 2030.</a:t>
            </a:r>
          </a:p>
        </p:txBody>
      </p:sp>
      <p:sp>
        <p:nvSpPr>
          <p:cNvPr name="Freeform 8" id="8"/>
          <p:cNvSpPr/>
          <p:nvPr/>
        </p:nvSpPr>
        <p:spPr>
          <a:xfrm flipH="false" flipV="false" rot="0">
            <a:off x="10536212" y="2495163"/>
            <a:ext cx="7142182" cy="5701842"/>
          </a:xfrm>
          <a:custGeom>
            <a:avLst/>
            <a:gdLst/>
            <a:ahLst/>
            <a:cxnLst/>
            <a:rect r="r" b="b" t="t" l="l"/>
            <a:pathLst>
              <a:path h="5701842" w="7142182">
                <a:moveTo>
                  <a:pt x="0" y="0"/>
                </a:moveTo>
                <a:lnTo>
                  <a:pt x="7142183" y="0"/>
                </a:lnTo>
                <a:lnTo>
                  <a:pt x="7142183" y="5701842"/>
                </a:lnTo>
                <a:lnTo>
                  <a:pt x="0" y="5701842"/>
                </a:lnTo>
                <a:lnTo>
                  <a:pt x="0" y="0"/>
                </a:lnTo>
                <a:close/>
              </a:path>
            </a:pathLst>
          </a:custGeom>
          <a:blipFill>
            <a:blip r:embed="rId4"/>
            <a:stretch>
              <a:fillRect l="0" t="0" r="0" b="0"/>
            </a:stretch>
          </a:blipFill>
          <a:ln w="57150" cap="sq">
            <a:solidFill>
              <a:srgbClr val="94AB6F"/>
            </a:solidFill>
            <a:prstDash val="solid"/>
            <a:miter/>
          </a:ln>
        </p:spPr>
      </p:sp>
    </p:spTree>
  </p:cSld>
  <p:clrMapOvr>
    <a:masterClrMapping/>
  </p:clrMapOvr>
</p:sld>
</file>

<file path=ppt/slides/slide17.xml><?xml version="1.0" encoding="utf-8"?>
<p:sld xmlns:p="http://schemas.openxmlformats.org/presentationml/2006/main" xmlns:a="http://schemas.openxmlformats.org/drawingml/2006/main">
  <p:cSld>
    <p:bg>
      <p:bgPr>
        <a:solidFill>
          <a:srgbClr val="94AB6F"/>
        </a:solidFill>
      </p:bgPr>
    </p:bg>
    <p:spTree>
      <p:nvGrpSpPr>
        <p:cNvPr id="1" name=""/>
        <p:cNvGrpSpPr/>
        <p:nvPr/>
      </p:nvGrpSpPr>
      <p:grpSpPr>
        <a:xfrm>
          <a:off x="0" y="0"/>
          <a:ext cx="0" cy="0"/>
          <a:chOff x="0" y="0"/>
          <a:chExt cx="0" cy="0"/>
        </a:xfrm>
      </p:grpSpPr>
      <p:sp>
        <p:nvSpPr>
          <p:cNvPr name="TextBox 2" id="2"/>
          <p:cNvSpPr txBox="true"/>
          <p:nvPr/>
        </p:nvSpPr>
        <p:spPr>
          <a:xfrm rot="0">
            <a:off x="176794" y="2173767"/>
            <a:ext cx="18111206" cy="6653530"/>
          </a:xfrm>
          <a:prstGeom prst="rect">
            <a:avLst/>
          </a:prstGeom>
        </p:spPr>
        <p:txBody>
          <a:bodyPr anchor="t" rtlCol="false" tIns="0" lIns="0" bIns="0" rIns="0">
            <a:spAutoFit/>
          </a:bodyPr>
          <a:lstStyle/>
          <a:p>
            <a:pPr>
              <a:lnSpc>
                <a:spcPts val="4339"/>
              </a:lnSpc>
            </a:pPr>
            <a:r>
              <a:rPr lang="en-US" sz="3099">
                <a:solidFill>
                  <a:srgbClr val="FFFFFF"/>
                </a:solidFill>
                <a:latin typeface="Black Mango Bold"/>
              </a:rPr>
              <a:t>READING MATERIAL</a:t>
            </a:r>
          </a:p>
          <a:p>
            <a:pPr>
              <a:lnSpc>
                <a:spcPts val="3499"/>
              </a:lnSpc>
            </a:pPr>
          </a:p>
          <a:p>
            <a:pPr marL="539749" indent="-269875" lvl="1">
              <a:lnSpc>
                <a:spcPts val="3499"/>
              </a:lnSpc>
              <a:buFont typeface="Arial"/>
              <a:buChar char="•"/>
            </a:pPr>
            <a:r>
              <a:rPr lang="en-US" sz="2499">
                <a:solidFill>
                  <a:srgbClr val="FFFFFF"/>
                </a:solidFill>
                <a:latin typeface="Public Sans Bold"/>
              </a:rPr>
              <a:t>https://commission.europa.eu/law/law-making-process/applying-eu-law/infringement-procedure_en</a:t>
            </a:r>
          </a:p>
          <a:p>
            <a:pPr>
              <a:lnSpc>
                <a:spcPts val="3499"/>
              </a:lnSpc>
            </a:pPr>
          </a:p>
          <a:p>
            <a:pPr marL="539749" indent="-269875" lvl="1">
              <a:lnSpc>
                <a:spcPts val="3499"/>
              </a:lnSpc>
              <a:buFont typeface="Arial"/>
              <a:buChar char="•"/>
            </a:pPr>
            <a:r>
              <a:rPr lang="en-US" sz="2499">
                <a:solidFill>
                  <a:srgbClr val="FFFFFF"/>
                </a:solidFill>
                <a:latin typeface="Public Sans Bold"/>
              </a:rPr>
              <a:t> https://commission.europa.eu/publications/communication-commission-eu-law-better-results-through-better-application_en</a:t>
            </a:r>
          </a:p>
          <a:p>
            <a:pPr>
              <a:lnSpc>
                <a:spcPts val="3499"/>
              </a:lnSpc>
            </a:pPr>
          </a:p>
          <a:p>
            <a:pPr marL="539749" indent="-269875" lvl="1">
              <a:lnSpc>
                <a:spcPts val="3499"/>
              </a:lnSpc>
              <a:buFont typeface="Arial"/>
              <a:buChar char="•"/>
            </a:pPr>
            <a:r>
              <a:rPr lang="en-US" sz="2499">
                <a:solidFill>
                  <a:srgbClr val="FFFFFF"/>
                </a:solidFill>
                <a:latin typeface="Public Sans Bold"/>
              </a:rPr>
              <a:t>https://commission.europa.eu/publications/communication-commission-enforcing-eu-law-europe-delivers_en </a:t>
            </a:r>
          </a:p>
          <a:p>
            <a:pPr>
              <a:lnSpc>
                <a:spcPts val="3499"/>
              </a:lnSpc>
            </a:pPr>
          </a:p>
          <a:p>
            <a:pPr marL="539749" indent="-269875" lvl="1">
              <a:lnSpc>
                <a:spcPts val="3499"/>
              </a:lnSpc>
              <a:buFont typeface="Arial"/>
              <a:buChar char="•"/>
            </a:pPr>
            <a:r>
              <a:rPr lang="en-US" sz="2499">
                <a:solidFill>
                  <a:srgbClr val="FFFFFF"/>
                </a:solidFill>
                <a:latin typeface="Public Sans Bold"/>
              </a:rPr>
              <a:t>JSTOR ARTICLE :</a:t>
            </a:r>
          </a:p>
          <a:p>
            <a:pPr>
              <a:lnSpc>
                <a:spcPts val="3499"/>
              </a:lnSpc>
            </a:pPr>
          </a:p>
          <a:p>
            <a:pPr>
              <a:lnSpc>
                <a:spcPts val="3499"/>
              </a:lnSpc>
            </a:pPr>
            <a:r>
              <a:rPr lang="en-US" sz="2499">
                <a:solidFill>
                  <a:srgbClr val="FFFFFF"/>
                </a:solidFill>
                <a:latin typeface="Public Sans Bold"/>
              </a:rPr>
              <a:t>DELREUX, TOM. “Cooperation and Control in the European Union: The Case of the European Union as International Environmental Negotiator.” Cooperation and Conflict, vol. 44, no. 2, 2009, pp. 189–208. JSTOR, http://www.jstor.org/stable/45084559. Accessed 28 Feb. 2024.</a:t>
            </a:r>
          </a:p>
          <a:p>
            <a:pPr>
              <a:lnSpc>
                <a:spcPts val="3499"/>
              </a:lnSpc>
            </a:pPr>
          </a:p>
        </p:txBody>
      </p:sp>
      <p:sp>
        <p:nvSpPr>
          <p:cNvPr name="TextBox 3" id="3"/>
          <p:cNvSpPr txBox="true"/>
          <p:nvPr/>
        </p:nvSpPr>
        <p:spPr>
          <a:xfrm rot="0">
            <a:off x="0" y="65117"/>
            <a:ext cx="14204737" cy="1252858"/>
          </a:xfrm>
          <a:prstGeom prst="rect">
            <a:avLst/>
          </a:prstGeom>
        </p:spPr>
        <p:txBody>
          <a:bodyPr anchor="t" rtlCol="false" tIns="0" lIns="0" bIns="0" rIns="0">
            <a:spAutoFit/>
          </a:bodyPr>
          <a:lstStyle/>
          <a:p>
            <a:pPr algn="ctr">
              <a:lnSpc>
                <a:spcPts val="10219"/>
              </a:lnSpc>
            </a:pPr>
            <a:r>
              <a:rPr lang="en-US" sz="7299">
                <a:solidFill>
                  <a:srgbClr val="FFFFFF"/>
                </a:solidFill>
                <a:latin typeface="Black Mango Bold"/>
              </a:rPr>
              <a:t>Additional Reading Material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9430939" y="368204"/>
            <a:ext cx="8522962" cy="9550592"/>
            <a:chOff x="0" y="0"/>
            <a:chExt cx="758598" cy="850064"/>
          </a:xfrm>
        </p:grpSpPr>
        <p:sp>
          <p:nvSpPr>
            <p:cNvPr name="Freeform 3" id="3"/>
            <p:cNvSpPr/>
            <p:nvPr/>
          </p:nvSpPr>
          <p:spPr>
            <a:xfrm flipH="false" flipV="false" rot="0">
              <a:off x="0" y="0"/>
              <a:ext cx="758598" cy="850064"/>
            </a:xfrm>
            <a:custGeom>
              <a:avLst/>
              <a:gdLst/>
              <a:ahLst/>
              <a:cxnLst/>
              <a:rect r="r" b="b" t="t" l="l"/>
              <a:pathLst>
                <a:path h="850064" w="758598">
                  <a:moveTo>
                    <a:pt x="0" y="0"/>
                  </a:moveTo>
                  <a:lnTo>
                    <a:pt x="758598" y="0"/>
                  </a:lnTo>
                  <a:lnTo>
                    <a:pt x="758598" y="850064"/>
                  </a:lnTo>
                  <a:lnTo>
                    <a:pt x="0" y="850064"/>
                  </a:lnTo>
                  <a:close/>
                </a:path>
              </a:pathLst>
            </a:custGeom>
            <a:solidFill>
              <a:srgbClr val="FBF6F1"/>
            </a:solidFill>
          </p:spPr>
        </p:sp>
        <p:sp>
          <p:nvSpPr>
            <p:cNvPr name="TextBox 4" id="4"/>
            <p:cNvSpPr txBox="true"/>
            <p:nvPr/>
          </p:nvSpPr>
          <p:spPr>
            <a:xfrm>
              <a:off x="0" y="-38100"/>
              <a:ext cx="758598" cy="888164"/>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168743" y="1373029"/>
            <a:ext cx="7047354" cy="7540943"/>
          </a:xfrm>
          <a:custGeom>
            <a:avLst/>
            <a:gdLst/>
            <a:ahLst/>
            <a:cxnLst/>
            <a:rect r="r" b="b" t="t" l="l"/>
            <a:pathLst>
              <a:path h="7540943" w="7047354">
                <a:moveTo>
                  <a:pt x="0" y="0"/>
                </a:moveTo>
                <a:lnTo>
                  <a:pt x="7047354" y="0"/>
                </a:lnTo>
                <a:lnTo>
                  <a:pt x="7047354" y="7540942"/>
                </a:lnTo>
                <a:lnTo>
                  <a:pt x="0" y="7540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14450" y="2974022"/>
            <a:ext cx="7578213" cy="4481830"/>
          </a:xfrm>
          <a:prstGeom prst="rect">
            <a:avLst/>
          </a:prstGeom>
        </p:spPr>
        <p:txBody>
          <a:bodyPr anchor="t" rtlCol="false" tIns="0" lIns="0" bIns="0" rIns="0">
            <a:spAutoFit/>
          </a:bodyPr>
          <a:lstStyle/>
          <a:p>
            <a:pPr>
              <a:lnSpc>
                <a:spcPts val="11660"/>
              </a:lnSpc>
            </a:pPr>
            <a:r>
              <a:rPr lang="en-US" sz="11000">
                <a:solidFill>
                  <a:srgbClr val="FBF6F1"/>
                </a:solidFill>
                <a:latin typeface="Martel 2 Heavy"/>
              </a:rPr>
              <a:t>Thank you very much!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Freeform 2" id="2"/>
          <p:cNvSpPr/>
          <p:nvPr/>
        </p:nvSpPr>
        <p:spPr>
          <a:xfrm flipH="false" flipV="false" rot="0">
            <a:off x="681399" y="270393"/>
            <a:ext cx="16925201" cy="9318155"/>
          </a:xfrm>
          <a:custGeom>
            <a:avLst/>
            <a:gdLst/>
            <a:ahLst/>
            <a:cxnLst/>
            <a:rect r="r" b="b" t="t" l="l"/>
            <a:pathLst>
              <a:path h="9318155" w="16925201">
                <a:moveTo>
                  <a:pt x="0" y="0"/>
                </a:moveTo>
                <a:lnTo>
                  <a:pt x="16925201" y="0"/>
                </a:lnTo>
                <a:lnTo>
                  <a:pt x="16925201" y="9318155"/>
                </a:lnTo>
                <a:lnTo>
                  <a:pt x="0" y="93181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089903" y="935043"/>
            <a:ext cx="10058246" cy="1095350"/>
          </a:xfrm>
          <a:prstGeom prst="rect">
            <a:avLst/>
          </a:prstGeom>
        </p:spPr>
        <p:txBody>
          <a:bodyPr anchor="t" rtlCol="false" tIns="0" lIns="0" bIns="0" rIns="0">
            <a:spAutoFit/>
          </a:bodyPr>
          <a:lstStyle/>
          <a:p>
            <a:pPr algn="ctr">
              <a:lnSpc>
                <a:spcPts val="8698"/>
              </a:lnSpc>
            </a:pPr>
            <a:r>
              <a:rPr lang="en-US" sz="7498">
                <a:solidFill>
                  <a:srgbClr val="94AB6F"/>
                </a:solidFill>
                <a:latin typeface="Martel 1 Bold"/>
              </a:rPr>
              <a:t>An Overview</a:t>
            </a:r>
          </a:p>
        </p:txBody>
      </p:sp>
      <p:sp>
        <p:nvSpPr>
          <p:cNvPr name="TextBox 4" id="4"/>
          <p:cNvSpPr txBox="true"/>
          <p:nvPr/>
        </p:nvSpPr>
        <p:spPr>
          <a:xfrm rot="0">
            <a:off x="1660706" y="1966118"/>
            <a:ext cx="15148338" cy="3153227"/>
          </a:xfrm>
          <a:prstGeom prst="rect">
            <a:avLst/>
          </a:prstGeom>
        </p:spPr>
        <p:txBody>
          <a:bodyPr anchor="t" rtlCol="false" tIns="0" lIns="0" bIns="0" rIns="0">
            <a:spAutoFit/>
          </a:bodyPr>
          <a:lstStyle/>
          <a:p>
            <a:pPr algn="l" marL="1524996" indent="-508332" lvl="2">
              <a:lnSpc>
                <a:spcPts val="4767"/>
              </a:lnSpc>
              <a:buFont typeface="Arial"/>
              <a:buChar char="⚬"/>
            </a:pPr>
            <a:r>
              <a:rPr lang="en-US" sz="3531" spc="211">
                <a:solidFill>
                  <a:srgbClr val="94AB6F"/>
                </a:solidFill>
                <a:latin typeface="Martel 1 Bold"/>
              </a:rPr>
              <a:t>The decision making process of the EU is diverse with the participation of various stakeholders and institutions.</a:t>
            </a:r>
          </a:p>
          <a:p>
            <a:pPr marL="1524996" indent="-508332" lvl="2">
              <a:lnSpc>
                <a:spcPts val="3370"/>
              </a:lnSpc>
              <a:buFont typeface="Arial"/>
              <a:buChar char="⚬"/>
            </a:pPr>
            <a:r>
              <a:rPr lang="en-US" sz="3531" spc="211">
                <a:solidFill>
                  <a:srgbClr val="94AB6F"/>
                </a:solidFill>
                <a:latin typeface="Martel 1 Bold"/>
              </a:rPr>
              <a:t>Due to complexities arriving out of these, understanding the process is crucial, especially in terms of environmental law</a:t>
            </a:r>
          </a:p>
        </p:txBody>
      </p:sp>
      <p:sp>
        <p:nvSpPr>
          <p:cNvPr name="Freeform 5" id="5"/>
          <p:cNvSpPr/>
          <p:nvPr/>
        </p:nvSpPr>
        <p:spPr>
          <a:xfrm flipH="false" flipV="false" rot="0">
            <a:off x="55755" y="8223253"/>
            <a:ext cx="1945889" cy="2070095"/>
          </a:xfrm>
          <a:custGeom>
            <a:avLst/>
            <a:gdLst/>
            <a:ahLst/>
            <a:cxnLst/>
            <a:rect r="r" b="b" t="t" l="l"/>
            <a:pathLst>
              <a:path h="2070095" w="1945889">
                <a:moveTo>
                  <a:pt x="0" y="0"/>
                </a:moveTo>
                <a:lnTo>
                  <a:pt x="1945890" y="0"/>
                </a:lnTo>
                <a:lnTo>
                  <a:pt x="1945890" y="2070094"/>
                </a:lnTo>
                <a:lnTo>
                  <a:pt x="0" y="20700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660706" y="6209185"/>
            <a:ext cx="7233231" cy="1634941"/>
          </a:xfrm>
          <a:prstGeom prst="rect">
            <a:avLst/>
          </a:prstGeom>
        </p:spPr>
        <p:txBody>
          <a:bodyPr anchor="t" rtlCol="false" tIns="0" lIns="0" bIns="0" rIns="0">
            <a:spAutoFit/>
          </a:bodyPr>
          <a:lstStyle/>
          <a:p>
            <a:pPr algn="ctr">
              <a:lnSpc>
                <a:spcPts val="4385"/>
              </a:lnSpc>
              <a:spcBef>
                <a:spcPct val="0"/>
              </a:spcBef>
            </a:pPr>
            <a:r>
              <a:rPr lang="en-US" sz="3132" spc="-256">
                <a:solidFill>
                  <a:srgbClr val="0E350A"/>
                </a:solidFill>
                <a:latin typeface="Martel 1"/>
              </a:rPr>
              <a:t>Institutions include:  the European Commission, the European Parliament, Council of the European Union</a:t>
            </a:r>
          </a:p>
        </p:txBody>
      </p:sp>
      <p:sp>
        <p:nvSpPr>
          <p:cNvPr name="TextBox 7" id="7"/>
          <p:cNvSpPr txBox="true"/>
          <p:nvPr/>
        </p:nvSpPr>
        <p:spPr>
          <a:xfrm rot="0">
            <a:off x="10604856" y="6209185"/>
            <a:ext cx="5375874" cy="1029374"/>
          </a:xfrm>
          <a:prstGeom prst="rect">
            <a:avLst/>
          </a:prstGeom>
        </p:spPr>
        <p:txBody>
          <a:bodyPr anchor="t" rtlCol="false" tIns="0" lIns="0" bIns="0" rIns="0">
            <a:spAutoFit/>
          </a:bodyPr>
          <a:lstStyle/>
          <a:p>
            <a:pPr algn="ctr">
              <a:lnSpc>
                <a:spcPts val="4160"/>
              </a:lnSpc>
              <a:spcBef>
                <a:spcPct val="0"/>
              </a:spcBef>
            </a:pPr>
            <a:r>
              <a:rPr lang="en-US" sz="2972" spc="-243">
                <a:solidFill>
                  <a:srgbClr val="0C3729"/>
                </a:solidFill>
                <a:latin typeface="Martel 1 Bold"/>
              </a:rPr>
              <a:t>Stakeholders of the EU are member states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TextBox 2" id="2"/>
          <p:cNvSpPr txBox="true"/>
          <p:nvPr/>
        </p:nvSpPr>
        <p:spPr>
          <a:xfrm rot="0">
            <a:off x="1710254" y="-161412"/>
            <a:ext cx="14867491" cy="1285875"/>
          </a:xfrm>
          <a:prstGeom prst="rect">
            <a:avLst/>
          </a:prstGeom>
        </p:spPr>
        <p:txBody>
          <a:bodyPr anchor="t" rtlCol="false" tIns="0" lIns="0" bIns="0" rIns="0">
            <a:spAutoFit/>
          </a:bodyPr>
          <a:lstStyle/>
          <a:p>
            <a:pPr algn="ctr">
              <a:lnSpc>
                <a:spcPts val="10500"/>
              </a:lnSpc>
            </a:pPr>
            <a:r>
              <a:rPr lang="en-US" sz="7500">
                <a:solidFill>
                  <a:srgbClr val="FBF6F1"/>
                </a:solidFill>
                <a:latin typeface="Martel 1 Bold"/>
              </a:rPr>
              <a:t>INSTITUTIONAL FRAMEWORK</a:t>
            </a:r>
          </a:p>
        </p:txBody>
      </p:sp>
      <p:sp>
        <p:nvSpPr>
          <p:cNvPr name="Freeform 3" id="3"/>
          <p:cNvSpPr/>
          <p:nvPr/>
        </p:nvSpPr>
        <p:spPr>
          <a:xfrm flipH="false" flipV="false" rot="0">
            <a:off x="415777" y="595199"/>
            <a:ext cx="17456447" cy="9096602"/>
          </a:xfrm>
          <a:custGeom>
            <a:avLst/>
            <a:gdLst/>
            <a:ahLst/>
            <a:cxnLst/>
            <a:rect r="r" b="b" t="t" l="l"/>
            <a:pathLst>
              <a:path h="9096602" w="17456447">
                <a:moveTo>
                  <a:pt x="0" y="0"/>
                </a:moveTo>
                <a:lnTo>
                  <a:pt x="17456446" y="0"/>
                </a:lnTo>
                <a:lnTo>
                  <a:pt x="17456446" y="9096602"/>
                </a:lnTo>
                <a:lnTo>
                  <a:pt x="0" y="909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22238" y="1334562"/>
            <a:ext cx="16843523" cy="7551202"/>
          </a:xfrm>
          <a:prstGeom prst="rect">
            <a:avLst/>
          </a:prstGeom>
        </p:spPr>
        <p:txBody>
          <a:bodyPr anchor="t" rtlCol="false" tIns="0" lIns="0" bIns="0" rIns="0">
            <a:spAutoFit/>
          </a:bodyPr>
          <a:lstStyle/>
          <a:p>
            <a:pPr>
              <a:lnSpc>
                <a:spcPts val="4334"/>
              </a:lnSpc>
            </a:pPr>
            <a:r>
              <a:rPr lang="en-US" sz="3095" spc="-253">
                <a:solidFill>
                  <a:srgbClr val="94AB6F"/>
                </a:solidFill>
                <a:latin typeface="Martel 1 Bold"/>
              </a:rPr>
              <a:t>The key institutions that serve as the EU’s integral policy making bodies are:</a:t>
            </a:r>
          </a:p>
          <a:p>
            <a:pPr>
              <a:lnSpc>
                <a:spcPts val="4334"/>
              </a:lnSpc>
            </a:pPr>
          </a:p>
          <a:p>
            <a:pPr>
              <a:lnSpc>
                <a:spcPts val="4334"/>
              </a:lnSpc>
            </a:pPr>
            <a:r>
              <a:rPr lang="en-US" sz="3095" spc="-253">
                <a:solidFill>
                  <a:srgbClr val="94AB6F"/>
                </a:solidFill>
                <a:latin typeface="Martel 1 Bold"/>
              </a:rPr>
              <a:t>1. European Commission: The executive body of the EU. Its role is to introduce  and propose new legislation’s, and also carrying out the implementation of past legislations.</a:t>
            </a:r>
          </a:p>
          <a:p>
            <a:pPr>
              <a:lnSpc>
                <a:spcPts val="4334"/>
              </a:lnSpc>
            </a:pPr>
          </a:p>
          <a:p>
            <a:pPr>
              <a:lnSpc>
                <a:spcPts val="4334"/>
              </a:lnSpc>
            </a:pPr>
            <a:r>
              <a:rPr lang="en-US" sz="3095" spc="-253">
                <a:solidFill>
                  <a:srgbClr val="94AB6F"/>
                </a:solidFill>
                <a:latin typeface="Martel 1 Bold"/>
              </a:rPr>
              <a:t>2. European Parliament:  The legislative authority of the EU.  It is the representative body  of the EU citizens. It is the place where legislations are proposed and passed or amended. It passes laws, in collaboration with the Council of the European Union.</a:t>
            </a:r>
          </a:p>
          <a:p>
            <a:pPr>
              <a:lnSpc>
                <a:spcPts val="4334"/>
              </a:lnSpc>
            </a:pPr>
          </a:p>
          <a:p>
            <a:pPr algn="l" marL="707724" indent="-235908" lvl="2">
              <a:lnSpc>
                <a:spcPts val="4334"/>
              </a:lnSpc>
            </a:pPr>
            <a:r>
              <a:rPr lang="en-US" sz="3095" spc="-253">
                <a:solidFill>
                  <a:srgbClr val="94AB6F"/>
                </a:solidFill>
                <a:latin typeface="Martel 1 Bold"/>
              </a:rPr>
              <a:t>3. Council of the European Union: It is a pseudo-legislative and budgetary authority. The composition of this body consists of government ministers from member states. Its role  is to decide the actions of the EU in regards to internal and external  complexities, as ministers have the authority to commit their governments to the actions discussed in the meetings. It shares its legislative authority with the parliament,</a:t>
            </a:r>
          </a:p>
        </p:txBody>
      </p:sp>
      <p:sp>
        <p:nvSpPr>
          <p:cNvPr name="Freeform 5" id="5"/>
          <p:cNvSpPr/>
          <p:nvPr/>
        </p:nvSpPr>
        <p:spPr>
          <a:xfrm flipH="false" flipV="false" rot="0">
            <a:off x="0" y="8216905"/>
            <a:ext cx="1945889" cy="2070095"/>
          </a:xfrm>
          <a:custGeom>
            <a:avLst/>
            <a:gdLst/>
            <a:ahLst/>
            <a:cxnLst/>
            <a:rect r="r" b="b" t="t" l="l"/>
            <a:pathLst>
              <a:path h="2070095" w="1945889">
                <a:moveTo>
                  <a:pt x="0" y="0"/>
                </a:moveTo>
                <a:lnTo>
                  <a:pt x="1945889" y="0"/>
                </a:lnTo>
                <a:lnTo>
                  <a:pt x="1945889" y="2070095"/>
                </a:lnTo>
                <a:lnTo>
                  <a:pt x="0" y="2070095"/>
                </a:lnTo>
                <a:lnTo>
                  <a:pt x="0" y="0"/>
                </a:lnTo>
                <a:close/>
              </a:path>
            </a:pathLst>
          </a:custGeom>
          <a:blipFill>
            <a:blip r:embed="rId4">
              <a:alphaModFix amt="28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Freeform 2" id="2"/>
          <p:cNvSpPr/>
          <p:nvPr/>
        </p:nvSpPr>
        <p:spPr>
          <a:xfrm flipH="false" flipV="false" rot="0">
            <a:off x="0" y="841893"/>
            <a:ext cx="18288000" cy="9445107"/>
          </a:xfrm>
          <a:custGeom>
            <a:avLst/>
            <a:gdLst/>
            <a:ahLst/>
            <a:cxnLst/>
            <a:rect r="r" b="b" t="t" l="l"/>
            <a:pathLst>
              <a:path h="9445107" w="18288000">
                <a:moveTo>
                  <a:pt x="0" y="0"/>
                </a:moveTo>
                <a:lnTo>
                  <a:pt x="18288000" y="0"/>
                </a:lnTo>
                <a:lnTo>
                  <a:pt x="18288000" y="9445107"/>
                </a:lnTo>
                <a:lnTo>
                  <a:pt x="0" y="94451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342111" y="-6347"/>
            <a:ext cx="1945889" cy="2070095"/>
          </a:xfrm>
          <a:custGeom>
            <a:avLst/>
            <a:gdLst/>
            <a:ahLst/>
            <a:cxnLst/>
            <a:rect r="r" b="b" t="t" l="l"/>
            <a:pathLst>
              <a:path h="2070095" w="1945889">
                <a:moveTo>
                  <a:pt x="0" y="0"/>
                </a:moveTo>
                <a:lnTo>
                  <a:pt x="1945889" y="0"/>
                </a:lnTo>
                <a:lnTo>
                  <a:pt x="1945889" y="2070094"/>
                </a:lnTo>
                <a:lnTo>
                  <a:pt x="0" y="20700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96035" y="-158798"/>
            <a:ext cx="16059553" cy="1285875"/>
          </a:xfrm>
          <a:prstGeom prst="rect">
            <a:avLst/>
          </a:prstGeom>
        </p:spPr>
        <p:txBody>
          <a:bodyPr anchor="t" rtlCol="false" tIns="0" lIns="0" bIns="0" rIns="0">
            <a:spAutoFit/>
          </a:bodyPr>
          <a:lstStyle/>
          <a:p>
            <a:pPr algn="ctr">
              <a:lnSpc>
                <a:spcPts val="10500"/>
              </a:lnSpc>
            </a:pPr>
            <a:r>
              <a:rPr lang="en-US" sz="7500">
                <a:solidFill>
                  <a:srgbClr val="FBF6F1"/>
                </a:solidFill>
                <a:latin typeface="Martel 1 Bold"/>
              </a:rPr>
              <a:t>POLICY FORMATION</a:t>
            </a:r>
          </a:p>
        </p:txBody>
      </p:sp>
      <p:sp>
        <p:nvSpPr>
          <p:cNvPr name="TextBox 5" id="5"/>
          <p:cNvSpPr txBox="true"/>
          <p:nvPr/>
        </p:nvSpPr>
        <p:spPr>
          <a:xfrm rot="0">
            <a:off x="454756" y="1933257"/>
            <a:ext cx="17378488" cy="7205229"/>
          </a:xfrm>
          <a:prstGeom prst="rect">
            <a:avLst/>
          </a:prstGeom>
        </p:spPr>
        <p:txBody>
          <a:bodyPr anchor="t" rtlCol="false" tIns="0" lIns="0" bIns="0" rIns="0">
            <a:spAutoFit/>
          </a:bodyPr>
          <a:lstStyle/>
          <a:p>
            <a:pPr algn="ctr">
              <a:lnSpc>
                <a:spcPts val="4788"/>
              </a:lnSpc>
            </a:pPr>
            <a:r>
              <a:rPr lang="en-US" sz="3420" spc="-277">
                <a:solidFill>
                  <a:srgbClr val="317F54"/>
                </a:solidFill>
                <a:latin typeface="Martel 1 Bold"/>
              </a:rPr>
              <a:t>The lesgislative process of the EU is a typical procedure involving fixed steps that must be taken. The ordinary decision making processor the co-decision procedure means that all three bodies will have to agree to the proposal.</a:t>
            </a:r>
          </a:p>
          <a:p>
            <a:pPr algn="ctr">
              <a:lnSpc>
                <a:spcPts val="4788"/>
              </a:lnSpc>
            </a:pPr>
            <a:r>
              <a:rPr lang="en-US" sz="3420" spc="-277">
                <a:solidFill>
                  <a:srgbClr val="317F54"/>
                </a:solidFill>
                <a:latin typeface="Martel 1 Bold"/>
              </a:rPr>
              <a:t>When a bill is being drafted, a report called the ‘impact assessment’ is taken into consideration, which assesses the potential social, economic and environmental impact of the legislation.</a:t>
            </a:r>
          </a:p>
          <a:p>
            <a:pPr algn="ctr" marL="738520" indent="-369260" lvl="1">
              <a:lnSpc>
                <a:spcPts val="4788"/>
              </a:lnSpc>
              <a:buFont typeface="Arial"/>
              <a:buChar char="•"/>
            </a:pPr>
            <a:r>
              <a:rPr lang="en-US" sz="3420" spc="-277">
                <a:solidFill>
                  <a:srgbClr val="317F54"/>
                </a:solidFill>
                <a:latin typeface="Martel 1 Bold"/>
              </a:rPr>
              <a:t>Introduction of the proposal: The proposal is introduced by a representative in the European Commission. The proposal can be a new law or amendment to a previous one.</a:t>
            </a:r>
          </a:p>
          <a:p>
            <a:pPr algn="ctr" marL="738520" indent="-369260" lvl="1">
              <a:lnSpc>
                <a:spcPts val="4788"/>
              </a:lnSpc>
              <a:buFont typeface="Arial"/>
              <a:buChar char="•"/>
            </a:pPr>
            <a:r>
              <a:rPr lang="en-US" sz="3420" spc="-277">
                <a:solidFill>
                  <a:srgbClr val="317F54"/>
                </a:solidFill>
                <a:latin typeface="Martel 1 Bold"/>
              </a:rPr>
              <a:t>Now, both the Parliament and the Council are able to review the bill and propose further amendments.</a:t>
            </a:r>
          </a:p>
          <a:p>
            <a:pPr algn="ctr" marL="738520" indent="-369260" lvl="1">
              <a:lnSpc>
                <a:spcPts val="4788"/>
              </a:lnSpc>
              <a:spcBef>
                <a:spcPct val="0"/>
              </a:spcBef>
              <a:buFont typeface="Arial"/>
              <a:buChar char="•"/>
            </a:pPr>
            <a:r>
              <a:rPr lang="en-US" sz="3420" spc="-279">
                <a:solidFill>
                  <a:srgbClr val="317F54"/>
                </a:solidFill>
                <a:latin typeface="Martel 1 Bold"/>
              </a:rPr>
              <a:t>The three bodies meet to decide whether they can meet a common and complete set of amendments.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sp>
        <p:nvSpPr>
          <p:cNvPr name="Freeform 2" id="2"/>
          <p:cNvSpPr/>
          <p:nvPr/>
        </p:nvSpPr>
        <p:spPr>
          <a:xfrm flipH="false" flipV="false" rot="0">
            <a:off x="12896888" y="7726728"/>
            <a:ext cx="5133377" cy="2560272"/>
          </a:xfrm>
          <a:custGeom>
            <a:avLst/>
            <a:gdLst/>
            <a:ahLst/>
            <a:cxnLst/>
            <a:rect r="r" b="b" t="t" l="l"/>
            <a:pathLst>
              <a:path h="2560272" w="5133377">
                <a:moveTo>
                  <a:pt x="0" y="0"/>
                </a:moveTo>
                <a:lnTo>
                  <a:pt x="5133376" y="0"/>
                </a:lnTo>
                <a:lnTo>
                  <a:pt x="5133376" y="2560272"/>
                </a:lnTo>
                <a:lnTo>
                  <a:pt x="0" y="25602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342111" y="0"/>
            <a:ext cx="1945889" cy="2070095"/>
          </a:xfrm>
          <a:custGeom>
            <a:avLst/>
            <a:gdLst/>
            <a:ahLst/>
            <a:cxnLst/>
            <a:rect r="r" b="b" t="t" l="l"/>
            <a:pathLst>
              <a:path h="2070095" w="1945889">
                <a:moveTo>
                  <a:pt x="0" y="0"/>
                </a:moveTo>
                <a:lnTo>
                  <a:pt x="1945889" y="0"/>
                </a:lnTo>
                <a:lnTo>
                  <a:pt x="1945889" y="2070095"/>
                </a:lnTo>
                <a:lnTo>
                  <a:pt x="0" y="20700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39518" y="327090"/>
            <a:ext cx="9970728" cy="927202"/>
          </a:xfrm>
          <a:prstGeom prst="rect">
            <a:avLst/>
          </a:prstGeom>
        </p:spPr>
        <p:txBody>
          <a:bodyPr anchor="t" rtlCol="false" tIns="0" lIns="0" bIns="0" rIns="0">
            <a:spAutoFit/>
          </a:bodyPr>
          <a:lstStyle/>
          <a:p>
            <a:pPr algn="l">
              <a:lnSpc>
                <a:spcPts val="7284"/>
              </a:lnSpc>
            </a:pPr>
            <a:r>
              <a:rPr lang="en-US" sz="6279">
                <a:solidFill>
                  <a:srgbClr val="94AB6F"/>
                </a:solidFill>
                <a:latin typeface="Martel 1 Heavy"/>
              </a:rPr>
              <a:t>POLICY FORMATION</a:t>
            </a:r>
          </a:p>
        </p:txBody>
      </p:sp>
      <p:sp>
        <p:nvSpPr>
          <p:cNvPr name="TextBox 5" id="5"/>
          <p:cNvSpPr txBox="true"/>
          <p:nvPr/>
        </p:nvSpPr>
        <p:spPr>
          <a:xfrm rot="0">
            <a:off x="639590" y="1548780"/>
            <a:ext cx="15702521" cy="8840203"/>
          </a:xfrm>
          <a:prstGeom prst="rect">
            <a:avLst/>
          </a:prstGeom>
        </p:spPr>
        <p:txBody>
          <a:bodyPr anchor="t" rtlCol="false" tIns="0" lIns="0" bIns="0" rIns="0">
            <a:spAutoFit/>
          </a:bodyPr>
          <a:lstStyle/>
          <a:p>
            <a:pPr algn="just" marL="744062" indent="-372031" lvl="1">
              <a:lnSpc>
                <a:spcPts val="4652"/>
              </a:lnSpc>
              <a:buFont typeface="Arial"/>
              <a:buChar char="•"/>
            </a:pPr>
            <a:r>
              <a:rPr lang="en-US" sz="3446" spc="203">
                <a:solidFill>
                  <a:srgbClr val="0C3729"/>
                </a:solidFill>
                <a:latin typeface="Martel 1 Bold"/>
              </a:rPr>
              <a:t>Overruling: if the Commission does not agree with some amendments, the Council can overrule any objection by unanimous decision.</a:t>
            </a:r>
          </a:p>
          <a:p>
            <a:pPr algn="just" marL="744062" indent="-372031" lvl="1">
              <a:lnSpc>
                <a:spcPts val="4652"/>
              </a:lnSpc>
              <a:buFont typeface="Arial"/>
              <a:buChar char="•"/>
            </a:pPr>
            <a:r>
              <a:rPr lang="en-US" sz="3446" spc="203">
                <a:solidFill>
                  <a:srgbClr val="0C3729"/>
                </a:solidFill>
                <a:latin typeface="Martel 1 Bold"/>
              </a:rPr>
              <a:t>Withdrawal: If the Council feels as if the amendments change the original draft too much, they can withdraw the proposal.</a:t>
            </a:r>
          </a:p>
          <a:p>
            <a:pPr algn="just" marL="744062" indent="-372031" lvl="1">
              <a:lnSpc>
                <a:spcPts val="4652"/>
              </a:lnSpc>
              <a:buFont typeface="Arial"/>
              <a:buChar char="•"/>
            </a:pPr>
            <a:r>
              <a:rPr lang="en-US" sz="3446" spc="203">
                <a:solidFill>
                  <a:srgbClr val="0C3729"/>
                </a:solidFill>
                <a:latin typeface="Martel 1 Bold"/>
              </a:rPr>
              <a:t>If ALL THREE bodies fail to reach a common consensus, a second reading takes place. If they can not agree, a Conciliation Committee is set up to try to find a solution.</a:t>
            </a:r>
          </a:p>
          <a:p>
            <a:pPr algn="just" marL="744062" indent="-372031" lvl="1">
              <a:lnSpc>
                <a:spcPts val="4652"/>
              </a:lnSpc>
              <a:buFont typeface="Arial"/>
              <a:buChar char="•"/>
            </a:pPr>
            <a:r>
              <a:rPr lang="en-US" sz="3446" spc="203">
                <a:solidFill>
                  <a:srgbClr val="0C3729"/>
                </a:solidFill>
                <a:latin typeface="Martel 1 Bold"/>
              </a:rPr>
              <a:t>Both the Parliament and the Council can block the proposal at this stage.</a:t>
            </a:r>
          </a:p>
          <a:p>
            <a:pPr algn="just" marL="744062" indent="-372031" lvl="1">
              <a:lnSpc>
                <a:spcPts val="4652"/>
              </a:lnSpc>
              <a:buFont typeface="Arial"/>
              <a:buChar char="•"/>
            </a:pPr>
            <a:r>
              <a:rPr lang="en-US" sz="3446" spc="203">
                <a:solidFill>
                  <a:srgbClr val="0C3729"/>
                </a:solidFill>
                <a:latin typeface="Martel 1 Bold"/>
              </a:rPr>
              <a:t>A law is adopted when the Parliament and Council agree on a joint text and the same is published in the EU’s office journal.</a:t>
            </a:r>
          </a:p>
          <a:p>
            <a:pPr algn="just">
              <a:lnSpc>
                <a:spcPts val="4652"/>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sp>
        <p:nvSpPr>
          <p:cNvPr name="TextBox 2" id="2"/>
          <p:cNvSpPr txBox="true"/>
          <p:nvPr/>
        </p:nvSpPr>
        <p:spPr>
          <a:xfrm rot="0">
            <a:off x="764182" y="1664804"/>
            <a:ext cx="16701377" cy="3292483"/>
          </a:xfrm>
          <a:prstGeom prst="rect">
            <a:avLst/>
          </a:prstGeom>
        </p:spPr>
        <p:txBody>
          <a:bodyPr anchor="t" rtlCol="false" tIns="0" lIns="0" bIns="0" rIns="0">
            <a:spAutoFit/>
          </a:bodyPr>
          <a:lstStyle/>
          <a:p>
            <a:pPr>
              <a:lnSpc>
                <a:spcPts val="5273"/>
              </a:lnSpc>
            </a:pPr>
            <a:r>
              <a:rPr lang="en-US" sz="3298" u="sng">
                <a:solidFill>
                  <a:srgbClr val="FBF6F1"/>
                </a:solidFill>
                <a:latin typeface="Martel 1 Bold"/>
              </a:rPr>
              <a:t>The stakeholders of the EU, i.e. member states, representatives and citizens play an important role in policy formation.</a:t>
            </a:r>
          </a:p>
          <a:p>
            <a:pPr>
              <a:lnSpc>
                <a:spcPts val="5273"/>
              </a:lnSpc>
            </a:pPr>
          </a:p>
          <a:p>
            <a:pPr>
              <a:lnSpc>
                <a:spcPts val="5273"/>
              </a:lnSpc>
            </a:pPr>
          </a:p>
          <a:p>
            <a:pPr>
              <a:lnSpc>
                <a:spcPts val="5276"/>
              </a:lnSpc>
            </a:pPr>
          </a:p>
        </p:txBody>
      </p:sp>
      <p:sp>
        <p:nvSpPr>
          <p:cNvPr name="Freeform 3" id="3"/>
          <p:cNvSpPr/>
          <p:nvPr/>
        </p:nvSpPr>
        <p:spPr>
          <a:xfrm flipH="false" flipV="false" rot="0">
            <a:off x="16286355" y="-6347"/>
            <a:ext cx="1945889" cy="2070095"/>
          </a:xfrm>
          <a:custGeom>
            <a:avLst/>
            <a:gdLst/>
            <a:ahLst/>
            <a:cxnLst/>
            <a:rect r="r" b="b" t="t" l="l"/>
            <a:pathLst>
              <a:path h="2070095" w="1945889">
                <a:moveTo>
                  <a:pt x="0" y="0"/>
                </a:moveTo>
                <a:lnTo>
                  <a:pt x="1945890" y="0"/>
                </a:lnTo>
                <a:lnTo>
                  <a:pt x="1945890" y="2070094"/>
                </a:lnTo>
                <a:lnTo>
                  <a:pt x="0" y="2070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1157"/>
            <a:ext cx="14836874" cy="1035685"/>
          </a:xfrm>
          <a:prstGeom prst="rect">
            <a:avLst/>
          </a:prstGeom>
        </p:spPr>
        <p:txBody>
          <a:bodyPr anchor="t" rtlCol="false" tIns="0" lIns="0" bIns="0" rIns="0">
            <a:spAutoFit/>
          </a:bodyPr>
          <a:lstStyle/>
          <a:p>
            <a:pPr algn="ctr">
              <a:lnSpc>
                <a:spcPts val="8540"/>
              </a:lnSpc>
            </a:pPr>
            <a:r>
              <a:rPr lang="en-US" sz="6100">
                <a:solidFill>
                  <a:srgbClr val="FFFFFF"/>
                </a:solidFill>
                <a:latin typeface="Martel 1 Bold"/>
              </a:rPr>
              <a:t>THE ROLE OF STAKEHOLDERS</a:t>
            </a:r>
          </a:p>
        </p:txBody>
      </p:sp>
      <p:sp>
        <p:nvSpPr>
          <p:cNvPr name="TextBox 5" id="5"/>
          <p:cNvSpPr txBox="true"/>
          <p:nvPr/>
        </p:nvSpPr>
        <p:spPr>
          <a:xfrm rot="0">
            <a:off x="764182" y="3363433"/>
            <a:ext cx="17735837" cy="6543675"/>
          </a:xfrm>
          <a:prstGeom prst="rect">
            <a:avLst/>
          </a:prstGeom>
        </p:spPr>
        <p:txBody>
          <a:bodyPr anchor="t" rtlCol="false" tIns="0" lIns="0" bIns="0" rIns="0">
            <a:spAutoFit/>
          </a:bodyPr>
          <a:lstStyle/>
          <a:p>
            <a:pPr>
              <a:lnSpc>
                <a:spcPts val="3711"/>
              </a:lnSpc>
            </a:pPr>
            <a:r>
              <a:rPr lang="en-US" sz="3093" spc="61">
                <a:solidFill>
                  <a:srgbClr val="FFFFFF"/>
                </a:solidFill>
                <a:latin typeface="Martel 1 Bold"/>
              </a:rPr>
              <a:t>Member states, representated in the European Council by their ministers take an active role in the passing of a legislation. It provides input and negotiates within itself for the most effective policy.</a:t>
            </a:r>
          </a:p>
          <a:p>
            <a:pPr>
              <a:lnSpc>
                <a:spcPts val="3711"/>
              </a:lnSpc>
            </a:pPr>
          </a:p>
          <a:p>
            <a:pPr>
              <a:lnSpc>
                <a:spcPts val="3711"/>
              </a:lnSpc>
            </a:pPr>
            <a:r>
              <a:rPr lang="en-US" sz="3093" spc="61">
                <a:solidFill>
                  <a:srgbClr val="FFFFFF"/>
                </a:solidFill>
                <a:latin typeface="Martel 1 Bold"/>
              </a:rPr>
              <a:t>The citizens of the EU are represented in the parliament by MEPs (Member of European parliament) who actively participate in legislative debates and decision making processes.</a:t>
            </a:r>
          </a:p>
          <a:p>
            <a:pPr>
              <a:lnSpc>
                <a:spcPts val="3711"/>
              </a:lnSpc>
            </a:pPr>
          </a:p>
          <a:p>
            <a:pPr>
              <a:lnSpc>
                <a:spcPts val="3711"/>
              </a:lnSpc>
            </a:pPr>
            <a:r>
              <a:rPr lang="en-US" sz="3093" spc="61">
                <a:solidFill>
                  <a:srgbClr val="FFFFFF"/>
                </a:solidFill>
                <a:latin typeface="Martel 1 Bold"/>
              </a:rPr>
              <a:t>Other organisations such as NGOs and industry representatives have the option to engage with the EU and provide input.</a:t>
            </a:r>
          </a:p>
          <a:p>
            <a:pPr>
              <a:lnSpc>
                <a:spcPts val="3711"/>
              </a:lnSpc>
            </a:pPr>
          </a:p>
          <a:p>
            <a:pPr>
              <a:lnSpc>
                <a:spcPts val="3711"/>
              </a:lnSpc>
              <a:spcBef>
                <a:spcPct val="0"/>
              </a:spcBef>
            </a:pPr>
            <a:r>
              <a:rPr lang="en-US" sz="3093" spc="64">
                <a:solidFill>
                  <a:srgbClr val="FFFFFF"/>
                </a:solidFill>
                <a:latin typeface="Martel 1 Bold"/>
              </a:rPr>
              <a:t>The EUROPEAN GREEN DEAL is one such example of extensive stakeholder engagement for broader support and inclusivity. All aspects were covered and consulted to incorporate perspectives.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sp>
        <p:nvSpPr>
          <p:cNvPr name="TextBox 2" id="2"/>
          <p:cNvSpPr txBox="true"/>
          <p:nvPr/>
        </p:nvSpPr>
        <p:spPr>
          <a:xfrm rot="0">
            <a:off x="479085" y="1302578"/>
            <a:ext cx="16780215" cy="8442909"/>
          </a:xfrm>
          <a:prstGeom prst="rect">
            <a:avLst/>
          </a:prstGeom>
        </p:spPr>
        <p:txBody>
          <a:bodyPr anchor="t" rtlCol="false" tIns="0" lIns="0" bIns="0" rIns="0">
            <a:spAutoFit/>
          </a:bodyPr>
          <a:lstStyle/>
          <a:p>
            <a:pPr>
              <a:lnSpc>
                <a:spcPts val="4181"/>
              </a:lnSpc>
            </a:pPr>
            <a:r>
              <a:rPr lang="en-US" sz="2988" spc="-242">
                <a:solidFill>
                  <a:srgbClr val="648E38"/>
                </a:solidFill>
                <a:latin typeface="Martel 1"/>
              </a:rPr>
              <a:t>The European Green Deal is the most important climate based legislation in the EU, which forms the basis for all other such legislations. </a:t>
            </a:r>
          </a:p>
          <a:p>
            <a:pPr>
              <a:lnSpc>
                <a:spcPts val="4181"/>
              </a:lnSpc>
            </a:pPr>
            <a:r>
              <a:rPr lang="en-US" sz="2988" spc="-242">
                <a:solidFill>
                  <a:srgbClr val="648E38"/>
                </a:solidFill>
                <a:latin typeface="Martel 1"/>
              </a:rPr>
              <a:t>The main goal of the Green Deal was to transform the European Union’s economy into a more sustainable model to deal with climate change. Development goals were set, paralleling many international deals. </a:t>
            </a:r>
          </a:p>
          <a:p>
            <a:pPr>
              <a:lnSpc>
                <a:spcPts val="4181"/>
              </a:lnSpc>
            </a:pPr>
            <a:r>
              <a:rPr lang="en-US" sz="2988" spc="-242">
                <a:solidFill>
                  <a:srgbClr val="648E38"/>
                </a:solidFill>
                <a:latin typeface="Martel 1"/>
              </a:rPr>
              <a:t>through this deal, member states have to achieve Climate neutral Europe by 2050, and to derange economic growth from resource use. Policy areas covered by the green deal include renewable energy, biodiversity conservation, energy efficiency and sustainable agriculture.</a:t>
            </a:r>
          </a:p>
          <a:p>
            <a:pPr>
              <a:lnSpc>
                <a:spcPts val="4181"/>
              </a:lnSpc>
            </a:pPr>
          </a:p>
          <a:p>
            <a:pPr>
              <a:lnSpc>
                <a:spcPts val="4181"/>
              </a:lnSpc>
            </a:pPr>
            <a:r>
              <a:rPr lang="en-US" sz="2988" spc="-242">
                <a:solidFill>
                  <a:srgbClr val="648E38"/>
                </a:solidFill>
                <a:latin typeface="Martel 1 Bold"/>
              </a:rPr>
              <a:t>ENERGY STAKEHOLDER DIALOGUES:</a:t>
            </a:r>
          </a:p>
          <a:p>
            <a:pPr>
              <a:lnSpc>
                <a:spcPts val="4181"/>
              </a:lnSpc>
            </a:pPr>
            <a:r>
              <a:rPr lang="en-US" sz="2988" spc="-242">
                <a:solidFill>
                  <a:srgbClr val="648E38"/>
                </a:solidFill>
                <a:latin typeface="Martel 1"/>
              </a:rPr>
              <a:t>The Director General for Energy is responsible for overseeing and regulating institutions under the European Green Deal, and it organises dialogues with the Commission  to engage more people.</a:t>
            </a:r>
          </a:p>
          <a:p>
            <a:pPr>
              <a:lnSpc>
                <a:spcPts val="4181"/>
              </a:lnSpc>
            </a:pPr>
            <a:r>
              <a:rPr lang="en-US" sz="2988" spc="-242">
                <a:solidFill>
                  <a:srgbClr val="648E38"/>
                </a:solidFill>
                <a:latin typeface="Martel 1"/>
              </a:rPr>
              <a:t>In 2023, the dialogues mainly focused on reforming the Electricity Market Design, which is expanded depending on each EU country’s specifities. Depending on the country, dialogues are modified for better stakeholder engagement. In this way, the most efficient and unanimous solution can be thought of  in terms of the environment.</a:t>
            </a:r>
          </a:p>
          <a:p>
            <a:pPr algn="l">
              <a:lnSpc>
                <a:spcPts val="4183"/>
              </a:lnSpc>
            </a:pPr>
          </a:p>
        </p:txBody>
      </p:sp>
      <p:sp>
        <p:nvSpPr>
          <p:cNvPr name="Freeform 3" id="3"/>
          <p:cNvSpPr/>
          <p:nvPr/>
        </p:nvSpPr>
        <p:spPr>
          <a:xfrm flipH="false" flipV="false" rot="0">
            <a:off x="16342111" y="0"/>
            <a:ext cx="1945889" cy="2070095"/>
          </a:xfrm>
          <a:custGeom>
            <a:avLst/>
            <a:gdLst/>
            <a:ahLst/>
            <a:cxnLst/>
            <a:rect r="r" b="b" t="t" l="l"/>
            <a:pathLst>
              <a:path h="2070095" w="1945889">
                <a:moveTo>
                  <a:pt x="0" y="0"/>
                </a:moveTo>
                <a:lnTo>
                  <a:pt x="1945889" y="0"/>
                </a:lnTo>
                <a:lnTo>
                  <a:pt x="1945889" y="2070095"/>
                </a:lnTo>
                <a:lnTo>
                  <a:pt x="0" y="2070095"/>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66451" y="-109024"/>
            <a:ext cx="14254545" cy="1176020"/>
          </a:xfrm>
          <a:prstGeom prst="rect">
            <a:avLst/>
          </a:prstGeom>
        </p:spPr>
        <p:txBody>
          <a:bodyPr anchor="t" rtlCol="false" tIns="0" lIns="0" bIns="0" rIns="0">
            <a:spAutoFit/>
          </a:bodyPr>
          <a:lstStyle/>
          <a:p>
            <a:pPr algn="l">
              <a:lnSpc>
                <a:spcPts val="9730"/>
              </a:lnSpc>
            </a:pPr>
            <a:r>
              <a:rPr lang="en-US" sz="6950">
                <a:solidFill>
                  <a:srgbClr val="648E38"/>
                </a:solidFill>
                <a:latin typeface="Martel 1 Bold"/>
              </a:rPr>
              <a:t>THE EUROPEAN GREEN DEAL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97153" y="296788"/>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781580" y="381641"/>
            <a:ext cx="13196769" cy="1160768"/>
          </a:xfrm>
          <a:prstGeom prst="rect">
            <a:avLst/>
          </a:prstGeom>
        </p:spPr>
        <p:txBody>
          <a:bodyPr anchor="t" rtlCol="false" tIns="0" lIns="0" bIns="0" rIns="0">
            <a:spAutoFit/>
          </a:bodyPr>
          <a:lstStyle/>
          <a:p>
            <a:pPr algn="ctr">
              <a:lnSpc>
                <a:spcPts val="9520"/>
              </a:lnSpc>
            </a:pPr>
            <a:r>
              <a:rPr lang="en-US" sz="6800">
                <a:solidFill>
                  <a:srgbClr val="688E50"/>
                </a:solidFill>
                <a:latin typeface="Black Mango Bold"/>
              </a:rPr>
              <a:t>IMPLEMENTATION OF EU LAW </a:t>
            </a:r>
          </a:p>
        </p:txBody>
      </p:sp>
      <p:sp>
        <p:nvSpPr>
          <p:cNvPr name="TextBox 6" id="6"/>
          <p:cNvSpPr txBox="true"/>
          <p:nvPr/>
        </p:nvSpPr>
        <p:spPr>
          <a:xfrm rot="0">
            <a:off x="268578" y="840482"/>
            <a:ext cx="11270929" cy="11385550"/>
          </a:xfrm>
          <a:prstGeom prst="rect">
            <a:avLst/>
          </a:prstGeom>
        </p:spPr>
        <p:txBody>
          <a:bodyPr anchor="t" rtlCol="false" tIns="0" lIns="0" bIns="0" rIns="0">
            <a:spAutoFit/>
          </a:bodyPr>
          <a:lstStyle/>
          <a:p>
            <a:pPr algn="just">
              <a:lnSpc>
                <a:spcPts val="3499"/>
              </a:lnSpc>
            </a:pPr>
          </a:p>
          <a:p>
            <a:pPr algn="just">
              <a:lnSpc>
                <a:spcPts val="3499"/>
              </a:lnSpc>
            </a:pPr>
          </a:p>
          <a:p>
            <a:pPr algn="just" marL="539749" indent="-269875" lvl="1">
              <a:lnSpc>
                <a:spcPts val="3499"/>
              </a:lnSpc>
              <a:buFont typeface="Arial"/>
              <a:buChar char="•"/>
            </a:pPr>
            <a:r>
              <a:rPr lang="en-US" sz="2499" spc="-204" u="sng">
                <a:solidFill>
                  <a:srgbClr val="688E50"/>
                </a:solidFill>
                <a:latin typeface="Public Sans Bold"/>
              </a:rPr>
              <a:t>Regulations</a:t>
            </a:r>
            <a:r>
              <a:rPr lang="en-US" sz="2499" spc="-204">
                <a:solidFill>
                  <a:srgbClr val="688E50"/>
                </a:solidFill>
                <a:latin typeface="Public Sans Bold"/>
              </a:rPr>
              <a:t> and decisions become binding automatically throughout the EU on their date of application.</a:t>
            </a:r>
            <a:r>
              <a:rPr lang="en-US" sz="2499" spc="-204">
                <a:solidFill>
                  <a:srgbClr val="688E50"/>
                </a:solidFill>
                <a:latin typeface="Public Sans Bold"/>
              </a:rPr>
              <a:t>However, they may require changes in national legislation, and may require implementation by national agencies or regulators.</a:t>
            </a:r>
          </a:p>
          <a:p>
            <a:pPr algn="just">
              <a:lnSpc>
                <a:spcPts val="3499"/>
              </a:lnSpc>
            </a:pPr>
          </a:p>
          <a:p>
            <a:pPr algn="just" marL="539749" indent="-269875" lvl="1">
              <a:lnSpc>
                <a:spcPts val="3499"/>
              </a:lnSpc>
              <a:buFont typeface="Arial"/>
              <a:buChar char="•"/>
            </a:pPr>
            <a:r>
              <a:rPr lang="en-US" sz="2499" spc="-204" u="sng">
                <a:solidFill>
                  <a:srgbClr val="688E50"/>
                </a:solidFill>
                <a:latin typeface="Public Sans Bold"/>
              </a:rPr>
              <a:t>Directives</a:t>
            </a:r>
            <a:r>
              <a:rPr lang="en-US" sz="2499" spc="-204">
                <a:solidFill>
                  <a:srgbClr val="688E50"/>
                </a:solidFill>
                <a:latin typeface="Public Sans Bold"/>
              </a:rPr>
              <a:t> on the other hand, must be incorporated by EU countries into their national legislation.</a:t>
            </a:r>
            <a:r>
              <a:rPr lang="en-US" sz="2499" spc="-204">
                <a:solidFill>
                  <a:srgbClr val="688E50"/>
                </a:solidFill>
                <a:latin typeface="Public Sans Bold"/>
              </a:rPr>
              <a:t>Every directive has a deadline by which EU countries are required to incorporate its provisions into their national legislation and inform the Commission to that effect.</a:t>
            </a:r>
          </a:p>
          <a:p>
            <a:pPr algn="just">
              <a:lnSpc>
                <a:spcPts val="3499"/>
              </a:lnSpc>
            </a:pPr>
          </a:p>
          <a:p>
            <a:pPr algn="just" marL="539749" indent="-269875" lvl="1">
              <a:lnSpc>
                <a:spcPts val="3499"/>
              </a:lnSpc>
              <a:buFont typeface="Arial"/>
              <a:buChar char="•"/>
            </a:pPr>
            <a:r>
              <a:rPr lang="en-US" sz="2499" spc="-204">
                <a:solidFill>
                  <a:srgbClr val="688E50"/>
                </a:solidFill>
                <a:latin typeface="Public Sans Bold"/>
              </a:rPr>
              <a:t>The member states play an important role in ensuring timely and accurate implementation of EU laws. The Commission then supports this through online resources, expert meetings, and guidance documents [e.g., FAQ’s Published Online], facilitating effective transposition and application processes.</a:t>
            </a:r>
          </a:p>
          <a:p>
            <a:pPr algn="just">
              <a:lnSpc>
                <a:spcPts val="3499"/>
              </a:lnSpc>
            </a:pPr>
          </a:p>
          <a:p>
            <a:pPr algn="just" marL="539749" indent="-269875" lvl="1">
              <a:lnSpc>
                <a:spcPts val="3499"/>
              </a:lnSpc>
              <a:buFont typeface="Arial"/>
              <a:buChar char="•"/>
            </a:pPr>
            <a:r>
              <a:rPr lang="en-US" sz="2499" spc="-204">
                <a:solidFill>
                  <a:srgbClr val="688E50"/>
                </a:solidFill>
                <a:latin typeface="Public Sans Bold"/>
              </a:rPr>
              <a:t>The Commission monitors and is responsible for making sure that all EU countries properly apply EU Law. It acts as the “Guardian of the treaties”.</a:t>
            </a:r>
          </a:p>
          <a:p>
            <a:pPr algn="just">
              <a:lnSpc>
                <a:spcPts val="3499"/>
              </a:lnSpc>
            </a:pPr>
          </a:p>
          <a:p>
            <a:pPr algn="just">
              <a:lnSpc>
                <a:spcPts val="3499"/>
              </a:lnSpc>
            </a:pPr>
          </a:p>
          <a:p>
            <a:pPr algn="just">
              <a:lnSpc>
                <a:spcPts val="3499"/>
              </a:lnSpc>
            </a:pPr>
          </a:p>
          <a:p>
            <a:pPr algn="just">
              <a:lnSpc>
                <a:spcPts val="3499"/>
              </a:lnSpc>
            </a:pPr>
          </a:p>
          <a:p>
            <a:pPr algn="just">
              <a:lnSpc>
                <a:spcPts val="3499"/>
              </a:lnSpc>
            </a:pPr>
          </a:p>
          <a:p>
            <a:pPr algn="just">
              <a:lnSpc>
                <a:spcPts val="3499"/>
              </a:lnSpc>
            </a:pPr>
          </a:p>
          <a:p>
            <a:pPr algn="just">
              <a:lnSpc>
                <a:spcPts val="3499"/>
              </a:lnSpc>
            </a:pPr>
          </a:p>
          <a:p>
            <a:pPr algn="just">
              <a:lnSpc>
                <a:spcPts val="3499"/>
              </a:lnSpc>
              <a:spcBef>
                <a:spcPct val="0"/>
              </a:spcBef>
            </a:pPr>
          </a:p>
        </p:txBody>
      </p:sp>
      <p:sp>
        <p:nvSpPr>
          <p:cNvPr name="Freeform 7" id="7"/>
          <p:cNvSpPr/>
          <p:nvPr/>
        </p:nvSpPr>
        <p:spPr>
          <a:xfrm flipH="false" flipV="false" rot="-2133770">
            <a:off x="15750143" y="8248058"/>
            <a:ext cx="3018314" cy="1765713"/>
          </a:xfrm>
          <a:custGeom>
            <a:avLst/>
            <a:gdLst/>
            <a:ahLst/>
            <a:cxnLst/>
            <a:rect r="r" b="b" t="t" l="l"/>
            <a:pathLst>
              <a:path h="1765713" w="3018314">
                <a:moveTo>
                  <a:pt x="0" y="0"/>
                </a:moveTo>
                <a:lnTo>
                  <a:pt x="3018314" y="0"/>
                </a:lnTo>
                <a:lnTo>
                  <a:pt x="3018314" y="1765714"/>
                </a:lnTo>
                <a:lnTo>
                  <a:pt x="0" y="1765714"/>
                </a:lnTo>
                <a:lnTo>
                  <a:pt x="0" y="0"/>
                </a:lnTo>
                <a:close/>
              </a:path>
            </a:pathLst>
          </a:custGeom>
          <a:blipFill>
            <a:blip r:embed="rId2">
              <a:alphaModFix amt="76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662641" y="2292425"/>
            <a:ext cx="6378013" cy="5242586"/>
          </a:xfrm>
          <a:custGeom>
            <a:avLst/>
            <a:gdLst/>
            <a:ahLst/>
            <a:cxnLst/>
            <a:rect r="r" b="b" t="t" l="l"/>
            <a:pathLst>
              <a:path h="5242586" w="6378013">
                <a:moveTo>
                  <a:pt x="0" y="0"/>
                </a:moveTo>
                <a:lnTo>
                  <a:pt x="6378012" y="0"/>
                </a:lnTo>
                <a:lnTo>
                  <a:pt x="6378012" y="5242586"/>
                </a:lnTo>
                <a:lnTo>
                  <a:pt x="0" y="5242586"/>
                </a:lnTo>
                <a:lnTo>
                  <a:pt x="0" y="0"/>
                </a:lnTo>
                <a:close/>
              </a:path>
            </a:pathLst>
          </a:custGeom>
          <a:blipFill>
            <a:blip r:embed="rId4"/>
            <a:stretch>
              <a:fillRect l="-1630" t="0" r="-16305" b="0"/>
            </a:stretch>
          </a:blipFill>
          <a:ln w="76200" cap="sq">
            <a:solidFill>
              <a:srgbClr val="94AB6F"/>
            </a:solidFill>
            <a:prstDash val="solid"/>
            <a:miter/>
          </a:ln>
        </p:spPr>
      </p:sp>
      <p:sp>
        <p:nvSpPr>
          <p:cNvPr name="TextBox 9" id="9"/>
          <p:cNvSpPr txBox="true"/>
          <p:nvPr/>
        </p:nvSpPr>
        <p:spPr>
          <a:xfrm rot="0">
            <a:off x="-2170252" y="9191625"/>
            <a:ext cx="11876279" cy="441325"/>
          </a:xfrm>
          <a:prstGeom prst="rect">
            <a:avLst/>
          </a:prstGeom>
        </p:spPr>
        <p:txBody>
          <a:bodyPr anchor="t" rtlCol="false" tIns="0" lIns="0" bIns="0" rIns="0">
            <a:spAutoFit/>
          </a:bodyPr>
          <a:lstStyle/>
          <a:p>
            <a:pPr algn="ctr">
              <a:lnSpc>
                <a:spcPts val="3500"/>
              </a:lnSpc>
              <a:spcBef>
                <a:spcPct val="0"/>
              </a:spcBef>
            </a:pPr>
            <a:r>
              <a:rPr lang="en-US" sz="2500" spc="-205" u="sng">
                <a:solidFill>
                  <a:srgbClr val="688E50"/>
                </a:solidFill>
                <a:latin typeface="Public Sans"/>
              </a:rPr>
              <a:t>https://youtu.be/4GPLHuh3NKc?feature=shared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4AB6F"/>
        </a:solidFill>
      </p:bgPr>
    </p:bg>
    <p:spTree>
      <p:nvGrpSpPr>
        <p:cNvPr id="1" name=""/>
        <p:cNvGrpSpPr/>
        <p:nvPr/>
      </p:nvGrpSpPr>
      <p:grpSpPr>
        <a:xfrm>
          <a:off x="0" y="0"/>
          <a:ext cx="0" cy="0"/>
          <a:chOff x="0" y="0"/>
          <a:chExt cx="0" cy="0"/>
        </a:xfrm>
      </p:grpSpPr>
      <p:grpSp>
        <p:nvGrpSpPr>
          <p:cNvPr name="Group 2" id="2"/>
          <p:cNvGrpSpPr/>
          <p:nvPr/>
        </p:nvGrpSpPr>
        <p:grpSpPr>
          <a:xfrm rot="0">
            <a:off x="257962" y="296788"/>
            <a:ext cx="17772076" cy="9693424"/>
            <a:chOff x="0" y="0"/>
            <a:chExt cx="1581828" cy="862777"/>
          </a:xfrm>
        </p:grpSpPr>
        <p:sp>
          <p:nvSpPr>
            <p:cNvPr name="Freeform 3" id="3"/>
            <p:cNvSpPr/>
            <p:nvPr/>
          </p:nvSpPr>
          <p:spPr>
            <a:xfrm flipH="false" flipV="false" rot="0">
              <a:off x="0" y="0"/>
              <a:ext cx="1581828" cy="862777"/>
            </a:xfrm>
            <a:custGeom>
              <a:avLst/>
              <a:gdLst/>
              <a:ahLst/>
              <a:cxnLst/>
              <a:rect r="r" b="b" t="t" l="l"/>
              <a:pathLst>
                <a:path h="862777" w="1581828">
                  <a:moveTo>
                    <a:pt x="0" y="0"/>
                  </a:moveTo>
                  <a:lnTo>
                    <a:pt x="1581828" y="0"/>
                  </a:lnTo>
                  <a:lnTo>
                    <a:pt x="1581828" y="862777"/>
                  </a:lnTo>
                  <a:lnTo>
                    <a:pt x="0" y="862777"/>
                  </a:lnTo>
                  <a:close/>
                </a:path>
              </a:pathLst>
            </a:custGeom>
            <a:solidFill>
              <a:srgbClr val="FBF6F1"/>
            </a:solidFill>
            <a:ln cap="sq">
              <a:noFill/>
              <a:prstDash val="solid"/>
              <a:miter/>
            </a:ln>
          </p:spPr>
        </p:sp>
        <p:sp>
          <p:nvSpPr>
            <p:cNvPr name="TextBox 4" id="4"/>
            <p:cNvSpPr txBox="true"/>
            <p:nvPr/>
          </p:nvSpPr>
          <p:spPr>
            <a:xfrm>
              <a:off x="0" y="-38100"/>
              <a:ext cx="1581828" cy="90087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524379" y="163438"/>
            <a:ext cx="9976516" cy="1160768"/>
          </a:xfrm>
          <a:prstGeom prst="rect">
            <a:avLst/>
          </a:prstGeom>
        </p:spPr>
        <p:txBody>
          <a:bodyPr anchor="t" rtlCol="false" tIns="0" lIns="0" bIns="0" rIns="0">
            <a:spAutoFit/>
          </a:bodyPr>
          <a:lstStyle/>
          <a:p>
            <a:pPr algn="ctr">
              <a:lnSpc>
                <a:spcPts val="9520"/>
              </a:lnSpc>
            </a:pPr>
            <a:r>
              <a:rPr lang="en-US" sz="6800">
                <a:solidFill>
                  <a:srgbClr val="94AB6F"/>
                </a:solidFill>
                <a:latin typeface="Black Mango Bold"/>
              </a:rPr>
              <a:t>CONTD.....</a:t>
            </a:r>
          </a:p>
        </p:txBody>
      </p:sp>
      <p:sp>
        <p:nvSpPr>
          <p:cNvPr name="Freeform 6" id="6"/>
          <p:cNvSpPr/>
          <p:nvPr/>
        </p:nvSpPr>
        <p:spPr>
          <a:xfrm flipH="false" flipV="false" rot="0">
            <a:off x="10094711" y="2487919"/>
            <a:ext cx="7945943" cy="5311161"/>
          </a:xfrm>
          <a:custGeom>
            <a:avLst/>
            <a:gdLst/>
            <a:ahLst/>
            <a:cxnLst/>
            <a:rect r="r" b="b" t="t" l="l"/>
            <a:pathLst>
              <a:path h="5311161" w="7945943">
                <a:moveTo>
                  <a:pt x="0" y="0"/>
                </a:moveTo>
                <a:lnTo>
                  <a:pt x="7945942" y="0"/>
                </a:lnTo>
                <a:lnTo>
                  <a:pt x="7945942" y="5311162"/>
                </a:lnTo>
                <a:lnTo>
                  <a:pt x="0" y="5311162"/>
                </a:lnTo>
                <a:lnTo>
                  <a:pt x="0" y="0"/>
                </a:lnTo>
                <a:close/>
              </a:path>
            </a:pathLst>
          </a:custGeom>
          <a:blipFill>
            <a:blip r:embed="rId2"/>
            <a:stretch>
              <a:fillRect l="-261" t="0" r="0" b="0"/>
            </a:stretch>
          </a:blipFill>
          <a:ln w="133350" cap="sq">
            <a:solidFill>
              <a:srgbClr val="94AB6F"/>
            </a:solidFill>
            <a:prstDash val="solid"/>
            <a:miter/>
          </a:ln>
        </p:spPr>
      </p:sp>
      <p:sp>
        <p:nvSpPr>
          <p:cNvPr name="TextBox 7" id="7"/>
          <p:cNvSpPr txBox="true"/>
          <p:nvPr/>
        </p:nvSpPr>
        <p:spPr>
          <a:xfrm rot="0">
            <a:off x="257962" y="971550"/>
            <a:ext cx="9491532" cy="10013950"/>
          </a:xfrm>
          <a:prstGeom prst="rect">
            <a:avLst/>
          </a:prstGeom>
        </p:spPr>
        <p:txBody>
          <a:bodyPr anchor="t" rtlCol="false" tIns="0" lIns="0" bIns="0" rIns="0">
            <a:spAutoFit/>
          </a:bodyPr>
          <a:lstStyle/>
          <a:p>
            <a:pPr algn="just">
              <a:lnSpc>
                <a:spcPts val="3499"/>
              </a:lnSpc>
              <a:spcBef>
                <a:spcPct val="0"/>
              </a:spcBef>
            </a:pPr>
          </a:p>
          <a:p>
            <a:pPr algn="just">
              <a:lnSpc>
                <a:spcPts val="3499"/>
              </a:lnSpc>
              <a:spcBef>
                <a:spcPct val="0"/>
              </a:spcBef>
            </a:pPr>
          </a:p>
          <a:p>
            <a:pPr algn="just" marL="539749" indent="-269875" lvl="1">
              <a:lnSpc>
                <a:spcPts val="3499"/>
              </a:lnSpc>
              <a:buFont typeface="Arial"/>
              <a:buChar char="•"/>
            </a:pPr>
            <a:r>
              <a:rPr lang="en-US" sz="2499">
                <a:solidFill>
                  <a:srgbClr val="94AB6F"/>
                </a:solidFill>
                <a:latin typeface="Public Sans Bold"/>
              </a:rPr>
              <a:t>The Commission intervenes if:</a:t>
            </a:r>
          </a:p>
          <a:p>
            <a:pPr algn="just">
              <a:lnSpc>
                <a:spcPts val="3499"/>
              </a:lnSpc>
              <a:spcBef>
                <a:spcPct val="0"/>
              </a:spcBef>
            </a:pPr>
            <a:r>
              <a:rPr lang="en-US" sz="2499">
                <a:solidFill>
                  <a:srgbClr val="94AB6F"/>
                </a:solidFill>
                <a:latin typeface="Public Sans Bold"/>
              </a:rPr>
              <a:t>    </a:t>
            </a:r>
            <a:r>
              <a:rPr lang="en-US" sz="2499">
                <a:solidFill>
                  <a:srgbClr val="94AB6F"/>
                </a:solidFill>
                <a:latin typeface="Public Sans Bold"/>
              </a:rPr>
              <a:t>1) An EU country fails to implement directives, or </a:t>
            </a:r>
          </a:p>
          <a:p>
            <a:pPr algn="just">
              <a:lnSpc>
                <a:spcPts val="3499"/>
              </a:lnSpc>
              <a:spcBef>
                <a:spcPct val="0"/>
              </a:spcBef>
            </a:pPr>
            <a:r>
              <a:rPr lang="en-US" sz="2499">
                <a:solidFill>
                  <a:srgbClr val="94AB6F"/>
                </a:solidFill>
                <a:latin typeface="Public Sans Bold"/>
              </a:rPr>
              <a:t>    2) Applies EU Law incorrectly.</a:t>
            </a:r>
          </a:p>
          <a:p>
            <a:pPr algn="just">
              <a:lnSpc>
                <a:spcPts val="3499"/>
              </a:lnSpc>
              <a:spcBef>
                <a:spcPct val="0"/>
              </a:spcBef>
            </a:pPr>
          </a:p>
          <a:p>
            <a:pPr algn="just" marL="539749" indent="-269875" lvl="1">
              <a:lnSpc>
                <a:spcPts val="3499"/>
              </a:lnSpc>
              <a:buFont typeface="Arial"/>
              <a:buChar char="•"/>
            </a:pPr>
            <a:r>
              <a:rPr lang="en-US" sz="2499">
                <a:solidFill>
                  <a:srgbClr val="94AB6F"/>
                </a:solidFill>
                <a:latin typeface="Public Sans Bold"/>
              </a:rPr>
              <a:t>Initiation of infringement procedures by the commission for</a:t>
            </a:r>
            <a:r>
              <a:rPr lang="en-US" sz="2499">
                <a:solidFill>
                  <a:srgbClr val="94AB6F"/>
                </a:solidFill>
                <a:latin typeface="Public Sans Bold Italics"/>
              </a:rPr>
              <a:t> “non-communication”</a:t>
            </a:r>
            <a:r>
              <a:rPr lang="en-US" sz="2499">
                <a:solidFill>
                  <a:srgbClr val="94AB6F"/>
                </a:solidFill>
                <a:latin typeface="Public Sans Bold"/>
              </a:rPr>
              <a:t> or incorrect transposition if necessary. In response to failures in implementing EU laws and, if necessary, refer unresolved cases to the Court of Justice, aiming to uphold the general application of EU law for systemic issues, while isolated instances may be addressed through national redress systems.</a:t>
            </a:r>
          </a:p>
          <a:p>
            <a:pPr algn="just">
              <a:lnSpc>
                <a:spcPts val="3499"/>
              </a:lnSpc>
              <a:spcBef>
                <a:spcPct val="0"/>
              </a:spcBef>
            </a:pPr>
          </a:p>
          <a:p>
            <a:pPr algn="just" marL="626107" indent="-313054" lvl="1">
              <a:lnSpc>
                <a:spcPts val="4059"/>
              </a:lnSpc>
              <a:buFont typeface="Arial"/>
              <a:buChar char="•"/>
            </a:pPr>
            <a:r>
              <a:rPr lang="en-US" sz="2899">
                <a:solidFill>
                  <a:srgbClr val="94AB6F"/>
                </a:solidFill>
                <a:latin typeface="Public Sans Bold"/>
              </a:rPr>
              <a:t>·</a:t>
            </a:r>
            <a:r>
              <a:rPr lang="en-US" sz="2899" u="sng">
                <a:solidFill>
                  <a:srgbClr val="94AB6F"/>
                </a:solidFill>
                <a:latin typeface="Public Sans Bold"/>
              </a:rPr>
              <a:t>EU-PILOT</a:t>
            </a:r>
            <a:r>
              <a:rPr lang="en-US" sz="2899">
                <a:solidFill>
                  <a:srgbClr val="94AB6F"/>
                </a:solidFill>
                <a:latin typeface="Public Sans Bold"/>
              </a:rPr>
              <a:t>: A pre- infringement process used for addressing potential breaches of EU law efficiently, particularly in the cases of technical nature or requiring further information before proceeding to formal infringement procedures.</a:t>
            </a:r>
          </a:p>
          <a:p>
            <a:pPr algn="just">
              <a:lnSpc>
                <a:spcPts val="3499"/>
              </a:lnSpc>
              <a:spcBef>
                <a:spcPct val="0"/>
              </a:spcBef>
            </a:pPr>
          </a:p>
          <a:p>
            <a:pPr algn="just">
              <a:lnSpc>
                <a:spcPts val="3499"/>
              </a:lnSpc>
              <a:spcBef>
                <a:spcPct val="0"/>
              </a:spcBef>
            </a:pPr>
          </a:p>
          <a:p>
            <a:pPr algn="just">
              <a:lnSpc>
                <a:spcPts val="349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DAF8Rp5jHJ4</dc:identifier>
  <dcterms:modified xsi:type="dcterms:W3CDTF">2011-08-01T06:04:30Z</dcterms:modified>
  <cp:revision>1</cp:revision>
  <dc:title>EU ENVIRONMENTAL &amp; CLIMATE CHANGE LAW.pptx</dc:title>
</cp:coreProperties>
</file>