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8" r:id="rId2"/>
    <p:sldId id="257" r:id="rId3"/>
    <p:sldId id="260" r:id="rId4"/>
    <p:sldId id="258" r:id="rId5"/>
    <p:sldId id="261" r:id="rId6"/>
    <p:sldId id="262" r:id="rId7"/>
    <p:sldId id="259"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12ADAC-5AB6-3446-9076-F214FF6E2D7E}" v="1" dt="2024-01-08T04:28:50.4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6327"/>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EBCC6B-0C9D-B74E-B6BA-181DA39A413F}" type="datetimeFigureOut">
              <a:rPr lang="en-US" smtClean="0"/>
              <a:t>4/23/2024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4284E2-C0AA-FB4F-B7DF-D0E155B15683}" type="slidenum">
              <a:rPr lang="en-US" smtClean="0"/>
              <a:t>‹#›</a:t>
            </a:fld>
            <a:endParaRPr lang="en-US"/>
          </a:p>
        </p:txBody>
      </p:sp>
    </p:spTree>
    <p:extLst>
      <p:ext uri="{BB962C8B-B14F-4D97-AF65-F5344CB8AC3E}">
        <p14:creationId xmlns:p14="http://schemas.microsoft.com/office/powerpoint/2010/main" val="1996774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E47E7-5F8B-5A16-542C-8E6EAC9AD5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39D105C-0AFA-10D1-C90E-51EE7E606A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D9DE2E8-B1C1-F18E-5D7B-A3D6ABCEA777}"/>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5" name="Footer Placeholder 4">
            <a:extLst>
              <a:ext uri="{FF2B5EF4-FFF2-40B4-BE49-F238E27FC236}">
                <a16:creationId xmlns:a16="http://schemas.microsoft.com/office/drawing/2014/main" id="{97C89FB3-D47B-B349-9C53-41DD6277C4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D14E67-F293-12C7-03C8-2EB155765240}"/>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2071459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EC5D8-DFC2-18D1-A96F-7B603A9D79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B4E312-BC7C-3E50-085C-A7008F987F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FB7D51-E56A-6454-5985-175936CC991F}"/>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5" name="Footer Placeholder 4">
            <a:extLst>
              <a:ext uri="{FF2B5EF4-FFF2-40B4-BE49-F238E27FC236}">
                <a16:creationId xmlns:a16="http://schemas.microsoft.com/office/drawing/2014/main" id="{42DE30DC-52D5-DC55-0778-307D82E68B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BC3D5B-ED8F-5121-964C-25E26EBA9840}"/>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3405911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C8224A-8A46-4212-F306-40147CD7BD0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F79ECC-C9C5-047D-733A-CFFF67C94EF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1F6FC3-FE4F-47B1-DC1E-376036517928}"/>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5" name="Footer Placeholder 4">
            <a:extLst>
              <a:ext uri="{FF2B5EF4-FFF2-40B4-BE49-F238E27FC236}">
                <a16:creationId xmlns:a16="http://schemas.microsoft.com/office/drawing/2014/main" id="{6EB13A9A-FE15-2EB5-E59B-3C3E919932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48E178-AA53-D914-801F-A2EB0D5FA3B9}"/>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170465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53280-FC65-46FD-C535-0C5FCBDD35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98CBFA2-DC9D-66F8-CECB-32CE2A8B35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11990A-2A57-3818-BCE5-873DDA7E9031}"/>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5" name="Footer Placeholder 4">
            <a:extLst>
              <a:ext uri="{FF2B5EF4-FFF2-40B4-BE49-F238E27FC236}">
                <a16:creationId xmlns:a16="http://schemas.microsoft.com/office/drawing/2014/main" id="{C2B8C49B-F6C2-BB39-0984-1AAB23E7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225277-53DF-D47F-C466-DC9F8B030FEA}"/>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2524290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C8548-3B75-1D07-2F7E-F6BB5DF716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4E65DC-1A61-F6BA-3DAB-3CD8EC169C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1D27CF-3BD2-7B78-7A93-9F47D7A7F828}"/>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5" name="Footer Placeholder 4">
            <a:extLst>
              <a:ext uri="{FF2B5EF4-FFF2-40B4-BE49-F238E27FC236}">
                <a16:creationId xmlns:a16="http://schemas.microsoft.com/office/drawing/2014/main" id="{81FE33F6-20B1-64A4-5822-F097661ACC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E3F85E-2BFB-2406-7B46-FBF8F5082E53}"/>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1279020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DE3EF-79D2-9AE5-0264-5CE4FD18CE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F46CF2-334B-0006-9FD2-5CEECCC6BEF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B59872-5818-2D85-1F67-9E513BD1F4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C1625E-DC70-FD04-3CC0-A3B35B255CF8}"/>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6" name="Footer Placeholder 5">
            <a:extLst>
              <a:ext uri="{FF2B5EF4-FFF2-40B4-BE49-F238E27FC236}">
                <a16:creationId xmlns:a16="http://schemas.microsoft.com/office/drawing/2014/main" id="{14FA99BA-DBDD-BCB7-0C41-997E1B5F2B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6B79AEE-595D-A150-2527-D9F0CC44D864}"/>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3764117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2CB3A6-FDFD-CAAF-D153-04D4373A019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89DC39-9825-46CA-A2A6-9E708815DE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2923CDD-D435-014E-C93E-B82A3ABE81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0600F7-D002-E321-DFAD-C271227760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76391B-528C-FFD6-C045-DDD2411AED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54231E-B559-F56F-9B57-E4FC611FC570}"/>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8" name="Footer Placeholder 7">
            <a:extLst>
              <a:ext uri="{FF2B5EF4-FFF2-40B4-BE49-F238E27FC236}">
                <a16:creationId xmlns:a16="http://schemas.microsoft.com/office/drawing/2014/main" id="{8DAD175E-00C0-1E6B-49A9-2B0ED43720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4CC312A-0CEF-0776-7A91-742FA43E899D}"/>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90157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03B75-CE34-1E77-99A0-FD66BEFB8F4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D82D37-9255-4F9B-3567-C07E2F49949D}"/>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4" name="Footer Placeholder 3">
            <a:extLst>
              <a:ext uri="{FF2B5EF4-FFF2-40B4-BE49-F238E27FC236}">
                <a16:creationId xmlns:a16="http://schemas.microsoft.com/office/drawing/2014/main" id="{81DD318F-7ACB-ACB3-E035-DA740F0C92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DC89756-E10E-68FD-5E08-166D31247481}"/>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2294952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9D1027C-5E6F-E569-9514-C486447AAD6D}"/>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3" name="Footer Placeholder 2">
            <a:extLst>
              <a:ext uri="{FF2B5EF4-FFF2-40B4-BE49-F238E27FC236}">
                <a16:creationId xmlns:a16="http://schemas.microsoft.com/office/drawing/2014/main" id="{06102070-BB8E-5593-FD5D-1B97E625A6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3AFE2A-8042-5F3F-C06D-F99FBD7700F4}"/>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3181034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70E36-0D83-A6A3-6EAF-8E5980B5DB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5D404C-BC88-4A6A-8A3E-787E85803C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C4DEBB4-B293-2D61-09E2-EAB5786673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E7B0683-D496-150B-EDCD-463F026DA65F}"/>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6" name="Footer Placeholder 5">
            <a:extLst>
              <a:ext uri="{FF2B5EF4-FFF2-40B4-BE49-F238E27FC236}">
                <a16:creationId xmlns:a16="http://schemas.microsoft.com/office/drawing/2014/main" id="{C0260A3C-F4E8-9D7D-DBD3-23C047C57E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61D447-7C66-7D52-F469-E95CCF367FE6}"/>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877809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085A5-2403-E14E-DD2F-AE3CE64B97D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1D797FA-9BAE-FA94-7F52-BEB8BB6656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7022160-DF65-8953-7B90-82606C7C17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8B887E-70AA-BAEE-34FB-9EC039A560C6}"/>
              </a:ext>
            </a:extLst>
          </p:cNvPr>
          <p:cNvSpPr>
            <a:spLocks noGrp="1"/>
          </p:cNvSpPr>
          <p:nvPr>
            <p:ph type="dt" sz="half" idx="10"/>
          </p:nvPr>
        </p:nvSpPr>
        <p:spPr/>
        <p:txBody>
          <a:bodyPr/>
          <a:lstStyle/>
          <a:p>
            <a:fld id="{049DEBFB-F0D3-4ECB-8B33-DEFA637033AA}" type="datetimeFigureOut">
              <a:rPr lang="en-US" smtClean="0"/>
              <a:t>4/23/2024</a:t>
            </a:fld>
            <a:endParaRPr lang="en-US"/>
          </a:p>
        </p:txBody>
      </p:sp>
      <p:sp>
        <p:nvSpPr>
          <p:cNvPr id="6" name="Footer Placeholder 5">
            <a:extLst>
              <a:ext uri="{FF2B5EF4-FFF2-40B4-BE49-F238E27FC236}">
                <a16:creationId xmlns:a16="http://schemas.microsoft.com/office/drawing/2014/main" id="{08BBE7FF-DC80-1827-DB5A-40064A79B8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B46038-D7C2-8C97-B341-ECBEF1F90F04}"/>
              </a:ext>
            </a:extLst>
          </p:cNvPr>
          <p:cNvSpPr>
            <a:spLocks noGrp="1"/>
          </p:cNvSpPr>
          <p:nvPr>
            <p:ph type="sldNum" sz="quarter" idx="12"/>
          </p:nvPr>
        </p:nvSpPr>
        <p:spPr/>
        <p:txBody>
          <a:bodyPr/>
          <a:lstStyle/>
          <a:p>
            <a:fld id="{0D9F5026-87A4-426B-8900-B05828EE824F}" type="slidenum">
              <a:rPr lang="en-US" smtClean="0"/>
              <a:t>‹#›</a:t>
            </a:fld>
            <a:endParaRPr lang="en-US"/>
          </a:p>
        </p:txBody>
      </p:sp>
    </p:spTree>
    <p:extLst>
      <p:ext uri="{BB962C8B-B14F-4D97-AF65-F5344CB8AC3E}">
        <p14:creationId xmlns:p14="http://schemas.microsoft.com/office/powerpoint/2010/main" val="1895216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F0943A-1973-3E56-141A-DA74680035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2534B22-E6EC-DB81-17F7-6E13DB6692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04AA77-5637-B997-14EC-E5606EB968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9DEBFB-F0D3-4ECB-8B33-DEFA637033AA}" type="datetimeFigureOut">
              <a:rPr lang="en-US" smtClean="0"/>
              <a:t>4/23/2024</a:t>
            </a:fld>
            <a:endParaRPr lang="en-US"/>
          </a:p>
        </p:txBody>
      </p:sp>
      <p:sp>
        <p:nvSpPr>
          <p:cNvPr id="5" name="Footer Placeholder 4">
            <a:extLst>
              <a:ext uri="{FF2B5EF4-FFF2-40B4-BE49-F238E27FC236}">
                <a16:creationId xmlns:a16="http://schemas.microsoft.com/office/drawing/2014/main" id="{D52A9032-A540-88F2-F7CF-15D01B817F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C9DCFB1-98E4-A731-CA91-21B337FC4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9F5026-87A4-426B-8900-B05828EE824F}" type="slidenum">
              <a:rPr lang="en-US" smtClean="0"/>
              <a:t>‹#›</a:t>
            </a:fld>
            <a:endParaRPr lang="en-US"/>
          </a:p>
        </p:txBody>
      </p:sp>
    </p:spTree>
    <p:extLst>
      <p:ext uri="{BB962C8B-B14F-4D97-AF65-F5344CB8AC3E}">
        <p14:creationId xmlns:p14="http://schemas.microsoft.com/office/powerpoint/2010/main" val="722391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84255" y="2949934"/>
            <a:ext cx="11150343" cy="2253653"/>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800"/>
              </a:spcBef>
              <a:spcAft>
                <a:spcPts val="800"/>
              </a:spcAft>
              <a:buNone/>
            </a:pPr>
            <a:r>
              <a:rPr lang="en-US" sz="2700" b="1" dirty="0">
                <a:solidFill>
                  <a:srgbClr val="003399"/>
                </a:solidFill>
                <a:latin typeface="Century Gothic"/>
                <a:ea typeface="Century Gothic"/>
                <a:cs typeface="Century Gothic"/>
                <a:sym typeface="Century Gothic"/>
              </a:rPr>
              <a:t>Climate Change and Energy</a:t>
            </a:r>
          </a:p>
          <a:p>
            <a:pPr algn="ctr"/>
            <a:r>
              <a:rPr lang="en-US" sz="2800" dirty="0"/>
              <a:t>Topic 8: </a:t>
            </a:r>
          </a:p>
          <a:p>
            <a:pPr algn="ctr"/>
            <a:r>
              <a:rPr lang="en-US" sz="2800" dirty="0"/>
              <a:t>Environmental Impact Assessment and Public Participation</a:t>
            </a: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7B02-6AE5-FC32-2F17-4B69EF9176D0}"/>
              </a:ext>
            </a:extLst>
          </p:cNvPr>
          <p:cNvSpPr>
            <a:spLocks noGrp="1"/>
          </p:cNvSpPr>
          <p:nvPr>
            <p:ph type="title"/>
          </p:nvPr>
        </p:nvSpPr>
        <p:spPr>
          <a:xfrm>
            <a:off x="838200" y="365125"/>
            <a:ext cx="10515600" cy="784665"/>
          </a:xfrm>
        </p:spPr>
        <p:txBody>
          <a:bodyPr>
            <a:normAutofit fontScale="90000"/>
          </a:bodyPr>
          <a:lstStyle/>
          <a:p>
            <a:pPr algn="ctr"/>
            <a:r>
              <a:rPr lang="en-US" sz="3200" dirty="0"/>
              <a:t>EXAMPLES OF CHALLENGES AND OPPORTUNITIES IN INVOLVING STATE GOVERNMENTS IN CLIMATE POLICY DEVELOPMENT</a:t>
            </a:r>
          </a:p>
        </p:txBody>
      </p:sp>
      <p:sp>
        <p:nvSpPr>
          <p:cNvPr id="3" name="Content Placeholder 2">
            <a:extLst>
              <a:ext uri="{FF2B5EF4-FFF2-40B4-BE49-F238E27FC236}">
                <a16:creationId xmlns:a16="http://schemas.microsoft.com/office/drawing/2014/main" id="{E053D60A-CF39-5F25-2FCE-7470DC2DB229}"/>
              </a:ext>
            </a:extLst>
          </p:cNvPr>
          <p:cNvSpPr>
            <a:spLocks noGrp="1"/>
          </p:cNvSpPr>
          <p:nvPr>
            <p:ph idx="1"/>
          </p:nvPr>
        </p:nvSpPr>
        <p:spPr>
          <a:xfrm>
            <a:off x="660149" y="1253331"/>
            <a:ext cx="5206497" cy="4351338"/>
          </a:xfrm>
          <a:ln>
            <a:solidFill>
              <a:schemeClr val="accent1"/>
            </a:solidFill>
          </a:ln>
        </p:spPr>
        <p:txBody>
          <a:bodyPr>
            <a:normAutofit fontScale="77500" lnSpcReduction="20000"/>
          </a:bodyPr>
          <a:lstStyle/>
          <a:p>
            <a:r>
              <a:rPr lang="en-US" b="1" dirty="0"/>
              <a:t>Adaptation and the priority to protect against the worst effects of climate change</a:t>
            </a:r>
          </a:p>
          <a:p>
            <a:r>
              <a:rPr lang="en-US" b="1" dirty="0"/>
              <a:t>The challenge</a:t>
            </a:r>
          </a:p>
          <a:p>
            <a:r>
              <a:rPr lang="en-US" dirty="0"/>
              <a:t>Climate change is increasing the frequency and magnitude of extreme weather events, such as droughts, floods, heat waves, wildfires, and storms, and causing more gradual changes, such as melting permafrost and rising sea levels </a:t>
            </a:r>
          </a:p>
          <a:p>
            <a:r>
              <a:rPr lang="en-US" b="1" dirty="0"/>
              <a:t>Opportunities</a:t>
            </a:r>
          </a:p>
          <a:p>
            <a:r>
              <a:rPr lang="en-US" dirty="0"/>
              <a:t>Federal action</a:t>
            </a:r>
          </a:p>
          <a:p>
            <a:r>
              <a:rPr lang="en-US" dirty="0"/>
              <a:t>Implementing adaptation measures early</a:t>
            </a:r>
          </a:p>
        </p:txBody>
      </p:sp>
      <p:sp>
        <p:nvSpPr>
          <p:cNvPr id="4" name="Content Placeholder 2">
            <a:extLst>
              <a:ext uri="{FF2B5EF4-FFF2-40B4-BE49-F238E27FC236}">
                <a16:creationId xmlns:a16="http://schemas.microsoft.com/office/drawing/2014/main" id="{A70F8B39-4C36-F8B6-29F4-78D95581B25D}"/>
              </a:ext>
            </a:extLst>
          </p:cNvPr>
          <p:cNvSpPr txBox="1">
            <a:spLocks/>
          </p:cNvSpPr>
          <p:nvPr/>
        </p:nvSpPr>
        <p:spPr>
          <a:xfrm>
            <a:off x="6325356" y="1253331"/>
            <a:ext cx="5206497" cy="4351338"/>
          </a:xfrm>
          <a:prstGeom prst="rect">
            <a:avLst/>
          </a:prstGeom>
          <a:ln>
            <a:solidFill>
              <a:schemeClr val="accent1"/>
            </a:solidFill>
          </a:ln>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b="1" dirty="0"/>
              <a:t>The risks falling behind other countries on investing in a climate‑resilient future</a:t>
            </a:r>
          </a:p>
          <a:p>
            <a:r>
              <a:rPr lang="en-US" sz="2400" b="1" dirty="0"/>
              <a:t>The challenge</a:t>
            </a:r>
          </a:p>
          <a:p>
            <a:r>
              <a:rPr lang="en-US" sz="2400" dirty="0"/>
              <a:t>The risks that climate change pose to the economy also have deep effects on the financial system.</a:t>
            </a:r>
          </a:p>
          <a:p>
            <a:r>
              <a:rPr lang="en-US" sz="2400" dirty="0"/>
              <a:t>Mitigating risks to the financial system</a:t>
            </a:r>
          </a:p>
          <a:p>
            <a:r>
              <a:rPr lang="en-US" sz="2400" dirty="0"/>
              <a:t>International climate finance</a:t>
            </a:r>
          </a:p>
          <a:p>
            <a:r>
              <a:rPr lang="en-US" sz="2400" b="1" dirty="0"/>
              <a:t>Opportunities</a:t>
            </a:r>
          </a:p>
          <a:p>
            <a:r>
              <a:rPr lang="en-US" sz="2400" dirty="0"/>
              <a:t>Disclosing climate‑related risks</a:t>
            </a:r>
          </a:p>
          <a:p>
            <a:r>
              <a:rPr lang="en-US" sz="2400" dirty="0"/>
              <a:t>Incorporating sustainable development into finance.</a:t>
            </a:r>
          </a:p>
          <a:p>
            <a:r>
              <a:rPr lang="en-US" sz="2400" dirty="0"/>
              <a:t>Support for developing countries</a:t>
            </a:r>
          </a:p>
          <a:p>
            <a:endParaRPr lang="en-US" dirty="0"/>
          </a:p>
        </p:txBody>
      </p:sp>
    </p:spTree>
    <p:extLst>
      <p:ext uri="{BB962C8B-B14F-4D97-AF65-F5344CB8AC3E}">
        <p14:creationId xmlns:p14="http://schemas.microsoft.com/office/powerpoint/2010/main" val="20633275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7B02-6AE5-FC32-2F17-4B69EF9176D0}"/>
              </a:ext>
            </a:extLst>
          </p:cNvPr>
          <p:cNvSpPr>
            <a:spLocks noGrp="1"/>
          </p:cNvSpPr>
          <p:nvPr>
            <p:ph type="title"/>
          </p:nvPr>
        </p:nvSpPr>
        <p:spPr>
          <a:xfrm>
            <a:off x="838200" y="365125"/>
            <a:ext cx="10515600" cy="784665"/>
          </a:xfrm>
        </p:spPr>
        <p:txBody>
          <a:bodyPr>
            <a:normAutofit fontScale="90000"/>
          </a:bodyPr>
          <a:lstStyle/>
          <a:p>
            <a:pPr algn="ctr"/>
            <a:r>
              <a:rPr lang="en-US" sz="3200" dirty="0"/>
              <a:t>EXAMPLES OF CHALLENGES AND OPPORTUNITIES IN INVOLVING STATE GOVERNMENTS IN CLIMATE POLICY DEVELOPMENT</a:t>
            </a:r>
          </a:p>
        </p:txBody>
      </p:sp>
      <p:sp>
        <p:nvSpPr>
          <p:cNvPr id="3" name="Content Placeholder 2">
            <a:extLst>
              <a:ext uri="{FF2B5EF4-FFF2-40B4-BE49-F238E27FC236}">
                <a16:creationId xmlns:a16="http://schemas.microsoft.com/office/drawing/2014/main" id="{E053D60A-CF39-5F25-2FCE-7470DC2DB229}"/>
              </a:ext>
            </a:extLst>
          </p:cNvPr>
          <p:cNvSpPr>
            <a:spLocks noGrp="1"/>
          </p:cNvSpPr>
          <p:nvPr>
            <p:ph idx="1"/>
          </p:nvPr>
        </p:nvSpPr>
        <p:spPr>
          <a:xfrm>
            <a:off x="660149" y="1253331"/>
            <a:ext cx="5206497" cy="4351338"/>
          </a:xfrm>
          <a:ln>
            <a:solidFill>
              <a:schemeClr val="accent1"/>
            </a:solidFill>
          </a:ln>
        </p:spPr>
        <p:txBody>
          <a:bodyPr>
            <a:normAutofit/>
          </a:bodyPr>
          <a:lstStyle/>
          <a:p>
            <a:r>
              <a:rPr lang="en-US" sz="2200" b="1" dirty="0"/>
              <a:t>Increasing public awareness of the climate challenge is a key lever for progress</a:t>
            </a:r>
          </a:p>
          <a:p>
            <a:r>
              <a:rPr lang="en-US" sz="2200" b="1" dirty="0"/>
              <a:t>The challenge</a:t>
            </a:r>
          </a:p>
          <a:p>
            <a:r>
              <a:rPr lang="en-US" sz="2200" dirty="0"/>
              <a:t> insufficient public awareness of climate change can hinder progress on climate action.</a:t>
            </a:r>
          </a:p>
          <a:p>
            <a:r>
              <a:rPr lang="en-US" sz="2200" b="1" dirty="0"/>
              <a:t>Opportunities</a:t>
            </a:r>
          </a:p>
          <a:p>
            <a:r>
              <a:rPr lang="en-US" sz="2200" dirty="0"/>
              <a:t>Sharing policy objectives</a:t>
            </a:r>
          </a:p>
          <a:p>
            <a:r>
              <a:rPr lang="en-US" sz="2200" dirty="0"/>
              <a:t>Enhanced transparency</a:t>
            </a:r>
          </a:p>
          <a:p>
            <a:r>
              <a:rPr lang="en-US" sz="2200" dirty="0"/>
              <a:t>Climate change in public discourse</a:t>
            </a:r>
            <a:r>
              <a:rPr lang="en-US" dirty="0"/>
              <a:t>.</a:t>
            </a:r>
          </a:p>
        </p:txBody>
      </p:sp>
      <p:sp>
        <p:nvSpPr>
          <p:cNvPr id="4" name="Content Placeholder 2">
            <a:extLst>
              <a:ext uri="{FF2B5EF4-FFF2-40B4-BE49-F238E27FC236}">
                <a16:creationId xmlns:a16="http://schemas.microsoft.com/office/drawing/2014/main" id="{A70F8B39-4C36-F8B6-29F4-78D95581B25D}"/>
              </a:ext>
            </a:extLst>
          </p:cNvPr>
          <p:cNvSpPr txBox="1">
            <a:spLocks/>
          </p:cNvSpPr>
          <p:nvPr/>
        </p:nvSpPr>
        <p:spPr>
          <a:xfrm>
            <a:off x="6325356" y="1253331"/>
            <a:ext cx="5206497" cy="435133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t>Climate targets have not been backed by strong plans or actions</a:t>
            </a:r>
          </a:p>
          <a:p>
            <a:r>
              <a:rPr lang="en-US" sz="2000" b="1" dirty="0"/>
              <a:t>The challenge</a:t>
            </a:r>
          </a:p>
          <a:p>
            <a:r>
              <a:rPr lang="en-US" sz="2000" dirty="0"/>
              <a:t>Targets without follow‑up</a:t>
            </a:r>
          </a:p>
          <a:p>
            <a:r>
              <a:rPr lang="en-US" sz="2000" b="1" dirty="0"/>
              <a:t>Opportunities</a:t>
            </a:r>
          </a:p>
          <a:p>
            <a:r>
              <a:rPr lang="en-US" sz="2000" dirty="0"/>
              <a:t>Achieving the new targets</a:t>
            </a:r>
          </a:p>
          <a:p>
            <a:r>
              <a:rPr lang="en-US" sz="2000" dirty="0"/>
              <a:t>Legislative change</a:t>
            </a:r>
          </a:p>
        </p:txBody>
      </p:sp>
    </p:spTree>
    <p:extLst>
      <p:ext uri="{BB962C8B-B14F-4D97-AF65-F5344CB8AC3E}">
        <p14:creationId xmlns:p14="http://schemas.microsoft.com/office/powerpoint/2010/main" val="66298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0F88F-63B9-5CF5-193F-3E7AE33556B7}"/>
              </a:ext>
            </a:extLst>
          </p:cNvPr>
          <p:cNvSpPr>
            <a:spLocks noGrp="1"/>
          </p:cNvSpPr>
          <p:nvPr>
            <p:ph type="title"/>
          </p:nvPr>
        </p:nvSpPr>
        <p:spPr/>
        <p:txBody>
          <a:bodyPr>
            <a:normAutofit/>
          </a:bodyPr>
          <a:lstStyle/>
          <a:p>
            <a:pPr algn="ctr"/>
            <a:r>
              <a:rPr lang="en-MY" sz="4400" kern="100" dirty="0">
                <a:effectLst/>
                <a:latin typeface="Calibri" panose="020F0502020204030204" pitchFamily="34" charset="0"/>
                <a:ea typeface="Calibri" panose="020F0502020204030204" pitchFamily="34" charset="0"/>
                <a:cs typeface="Calibri" panose="020F0502020204030204" pitchFamily="34" charset="0"/>
              </a:rPr>
              <a:t> </a:t>
            </a:r>
            <a:r>
              <a:rPr lang="en-MY" sz="3600" kern="100" dirty="0">
                <a:effectLst/>
                <a:latin typeface="Calibri" panose="020F0502020204030204" pitchFamily="34" charset="0"/>
                <a:ea typeface="Calibri" panose="020F0502020204030204" pitchFamily="34" charset="0"/>
                <a:cs typeface="Calibri" panose="020F0502020204030204" pitchFamily="34" charset="0"/>
              </a:rPr>
              <a:t>LEGAL REQUIREMENTS FOR ENVIRONMENTAL IMPACT ASSESSMENTS FOR ENERGY SOURCES</a:t>
            </a:r>
            <a:endParaRPr lang="en-US" sz="3600" dirty="0"/>
          </a:p>
        </p:txBody>
      </p:sp>
      <p:sp>
        <p:nvSpPr>
          <p:cNvPr id="3" name="Content Placeholder 2">
            <a:extLst>
              <a:ext uri="{FF2B5EF4-FFF2-40B4-BE49-F238E27FC236}">
                <a16:creationId xmlns:a16="http://schemas.microsoft.com/office/drawing/2014/main" id="{FCB87050-B5DE-C49A-453B-72602DBB120C}"/>
              </a:ext>
            </a:extLst>
          </p:cNvPr>
          <p:cNvSpPr>
            <a:spLocks noGrp="1"/>
          </p:cNvSpPr>
          <p:nvPr>
            <p:ph idx="1"/>
          </p:nvPr>
        </p:nvSpPr>
        <p:spPr/>
        <p:txBody>
          <a:bodyPr>
            <a:normAutofit fontScale="62500" lnSpcReduction="20000"/>
          </a:bodyPr>
          <a:lstStyle/>
          <a:p>
            <a:r>
              <a:rPr lang="en-US" dirty="0"/>
              <a:t>Use of renewable energy undoubtedly contributes to building a more sustainable future of our planet. It is also one of the key actions towards reaching diverse and ambitious goals set by the 2030 Agenda for Sustainable Development. </a:t>
            </a:r>
          </a:p>
          <a:p>
            <a:r>
              <a:rPr lang="en-US" dirty="0"/>
              <a:t>Renewable energy (RE) sources  are an effective solution for mitigating climate change, reducing the dependency on fossil fuels and providing energy services in a sustainable way. </a:t>
            </a:r>
          </a:p>
          <a:p>
            <a:r>
              <a:rPr lang="en-US" dirty="0"/>
              <a:t>RE technologies have numerous ecological, social and economic benefits, as they contribute to the reduction of greenhouse gas emissions, but also to local socio-economic development </a:t>
            </a:r>
          </a:p>
          <a:p>
            <a:r>
              <a:rPr lang="en-US" dirty="0"/>
              <a:t>Despite their numerous advantages, RE projects cannot be developed without environmental compromises and without considering public opinion and acceptance. </a:t>
            </a:r>
          </a:p>
          <a:p>
            <a:r>
              <a:rPr lang="en-US" dirty="0"/>
              <a:t>Habitat fragmentation and disturbances, aesthetic impacts, soil erosion, land use changes are some of the environmental impacts of RE projects.</a:t>
            </a:r>
          </a:p>
          <a:p>
            <a:r>
              <a:rPr lang="en-US" dirty="0"/>
              <a:t>Exploitation of RE resources may also lead to certain environmental problems or risks regarding human health. </a:t>
            </a:r>
          </a:p>
          <a:p>
            <a:r>
              <a:rPr lang="en-US" dirty="0"/>
              <a:t>Environmental assessments, including Strategic Environmental Assessment (SEA) and Environmental Impact Assessment (EIA), can be seen as tools which help to </a:t>
            </a:r>
            <a:r>
              <a:rPr lang="en-US" dirty="0" err="1"/>
              <a:t>maximise</a:t>
            </a:r>
            <a:r>
              <a:rPr lang="en-US" dirty="0"/>
              <a:t> environmental and social benefits resulting from renewable energy development, while avoiding or minimizing potential adverse effects.</a:t>
            </a:r>
          </a:p>
        </p:txBody>
      </p:sp>
    </p:spTree>
    <p:extLst>
      <p:ext uri="{BB962C8B-B14F-4D97-AF65-F5344CB8AC3E}">
        <p14:creationId xmlns:p14="http://schemas.microsoft.com/office/powerpoint/2010/main" val="2584411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0F88F-63B9-5CF5-193F-3E7AE33556B7}"/>
              </a:ext>
            </a:extLst>
          </p:cNvPr>
          <p:cNvSpPr>
            <a:spLocks noGrp="1"/>
          </p:cNvSpPr>
          <p:nvPr>
            <p:ph type="title"/>
          </p:nvPr>
        </p:nvSpPr>
        <p:spPr>
          <a:xfrm>
            <a:off x="838200" y="93522"/>
            <a:ext cx="10515600" cy="866146"/>
          </a:xfrm>
        </p:spPr>
        <p:txBody>
          <a:bodyPr>
            <a:normAutofit fontScale="90000"/>
          </a:bodyPr>
          <a:lstStyle/>
          <a:p>
            <a:pPr algn="ctr"/>
            <a:r>
              <a:rPr lang="en-MY" sz="4400" kern="100" dirty="0">
                <a:effectLst/>
                <a:latin typeface="Calibri" panose="020F0502020204030204" pitchFamily="34" charset="0"/>
                <a:ea typeface="Calibri" panose="020F0502020204030204" pitchFamily="34" charset="0"/>
                <a:cs typeface="Calibri" panose="020F0502020204030204" pitchFamily="34" charset="0"/>
              </a:rPr>
              <a:t> </a:t>
            </a:r>
            <a:r>
              <a:rPr lang="en-MY" sz="3600" kern="100" dirty="0">
                <a:effectLst/>
                <a:latin typeface="Calibri" panose="020F0502020204030204" pitchFamily="34" charset="0"/>
                <a:ea typeface="Calibri" panose="020F0502020204030204" pitchFamily="34" charset="0"/>
                <a:cs typeface="Calibri" panose="020F0502020204030204" pitchFamily="34" charset="0"/>
              </a:rPr>
              <a:t>LEGAL REQUIREMENTS FOR ENVIRONMENTAL IMPACT ASSESSMENTS FOR ENERGY SOURCES</a:t>
            </a:r>
            <a:endParaRPr lang="en-US" sz="3600" dirty="0"/>
          </a:p>
        </p:txBody>
      </p:sp>
      <p:sp>
        <p:nvSpPr>
          <p:cNvPr id="3" name="Content Placeholder 2">
            <a:extLst>
              <a:ext uri="{FF2B5EF4-FFF2-40B4-BE49-F238E27FC236}">
                <a16:creationId xmlns:a16="http://schemas.microsoft.com/office/drawing/2014/main" id="{FCB87050-B5DE-C49A-453B-72602DBB120C}"/>
              </a:ext>
            </a:extLst>
          </p:cNvPr>
          <p:cNvSpPr>
            <a:spLocks noGrp="1"/>
          </p:cNvSpPr>
          <p:nvPr>
            <p:ph idx="1"/>
          </p:nvPr>
        </p:nvSpPr>
        <p:spPr>
          <a:xfrm>
            <a:off x="702775" y="1028582"/>
            <a:ext cx="10786450" cy="5735896"/>
          </a:xfrm>
        </p:spPr>
        <p:txBody>
          <a:bodyPr>
            <a:noAutofit/>
          </a:bodyPr>
          <a:lstStyle/>
          <a:p>
            <a:pPr>
              <a:lnSpc>
                <a:spcPct val="100000"/>
              </a:lnSpc>
              <a:spcBef>
                <a:spcPts val="0"/>
              </a:spcBef>
            </a:pPr>
            <a:r>
              <a:rPr lang="en-US" sz="1200" dirty="0"/>
              <a:t>Environmental Impact Assessment (EIA) is a systematic process used to identify and evaluate the potential environmental effects of a proposed project or development. It involves a comprehensive study of the project's potential impacts, both positive and negative, and proposes measures to mitigate or minimize any adverse effects. When assessing the environmental impact of renewable energy projects, several key factors need to be considered:</a:t>
            </a:r>
          </a:p>
          <a:p>
            <a:pPr>
              <a:lnSpc>
                <a:spcPct val="100000"/>
              </a:lnSpc>
              <a:spcBef>
                <a:spcPts val="0"/>
              </a:spcBef>
            </a:pPr>
            <a:endParaRPr lang="en-US" sz="1200" dirty="0"/>
          </a:p>
          <a:p>
            <a:pPr>
              <a:lnSpc>
                <a:spcPct val="100000"/>
              </a:lnSpc>
              <a:spcBef>
                <a:spcPts val="0"/>
              </a:spcBef>
            </a:pPr>
            <a:r>
              <a:rPr lang="en-US" sz="1200" dirty="0"/>
              <a:t>Land and Habitat Impact</a:t>
            </a:r>
          </a:p>
          <a:p>
            <a:pPr>
              <a:lnSpc>
                <a:spcPct val="100000"/>
              </a:lnSpc>
              <a:spcBef>
                <a:spcPts val="0"/>
              </a:spcBef>
            </a:pPr>
            <a:r>
              <a:rPr lang="en-US" sz="1200" dirty="0"/>
              <a:t>RE projects often require a significant land area for installation. The construction and operation of wind turbines, solar panels, or hydropower facilities may involve clearing land, potentially affecting natural habitats, ecosystems, and biodiversity. It is important to evaluate the project's impact on land use, including the loss of vegetation, fragmentation of habitats, and potential displacement of wildlife.</a:t>
            </a:r>
          </a:p>
          <a:p>
            <a:pPr>
              <a:lnSpc>
                <a:spcPct val="100000"/>
              </a:lnSpc>
              <a:spcBef>
                <a:spcPts val="0"/>
              </a:spcBef>
            </a:pPr>
            <a:endParaRPr lang="en-US" sz="1200" dirty="0"/>
          </a:p>
          <a:p>
            <a:pPr>
              <a:lnSpc>
                <a:spcPct val="100000"/>
              </a:lnSpc>
              <a:spcBef>
                <a:spcPts val="0"/>
              </a:spcBef>
            </a:pPr>
            <a:r>
              <a:rPr lang="en-US" sz="1200" dirty="0"/>
              <a:t>Wildlife and Biodiversity Impact</a:t>
            </a:r>
          </a:p>
          <a:p>
            <a:pPr>
              <a:lnSpc>
                <a:spcPct val="100000"/>
              </a:lnSpc>
              <a:spcBef>
                <a:spcPts val="0"/>
              </a:spcBef>
            </a:pPr>
            <a:r>
              <a:rPr lang="en-US" sz="1200" dirty="0"/>
              <a:t>RE projects can intersect with wildlife habitats and migration corridors. It is necessary to assess the potential impact on wildlife populations and identify mitigation measures to minimize harm, such as implementing bird-friendly turbine designs or selecting project sites that minimize impacts on sensitive habitats.</a:t>
            </a:r>
          </a:p>
          <a:p>
            <a:pPr>
              <a:lnSpc>
                <a:spcPct val="100000"/>
              </a:lnSpc>
              <a:spcBef>
                <a:spcPts val="0"/>
              </a:spcBef>
            </a:pPr>
            <a:endParaRPr lang="en-US" sz="1200" dirty="0"/>
          </a:p>
          <a:p>
            <a:pPr>
              <a:lnSpc>
                <a:spcPct val="100000"/>
              </a:lnSpc>
              <a:spcBef>
                <a:spcPts val="0"/>
              </a:spcBef>
            </a:pPr>
            <a:r>
              <a:rPr lang="en-US" sz="1200" dirty="0"/>
              <a:t>Water Resources Impact</a:t>
            </a:r>
          </a:p>
          <a:p>
            <a:pPr>
              <a:lnSpc>
                <a:spcPct val="100000"/>
              </a:lnSpc>
              <a:spcBef>
                <a:spcPts val="0"/>
              </a:spcBef>
            </a:pPr>
            <a:r>
              <a:rPr lang="en-US" sz="1200" dirty="0"/>
              <a:t>Hydropower projects can have significant impacts on water resources, including alterations to river flow, changes in water quality, and potential impacts on fish and aquatic species. It is essential to evaluate the potential effects on water ecosystems and ensure sustainable water management practices are in place.</a:t>
            </a:r>
          </a:p>
          <a:p>
            <a:pPr>
              <a:lnSpc>
                <a:spcPct val="100000"/>
              </a:lnSpc>
              <a:spcBef>
                <a:spcPts val="0"/>
              </a:spcBef>
            </a:pPr>
            <a:endParaRPr lang="en-US" sz="1200" dirty="0"/>
          </a:p>
          <a:p>
            <a:pPr>
              <a:lnSpc>
                <a:spcPct val="100000"/>
              </a:lnSpc>
              <a:spcBef>
                <a:spcPts val="0"/>
              </a:spcBef>
            </a:pPr>
            <a:r>
              <a:rPr lang="en-US" sz="1200" dirty="0"/>
              <a:t>Noise and Visual Impact</a:t>
            </a:r>
          </a:p>
          <a:p>
            <a:pPr>
              <a:lnSpc>
                <a:spcPct val="100000"/>
              </a:lnSpc>
              <a:spcBef>
                <a:spcPts val="0"/>
              </a:spcBef>
            </a:pPr>
            <a:r>
              <a:rPr lang="en-US" sz="1200" dirty="0"/>
              <a:t>Renewable energy projects, particularly wind farms, can generate noise and visual impacts on surrounding communities. It is important to assess these potential effects and implement measures to minimize noise pollution, preserve scenic views, and address any concerns raised by local residents.</a:t>
            </a:r>
          </a:p>
          <a:p>
            <a:pPr>
              <a:lnSpc>
                <a:spcPct val="100000"/>
              </a:lnSpc>
              <a:spcBef>
                <a:spcPts val="0"/>
              </a:spcBef>
            </a:pPr>
            <a:endParaRPr lang="en-US" sz="1200" dirty="0"/>
          </a:p>
          <a:p>
            <a:pPr>
              <a:lnSpc>
                <a:spcPct val="100000"/>
              </a:lnSpc>
              <a:spcBef>
                <a:spcPts val="0"/>
              </a:spcBef>
            </a:pPr>
            <a:r>
              <a:rPr lang="en-US" sz="1200" dirty="0"/>
              <a:t>Social and Cultural Impact</a:t>
            </a:r>
          </a:p>
          <a:p>
            <a:pPr>
              <a:lnSpc>
                <a:spcPct val="100000"/>
              </a:lnSpc>
              <a:spcBef>
                <a:spcPts val="0"/>
              </a:spcBef>
            </a:pPr>
            <a:r>
              <a:rPr lang="en-US" sz="1200" dirty="0"/>
              <a:t>RE projects can have social and cultural impacts on local communities, including changes in traditional livelihoods, cultural heritage, and community dynamics. It is crucial to engage with affected communities, assess the potential social impacts, and develop strategies to mitigate negative effects while promoting positive social and economic benefits.</a:t>
            </a:r>
          </a:p>
          <a:p>
            <a:pPr>
              <a:lnSpc>
                <a:spcPct val="100000"/>
              </a:lnSpc>
              <a:spcBef>
                <a:spcPts val="0"/>
              </a:spcBef>
            </a:pPr>
            <a:endParaRPr lang="en-US" sz="1200" dirty="0"/>
          </a:p>
          <a:p>
            <a:pPr>
              <a:lnSpc>
                <a:spcPct val="100000"/>
              </a:lnSpc>
              <a:spcBef>
                <a:spcPts val="0"/>
              </a:spcBef>
            </a:pPr>
            <a:r>
              <a:rPr lang="en-US" sz="1200" dirty="0"/>
              <a:t>Cumulative Impact</a:t>
            </a:r>
          </a:p>
          <a:p>
            <a:pPr>
              <a:lnSpc>
                <a:spcPct val="100000"/>
              </a:lnSpc>
              <a:spcBef>
                <a:spcPts val="0"/>
              </a:spcBef>
            </a:pPr>
            <a:r>
              <a:rPr lang="en-US" sz="1200" dirty="0"/>
              <a:t>RE projects are often developed in clusters or regions with existing energy infrastructure. Assessing the cumulative impact of multiple projects in a given area is important to avoid overwhelming the local environment, resources, and communities. Evaluating the combined effects of multiple projects is crucial for sustainable development planning.</a:t>
            </a:r>
          </a:p>
        </p:txBody>
      </p:sp>
    </p:spTree>
    <p:extLst>
      <p:ext uri="{BB962C8B-B14F-4D97-AF65-F5344CB8AC3E}">
        <p14:creationId xmlns:p14="http://schemas.microsoft.com/office/powerpoint/2010/main" val="2668872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66A50-4CD6-2495-149F-DD96EFDC1BBD}"/>
              </a:ext>
            </a:extLst>
          </p:cNvPr>
          <p:cNvSpPr>
            <a:spLocks noGrp="1"/>
          </p:cNvSpPr>
          <p:nvPr>
            <p:ph type="title"/>
          </p:nvPr>
        </p:nvSpPr>
        <p:spPr/>
        <p:txBody>
          <a:bodyPr>
            <a:normAutofit/>
          </a:bodyPr>
          <a:lstStyle/>
          <a:p>
            <a:pPr algn="ctr"/>
            <a:r>
              <a:rPr lang="en-US" sz="3200" dirty="0"/>
              <a:t>PUBLIC PARTICIPATION IN EIA</a:t>
            </a:r>
          </a:p>
        </p:txBody>
      </p:sp>
      <p:sp>
        <p:nvSpPr>
          <p:cNvPr id="3" name="Content Placeholder 2">
            <a:extLst>
              <a:ext uri="{FF2B5EF4-FFF2-40B4-BE49-F238E27FC236}">
                <a16:creationId xmlns:a16="http://schemas.microsoft.com/office/drawing/2014/main" id="{E8818B16-93BC-4BDF-2D3F-8A15128BA633}"/>
              </a:ext>
            </a:extLst>
          </p:cNvPr>
          <p:cNvSpPr>
            <a:spLocks noGrp="1"/>
          </p:cNvSpPr>
          <p:nvPr>
            <p:ph idx="1"/>
          </p:nvPr>
        </p:nvSpPr>
        <p:spPr>
          <a:xfrm>
            <a:off x="838200" y="1539089"/>
            <a:ext cx="10515600" cy="4637874"/>
          </a:xfrm>
        </p:spPr>
        <p:txBody>
          <a:bodyPr>
            <a:normAutofit fontScale="92500"/>
          </a:bodyPr>
          <a:lstStyle/>
          <a:p>
            <a:r>
              <a:rPr lang="en-US" dirty="0"/>
              <a:t>Public participation requirement during EIA process is underpinned in an array of international legal instruments such as the Aarhus Convention and United Nation Conference on Environment and Development</a:t>
            </a:r>
          </a:p>
          <a:p>
            <a:r>
              <a:rPr lang="en-US" dirty="0"/>
              <a:t>Comprehensive and transparent public participation during Environmental Impact Assessment (EIA) processes for renewable energy projects is vital in identifying, addressing and mitigating potential environmental risks associated with such renewable energy projects. </a:t>
            </a:r>
          </a:p>
          <a:p>
            <a:r>
              <a:rPr lang="en-US" dirty="0"/>
              <a:t>Public participation during EIA is a vital platform where all stakeholders of a given renewable energy project contribute to addressing the environmental concerns of renewable energy projects, thereby contributing positively to informed environmental decisions that mitigate negative environmental impacts.</a:t>
            </a:r>
          </a:p>
          <a:p>
            <a:endParaRPr lang="en-US" dirty="0"/>
          </a:p>
        </p:txBody>
      </p:sp>
    </p:spTree>
    <p:extLst>
      <p:ext uri="{BB962C8B-B14F-4D97-AF65-F5344CB8AC3E}">
        <p14:creationId xmlns:p14="http://schemas.microsoft.com/office/powerpoint/2010/main" val="3627455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66A50-4CD6-2495-149F-DD96EFDC1BBD}"/>
              </a:ext>
            </a:extLst>
          </p:cNvPr>
          <p:cNvSpPr>
            <a:spLocks noGrp="1"/>
          </p:cNvSpPr>
          <p:nvPr>
            <p:ph type="title"/>
          </p:nvPr>
        </p:nvSpPr>
        <p:spPr>
          <a:xfrm>
            <a:off x="838200" y="365125"/>
            <a:ext cx="10515600" cy="549275"/>
          </a:xfrm>
        </p:spPr>
        <p:txBody>
          <a:bodyPr>
            <a:normAutofit/>
          </a:bodyPr>
          <a:lstStyle/>
          <a:p>
            <a:pPr algn="ctr"/>
            <a:r>
              <a:rPr lang="en-US" sz="3200" dirty="0"/>
              <a:t>PUBLIC PARTICIPATION IN EIA</a:t>
            </a:r>
          </a:p>
        </p:txBody>
      </p:sp>
      <p:sp>
        <p:nvSpPr>
          <p:cNvPr id="3" name="Content Placeholder 2">
            <a:extLst>
              <a:ext uri="{FF2B5EF4-FFF2-40B4-BE49-F238E27FC236}">
                <a16:creationId xmlns:a16="http://schemas.microsoft.com/office/drawing/2014/main" id="{E8818B16-93BC-4BDF-2D3F-8A15128BA633}"/>
              </a:ext>
            </a:extLst>
          </p:cNvPr>
          <p:cNvSpPr>
            <a:spLocks noGrp="1"/>
          </p:cNvSpPr>
          <p:nvPr>
            <p:ph idx="1"/>
          </p:nvPr>
        </p:nvSpPr>
        <p:spPr>
          <a:xfrm>
            <a:off x="539436" y="896293"/>
            <a:ext cx="10931305" cy="5262563"/>
          </a:xfrm>
        </p:spPr>
        <p:txBody>
          <a:bodyPr>
            <a:noAutofit/>
          </a:bodyPr>
          <a:lstStyle/>
          <a:p>
            <a:pPr marL="0" indent="0">
              <a:lnSpc>
                <a:spcPct val="100000"/>
              </a:lnSpc>
              <a:spcBef>
                <a:spcPts val="0"/>
              </a:spcBef>
              <a:buNone/>
            </a:pPr>
            <a:r>
              <a:rPr lang="en-US" sz="1100" b="1" dirty="0"/>
              <a:t>INTERNATIONAL BEST PRACTICE OPERATING PRINCIPLES OF PUBLIC PARTICIPATION DURING EIA</a:t>
            </a:r>
          </a:p>
          <a:p>
            <a:pPr marL="0" indent="0">
              <a:lnSpc>
                <a:spcPct val="100000"/>
              </a:lnSpc>
              <a:spcBef>
                <a:spcPts val="0"/>
              </a:spcBef>
              <a:buNone/>
            </a:pPr>
            <a:endParaRPr lang="en-US" sz="1100" b="1" dirty="0"/>
          </a:p>
          <a:p>
            <a:pPr marL="0" indent="0">
              <a:lnSpc>
                <a:spcPct val="100000"/>
              </a:lnSpc>
              <a:spcBef>
                <a:spcPts val="0"/>
              </a:spcBef>
              <a:buNone/>
            </a:pPr>
            <a:r>
              <a:rPr lang="en-US" sz="1100" b="1" dirty="0"/>
              <a:t>Initiated early and sustained</a:t>
            </a:r>
          </a:p>
          <a:p>
            <a:pPr marL="0" indent="0">
              <a:lnSpc>
                <a:spcPct val="100000"/>
              </a:lnSpc>
              <a:spcBef>
                <a:spcPts val="0"/>
              </a:spcBef>
              <a:buNone/>
            </a:pPr>
            <a:r>
              <a:rPr lang="en-US" sz="1100" dirty="0"/>
              <a:t> </a:t>
            </a:r>
            <a:r>
              <a:rPr lang="en-US" sz="1100" dirty="0" err="1"/>
              <a:t>i</a:t>
            </a:r>
            <a:r>
              <a:rPr lang="en-US" sz="1100" dirty="0"/>
              <a:t>) Public to be involved before major decisions are made</a:t>
            </a:r>
          </a:p>
          <a:p>
            <a:pPr marL="0" indent="0">
              <a:lnSpc>
                <a:spcPct val="100000"/>
              </a:lnSpc>
              <a:spcBef>
                <a:spcPts val="0"/>
              </a:spcBef>
              <a:buNone/>
            </a:pPr>
            <a:r>
              <a:rPr lang="en-US" sz="1100" dirty="0"/>
              <a:t>ii) Public to be involved regularly in the EIA process</a:t>
            </a:r>
          </a:p>
          <a:p>
            <a:pPr marL="0" indent="0">
              <a:lnSpc>
                <a:spcPct val="100000"/>
              </a:lnSpc>
              <a:spcBef>
                <a:spcPts val="0"/>
              </a:spcBef>
              <a:buNone/>
            </a:pPr>
            <a:endParaRPr lang="en-US" sz="1100" dirty="0"/>
          </a:p>
          <a:p>
            <a:pPr marL="0" indent="0">
              <a:lnSpc>
                <a:spcPct val="100000"/>
              </a:lnSpc>
              <a:spcBef>
                <a:spcPts val="0"/>
              </a:spcBef>
              <a:buNone/>
            </a:pPr>
            <a:r>
              <a:rPr lang="en-US" sz="1100" b="1" dirty="0"/>
              <a:t>Well planned and focused on negotiable issues</a:t>
            </a:r>
          </a:p>
          <a:p>
            <a:pPr marL="0" indent="0">
              <a:lnSpc>
                <a:spcPct val="100000"/>
              </a:lnSpc>
              <a:spcBef>
                <a:spcPts val="0"/>
              </a:spcBef>
              <a:buNone/>
            </a:pPr>
            <a:r>
              <a:rPr lang="en-US" sz="1100" dirty="0" err="1"/>
              <a:t>i</a:t>
            </a:r>
            <a:r>
              <a:rPr lang="en-US" sz="1100" dirty="0"/>
              <a:t>) All impact assessment </a:t>
            </a:r>
            <a:r>
              <a:rPr lang="en-US" sz="1100" dirty="0" err="1"/>
              <a:t>stakeholdersshould</a:t>
            </a:r>
            <a:r>
              <a:rPr lang="en-US" sz="1100" dirty="0"/>
              <a:t> know the aims, rules, organization, procedure    and  expected outcomes of the public participation process undertaken</a:t>
            </a:r>
          </a:p>
          <a:p>
            <a:pPr marL="0" indent="0">
              <a:lnSpc>
                <a:spcPct val="100000"/>
              </a:lnSpc>
              <a:spcBef>
                <a:spcPts val="0"/>
              </a:spcBef>
              <a:buNone/>
            </a:pPr>
            <a:r>
              <a:rPr lang="en-US" sz="1100" dirty="0"/>
              <a:t>ii) </a:t>
            </a:r>
            <a:r>
              <a:rPr lang="en-US" sz="1100" dirty="0" err="1"/>
              <a:t>Emphasise</a:t>
            </a:r>
            <a:r>
              <a:rPr lang="en-US" sz="1100" dirty="0"/>
              <a:t> understanding and respect for the values and interests of participants</a:t>
            </a:r>
          </a:p>
          <a:p>
            <a:pPr marL="0" indent="0">
              <a:lnSpc>
                <a:spcPct val="100000"/>
              </a:lnSpc>
              <a:spcBef>
                <a:spcPts val="0"/>
              </a:spcBef>
              <a:buNone/>
            </a:pPr>
            <a:r>
              <a:rPr lang="en-US" sz="1100" dirty="0"/>
              <a:t>iii) Focus on negotiable issues relevant to decision making</a:t>
            </a:r>
          </a:p>
          <a:p>
            <a:pPr marL="0" indent="0">
              <a:lnSpc>
                <a:spcPct val="100000"/>
              </a:lnSpc>
              <a:spcBef>
                <a:spcPts val="0"/>
              </a:spcBef>
              <a:buNone/>
            </a:pPr>
            <a:endParaRPr lang="en-US" sz="1100" dirty="0"/>
          </a:p>
          <a:p>
            <a:pPr marL="0" indent="0">
              <a:lnSpc>
                <a:spcPct val="100000"/>
              </a:lnSpc>
              <a:spcBef>
                <a:spcPts val="0"/>
              </a:spcBef>
              <a:buNone/>
            </a:pPr>
            <a:r>
              <a:rPr lang="en-US" sz="1100" b="1" dirty="0"/>
              <a:t>Supportive to participants</a:t>
            </a:r>
          </a:p>
          <a:p>
            <a:pPr marL="0" indent="0">
              <a:lnSpc>
                <a:spcPct val="100000"/>
              </a:lnSpc>
              <a:spcBef>
                <a:spcPts val="0"/>
              </a:spcBef>
              <a:buNone/>
            </a:pPr>
            <a:r>
              <a:rPr lang="en-US" sz="1100" dirty="0" err="1"/>
              <a:t>i</a:t>
            </a:r>
            <a:r>
              <a:rPr lang="en-US" sz="1100" dirty="0"/>
              <a:t>) Adequate diffusion of information on the proposal and on the public participation process</a:t>
            </a:r>
          </a:p>
          <a:p>
            <a:pPr marL="0" indent="0">
              <a:lnSpc>
                <a:spcPct val="100000"/>
              </a:lnSpc>
              <a:spcBef>
                <a:spcPts val="0"/>
              </a:spcBef>
              <a:buNone/>
            </a:pPr>
            <a:r>
              <a:rPr lang="en-US" sz="1100" dirty="0"/>
              <a:t>ii) Equitable access to funding or financial assistance</a:t>
            </a:r>
          </a:p>
          <a:p>
            <a:pPr marL="0" indent="0">
              <a:lnSpc>
                <a:spcPct val="100000"/>
              </a:lnSpc>
              <a:spcBef>
                <a:spcPts val="0"/>
              </a:spcBef>
              <a:buNone/>
            </a:pPr>
            <a:r>
              <a:rPr lang="en-US" sz="1100" dirty="0"/>
              <a:t>iii) Capacity-building, facilitation and assistance to groups who don’t have the capacity to participate</a:t>
            </a:r>
          </a:p>
          <a:p>
            <a:pPr marL="0" indent="0">
              <a:lnSpc>
                <a:spcPct val="100000"/>
              </a:lnSpc>
              <a:spcBef>
                <a:spcPts val="0"/>
              </a:spcBef>
              <a:buNone/>
            </a:pPr>
            <a:endParaRPr lang="en-US" sz="1100" dirty="0"/>
          </a:p>
          <a:p>
            <a:pPr marL="0" indent="0">
              <a:lnSpc>
                <a:spcPct val="100000"/>
              </a:lnSpc>
              <a:spcBef>
                <a:spcPts val="0"/>
              </a:spcBef>
              <a:buNone/>
            </a:pPr>
            <a:r>
              <a:rPr lang="en-US" sz="1100" b="1" dirty="0"/>
              <a:t>Tiered and optimized</a:t>
            </a:r>
          </a:p>
          <a:p>
            <a:pPr marL="0" indent="0">
              <a:lnSpc>
                <a:spcPct val="100000"/>
              </a:lnSpc>
              <a:spcBef>
                <a:spcPts val="0"/>
              </a:spcBef>
              <a:buNone/>
            </a:pPr>
            <a:r>
              <a:rPr lang="en-US" sz="1100" dirty="0" err="1"/>
              <a:t>i</a:t>
            </a:r>
            <a:r>
              <a:rPr lang="en-US" sz="1100" dirty="0"/>
              <a:t>) Public participation should occur at the most appropriate level of </a:t>
            </a:r>
            <a:r>
              <a:rPr lang="en-US" sz="1100" dirty="0" err="1"/>
              <a:t>decisionmaking</a:t>
            </a:r>
            <a:endParaRPr lang="en-US" sz="1100" dirty="0"/>
          </a:p>
          <a:p>
            <a:pPr marL="0" indent="0">
              <a:lnSpc>
                <a:spcPct val="100000"/>
              </a:lnSpc>
              <a:spcBef>
                <a:spcPts val="0"/>
              </a:spcBef>
              <a:buNone/>
            </a:pPr>
            <a:r>
              <a:rPr lang="en-US" sz="1100" dirty="0"/>
              <a:t>ii) The public should be invited to participate regularly, with emphasis on appropriate time for involvement</a:t>
            </a:r>
          </a:p>
          <a:p>
            <a:pPr marL="0" indent="0">
              <a:lnSpc>
                <a:spcPct val="100000"/>
              </a:lnSpc>
              <a:spcBef>
                <a:spcPts val="0"/>
              </a:spcBef>
              <a:buNone/>
            </a:pPr>
            <a:r>
              <a:rPr lang="en-US" sz="1100" dirty="0"/>
              <a:t>iii) Optimization in time and space to ensure more willing participation</a:t>
            </a:r>
          </a:p>
          <a:p>
            <a:pPr marL="0" indent="0">
              <a:lnSpc>
                <a:spcPct val="100000"/>
              </a:lnSpc>
              <a:spcBef>
                <a:spcPts val="0"/>
              </a:spcBef>
              <a:buNone/>
            </a:pPr>
            <a:endParaRPr lang="en-US" sz="1100" dirty="0"/>
          </a:p>
          <a:p>
            <a:pPr marL="0" indent="0">
              <a:lnSpc>
                <a:spcPct val="100000"/>
              </a:lnSpc>
              <a:spcBef>
                <a:spcPts val="0"/>
              </a:spcBef>
              <a:buNone/>
            </a:pPr>
            <a:r>
              <a:rPr lang="en-US" sz="1100" b="1" dirty="0"/>
              <a:t>Open and transparent</a:t>
            </a:r>
          </a:p>
          <a:p>
            <a:pPr marL="0" indent="0">
              <a:lnSpc>
                <a:spcPct val="100000"/>
              </a:lnSpc>
              <a:spcBef>
                <a:spcPts val="0"/>
              </a:spcBef>
              <a:buNone/>
            </a:pPr>
            <a:r>
              <a:rPr lang="en-US" sz="1100" dirty="0" err="1"/>
              <a:t>i</a:t>
            </a:r>
            <a:r>
              <a:rPr lang="en-US" sz="1100" dirty="0"/>
              <a:t>) Access to all relevant information by all stakeholders</a:t>
            </a:r>
          </a:p>
          <a:p>
            <a:pPr marL="0" indent="0">
              <a:lnSpc>
                <a:spcPct val="100000"/>
              </a:lnSpc>
              <a:spcBef>
                <a:spcPts val="0"/>
              </a:spcBef>
              <a:buNone/>
            </a:pPr>
            <a:r>
              <a:rPr lang="en-US" sz="1100" dirty="0"/>
              <a:t>ii) Provision of information and facilitation to ensure participation</a:t>
            </a:r>
          </a:p>
          <a:p>
            <a:pPr marL="0" indent="0">
              <a:lnSpc>
                <a:spcPct val="100000"/>
              </a:lnSpc>
              <a:spcBef>
                <a:spcPts val="0"/>
              </a:spcBef>
              <a:buNone/>
            </a:pPr>
            <a:endParaRPr lang="en-US" sz="1100" dirty="0"/>
          </a:p>
          <a:p>
            <a:pPr marL="0" indent="0">
              <a:lnSpc>
                <a:spcPct val="100000"/>
              </a:lnSpc>
              <a:spcBef>
                <a:spcPts val="0"/>
              </a:spcBef>
              <a:buNone/>
            </a:pPr>
            <a:r>
              <a:rPr lang="en-US" sz="1100" b="1" dirty="0"/>
              <a:t>Context oriented</a:t>
            </a:r>
          </a:p>
          <a:p>
            <a:pPr marL="0" indent="0">
              <a:lnSpc>
                <a:spcPct val="100000"/>
              </a:lnSpc>
              <a:spcBef>
                <a:spcPts val="0"/>
              </a:spcBef>
              <a:buNone/>
            </a:pPr>
            <a:r>
              <a:rPr lang="en-US" sz="1100" dirty="0" err="1"/>
              <a:t>i</a:t>
            </a:r>
            <a:r>
              <a:rPr lang="en-US" sz="1100" dirty="0"/>
              <a:t>) Be adapted to the social organization of the impacted communities, including the cultural, social, economic and political dimensions</a:t>
            </a:r>
          </a:p>
          <a:p>
            <a:pPr marL="0" indent="0">
              <a:lnSpc>
                <a:spcPct val="100000"/>
              </a:lnSpc>
              <a:spcBef>
                <a:spcPts val="0"/>
              </a:spcBef>
              <a:buNone/>
            </a:pPr>
            <a:endParaRPr lang="en-US" sz="1100" dirty="0"/>
          </a:p>
          <a:p>
            <a:pPr marL="0" indent="0">
              <a:lnSpc>
                <a:spcPct val="100000"/>
              </a:lnSpc>
              <a:spcBef>
                <a:spcPts val="0"/>
              </a:spcBef>
              <a:buNone/>
            </a:pPr>
            <a:r>
              <a:rPr lang="en-US" sz="1100" b="1" dirty="0"/>
              <a:t>Credible and rigorous:</a:t>
            </a:r>
          </a:p>
          <a:p>
            <a:pPr marL="0" indent="0">
              <a:lnSpc>
                <a:spcPct val="100000"/>
              </a:lnSpc>
              <a:spcBef>
                <a:spcPts val="0"/>
              </a:spcBef>
              <a:buNone/>
            </a:pPr>
            <a:r>
              <a:rPr lang="en-US" sz="1100" dirty="0" err="1"/>
              <a:t>i</a:t>
            </a:r>
            <a:r>
              <a:rPr lang="en-US" sz="1100" dirty="0"/>
              <a:t>) Adhere to established ethics, professional </a:t>
            </a:r>
            <a:r>
              <a:rPr lang="en-US" sz="1100" dirty="0" err="1"/>
              <a:t>behaviour</a:t>
            </a:r>
            <a:r>
              <a:rPr lang="en-US" sz="1100" dirty="0"/>
              <a:t> and moral obligations</a:t>
            </a:r>
          </a:p>
          <a:p>
            <a:pPr marL="0" indent="0">
              <a:lnSpc>
                <a:spcPct val="100000"/>
              </a:lnSpc>
              <a:spcBef>
                <a:spcPts val="0"/>
              </a:spcBef>
              <a:buNone/>
            </a:pPr>
            <a:r>
              <a:rPr lang="en-US" sz="1100" dirty="0"/>
              <a:t>ii) Facilitation by a neutral facilitator</a:t>
            </a:r>
          </a:p>
        </p:txBody>
      </p:sp>
    </p:spTree>
    <p:extLst>
      <p:ext uri="{BB962C8B-B14F-4D97-AF65-F5344CB8AC3E}">
        <p14:creationId xmlns:p14="http://schemas.microsoft.com/office/powerpoint/2010/main" val="1443616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D66A50-4CD6-2495-149F-DD96EFDC1BBD}"/>
              </a:ext>
            </a:extLst>
          </p:cNvPr>
          <p:cNvSpPr>
            <a:spLocks noGrp="1"/>
          </p:cNvSpPr>
          <p:nvPr>
            <p:ph type="title"/>
          </p:nvPr>
        </p:nvSpPr>
        <p:spPr>
          <a:xfrm>
            <a:off x="838200" y="365125"/>
            <a:ext cx="10515600" cy="549275"/>
          </a:xfrm>
        </p:spPr>
        <p:txBody>
          <a:bodyPr>
            <a:normAutofit/>
          </a:bodyPr>
          <a:lstStyle/>
          <a:p>
            <a:pPr algn="ctr"/>
            <a:r>
              <a:rPr lang="en-US" sz="3200" dirty="0"/>
              <a:t>PUBLIC PARTICIPATION IN DECISION-MAKING PROCESSES</a:t>
            </a:r>
          </a:p>
        </p:txBody>
      </p:sp>
      <p:sp>
        <p:nvSpPr>
          <p:cNvPr id="3" name="Content Placeholder 2">
            <a:extLst>
              <a:ext uri="{FF2B5EF4-FFF2-40B4-BE49-F238E27FC236}">
                <a16:creationId xmlns:a16="http://schemas.microsoft.com/office/drawing/2014/main" id="{E8818B16-93BC-4BDF-2D3F-8A15128BA633}"/>
              </a:ext>
            </a:extLst>
          </p:cNvPr>
          <p:cNvSpPr>
            <a:spLocks noGrp="1"/>
          </p:cNvSpPr>
          <p:nvPr>
            <p:ph idx="1"/>
          </p:nvPr>
        </p:nvSpPr>
        <p:spPr>
          <a:xfrm>
            <a:off x="539436" y="896293"/>
            <a:ext cx="10931305" cy="5262563"/>
          </a:xfrm>
        </p:spPr>
        <p:txBody>
          <a:bodyPr>
            <a:noAutofit/>
          </a:bodyPr>
          <a:lstStyle/>
          <a:p>
            <a:pPr>
              <a:lnSpc>
                <a:spcPct val="100000"/>
              </a:lnSpc>
              <a:spcBef>
                <a:spcPts val="0"/>
              </a:spcBef>
            </a:pPr>
            <a:r>
              <a:rPr lang="en-US" sz="1800" dirty="0"/>
              <a:t>Public participation in decision-making refers here to processes organized by responsible parties (i.e. private</a:t>
            </a:r>
          </a:p>
          <a:p>
            <a:pPr>
              <a:lnSpc>
                <a:spcPct val="100000"/>
              </a:lnSpc>
              <a:spcBef>
                <a:spcPts val="0"/>
              </a:spcBef>
            </a:pPr>
            <a:r>
              <a:rPr lang="en-US" sz="1800" dirty="0"/>
              <a:t>or public bodies) to engage the public in the planning, design, and implementation of energy projects</a:t>
            </a:r>
          </a:p>
          <a:p>
            <a:pPr>
              <a:lnSpc>
                <a:spcPct val="100000"/>
              </a:lnSpc>
              <a:spcBef>
                <a:spcPts val="0"/>
              </a:spcBef>
            </a:pPr>
            <a:endParaRPr lang="en-US" sz="1800" dirty="0"/>
          </a:p>
          <a:p>
            <a:pPr>
              <a:lnSpc>
                <a:spcPct val="100000"/>
              </a:lnSpc>
              <a:spcBef>
                <a:spcPts val="0"/>
              </a:spcBef>
            </a:pPr>
            <a:r>
              <a:rPr lang="en-US" sz="1800" dirty="0"/>
              <a:t>Public participation in decision-making is widely expected to contribute to democratic society, better decisions, and higher public acceptability of energy projects. The realization of the desired functions of public participation depends, however, on who participates in decision-making.</a:t>
            </a:r>
          </a:p>
          <a:p>
            <a:pPr>
              <a:lnSpc>
                <a:spcPct val="100000"/>
              </a:lnSpc>
              <a:spcBef>
                <a:spcPts val="0"/>
              </a:spcBef>
            </a:pPr>
            <a:r>
              <a:rPr lang="en-US" sz="1800" dirty="0"/>
              <a:t>Public participation is expected to serve three functions: (a) normative—improving democratic decision-making by enabling people to influence decisions that affect them, (b) substantive—citizens can bring in multifaceted knowledge and expertise that experts may otherwise miss, and (c) instrumental—people are more likely to perceive the decision-making process as fair and accept energy projects if the public were involved in</a:t>
            </a:r>
          </a:p>
          <a:p>
            <a:pPr>
              <a:lnSpc>
                <a:spcPct val="100000"/>
              </a:lnSpc>
              <a:spcBef>
                <a:spcPts val="0"/>
              </a:spcBef>
            </a:pPr>
            <a:r>
              <a:rPr lang="en-US" sz="1800" dirty="0"/>
              <a:t>the decision-making </a:t>
            </a:r>
          </a:p>
          <a:p>
            <a:pPr>
              <a:lnSpc>
                <a:spcPct val="100000"/>
              </a:lnSpc>
              <a:spcBef>
                <a:spcPts val="0"/>
              </a:spcBef>
            </a:pPr>
            <a:r>
              <a:rPr lang="en-US" sz="1800" dirty="0"/>
              <a:t>Currently, public participation practices focus especially on including </a:t>
            </a:r>
            <a:r>
              <a:rPr lang="en-US" sz="1800" dirty="0" err="1"/>
              <a:t>marginalised</a:t>
            </a:r>
            <a:r>
              <a:rPr lang="en-US" sz="1800" dirty="0"/>
              <a:t> groups in society (e.g. lower-income, education). Such practices are laudable, as they can increase the demographic representativeness.</a:t>
            </a:r>
          </a:p>
          <a:p>
            <a:pPr>
              <a:lnSpc>
                <a:spcPct val="100000"/>
              </a:lnSpc>
              <a:spcBef>
                <a:spcPts val="0"/>
              </a:spcBef>
            </a:pPr>
            <a:r>
              <a:rPr lang="en-US" sz="1800" dirty="0"/>
              <a:t>There may be good reasons for people to say ‘no’ to a local energy project, and public participation procedures need to enable people to voice this position and to cancel the projects if the critical concerns cannot be addressed. </a:t>
            </a:r>
          </a:p>
          <a:p>
            <a:pPr>
              <a:lnSpc>
                <a:spcPct val="100000"/>
              </a:lnSpc>
              <a:spcBef>
                <a:spcPts val="0"/>
              </a:spcBef>
            </a:pPr>
            <a:r>
              <a:rPr lang="en-US" sz="1800" dirty="0"/>
              <a:t>This raises a question whether and how public participation procedures could facilitate a transition from fossil fuels to more sustainable energy sources, which is needed for keeping the global warming under 1.5 ◦C.</a:t>
            </a:r>
          </a:p>
        </p:txBody>
      </p:sp>
    </p:spTree>
    <p:extLst>
      <p:ext uri="{BB962C8B-B14F-4D97-AF65-F5344CB8AC3E}">
        <p14:creationId xmlns:p14="http://schemas.microsoft.com/office/powerpoint/2010/main" val="2391759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7B02-6AE5-FC32-2F17-4B69EF9176D0}"/>
              </a:ext>
            </a:extLst>
          </p:cNvPr>
          <p:cNvSpPr>
            <a:spLocks noGrp="1"/>
          </p:cNvSpPr>
          <p:nvPr>
            <p:ph type="title"/>
          </p:nvPr>
        </p:nvSpPr>
        <p:spPr/>
        <p:txBody>
          <a:bodyPr>
            <a:normAutofit/>
          </a:bodyPr>
          <a:lstStyle/>
          <a:p>
            <a:pPr algn="ctr"/>
            <a:r>
              <a:rPr lang="en-US" sz="3200" dirty="0"/>
              <a:t>CHALLENGES AND OPPORTUNITIES IN INVOLVING STAKEHOLDERS IN CLIMATE POLICY DEVELOPMENT</a:t>
            </a:r>
          </a:p>
        </p:txBody>
      </p:sp>
      <p:sp>
        <p:nvSpPr>
          <p:cNvPr id="3" name="Content Placeholder 2">
            <a:extLst>
              <a:ext uri="{FF2B5EF4-FFF2-40B4-BE49-F238E27FC236}">
                <a16:creationId xmlns:a16="http://schemas.microsoft.com/office/drawing/2014/main" id="{E053D60A-CF39-5F25-2FCE-7470DC2DB229}"/>
              </a:ext>
            </a:extLst>
          </p:cNvPr>
          <p:cNvSpPr>
            <a:spLocks noGrp="1"/>
          </p:cNvSpPr>
          <p:nvPr>
            <p:ph idx="1"/>
          </p:nvPr>
        </p:nvSpPr>
        <p:spPr/>
        <p:txBody>
          <a:bodyPr>
            <a:normAutofit fontScale="92500" lnSpcReduction="10000"/>
          </a:bodyPr>
          <a:lstStyle/>
          <a:p>
            <a:r>
              <a:rPr lang="en-US" dirty="0"/>
              <a:t>Stakeholders for climate adaptation exist within systems (such as regions, industries, and communities) that are particularly vulnerable to climate change. </a:t>
            </a:r>
          </a:p>
          <a:p>
            <a:r>
              <a:rPr lang="en-US" dirty="0"/>
              <a:t>The key stakeholders in climate change are exposed to and sensitive to the potential impacts of extreme weather events, sea level rises, and temperature increases. They also have varying levels of adaptive capacity in their human, social, and technological capital to respond. </a:t>
            </a:r>
          </a:p>
          <a:p>
            <a:r>
              <a:rPr lang="en-US" dirty="0"/>
              <a:t>Varied stakeholder responses to climate change will also create risks and opportunities for public and private sector </a:t>
            </a:r>
            <a:r>
              <a:rPr lang="en-US" dirty="0" err="1"/>
              <a:t>organisations</a:t>
            </a:r>
            <a:r>
              <a:rPr lang="en-US" dirty="0"/>
              <a:t>, so it’s important to identify influential stakeholders and map out their relationships. </a:t>
            </a:r>
          </a:p>
          <a:p>
            <a:r>
              <a:rPr lang="en-US" dirty="0"/>
              <a:t>Stakeholders are </a:t>
            </a:r>
            <a:r>
              <a:rPr lang="en-US" dirty="0" err="1"/>
              <a:t>recognising</a:t>
            </a:r>
            <a:r>
              <a:rPr lang="en-US" dirty="0"/>
              <a:t> the impacts of climate change, but divergent priorities and policies still present a major risk to climate action. </a:t>
            </a:r>
          </a:p>
        </p:txBody>
      </p:sp>
    </p:spTree>
    <p:extLst>
      <p:ext uri="{BB962C8B-B14F-4D97-AF65-F5344CB8AC3E}">
        <p14:creationId xmlns:p14="http://schemas.microsoft.com/office/powerpoint/2010/main" val="3258157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7B02-6AE5-FC32-2F17-4B69EF9176D0}"/>
              </a:ext>
            </a:extLst>
          </p:cNvPr>
          <p:cNvSpPr>
            <a:spLocks noGrp="1"/>
          </p:cNvSpPr>
          <p:nvPr>
            <p:ph type="title"/>
          </p:nvPr>
        </p:nvSpPr>
        <p:spPr/>
        <p:txBody>
          <a:bodyPr>
            <a:normAutofit/>
          </a:bodyPr>
          <a:lstStyle/>
          <a:p>
            <a:pPr algn="ctr"/>
            <a:r>
              <a:rPr lang="en-US" sz="3200" dirty="0"/>
              <a:t>CHALLENGES AND OPPORTUNITIES IN INVOLVING STAKEHOLDERS IN CLIMATE POLICY DEVELOPMENT</a:t>
            </a:r>
          </a:p>
        </p:txBody>
      </p:sp>
      <p:sp>
        <p:nvSpPr>
          <p:cNvPr id="3" name="Content Placeholder 2">
            <a:extLst>
              <a:ext uri="{FF2B5EF4-FFF2-40B4-BE49-F238E27FC236}">
                <a16:creationId xmlns:a16="http://schemas.microsoft.com/office/drawing/2014/main" id="{E053D60A-CF39-5F25-2FCE-7470DC2DB229}"/>
              </a:ext>
            </a:extLst>
          </p:cNvPr>
          <p:cNvSpPr>
            <a:spLocks noGrp="1"/>
          </p:cNvSpPr>
          <p:nvPr>
            <p:ph idx="1"/>
          </p:nvPr>
        </p:nvSpPr>
        <p:spPr/>
        <p:txBody>
          <a:bodyPr>
            <a:normAutofit fontScale="85000" lnSpcReduction="10000"/>
          </a:bodyPr>
          <a:lstStyle/>
          <a:p>
            <a:r>
              <a:rPr lang="en-US" dirty="0"/>
              <a:t>Perceptions of climate change and of the global efforts against it vary significantly from country to country. These are based on the level of stakeholder engagement and the environment and climate change bureaucratic autonomy.</a:t>
            </a:r>
          </a:p>
          <a:p>
            <a:r>
              <a:rPr lang="en-US" dirty="0"/>
              <a:t>Understanding public perceptions of climate change and the associated risks is crucial for the success of any initiatives aimed at mitigating and adapting to it. </a:t>
            </a:r>
          </a:p>
          <a:p>
            <a:r>
              <a:rPr lang="en-US" dirty="0"/>
              <a:t>Effective climate adaptation necessitates an understanding of the level and extent of awareness of the public and different groups on the issue, the incentives for action, and the ability to act at various scales, from global to local levels.</a:t>
            </a:r>
          </a:p>
          <a:p>
            <a:r>
              <a:rPr lang="en-US" dirty="0"/>
              <a:t>Two levels of engagement</a:t>
            </a:r>
          </a:p>
          <a:p>
            <a:pPr marL="0" indent="0">
              <a:buNone/>
            </a:pPr>
            <a:r>
              <a:rPr lang="en-US" dirty="0"/>
              <a:t>(</a:t>
            </a:r>
            <a:r>
              <a:rPr lang="en-US" dirty="0" err="1"/>
              <a:t>i</a:t>
            </a:r>
            <a:r>
              <a:rPr lang="en-US" dirty="0"/>
              <a:t>) stakeholder co-design and assessment of global decarbonization pathways; and</a:t>
            </a:r>
          </a:p>
          <a:p>
            <a:pPr marL="0" indent="0">
              <a:buNone/>
            </a:pPr>
            <a:r>
              <a:rPr lang="en-US" dirty="0"/>
              <a:t>(ii) stakeholder dialogues on national and regional policies and pathways.</a:t>
            </a:r>
          </a:p>
          <a:p>
            <a:endParaRPr lang="en-US" dirty="0"/>
          </a:p>
        </p:txBody>
      </p:sp>
    </p:spTree>
    <p:extLst>
      <p:ext uri="{BB962C8B-B14F-4D97-AF65-F5344CB8AC3E}">
        <p14:creationId xmlns:p14="http://schemas.microsoft.com/office/powerpoint/2010/main" val="2294463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7B02-6AE5-FC32-2F17-4B69EF9176D0}"/>
              </a:ext>
            </a:extLst>
          </p:cNvPr>
          <p:cNvSpPr>
            <a:spLocks noGrp="1"/>
          </p:cNvSpPr>
          <p:nvPr>
            <p:ph type="title"/>
          </p:nvPr>
        </p:nvSpPr>
        <p:spPr>
          <a:xfrm>
            <a:off x="838200" y="365125"/>
            <a:ext cx="10515600" cy="784665"/>
          </a:xfrm>
        </p:spPr>
        <p:txBody>
          <a:bodyPr>
            <a:normAutofit fontScale="90000"/>
          </a:bodyPr>
          <a:lstStyle/>
          <a:p>
            <a:pPr algn="ctr"/>
            <a:r>
              <a:rPr lang="en-US" sz="3200" dirty="0"/>
              <a:t>EXAMPLES OF CHALLENGES AND OPPORTUNITIES IN INVOLVING STATE GOVERNMENTS IN CLIMATE POLICY DEVELOPMENT</a:t>
            </a:r>
          </a:p>
        </p:txBody>
      </p:sp>
      <p:sp>
        <p:nvSpPr>
          <p:cNvPr id="3" name="Content Placeholder 2">
            <a:extLst>
              <a:ext uri="{FF2B5EF4-FFF2-40B4-BE49-F238E27FC236}">
                <a16:creationId xmlns:a16="http://schemas.microsoft.com/office/drawing/2014/main" id="{E053D60A-CF39-5F25-2FCE-7470DC2DB229}"/>
              </a:ext>
            </a:extLst>
          </p:cNvPr>
          <p:cNvSpPr>
            <a:spLocks noGrp="1"/>
          </p:cNvSpPr>
          <p:nvPr>
            <p:ph idx="1"/>
          </p:nvPr>
        </p:nvSpPr>
        <p:spPr>
          <a:xfrm>
            <a:off x="660149" y="1253331"/>
            <a:ext cx="5206497" cy="4351338"/>
          </a:xfrm>
          <a:ln>
            <a:solidFill>
              <a:schemeClr val="accent1"/>
            </a:solidFill>
          </a:ln>
        </p:spPr>
        <p:txBody>
          <a:bodyPr>
            <a:normAutofit fontScale="70000" lnSpcReduction="20000"/>
          </a:bodyPr>
          <a:lstStyle/>
          <a:p>
            <a:r>
              <a:rPr lang="en-US" b="1" dirty="0"/>
              <a:t>Stronger leadership and coordination are needed to drive progress toward climate commitments</a:t>
            </a:r>
          </a:p>
          <a:p>
            <a:endParaRPr lang="en-US" b="1" dirty="0"/>
          </a:p>
          <a:p>
            <a:r>
              <a:rPr lang="en-US" b="1" dirty="0"/>
              <a:t>The challenge</a:t>
            </a:r>
          </a:p>
          <a:p>
            <a:r>
              <a:rPr lang="en-US" dirty="0"/>
              <a:t>Provincial and territorial jurisdiction and interests. </a:t>
            </a:r>
          </a:p>
          <a:p>
            <a:r>
              <a:rPr lang="en-US" dirty="0"/>
              <a:t>Coordination of federal responsibilities</a:t>
            </a:r>
          </a:p>
          <a:p>
            <a:r>
              <a:rPr lang="en-US" b="1" dirty="0"/>
              <a:t>Opportunities</a:t>
            </a:r>
          </a:p>
          <a:p>
            <a:r>
              <a:rPr lang="en-US" dirty="0"/>
              <a:t>Centralizing responsibility within the federal government</a:t>
            </a:r>
          </a:p>
          <a:p>
            <a:r>
              <a:rPr lang="en-US" dirty="0"/>
              <a:t>Taking provincial and territorial needs into account</a:t>
            </a:r>
          </a:p>
          <a:p>
            <a:r>
              <a:rPr lang="en-US" dirty="0"/>
              <a:t>Depolarizing climate action discussions</a:t>
            </a:r>
          </a:p>
        </p:txBody>
      </p:sp>
      <p:sp>
        <p:nvSpPr>
          <p:cNvPr id="4" name="Content Placeholder 2">
            <a:extLst>
              <a:ext uri="{FF2B5EF4-FFF2-40B4-BE49-F238E27FC236}">
                <a16:creationId xmlns:a16="http://schemas.microsoft.com/office/drawing/2014/main" id="{A70F8B39-4C36-F8B6-29F4-78D95581B25D}"/>
              </a:ext>
            </a:extLst>
          </p:cNvPr>
          <p:cNvSpPr txBox="1">
            <a:spLocks/>
          </p:cNvSpPr>
          <p:nvPr/>
        </p:nvSpPr>
        <p:spPr>
          <a:xfrm>
            <a:off x="6325356" y="1253331"/>
            <a:ext cx="5206497" cy="4351338"/>
          </a:xfrm>
          <a:prstGeom prst="rect">
            <a:avLst/>
          </a:prstGeom>
          <a:ln>
            <a:solidFill>
              <a:schemeClr val="accent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t>Economy which is still dependent on emission‑intensive sectors</a:t>
            </a:r>
          </a:p>
          <a:p>
            <a:r>
              <a:rPr lang="en-US" sz="2000" b="1" dirty="0"/>
              <a:t>The challenge</a:t>
            </a:r>
          </a:p>
          <a:p>
            <a:r>
              <a:rPr lang="en-US" sz="2000" dirty="0"/>
              <a:t>Importance of oil and gas to the economy, international trade &amp; employment</a:t>
            </a:r>
          </a:p>
          <a:p>
            <a:r>
              <a:rPr lang="en-US" sz="2000" b="1" dirty="0"/>
              <a:t>Opportunities</a:t>
            </a:r>
          </a:p>
          <a:p>
            <a:r>
              <a:rPr lang="en-US" sz="2000" dirty="0"/>
              <a:t>Long‑term funding.</a:t>
            </a:r>
          </a:p>
          <a:p>
            <a:r>
              <a:rPr lang="en-US" sz="2000" dirty="0"/>
              <a:t>Diversifying energy production</a:t>
            </a:r>
          </a:p>
          <a:p>
            <a:r>
              <a:rPr lang="en-US" sz="2000" dirty="0"/>
              <a:t>Shielding workers and communities.</a:t>
            </a:r>
          </a:p>
          <a:p>
            <a:r>
              <a:rPr lang="en-US" sz="2000" dirty="0"/>
              <a:t>National energy strategy</a:t>
            </a:r>
          </a:p>
          <a:p>
            <a:endParaRPr lang="en-US" dirty="0"/>
          </a:p>
        </p:txBody>
      </p:sp>
    </p:spTree>
    <p:extLst>
      <p:ext uri="{BB962C8B-B14F-4D97-AF65-F5344CB8AC3E}">
        <p14:creationId xmlns:p14="http://schemas.microsoft.com/office/powerpoint/2010/main" val="454694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1945</Words>
  <Application>Microsoft Office PowerPoint</Application>
  <PresentationFormat>Widescreen</PresentationFormat>
  <Paragraphs>142</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PowerPoint Presentation</vt:lpstr>
      <vt:lpstr> LEGAL REQUIREMENTS FOR ENVIRONMENTAL IMPACT ASSESSMENTS FOR ENERGY SOURCES</vt:lpstr>
      <vt:lpstr> LEGAL REQUIREMENTS FOR ENVIRONMENTAL IMPACT ASSESSMENTS FOR ENERGY SOURCES</vt:lpstr>
      <vt:lpstr>PUBLIC PARTICIPATION IN EIA</vt:lpstr>
      <vt:lpstr>PUBLIC PARTICIPATION IN EIA</vt:lpstr>
      <vt:lpstr>PUBLIC PARTICIPATION IN DECISION-MAKING PROCESSES</vt:lpstr>
      <vt:lpstr>CHALLENGES AND OPPORTUNITIES IN INVOLVING STAKEHOLDERS IN CLIMATE POLICY DEVELOPMENT</vt:lpstr>
      <vt:lpstr>CHALLENGES AND OPPORTUNITIES IN INVOLVING STAKEHOLDERS IN CLIMATE POLICY DEVELOPMENT</vt:lpstr>
      <vt:lpstr>EXAMPLES OF CHALLENGES AND OPPORTUNITIES IN INVOLVING STATE GOVERNMENTS IN CLIMATE POLICY DEVELOPMENT</vt:lpstr>
      <vt:lpstr>EXAMPLES OF CHALLENGES AND OPPORTUNITIES IN INVOLVING STATE GOVERNMENTS IN CLIMATE POLICY DEVELOPMENT</vt:lpstr>
      <vt:lpstr>EXAMPLES OF CHALLENGES AND OPPORTUNITIES IN INVOLVING STATE GOVERNMENTS IN CLIMATE POLICY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CHANGE AND ENERGY</dc:title>
  <dc:creator>MAIZATUN BT MUSTAFA</dc:creator>
  <cp:lastModifiedBy>MAIZATUN BT MUSTAFA</cp:lastModifiedBy>
  <cp:revision>2</cp:revision>
  <dcterms:created xsi:type="dcterms:W3CDTF">2023-12-08T04:21:23Z</dcterms:created>
  <dcterms:modified xsi:type="dcterms:W3CDTF">2024-04-23T13:37:26Z</dcterms:modified>
</cp:coreProperties>
</file>