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0"/>
  </p:notesMasterIdLst>
  <p:sldIdLst>
    <p:sldId id="256" r:id="rId3"/>
    <p:sldId id="257" r:id="rId4"/>
    <p:sldId id="274" r:id="rId5"/>
    <p:sldId id="265" r:id="rId6"/>
    <p:sldId id="264" r:id="rId7"/>
    <p:sldId id="263" r:id="rId8"/>
    <p:sldId id="260" r:id="rId9"/>
  </p:sldIdLst>
  <p:sldSz cx="12192000" cy="6858000"/>
  <p:notesSz cx="6951663" cy="10082213"/>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7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95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89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8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88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lvl="0">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 </a:t>
            </a:r>
            <a:r>
              <a:rPr lang="en-US" sz="2700" b="1" dirty="0">
                <a:solidFill>
                  <a:srgbClr val="003399"/>
                </a:solidFill>
                <a:latin typeface="Century Gothic"/>
                <a:ea typeface="Century Gothic"/>
                <a:cs typeface="Century Gothic"/>
                <a:sym typeface="Century Gothic"/>
              </a:rPr>
              <a:t>Overview of the Protocols and Agreements </a:t>
            </a:r>
            <a:endParaRPr lang="en-US" sz="2700" b="1" i="0" u="none" strike="noStrike" cap="none" dirty="0">
              <a:solidFill>
                <a:srgbClr val="003399"/>
              </a:solidFill>
              <a:latin typeface="Century Gothic"/>
              <a:ea typeface="Century Gothic"/>
              <a:cs typeface="Century Gothic"/>
              <a:sym typeface="Century Gothic"/>
            </a:endParaRPr>
          </a:p>
          <a:p>
            <a:pPr lvl="0">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 Dr. Shashikala </a:t>
            </a:r>
            <a:r>
              <a:rPr lang="en-US" sz="2200" b="1" dirty="0" err="1">
                <a:solidFill>
                  <a:srgbClr val="003399"/>
                </a:solidFill>
                <a:latin typeface="Century Gothic"/>
                <a:ea typeface="Century Gothic"/>
                <a:cs typeface="Century Gothic"/>
                <a:sym typeface="Century Gothic"/>
              </a:rPr>
              <a:t>Gurpur</a:t>
            </a:r>
            <a:r>
              <a:rPr lang="en-US" sz="2200" b="1" dirty="0">
                <a:solidFill>
                  <a:srgbClr val="003399"/>
                </a:solidFill>
                <a:latin typeface="Century Gothic"/>
                <a:ea typeface="Century Gothic"/>
                <a:cs typeface="Century Gothic"/>
                <a:sym typeface="Century Gothic"/>
              </a:rPr>
              <a:t> and Dr. Vivek V. </a:t>
            </a:r>
            <a:r>
              <a:rPr lang="en-US" sz="2200" b="1" dirty="0" err="1">
                <a:solidFill>
                  <a:srgbClr val="003399"/>
                </a:solidFill>
                <a:latin typeface="Century Gothic"/>
                <a:ea typeface="Century Gothic"/>
                <a:cs typeface="Century Gothic"/>
                <a:sym typeface="Century Gothic"/>
              </a:rPr>
              <a:t>Nemane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Montreal Protocol, 1987</a:t>
            </a:r>
          </a:p>
        </p:txBody>
      </p:sp>
      <p:sp>
        <p:nvSpPr>
          <p:cNvPr id="158" name="Google Shape;158;p46"/>
          <p:cNvSpPr txBox="1"/>
          <p:nvPr/>
        </p:nvSpPr>
        <p:spPr>
          <a:xfrm>
            <a:off x="663677" y="1209368"/>
            <a:ext cx="10515600" cy="452848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pPr>
            <a:r>
              <a:rPr lang="en-US" sz="2400" dirty="0">
                <a:solidFill>
                  <a:srgbClr val="0D0D0D"/>
                </a:solidFill>
                <a:latin typeface="Söhne"/>
              </a:rPr>
              <a:t>The Montreal Protocol, aims to regulate the production and consumption of nearly 100 man-made chemicals known as ozone-depleting substances (ODS). It is universally ratified by countries around the world </a:t>
            </a:r>
          </a:p>
          <a:p>
            <a:pPr marL="742950" lvl="4" indent="-285750" algn="just">
              <a:lnSpc>
                <a:spcPct val="150000"/>
              </a:lnSpc>
              <a:buSzPts val="1600"/>
              <a:buFont typeface="Arial" panose="020B0604020202020204" pitchFamily="34" charset="0"/>
              <a:buChar char="•"/>
            </a:pPr>
            <a:r>
              <a:rPr lang="en-US" sz="2400" dirty="0">
                <a:solidFill>
                  <a:srgbClr val="0D0D0D"/>
                </a:solidFill>
                <a:latin typeface="Söhne"/>
              </a:rPr>
              <a:t>The Protocol sets forth a schedule for the phase-out of ODS, with different timelines for developed and developing nations. It includes a range of chemicals like CFCs, halons, and later HCFCs and HFCs, with an ultimate goal for their complete elimination based on scientific knowledge advancements</a:t>
            </a:r>
          </a:p>
          <a:p>
            <a:pPr marL="457200" lvl="4"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Overview of the Montreal Protocol, 1987</a:t>
            </a:r>
          </a:p>
        </p:txBody>
      </p:sp>
      <p:sp>
        <p:nvSpPr>
          <p:cNvPr id="158" name="Google Shape;158;p46"/>
          <p:cNvSpPr txBox="1"/>
          <p:nvPr/>
        </p:nvSpPr>
        <p:spPr>
          <a:xfrm>
            <a:off x="663677" y="1209368"/>
            <a:ext cx="10515600" cy="452848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4" indent="-285750" algn="just" defTabSz="914400" rtl="0" eaLnBrk="1" fontAlgn="auto" latinLnBrk="0" hangingPunct="1">
              <a:lnSpc>
                <a:spcPct val="150000"/>
              </a:lnSpc>
              <a:spcBef>
                <a:spcPts val="0"/>
              </a:spcBef>
              <a:spcAft>
                <a:spcPts val="0"/>
              </a:spcAft>
              <a:buClr>
                <a:srgbClr val="000000"/>
              </a:buClr>
              <a:buSzPts val="1600"/>
              <a:buFont typeface="Arial" panose="020B0604020202020204" pitchFamily="34" charset="0"/>
              <a:buChar char="•"/>
              <a:tabLst/>
              <a:defRPr/>
            </a:pPr>
            <a:r>
              <a:rPr kumimoji="0" lang="en-US" sz="2000" b="0" i="0" u="none" strike="noStrike" kern="0" cap="none" spc="0" normalizeH="0" baseline="0" noProof="0" dirty="0">
                <a:ln>
                  <a:noFill/>
                </a:ln>
                <a:solidFill>
                  <a:srgbClr val="0D0D0D"/>
                </a:solidFill>
                <a:effectLst/>
                <a:uLnTx/>
                <a:uFillTx/>
                <a:latin typeface="Söhne"/>
                <a:cs typeface="Arial"/>
                <a:sym typeface="Arial"/>
              </a:rPr>
              <a:t>It's governed by the Meeting of the Parties and assisted by the Ozone Secretariat. Over time, amendments such as the Kigali Amendment have been adopted to phase down HFCs, acknowledging their high global warming potential (GWP) despite their non-ozone-depleting characteristics</a:t>
            </a:r>
          </a:p>
          <a:p>
            <a:pPr marL="742950" marR="0" lvl="4" indent="-285750" algn="just" defTabSz="914400" rtl="0" eaLnBrk="1" fontAlgn="auto" latinLnBrk="0" hangingPunct="1">
              <a:lnSpc>
                <a:spcPct val="150000"/>
              </a:lnSpc>
              <a:spcBef>
                <a:spcPts val="0"/>
              </a:spcBef>
              <a:spcAft>
                <a:spcPts val="0"/>
              </a:spcAft>
              <a:buClr>
                <a:srgbClr val="000000"/>
              </a:buClr>
              <a:buSzPts val="1600"/>
              <a:buFont typeface="Arial" panose="020B0604020202020204" pitchFamily="34" charset="0"/>
              <a:buChar char="•"/>
              <a:tabLst/>
              <a:defRPr/>
            </a:pPr>
            <a:r>
              <a:rPr kumimoji="0" lang="en-US" sz="2000" b="0" i="0" u="none" strike="noStrike" kern="0" cap="none" spc="0" normalizeH="0" baseline="0" noProof="0" dirty="0">
                <a:ln>
                  <a:noFill/>
                </a:ln>
                <a:solidFill>
                  <a:srgbClr val="0D0D0D"/>
                </a:solidFill>
                <a:effectLst/>
                <a:uLnTx/>
                <a:uFillTx/>
                <a:latin typeface="Söhne"/>
                <a:cs typeface="Arial"/>
                <a:sym typeface="Arial"/>
              </a:rPr>
              <a:t>The successful implementation of the Montreal Protocol is credited with the phase-out of 98% of ODS globally, contributing significantly to the protection of the ozone layer and the climate system. It has avoided millions of cases of skin cancer annually and is projected to prevent up to 0.5 degrees Celsius of global temperature rise by 2100, aligning with the Sustainable Development Goals (SDGs)</a:t>
            </a:r>
            <a:endParaRPr kumimoji="0" lang="en-US" sz="20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742950" marR="0" lvl="4" indent="-285750" algn="just" defTabSz="914400" rtl="0" eaLnBrk="1" fontAlgn="auto" latinLnBrk="0" hangingPunct="1">
              <a:lnSpc>
                <a:spcPct val="150000"/>
              </a:lnSpc>
              <a:spcBef>
                <a:spcPts val="0"/>
              </a:spcBef>
              <a:spcAft>
                <a:spcPts val="0"/>
              </a:spcAft>
              <a:buClr>
                <a:srgbClr val="000000"/>
              </a:buClr>
              <a:buSzPts val="16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457200" marR="0" lvl="1" indent="0" algn="just" defTabSz="914400" rtl="0" eaLnBrk="1" fontAlgn="auto" latinLnBrk="0" hangingPunct="1">
              <a:lnSpc>
                <a:spcPct val="15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9002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UNFCC</a:t>
            </a:r>
          </a:p>
        </p:txBody>
      </p:sp>
      <p:sp>
        <p:nvSpPr>
          <p:cNvPr id="158" name="Google Shape;158;p46"/>
          <p:cNvSpPr txBox="1"/>
          <p:nvPr/>
        </p:nvSpPr>
        <p:spPr>
          <a:xfrm>
            <a:off x="993059" y="1312606"/>
            <a:ext cx="9488130" cy="44252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buFont typeface="Arial" panose="020B0604020202020204" pitchFamily="34" charset="0"/>
              <a:buChar char="•"/>
            </a:pPr>
            <a:r>
              <a:rPr lang="en-US" sz="2400" dirty="0">
                <a:solidFill>
                  <a:srgbClr val="0D0D0D"/>
                </a:solidFill>
                <a:latin typeface="Söhne"/>
              </a:rPr>
              <a:t>The United Nations Framework Convention on Climate Change (UNFCCC) provides a global framework for intergovernmental efforts to tackle the challenge posed by climate change.</a:t>
            </a:r>
          </a:p>
          <a:p>
            <a:pPr marL="285750" lvl="0" indent="-285750">
              <a:buFont typeface="Arial" panose="020B0604020202020204" pitchFamily="34" charset="0"/>
              <a:buChar char="•"/>
            </a:pPr>
            <a:r>
              <a:rPr lang="en-US" sz="2400" dirty="0">
                <a:solidFill>
                  <a:srgbClr val="0D0D0D"/>
                </a:solidFill>
                <a:latin typeface="Söhne"/>
              </a:rPr>
              <a:t>The UNFCCC is guided by the principle of "common but differentiated responsibilities," recognizing the different capabilities and responsibilities of individual countries in addressing climate change.</a:t>
            </a:r>
          </a:p>
          <a:p>
            <a:pPr marL="285750" lvl="0" indent="-285750">
              <a:buFont typeface="Arial" panose="020B0604020202020204" pitchFamily="34" charset="0"/>
              <a:buChar char="•"/>
            </a:pPr>
            <a:r>
              <a:rPr lang="en-US" sz="2400" dirty="0">
                <a:solidFill>
                  <a:srgbClr val="0D0D0D"/>
                </a:solidFill>
                <a:latin typeface="Söhne"/>
              </a:rPr>
              <a:t>The UNFCCC hosts annual Conference of the Parties (COP) meetings, where member states negotiate and assess progress on climate change.</a:t>
            </a:r>
          </a:p>
          <a:p>
            <a:pPr marL="285750" lvl="0" indent="-285750">
              <a:buFont typeface="Arial" panose="020B0604020202020204" pitchFamily="34" charset="0"/>
              <a:buChar char="•"/>
            </a:pPr>
            <a:r>
              <a:rPr lang="en-US" sz="2400" dirty="0">
                <a:solidFill>
                  <a:srgbClr val="0D0D0D"/>
                </a:solidFill>
                <a:latin typeface="Söhne"/>
              </a:rPr>
              <a:t>Under the UNFCCC, the landmark Paris Agreement was adopted in 2015, aiming to limit global warming and set long-term goals for reducing greenhouse gas emissions.</a:t>
            </a:r>
          </a:p>
          <a:p>
            <a:pPr marL="742950" lvl="1" indent="-285750" algn="just">
              <a:lnSpc>
                <a:spcPct val="150000"/>
              </a:lnSpc>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93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Kyoto Protocol</a:t>
            </a:r>
          </a:p>
        </p:txBody>
      </p:sp>
      <p:sp>
        <p:nvSpPr>
          <p:cNvPr id="158" name="Google Shape;158;p46"/>
          <p:cNvSpPr txBox="1"/>
          <p:nvPr/>
        </p:nvSpPr>
        <p:spPr>
          <a:xfrm>
            <a:off x="575187" y="1238866"/>
            <a:ext cx="10648336" cy="44989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2400" dirty="0">
                <a:solidFill>
                  <a:srgbClr val="0D0D0D"/>
                </a:solidFill>
                <a:latin typeface="Söhne"/>
              </a:rPr>
              <a:t>The Kyoto Protocol, adopted in 1997 aimed at reducing emissions of greenhouse gases that contribute to global warming</a:t>
            </a:r>
          </a:p>
          <a:p>
            <a:pPr marL="285750" indent="-285750">
              <a:buFont typeface="Arial" panose="020B0604020202020204" pitchFamily="34" charset="0"/>
              <a:buChar char="•"/>
            </a:pPr>
            <a:r>
              <a:rPr lang="en-US" sz="2400" dirty="0">
                <a:solidFill>
                  <a:srgbClr val="0D0D0D"/>
                </a:solidFill>
                <a:latin typeface="Söhne"/>
              </a:rPr>
              <a:t>The treaty acknowledged different capabilities of countries in combating climate change, placing the obligation to reduce emissions primarily on developed countries</a:t>
            </a:r>
          </a:p>
          <a:p>
            <a:pPr marL="285750" indent="-285750">
              <a:buFont typeface="Arial" panose="020B0604020202020204" pitchFamily="34" charset="0"/>
              <a:buChar char="•"/>
            </a:pPr>
            <a:r>
              <a:rPr lang="en-US" sz="2400" dirty="0">
                <a:solidFill>
                  <a:srgbClr val="0D0D0D"/>
                </a:solidFill>
                <a:latin typeface="Söhne"/>
              </a:rPr>
              <a:t> The Protocol focused on reducing emissions of six key greenhouse gases, with targets set for participating countries to reduce their emissions to 5.2 percent below 1990 levels</a:t>
            </a:r>
          </a:p>
          <a:p>
            <a:pPr marL="285750" indent="-285750">
              <a:buFont typeface="Arial" panose="020B0604020202020204" pitchFamily="34" charset="0"/>
              <a:buChar char="•"/>
            </a:pPr>
            <a:r>
              <a:rPr lang="en-US" sz="2400" dirty="0">
                <a:solidFill>
                  <a:srgbClr val="0D0D0D"/>
                </a:solidFill>
                <a:latin typeface="Söhne"/>
              </a:rPr>
              <a:t>The Protocol introduced mechanisms like the Clean Development Mechanism (CDM) and emissions trading to help countries meet their emission targets in cost-effective ways</a:t>
            </a:r>
          </a:p>
        </p:txBody>
      </p:sp>
    </p:spTree>
    <p:extLst>
      <p:ext uri="{BB962C8B-B14F-4D97-AF65-F5344CB8AC3E}">
        <p14:creationId xmlns:p14="http://schemas.microsoft.com/office/powerpoint/2010/main" val="482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574593"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Copenhagen Accord</a:t>
            </a:r>
          </a:p>
        </p:txBody>
      </p:sp>
      <p:sp>
        <p:nvSpPr>
          <p:cNvPr id="158" name="Google Shape;158;p46"/>
          <p:cNvSpPr txBox="1"/>
          <p:nvPr/>
        </p:nvSpPr>
        <p:spPr>
          <a:xfrm>
            <a:off x="368710" y="1135625"/>
            <a:ext cx="11385755" cy="48374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2400" dirty="0">
                <a:solidFill>
                  <a:srgbClr val="0D0D0D"/>
                </a:solidFill>
                <a:latin typeface="Söhne"/>
              </a:rPr>
              <a:t>The Copenhagen Accord acknowledged climate change as a significant global issue and set an objective to limit the global temperature rise to below 2°C, with a review in 2015 for a possible 1.5°C goal based on new scientific insights.</a:t>
            </a:r>
          </a:p>
          <a:p>
            <a:pPr marL="342900" indent="-342900">
              <a:buFont typeface="Arial" panose="020B0604020202020204" pitchFamily="34" charset="0"/>
              <a:buChar char="•"/>
            </a:pPr>
            <a:r>
              <a:rPr lang="en-US" sz="2400" dirty="0">
                <a:solidFill>
                  <a:srgbClr val="0D0D0D"/>
                </a:solidFill>
                <a:latin typeface="Söhne"/>
              </a:rPr>
              <a:t>The Accord called for developed countries to list economy-wide emission reduction targets and developing countries to outline mitigation actions by a specified date, illustrating a commitment to significant emission reductions.</a:t>
            </a:r>
          </a:p>
          <a:p>
            <a:pPr marL="342900" indent="-342900">
              <a:buFont typeface="Arial" panose="020B0604020202020204" pitchFamily="34" charset="0"/>
              <a:buChar char="•"/>
            </a:pPr>
            <a:r>
              <a:rPr lang="en-US" sz="2400" dirty="0">
                <a:solidFill>
                  <a:srgbClr val="0D0D0D"/>
                </a:solidFill>
                <a:latin typeface="Söhne"/>
              </a:rPr>
              <a:t>It outlined commitments for financial support, highlighting both short-term and long-term funding strategies, such as a Fast Start program and mobilizing $100 billion annually by 2020, to assist developing countries in mitigation and adaptation efforts.</a:t>
            </a:r>
          </a:p>
          <a:p>
            <a:pPr marL="342900" indent="-342900">
              <a:buFont typeface="Arial" panose="020B0604020202020204" pitchFamily="34" charset="0"/>
              <a:buChar char="•"/>
            </a:pPr>
            <a:r>
              <a:rPr lang="en-US" sz="2400" dirty="0">
                <a:solidFill>
                  <a:srgbClr val="0D0D0D"/>
                </a:solidFill>
                <a:latin typeface="Söhne"/>
              </a:rPr>
              <a:t>The Accord stressed the importance of establishing robust systems for monitoring, reporting, and verification of emissions and mitigation efforts, and it also emphasized the need for mechanisms to address emissions from deforestation and land-use changes.</a:t>
            </a:r>
          </a:p>
        </p:txBody>
      </p:sp>
    </p:spTree>
    <p:extLst>
      <p:ext uri="{BB962C8B-B14F-4D97-AF65-F5344CB8AC3E}">
        <p14:creationId xmlns:p14="http://schemas.microsoft.com/office/powerpoint/2010/main" val="8269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Doha Amendment</a:t>
            </a:r>
          </a:p>
        </p:txBody>
      </p:sp>
      <p:sp>
        <p:nvSpPr>
          <p:cNvPr id="158" name="Google Shape;158;p46"/>
          <p:cNvSpPr txBox="1"/>
          <p:nvPr/>
        </p:nvSpPr>
        <p:spPr>
          <a:xfrm>
            <a:off x="993059" y="1253614"/>
            <a:ext cx="9488130" cy="44842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US" sz="2000" dirty="0">
                <a:solidFill>
                  <a:srgbClr val="0D0D0D"/>
                </a:solidFill>
                <a:latin typeface="Söhne"/>
              </a:rPr>
              <a:t>The Doha Amendment extended the Kyoto Protocol with a second commitment period from 2013 to 2020, setting new targets for participating countries to reduce greenhouse gas emissions</a:t>
            </a:r>
          </a:p>
          <a:p>
            <a:pPr marL="342900" indent="-342900">
              <a:buFont typeface="Arial" panose="020B0604020202020204" pitchFamily="34" charset="0"/>
              <a:buChar char="•"/>
            </a:pPr>
            <a:r>
              <a:rPr lang="en-US" sz="2000" dirty="0">
                <a:solidFill>
                  <a:srgbClr val="0D0D0D"/>
                </a:solidFill>
                <a:latin typeface="Söhne"/>
              </a:rPr>
              <a:t>Participating member countries committed to an 18% reduction in greenhouse gas emissions from 1990 levels, aiming to build upon the achievements of the Kyoto Protocol’s first commitment period</a:t>
            </a:r>
          </a:p>
          <a:p>
            <a:pPr marL="342900" indent="-342900">
              <a:buFont typeface="Arial" panose="020B0604020202020204" pitchFamily="34" charset="0"/>
              <a:buChar char="•"/>
            </a:pPr>
            <a:r>
              <a:rPr lang="en-US" sz="2000" dirty="0">
                <a:solidFill>
                  <a:srgbClr val="0D0D0D"/>
                </a:solidFill>
                <a:latin typeface="Söhne"/>
              </a:rPr>
              <a:t>Upon ratification by a sufficient number of parties, the commitments made under the Doha Amendment became legally binding, reinforcing the international community's dedication to reducing emissions</a:t>
            </a:r>
          </a:p>
          <a:p>
            <a:pPr marL="342900" indent="-342900">
              <a:buFont typeface="Arial" panose="020B0604020202020204" pitchFamily="34" charset="0"/>
              <a:buChar char="•"/>
            </a:pPr>
            <a:r>
              <a:rPr lang="en-US" sz="2000" dirty="0">
                <a:solidFill>
                  <a:srgbClr val="0D0D0D"/>
                </a:solidFill>
                <a:latin typeface="Söhne"/>
              </a:rPr>
              <a:t>The Doha Amendment officially entered into force at the end of 2020 after meeting the required threshold of ratifications, marking a significant step in international climate policy leading up to the Paris Agreement.</a:t>
            </a:r>
          </a:p>
        </p:txBody>
      </p:sp>
    </p:spTree>
    <p:extLst>
      <p:ext uri="{BB962C8B-B14F-4D97-AF65-F5344CB8AC3E}">
        <p14:creationId xmlns:p14="http://schemas.microsoft.com/office/powerpoint/2010/main" val="4145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6230</TotalTime>
  <Words>796</Words>
  <Application>Microsoft Office PowerPoint</Application>
  <PresentationFormat>Widescreen</PresentationFormat>
  <Paragraphs>33</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Söhne</vt:lpstr>
      <vt:lpstr>Calibri</vt:lpstr>
      <vt:lpstr>Segoe UI</vt:lpstr>
      <vt:lpstr>Arial</vt:lpstr>
      <vt:lpstr>Quattrocento Sans</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Nemane, Vivek</cp:lastModifiedBy>
  <cp:revision>27</cp:revision>
  <dcterms:created xsi:type="dcterms:W3CDTF">2020-01-02T01:56:26Z</dcterms:created>
  <dcterms:modified xsi:type="dcterms:W3CDTF">2024-05-26T07:10:24Z</dcterms:modified>
</cp:coreProperties>
</file>