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8" r:id="rId3"/>
    <p:sldId id="259" r:id="rId4"/>
    <p:sldId id="261" r:id="rId5"/>
    <p:sldId id="260" r:id="rId6"/>
    <p:sldId id="262" r:id="rId7"/>
    <p:sldId id="266" r:id="rId8"/>
    <p:sldId id="267" r:id="rId9"/>
    <p:sldId id="269" r:id="rId10"/>
    <p:sldId id="276" r:id="rId11"/>
    <p:sldId id="277" r:id="rId12"/>
    <p:sldId id="275" r:id="rId13"/>
    <p:sldId id="273" r:id="rId14"/>
    <p:sldId id="274" r:id="rId15"/>
    <p:sldId id="270" r:id="rId16"/>
    <p:sldId id="271" r:id="rId17"/>
    <p:sldId id="272" r:id="rId18"/>
    <p:sldId id="278" r:id="rId19"/>
    <p:sldId id="279" r:id="rId20"/>
    <p:sldId id="280" r:id="rId21"/>
    <p:sldId id="281" r:id="rId22"/>
    <p:sldId id="284" r:id="rId23"/>
    <p:sldId id="283" r:id="rId24"/>
    <p:sldId id="282" r:id="rId25"/>
    <p:sldId id="285" r:id="rId26"/>
    <p:sldId id="287" r:id="rId27"/>
    <p:sldId id="288" r:id="rId28"/>
    <p:sldId id="289" r:id="rId29"/>
    <p:sldId id="290" r:id="rId30"/>
    <p:sldId id="293" r:id="rId31"/>
    <p:sldId id="291" r:id="rId32"/>
  </p:sldIdLst>
  <p:sldSz cx="12192000" cy="6858000"/>
  <p:notesSz cx="6951663" cy="10082213"/>
  <p:embeddedFontLst>
    <p:embeddedFont>
      <p:font typeface="Century Gothic" panose="020B0502020202020204" pitchFamily="34" charset="0"/>
      <p:regular r:id="rId34"/>
      <p:bold r:id="rId35"/>
      <p:italic r:id="rId36"/>
      <p:boldItalic r:id="rId37"/>
    </p:embeddedFont>
    <p:embeddedFont>
      <p:font typeface="Segoe UI" panose="020B0502040204020203"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g7M6y+/XS8+h8EtkVaUVOdauOe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A00ED3-4F39-45E5-B855-3537186DFB81}">
  <a:tblStyle styleId="{29A00ED3-4F39-45E5-B855-3537186DFB8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63" d="100"/>
          <a:sy n="163" d="100"/>
        </p:scale>
        <p:origin x="144" y="3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8825" y="756150"/>
            <a:ext cx="4634650" cy="3780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1F8AE2C-5B13-43A3-EF21-58B04DB017DB}"/>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27BA442-7214-7B3D-F52A-A126C2FAA84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97ADCB4-FDB1-276D-BC0B-600C0FBF509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452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31D172A-BF73-9E63-C976-26985D55FE6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149CA96-FEB5-C268-5602-6668BB4AE76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89A8A95-AE5C-3BF0-50FA-441842E6959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4677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FAAC497-C768-E4C3-58D0-7BE601EDB52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3BC966A-3DCF-FAAE-2D10-84819043194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5347424F-1323-9E49-461C-662F4205C81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9153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DD7392E-B46D-3F95-FE27-54DD6A373FF7}"/>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7CCB712-59A4-56DC-6C43-00636C7033E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92186FE-E770-87FC-64C2-9B1C738CCB4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7913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7EFE6F5-5AA1-506B-DE0C-27F4D90CEB0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8F0A463-7381-FE86-04A2-67F994C041A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87D7ED4-0E82-0538-5EC9-27018C98525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0377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2180A73-DEF0-6D1B-C6FE-654C4C47A4B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2E8A751-8835-7AD3-6423-907CBF5C103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7A865AA-0437-F662-1005-B3941178209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8709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7E252681-236B-C162-12E7-37BAC3FF99B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4B33467-5278-2583-BD41-432F12933B1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0D7C416B-2AB3-1FA1-47FA-C1DB7D340D8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7987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6A7CAD6-ECDE-3077-BFB8-72CF695A3AB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A99CD449-9141-27E8-5CC1-3EC2F2A0491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7320A13-2631-F039-6797-DFFC31EECD8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3032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5C2B881-01B4-5553-8551-20578454A38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D972C1D-10E8-FCB3-87AA-E22DBFF4DE0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23941BCA-5463-6FAE-2784-5BC3B479CF9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2879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0A7FE1A-C824-6376-04FD-61B1C6CD737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A5722718-0CF3-81A7-7ED4-D4741745ADD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3A3BA49-54B5-AA69-751C-7832C93A7DB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3427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7931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EE1B9EB-1516-2D9A-55A0-4C75FDBA668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740CCF7-6A4B-3631-12B0-C6923393EB0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0BE21F6-9E27-304F-0DBC-B7A9A93977E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9792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4236C22-008C-2595-1BC5-61CE39892A0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ADF33C3-DA66-F4DA-C3D8-C83358209B3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2873709-B5A1-8750-3E97-782E3131D6E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45502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409EF17-8C06-0E23-647D-6B8E5BEAF37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4148DF1-38F7-80E4-A925-EBC312EEBA7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6D191A1-C902-4319-5EA9-E563BAF9502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1862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7485A313-DAAA-3A10-14C7-650281078DF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89EED34-017B-27F3-7CFA-5A86AE1027B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A89581C-66E1-9679-40D6-8AA5CD42F93C}"/>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4399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383C409-06FF-F052-E9CD-8D0783AAF8B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95ABA87-A168-41A7-6696-0ECD319C148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4C75A6B-0518-AEBC-BC3C-78BE815AEF4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972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BC008A1-A438-876E-5DE8-5D4E4FDD4DBB}"/>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98C5520-3156-60D8-948E-B3C492C8E1F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1F27281-AE29-FAA8-9122-BD57307A12A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1745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B046C0C-954A-F69F-A3D6-0BE38BCC08A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3633718-DF47-4BB0-E2C1-7970EA56C96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B326B57-4C10-965F-F913-4DD1D3D14AC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7518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19584AD-25BF-A923-5D0F-E5AC829ACB0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7EC8F54A-DD67-5723-22E3-4AE09DE802E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F0E8C23-B8EE-868B-82DA-16F9293ECA4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0929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0F3588F-2424-4825-F592-77259180136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90DB618-6829-305A-3DFE-BE3BA28F126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D8AC329C-9CC7-4F09-3C22-132F55D86E0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7698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AED1E0A-63F8-4821-2D67-BE2E3498C62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72A5FFC-F695-3025-F3AF-C9A6CCE93D8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324AA1A-E932-F8F0-9904-59E35B4B822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4103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A38ADE8-55A8-8AEE-D54A-0CED408292A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5F1A128-29B4-B426-8AAD-2D5262E6F19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07FC7FD9-5B21-4FC6-6ED7-E9B9DC67D80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39634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E752126-0ECF-DD2C-163A-13E5E89786D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EA61C96-F01A-E64C-9C86-5D4EA35623D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C7E53C3-6176-B9E5-F50E-704C9FE7906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157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E752126-0ECF-DD2C-163A-13E5E89786D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EA61C96-F01A-E64C-9C86-5D4EA35623D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C7E53C3-6176-B9E5-F50E-704C9FE7906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7806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2DE6EF9-13CC-7217-3419-047B6A34919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5B2E9A2-F5AA-5122-13B5-AD2BF43DEC1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0B72108-FFF9-08BB-3255-D399668E33B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4883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D420821-A567-883C-3D43-53CF023A6DA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D94592C-512A-A198-9C8E-9EC4B3D477B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E754FB8-6D2D-8416-A8DD-8B51324ED05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2443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98AD002-2066-1779-952B-19A519BCED5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9DEDC63C-2A7B-046E-4CB6-6AE4880AB15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B1CD54D-C357-1EAF-6496-DE11C1549F3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3832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449FF17-29EF-2AF1-A3EE-53BD6CA51AE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CBD846F-D339-5701-D82C-5145BE85ADF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9B963E5-7D1B-EEC6-2348-F8E66894A83C}"/>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9316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E6A4CC8-6385-6D46-D283-107C6EDA001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E68C333-9B29-A07E-DA4F-0E6B9F6D41B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D90565F-4D70-FB66-22C6-90E394500DB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7742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1E36384-9188-4506-1DD7-E662D58C03C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504A719-0A2E-119A-1D1A-A7DDC6BF6EC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6463032-B295-BC4E-70A3-18421780724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2391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a:spLocks noGrp="1"/>
          </p:cNvSpPr>
          <p:nvPr>
            <p:ph type="pic" idx="2"/>
          </p:nvPr>
        </p:nvSpPr>
        <p:spPr>
          <a:xfrm>
            <a:off x="5183188" y="987425"/>
            <a:ext cx="6172200" cy="4873625"/>
          </a:xfrm>
          <a:prstGeom prst="rect">
            <a:avLst/>
          </a:prstGeom>
          <a:noFill/>
          <a:ln>
            <a:noFill/>
          </a:ln>
        </p:spPr>
      </p:sp>
      <p:sp>
        <p:nvSpPr>
          <p:cNvPr id="47" name="Google Shape;47;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0.em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186689" y="1516385"/>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dirty="0">
                <a:solidFill>
                  <a:srgbClr val="003399"/>
                </a:solidFill>
                <a:latin typeface="Century Gothic"/>
                <a:ea typeface="Century Gothic"/>
                <a:cs typeface="Century Gothic"/>
                <a:sym typeface="Century Gothic"/>
              </a:rPr>
              <a:t>CCP-LAW</a:t>
            </a:r>
            <a:endParaRPr sz="2700" b="0" i="0" u="none" strike="noStrike" cap="none" dirty="0">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dirty="0">
                <a:solidFill>
                  <a:srgbClr val="2683C6"/>
                </a:solidFill>
                <a:latin typeface="Century Gothic"/>
                <a:ea typeface="Century Gothic"/>
                <a:cs typeface="Century Gothic"/>
                <a:sym typeface="Century Gothic"/>
              </a:rPr>
              <a:t>Curricula development on Climate Change Policy and Law</a:t>
            </a:r>
            <a:endParaRPr sz="2700" b="0" i="0" u="none" strike="noStrike" cap="none" dirty="0">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dirty="0">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dirty="0">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239643" y="2908665"/>
            <a:ext cx="11150343" cy="204167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nSpc>
                <a:spcPct val="107000"/>
              </a:lnSpc>
              <a:spcBef>
                <a:spcPts val="800"/>
              </a:spcBef>
              <a:spcAft>
                <a:spcPts val="800"/>
              </a:spcAft>
              <a:buNone/>
              <a:defRPr sz="2700" b="1">
                <a:solidFill>
                  <a:srgbClr val="003399"/>
                </a:solidFill>
                <a:latin typeface="Century Gothic"/>
                <a:ea typeface="Century Gothic"/>
                <a:cs typeface="Century Gothic"/>
              </a:defRPr>
            </a:lvl1pPr>
          </a:lstStyle>
          <a:p>
            <a:r>
              <a:rPr lang="en-US" dirty="0">
                <a:sym typeface="Century Gothic"/>
              </a:rPr>
              <a:t>Subject title: </a:t>
            </a:r>
            <a:r>
              <a:rPr lang="en-GB" dirty="0"/>
              <a:t>CLIMATE CHANGE DISPUTE RESOLUTION</a:t>
            </a:r>
            <a:endParaRPr lang="en-US" dirty="0">
              <a:sym typeface="Century Gothic"/>
            </a:endParaRPr>
          </a:p>
          <a:p>
            <a:endParaRPr lang="en-US" dirty="0">
              <a:sym typeface="Century Gothic"/>
            </a:endParaRPr>
          </a:p>
          <a:p>
            <a:r>
              <a:rPr lang="en-US" dirty="0">
                <a:sym typeface="Century Gothic"/>
              </a:rPr>
              <a:t>Instructor Name: Tran Anh Tuan</a:t>
            </a:r>
            <a:endParaRPr dirty="0">
              <a:sym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150" y="5259686"/>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4A88C94-407A-F270-443F-F4290101C86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4488BC8-6A4D-A6C2-CC68-6CB30168BC13}"/>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5B79D028-D280-ABBC-C021-3AB70FF3104E}"/>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3.2. </a:t>
            </a:r>
            <a:r>
              <a:rPr lang="en-US" sz="2200" b="1" dirty="0">
                <a:solidFill>
                  <a:srgbClr val="0000CC"/>
                </a:solidFill>
                <a:latin typeface="Arial" panose="020B0604020202020204" pitchFamily="34" charset="0"/>
                <a:cs typeface="Arial" panose="020B0604020202020204" pitchFamily="34" charset="0"/>
              </a:rPr>
              <a:t>Alternative Dispute Resolution (ADR)</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0107FF0-BBF3-1B61-6B8B-432CFA3A33D8}"/>
              </a:ext>
            </a:extLst>
          </p:cNvPr>
          <p:cNvSpPr>
            <a:spLocks noGrp="1"/>
          </p:cNvSpPr>
          <p:nvPr>
            <p:ph type="body" idx="1"/>
          </p:nvPr>
        </p:nvSpPr>
        <p:spPr>
          <a:xfrm>
            <a:off x="993057" y="2373923"/>
            <a:ext cx="6062836" cy="342529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marL="60325" indent="0" algn="just">
              <a:lnSpc>
                <a:spcPct val="100000"/>
              </a:lnSpc>
              <a:spcBef>
                <a:spcPts val="300"/>
              </a:spcBef>
              <a:spcAft>
                <a:spcPts val="600"/>
              </a:spcAft>
            </a:pPr>
            <a:r>
              <a:rPr lang="en-US" sz="1800" b="1" dirty="0">
                <a:solidFill>
                  <a:srgbClr val="1F1F1F"/>
                </a:solidFill>
                <a:latin typeface="Arial" panose="020B0604020202020204" pitchFamily="34" charset="0"/>
                <a:cs typeface="Arial" panose="020B0604020202020204" pitchFamily="34" charset="0"/>
              </a:rPr>
              <a:t>Several ADR methods:</a:t>
            </a:r>
          </a:p>
          <a:p>
            <a:pPr marL="60325" indent="0" algn="just">
              <a:lnSpc>
                <a:spcPct val="100000"/>
              </a:lnSpc>
              <a:spcBef>
                <a:spcPts val="300"/>
              </a:spcBef>
              <a:spcAft>
                <a:spcPts val="600"/>
              </a:spcAft>
            </a:pPr>
            <a:r>
              <a:rPr lang="en-US" sz="1800" b="1" dirty="0">
                <a:solidFill>
                  <a:schemeClr val="tx1"/>
                </a:solidFill>
                <a:latin typeface="Arial" panose="020B0604020202020204" pitchFamily="34" charset="0"/>
                <a:cs typeface="Arial" panose="020B0604020202020204" pitchFamily="34" charset="0"/>
              </a:rPr>
              <a:t>5) Collaborative Problem-Solving</a:t>
            </a:r>
          </a:p>
          <a:p>
            <a:pPr marL="403225" indent="-342900" algn="just">
              <a:lnSpc>
                <a:spcPct val="100000"/>
              </a:lnSpc>
              <a:spcBef>
                <a:spcPts val="300"/>
              </a:spcBef>
              <a:spcAft>
                <a:spcPts val="600"/>
              </a:spcAft>
              <a:buFontTx/>
              <a:buChar char="-"/>
            </a:pPr>
            <a:r>
              <a:rPr lang="en-US" sz="2000" b="0" i="0" dirty="0">
                <a:solidFill>
                  <a:srgbClr val="0D0D0D"/>
                </a:solidFill>
                <a:effectLst/>
                <a:latin typeface="Arial" panose="020B0604020202020204" pitchFamily="34" charset="0"/>
                <a:cs typeface="Arial" panose="020B0604020202020204" pitchFamily="34" charset="0"/>
              </a:rPr>
              <a:t>Parties can adopt collaborative problem-solving to reach broader goals like sustainable development, climate resilience, and community engagement, beyond just legal rights.</a:t>
            </a:r>
          </a:p>
          <a:p>
            <a:pPr marL="346075" indent="-285750" algn="just">
              <a:lnSpc>
                <a:spcPct val="100000"/>
              </a:lnSpc>
              <a:spcBef>
                <a:spcPts val="300"/>
              </a:spcBef>
              <a:spcAft>
                <a:spcPts val="600"/>
              </a:spcAft>
              <a:buFontTx/>
              <a:buChar char="-"/>
            </a:pPr>
            <a:r>
              <a:rPr lang="en-US" sz="2000" b="0" i="0" dirty="0">
                <a:solidFill>
                  <a:srgbClr val="0D0D0D"/>
                </a:solidFill>
                <a:effectLst/>
                <a:latin typeface="Arial" panose="020B0604020202020204" pitchFamily="34" charset="0"/>
                <a:cs typeface="Arial" panose="020B0604020202020204" pitchFamily="34" charset="0"/>
              </a:rPr>
              <a:t>Collaborative methods include multi-stakeholder dialogues, joint fact-finding, and consensus-building to provide neutral data on complex issues in disputes.</a:t>
            </a:r>
            <a:endParaRPr lang="en-US" sz="1800" dirty="0">
              <a:solidFill>
                <a:schemeClr val="tx1"/>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FA962B59-E4E2-58AA-E34D-547988C2057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6FF22FC-4B00-1198-EB48-46F6BF398782}"/>
              </a:ext>
            </a:extLst>
          </p:cNvPr>
          <p:cNvPicPr>
            <a:picLocks noChangeAspect="1"/>
          </p:cNvPicPr>
          <p:nvPr/>
        </p:nvPicPr>
        <p:blipFill>
          <a:blip r:embed="rId4"/>
          <a:stretch>
            <a:fillRect/>
          </a:stretch>
        </p:blipFill>
        <p:spPr>
          <a:xfrm>
            <a:off x="7610902" y="1845860"/>
            <a:ext cx="4286250" cy="2781300"/>
          </a:xfrm>
          <a:prstGeom prst="rect">
            <a:avLst/>
          </a:prstGeom>
        </p:spPr>
      </p:pic>
    </p:spTree>
    <p:extLst>
      <p:ext uri="{BB962C8B-B14F-4D97-AF65-F5344CB8AC3E}">
        <p14:creationId xmlns:p14="http://schemas.microsoft.com/office/powerpoint/2010/main" val="3624750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08C381E-AFD4-504B-183E-0899762E8EF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A582006-58F9-0F32-A0A8-568E7DDE1E35}"/>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87D3B884-0E4C-C576-F5AA-031E66A9669C}"/>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3.2. </a:t>
            </a:r>
            <a:r>
              <a:rPr lang="en-US" sz="2200" b="1" dirty="0">
                <a:solidFill>
                  <a:srgbClr val="0000CC"/>
                </a:solidFill>
                <a:latin typeface="Arial" panose="020B0604020202020204" pitchFamily="34" charset="0"/>
                <a:cs typeface="Arial" panose="020B0604020202020204" pitchFamily="34" charset="0"/>
              </a:rPr>
              <a:t>Alternative Dispute Resolution (ADR)</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AF82509-8345-F52F-4406-2CA4D1B5529F}"/>
              </a:ext>
            </a:extLst>
          </p:cNvPr>
          <p:cNvSpPr>
            <a:spLocks noGrp="1"/>
          </p:cNvSpPr>
          <p:nvPr>
            <p:ph type="body" idx="1"/>
          </p:nvPr>
        </p:nvSpPr>
        <p:spPr>
          <a:xfrm>
            <a:off x="993057" y="2415654"/>
            <a:ext cx="6062836" cy="338356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marL="60325" indent="0" algn="just">
              <a:lnSpc>
                <a:spcPct val="100000"/>
              </a:lnSpc>
              <a:spcBef>
                <a:spcPts val="1200"/>
              </a:spcBef>
              <a:spcAft>
                <a:spcPts val="600"/>
              </a:spcAft>
            </a:pPr>
            <a:r>
              <a:rPr lang="en-US" sz="2000" b="1" dirty="0">
                <a:solidFill>
                  <a:srgbClr val="1F1F1F"/>
                </a:solidFill>
                <a:latin typeface="Arial" panose="020B0604020202020204" pitchFamily="34" charset="0"/>
                <a:cs typeface="Arial" panose="020B0604020202020204" pitchFamily="34" charset="0"/>
              </a:rPr>
              <a:t>Several ADR methods:</a:t>
            </a:r>
          </a:p>
          <a:p>
            <a:pPr marL="60325" indent="0" algn="just">
              <a:lnSpc>
                <a:spcPct val="100000"/>
              </a:lnSpc>
              <a:spcBef>
                <a:spcPts val="1200"/>
              </a:spcBef>
              <a:spcAft>
                <a:spcPts val="600"/>
              </a:spcAft>
            </a:pPr>
            <a:r>
              <a:rPr lang="en-US" sz="2000" b="1" dirty="0">
                <a:solidFill>
                  <a:schemeClr val="tx1"/>
                </a:solidFill>
                <a:latin typeface="Arial" panose="020B0604020202020204" pitchFamily="34" charset="0"/>
                <a:cs typeface="Arial" panose="020B0604020202020204" pitchFamily="34" charset="0"/>
              </a:rPr>
              <a:t>6) Community-Based Dispute Resolution</a:t>
            </a:r>
          </a:p>
          <a:p>
            <a:pPr marL="60325" indent="0" algn="just">
              <a:lnSpc>
                <a:spcPct val="100000"/>
              </a:lnSpc>
              <a:spcBef>
                <a:spcPts val="1200"/>
              </a:spcBef>
              <a:spcAft>
                <a:spcPts val="600"/>
              </a:spcAft>
            </a:pPr>
            <a:r>
              <a:rPr lang="en-US" sz="1800" dirty="0">
                <a:solidFill>
                  <a:schemeClr val="tx1"/>
                </a:solidFill>
                <a:latin typeface="Arial" panose="020B0604020202020204" pitchFamily="34" charset="0"/>
                <a:cs typeface="Arial" panose="020B0604020202020204" pitchFamily="34" charset="0"/>
              </a:rPr>
              <a:t>- Community-based dispute resolution processes can empower affected stakeholders to participate in decision-making, voice their concerns, and seek redress for environmental harm.</a:t>
            </a:r>
          </a:p>
          <a:p>
            <a:pPr marL="60325" indent="0" algn="just">
              <a:lnSpc>
                <a:spcPct val="100000"/>
              </a:lnSpc>
              <a:spcBef>
                <a:spcPts val="1200"/>
              </a:spcBef>
              <a:spcAft>
                <a:spcPts val="600"/>
              </a:spcAft>
            </a:pPr>
            <a:r>
              <a:rPr lang="en-US" sz="1800" dirty="0">
                <a:solidFill>
                  <a:schemeClr val="tx1"/>
                </a:solidFill>
                <a:latin typeface="Arial" panose="020B0604020202020204" pitchFamily="34" charset="0"/>
                <a:cs typeface="Arial" panose="020B0604020202020204" pitchFamily="34" charset="0"/>
              </a:rPr>
              <a:t>- Community mediation, facilitated dialogue, or participatory planning techniques can help build consensus and promote sustainable solutions.</a:t>
            </a:r>
          </a:p>
        </p:txBody>
      </p:sp>
      <p:pic>
        <p:nvPicPr>
          <p:cNvPr id="6" name="Εικόνα 5">
            <a:extLst>
              <a:ext uri="{FF2B5EF4-FFF2-40B4-BE49-F238E27FC236}">
                <a16:creationId xmlns:a16="http://schemas.microsoft.com/office/drawing/2014/main" id="{F3E80D89-A50D-8282-164D-7A46F4EE0A08}"/>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C285C417-AE53-3CF2-62CC-F0C3972C29C1}"/>
              </a:ext>
            </a:extLst>
          </p:cNvPr>
          <p:cNvPicPr>
            <a:picLocks noChangeAspect="1"/>
          </p:cNvPicPr>
          <p:nvPr/>
        </p:nvPicPr>
        <p:blipFill>
          <a:blip r:embed="rId4"/>
          <a:stretch>
            <a:fillRect/>
          </a:stretch>
        </p:blipFill>
        <p:spPr>
          <a:xfrm>
            <a:off x="7212841" y="2091425"/>
            <a:ext cx="5258937" cy="2957556"/>
          </a:xfrm>
          <a:prstGeom prst="rect">
            <a:avLst/>
          </a:prstGeom>
        </p:spPr>
      </p:pic>
    </p:spTree>
    <p:extLst>
      <p:ext uri="{BB962C8B-B14F-4D97-AF65-F5344CB8AC3E}">
        <p14:creationId xmlns:p14="http://schemas.microsoft.com/office/powerpoint/2010/main" val="1615202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3212828-D84F-CB10-E2E8-F5765442300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B3F48F9-DCE9-C70A-9090-E29673D20ED9}"/>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68A2929A-6847-4F0B-FF76-F95CD5A25D18}"/>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3.2. </a:t>
            </a:r>
            <a:r>
              <a:rPr lang="en-US" sz="2200" b="1" dirty="0">
                <a:solidFill>
                  <a:srgbClr val="0000CC"/>
                </a:solidFill>
                <a:latin typeface="Arial" panose="020B0604020202020204" pitchFamily="34" charset="0"/>
                <a:cs typeface="Arial" panose="020B0604020202020204" pitchFamily="34" charset="0"/>
              </a:rPr>
              <a:t>Alternative Dispute Resolution (ADR)</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771A26A-4E71-F8BB-822C-50FA60B997B4}"/>
              </a:ext>
            </a:extLst>
          </p:cNvPr>
          <p:cNvSpPr>
            <a:spLocks noGrp="1"/>
          </p:cNvSpPr>
          <p:nvPr>
            <p:ph type="body" idx="1"/>
          </p:nvPr>
        </p:nvSpPr>
        <p:spPr>
          <a:xfrm>
            <a:off x="993057" y="2113658"/>
            <a:ext cx="6062836" cy="368556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lnSpc>
                <a:spcPct val="100000"/>
              </a:lnSpc>
              <a:spcBef>
                <a:spcPts val="300"/>
              </a:spcBef>
              <a:spcAft>
                <a:spcPts val="600"/>
              </a:spcAft>
            </a:pPr>
            <a:r>
              <a:rPr lang="en-US" sz="2000" b="1" dirty="0">
                <a:solidFill>
                  <a:srgbClr val="1F1F1F"/>
                </a:solidFill>
                <a:latin typeface="Arial" panose="020B0604020202020204" pitchFamily="34" charset="0"/>
                <a:cs typeface="Arial" panose="020B0604020202020204" pitchFamily="34" charset="0"/>
              </a:rPr>
              <a:t>Several ADR methods:</a:t>
            </a:r>
          </a:p>
          <a:p>
            <a:pPr marL="60325" indent="0" algn="just">
              <a:lnSpc>
                <a:spcPct val="100000"/>
              </a:lnSpc>
              <a:spcBef>
                <a:spcPts val="300"/>
              </a:spcBef>
              <a:spcAft>
                <a:spcPts val="600"/>
              </a:spcAft>
            </a:pPr>
            <a:r>
              <a:rPr lang="en-US" sz="2000" b="1" dirty="0">
                <a:solidFill>
                  <a:schemeClr val="tx1"/>
                </a:solidFill>
                <a:latin typeface="Arial" panose="020B0604020202020204" pitchFamily="34" charset="0"/>
                <a:cs typeface="Arial" panose="020B0604020202020204" pitchFamily="34" charset="0"/>
              </a:rPr>
              <a:t>7) Online Dispute Resolution (ODR) </a:t>
            </a:r>
          </a:p>
          <a:p>
            <a:pPr marL="346075" indent="-285750" algn="just">
              <a:lnSpc>
                <a:spcPct val="100000"/>
              </a:lnSpc>
              <a:spcBef>
                <a:spcPts val="300"/>
              </a:spcBef>
              <a:spcAft>
                <a:spcPts val="600"/>
              </a:spcAft>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Utilizing digital platforms and technologies, parties can engage in virtual mediation, arbitration, or negotiation processes to resolve climate change disputes efficiently and cost-effectively, overcoming geographical barriers and enhancing accessibility for diverse stakeholders.</a:t>
            </a:r>
          </a:p>
          <a:p>
            <a:pPr marL="346075" indent="-285750" algn="just">
              <a:lnSpc>
                <a:spcPct val="100000"/>
              </a:lnSpc>
              <a:spcBef>
                <a:spcPts val="300"/>
              </a:spcBef>
              <a:spcAft>
                <a:spcPts val="600"/>
              </a:spcAft>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The ODR will be presented in further details in Module 3</a:t>
            </a:r>
          </a:p>
        </p:txBody>
      </p:sp>
      <p:pic>
        <p:nvPicPr>
          <p:cNvPr id="6" name="Εικόνα 5">
            <a:extLst>
              <a:ext uri="{FF2B5EF4-FFF2-40B4-BE49-F238E27FC236}">
                <a16:creationId xmlns:a16="http://schemas.microsoft.com/office/drawing/2014/main" id="{180509CD-E7F6-591B-DF0C-7F3F91BAE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1026" name="Picture 2" descr="Giải quyết tranh chấp trực tuyến vẫn tiềm ẩn rủi ro - Tạp chí Kinh tế Sài  Gòn">
            <a:extLst>
              <a:ext uri="{FF2B5EF4-FFF2-40B4-BE49-F238E27FC236}">
                <a16:creationId xmlns:a16="http://schemas.microsoft.com/office/drawing/2014/main" id="{CF88A185-D4A3-DE27-FEEA-683083EA5E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1637" y="1876339"/>
            <a:ext cx="4497422" cy="2743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789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14A1409-FEF2-915D-DA81-7165AD96E12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D1D9170-303E-5F1D-41F7-037AE806B73F}"/>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AA73301B-0DF0-4845-ECE2-B8B424CF202B}"/>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r>
              <a:rPr lang="en-GB" sz="2200" b="1" dirty="0">
                <a:solidFill>
                  <a:srgbClr val="0000CC"/>
                </a:solidFill>
                <a:latin typeface="Arial" panose="020B0604020202020204" pitchFamily="34" charset="0"/>
                <a:cs typeface="Arial" panose="020B0604020202020204" pitchFamily="34" charset="0"/>
              </a:rPr>
              <a:t>3.3. </a:t>
            </a:r>
            <a:r>
              <a:rPr lang="en-US" sz="2200" b="1" dirty="0">
                <a:solidFill>
                  <a:srgbClr val="0000CC"/>
                </a:solidFill>
                <a:latin typeface="Arial" panose="020B0604020202020204" pitchFamily="34" charset="0"/>
                <a:cs typeface="Arial" panose="020B0604020202020204" pitchFamily="34" charset="0"/>
              </a:rPr>
              <a:t>Considerations for right methods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3356F05-8312-ACA9-211B-1DB500404FBD}"/>
              </a:ext>
            </a:extLst>
          </p:cNvPr>
          <p:cNvSpPr>
            <a:spLocks noGrp="1"/>
          </p:cNvSpPr>
          <p:nvPr>
            <p:ph type="body" idx="1"/>
          </p:nvPr>
        </p:nvSpPr>
        <p:spPr>
          <a:xfrm>
            <a:off x="993057" y="2113658"/>
            <a:ext cx="6062836" cy="368556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marL="60325" indent="0" algn="just">
              <a:lnSpc>
                <a:spcPct val="100000"/>
              </a:lnSpc>
              <a:spcBef>
                <a:spcPts val="300"/>
              </a:spcBef>
              <a:spcAft>
                <a:spcPts val="600"/>
              </a:spcAft>
            </a:pPr>
            <a:r>
              <a:rPr lang="en-US" sz="1900" b="1" dirty="0">
                <a:solidFill>
                  <a:schemeClr val="tx1"/>
                </a:solidFill>
                <a:latin typeface="Arial" panose="020B0604020202020204" pitchFamily="34" charset="0"/>
                <a:cs typeface="Arial" panose="020B0604020202020204" pitchFamily="34" charset="0"/>
              </a:rPr>
              <a:t>For right methods, we need to take into account:</a:t>
            </a:r>
          </a:p>
          <a:p>
            <a:pPr marL="60325" indent="0" algn="just">
              <a:lnSpc>
                <a:spcPct val="100000"/>
              </a:lnSpc>
              <a:spcBef>
                <a:spcPts val="300"/>
              </a:spcBef>
              <a:spcAft>
                <a:spcPts val="600"/>
              </a:spcAft>
            </a:pPr>
            <a:r>
              <a:rPr lang="en-US" sz="1700" b="1" i="1" dirty="0">
                <a:solidFill>
                  <a:schemeClr val="tx1"/>
                </a:solidFill>
                <a:latin typeface="Arial" panose="020B0604020202020204" pitchFamily="34" charset="0"/>
                <a:cs typeface="Arial" panose="020B0604020202020204" pitchFamily="34" charset="0"/>
              </a:rPr>
              <a:t>1) Stakeholder Engagement: </a:t>
            </a:r>
          </a:p>
          <a:p>
            <a:pPr marL="60325" indent="0" algn="just">
              <a:lnSpc>
                <a:spcPct val="100000"/>
              </a:lnSpc>
              <a:spcBef>
                <a:spcPts val="300"/>
              </a:spcBef>
              <a:spcAft>
                <a:spcPts val="600"/>
              </a:spcAft>
            </a:pPr>
            <a:r>
              <a:rPr lang="en-US" sz="1700" dirty="0">
                <a:solidFill>
                  <a:schemeClr val="tx1"/>
                </a:solidFill>
                <a:latin typeface="Arial" panose="020B0604020202020204" pitchFamily="34" charset="0"/>
                <a:cs typeface="Arial" panose="020B0604020202020204" pitchFamily="34" charset="0"/>
              </a:rPr>
              <a:t>- Ensuring the participation of affected communities, indigenous groups, and vulnerable populations is crucial for fair and sustainable solutions. </a:t>
            </a:r>
          </a:p>
          <a:p>
            <a:pPr marL="60325" indent="0" algn="just">
              <a:lnSpc>
                <a:spcPct val="100000"/>
              </a:lnSpc>
              <a:spcBef>
                <a:spcPts val="300"/>
              </a:spcBef>
              <a:spcAft>
                <a:spcPts val="600"/>
              </a:spcAft>
            </a:pPr>
            <a:r>
              <a:rPr lang="en-US" sz="1700" dirty="0">
                <a:solidFill>
                  <a:schemeClr val="tx1"/>
                </a:solidFill>
                <a:latin typeface="Arial" panose="020B0604020202020204" pitchFamily="34" charset="0"/>
                <a:cs typeface="Arial" panose="020B0604020202020204" pitchFamily="34" charset="0"/>
              </a:rPr>
              <a:t>- This can be achieved through inclusive consultation processes and community-based dialogues.</a:t>
            </a:r>
          </a:p>
          <a:p>
            <a:pPr marL="60325" indent="0" algn="just">
              <a:lnSpc>
                <a:spcPct val="100000"/>
              </a:lnSpc>
              <a:spcBef>
                <a:spcPts val="300"/>
              </a:spcBef>
              <a:spcAft>
                <a:spcPts val="600"/>
              </a:spcAft>
            </a:pPr>
            <a:r>
              <a:rPr lang="en-US" sz="1700" b="1" i="1" dirty="0">
                <a:solidFill>
                  <a:schemeClr val="tx1"/>
                </a:solidFill>
                <a:latin typeface="Arial" panose="020B0604020202020204" pitchFamily="34" charset="0"/>
                <a:cs typeface="Arial" panose="020B0604020202020204" pitchFamily="34" charset="0"/>
              </a:rPr>
              <a:t>2) Building Trust and Understanding: </a:t>
            </a:r>
          </a:p>
          <a:p>
            <a:pPr marL="60325" indent="0" algn="just">
              <a:lnSpc>
                <a:spcPct val="100000"/>
              </a:lnSpc>
              <a:spcBef>
                <a:spcPts val="300"/>
              </a:spcBef>
              <a:spcAft>
                <a:spcPts val="600"/>
              </a:spcAft>
            </a:pPr>
            <a:r>
              <a:rPr lang="en-US" sz="1700" dirty="0">
                <a:solidFill>
                  <a:schemeClr val="tx1"/>
                </a:solidFill>
                <a:latin typeface="Arial" panose="020B0604020202020204" pitchFamily="34" charset="0"/>
                <a:cs typeface="Arial" panose="020B0604020202020204" pitchFamily="34" charset="0"/>
              </a:rPr>
              <a:t>- Fostering dialogue and empathy across diverse stakeholders is crucial for finding common ground and creating sustainable solutions. </a:t>
            </a:r>
          </a:p>
          <a:p>
            <a:pPr marL="60325" indent="0" algn="just">
              <a:lnSpc>
                <a:spcPct val="100000"/>
              </a:lnSpc>
              <a:spcBef>
                <a:spcPts val="300"/>
              </a:spcBef>
              <a:spcAft>
                <a:spcPts val="600"/>
              </a:spcAft>
            </a:pPr>
            <a:r>
              <a:rPr lang="en-US" sz="1700" dirty="0">
                <a:solidFill>
                  <a:schemeClr val="tx1"/>
                </a:solidFill>
                <a:latin typeface="Arial" panose="020B0604020202020204" pitchFamily="34" charset="0"/>
                <a:cs typeface="Arial" panose="020B0604020202020204" pitchFamily="34" charset="0"/>
              </a:rPr>
              <a:t>- Collaborative workshops, educational programs, and cultural exchange initiatives can facilitate this process.</a:t>
            </a:r>
          </a:p>
          <a:p>
            <a:pPr marL="60325" indent="0" algn="just">
              <a:lnSpc>
                <a:spcPct val="100000"/>
              </a:lnSpc>
              <a:spcBef>
                <a:spcPts val="300"/>
              </a:spcBef>
              <a:spcAft>
                <a:spcPts val="600"/>
              </a:spcAft>
            </a:pPr>
            <a:endParaRPr lang="en-US" sz="1700" dirty="0">
              <a:solidFill>
                <a:schemeClr val="tx1"/>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8E4A0736-9D5E-95D1-31EF-FBE7C667CE7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2050" name="Picture 2" descr="Stakeholder engagement: brilliant basics">
            <a:extLst>
              <a:ext uri="{FF2B5EF4-FFF2-40B4-BE49-F238E27FC236}">
                <a16:creationId xmlns:a16="http://schemas.microsoft.com/office/drawing/2014/main" id="{33F8C0C7-ADF3-090A-61D2-6063A34D7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9944" y="2570964"/>
            <a:ext cx="4912056" cy="1716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35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946DD69-0DC0-037B-C293-DFFE83EEAF26}"/>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275D6BD-8AC5-329F-D19A-4C89CCC4FAF3}"/>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BCCCE551-15E0-DC6A-9087-19F5E659DA1C}"/>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3.3. </a:t>
            </a:r>
            <a:r>
              <a:rPr lang="en-US" sz="2200" b="1" dirty="0">
                <a:solidFill>
                  <a:srgbClr val="0000CC"/>
                </a:solidFill>
                <a:latin typeface="Arial" panose="020B0604020202020204" pitchFamily="34" charset="0"/>
                <a:cs typeface="Arial" panose="020B0604020202020204" pitchFamily="34" charset="0"/>
              </a:rPr>
              <a:t>Considerations for right methods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18FFB01-D6FE-1FD5-895A-67C5ED3CBF52}"/>
              </a:ext>
            </a:extLst>
          </p:cNvPr>
          <p:cNvSpPr>
            <a:spLocks noGrp="1"/>
          </p:cNvSpPr>
          <p:nvPr>
            <p:ph type="body" idx="1"/>
          </p:nvPr>
        </p:nvSpPr>
        <p:spPr>
          <a:xfrm>
            <a:off x="993057" y="2113659"/>
            <a:ext cx="6062836" cy="360134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marL="60325" indent="0" algn="just">
              <a:lnSpc>
                <a:spcPct val="120000"/>
              </a:lnSpc>
              <a:spcBef>
                <a:spcPts val="600"/>
              </a:spcBef>
              <a:spcAft>
                <a:spcPts val="600"/>
              </a:spcAft>
            </a:pPr>
            <a:r>
              <a:rPr lang="en-US" sz="1800" b="1" dirty="0">
                <a:solidFill>
                  <a:schemeClr val="tx1"/>
                </a:solidFill>
                <a:latin typeface="Arial" panose="020B0604020202020204" pitchFamily="34" charset="0"/>
                <a:cs typeface="Arial" panose="020B0604020202020204" pitchFamily="34" charset="0"/>
              </a:rPr>
              <a:t>For right methods, we need to take into account:</a:t>
            </a:r>
          </a:p>
          <a:p>
            <a:pPr marL="60325" indent="0" algn="just">
              <a:lnSpc>
                <a:spcPct val="120000"/>
              </a:lnSpc>
              <a:spcBef>
                <a:spcPts val="600"/>
              </a:spcBef>
              <a:spcAft>
                <a:spcPts val="600"/>
              </a:spcAft>
            </a:pPr>
            <a:r>
              <a:rPr lang="en-US" sz="1800" b="1" i="1" dirty="0">
                <a:solidFill>
                  <a:schemeClr val="tx1"/>
                </a:solidFill>
                <a:latin typeface="Arial" panose="020B0604020202020204" pitchFamily="34" charset="0"/>
                <a:cs typeface="Arial" panose="020B0604020202020204" pitchFamily="34" charset="0"/>
              </a:rPr>
              <a:t>3) Transparency and Accountability: </a:t>
            </a:r>
          </a:p>
          <a:p>
            <a:pPr marL="346075" indent="-285750" algn="just">
              <a:lnSpc>
                <a:spcPct val="120000"/>
              </a:lnSpc>
              <a:spcBef>
                <a:spcPts val="600"/>
              </a:spcBef>
              <a:spcAft>
                <a:spcPts val="600"/>
              </a:spcAft>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Maintaining open communication and ensuring all parties are held accountable for commitments made are key to building trust and ensuring effective resolution. </a:t>
            </a:r>
          </a:p>
          <a:p>
            <a:pPr marL="346075" indent="-285750" algn="just">
              <a:lnSpc>
                <a:spcPct val="120000"/>
              </a:lnSpc>
              <a:spcBef>
                <a:spcPts val="600"/>
              </a:spcBef>
              <a:spcAft>
                <a:spcPts val="600"/>
              </a:spcAft>
              <a:buFont typeface="Arial" panose="020B0604020202020204" pitchFamily="34" charset="0"/>
              <a:buChar char="•"/>
            </a:pPr>
            <a:r>
              <a:rPr lang="en-US" sz="1800" dirty="0">
                <a:solidFill>
                  <a:schemeClr val="tx1"/>
                </a:solidFill>
                <a:latin typeface="Arial" panose="020B0604020202020204" pitchFamily="34" charset="0"/>
                <a:cs typeface="Arial" panose="020B0604020202020204" pitchFamily="34" charset="0"/>
              </a:rPr>
              <a:t>This involves publishing dispute processes and outcomes, establishing independent oversight, and providing access to information.</a:t>
            </a:r>
          </a:p>
          <a:p>
            <a:pPr marL="60325" indent="0" algn="just">
              <a:lnSpc>
                <a:spcPct val="100000"/>
              </a:lnSpc>
              <a:spcBef>
                <a:spcPts val="600"/>
              </a:spcBef>
              <a:spcAft>
                <a:spcPts val="600"/>
              </a:spcAft>
            </a:pPr>
            <a:endParaRPr lang="en-US" sz="1900" dirty="0">
              <a:solidFill>
                <a:schemeClr val="tx1"/>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6B2345EE-79E6-6E5E-0D78-605BBBFCFA88}"/>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F64AB393-B7DC-F28B-C1CE-D65B3E02D2AF}"/>
              </a:ext>
            </a:extLst>
          </p:cNvPr>
          <p:cNvPicPr>
            <a:picLocks noChangeAspect="1"/>
          </p:cNvPicPr>
          <p:nvPr/>
        </p:nvPicPr>
        <p:blipFill>
          <a:blip r:embed="rId4"/>
          <a:stretch>
            <a:fillRect/>
          </a:stretch>
        </p:blipFill>
        <p:spPr>
          <a:xfrm>
            <a:off x="7649569" y="1928669"/>
            <a:ext cx="3891887" cy="2918915"/>
          </a:xfrm>
          <a:prstGeom prst="rect">
            <a:avLst/>
          </a:prstGeom>
        </p:spPr>
      </p:pic>
    </p:spTree>
    <p:extLst>
      <p:ext uri="{BB962C8B-B14F-4D97-AF65-F5344CB8AC3E}">
        <p14:creationId xmlns:p14="http://schemas.microsoft.com/office/powerpoint/2010/main" val="4236629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6C672E6-C06E-38E9-9D1F-D9CE19BF9D3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3EF5790-3A91-D79F-0F01-6CD7ED520ECA}"/>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79AA51FB-6CB9-94AC-F9BE-18F6699FB5FA}"/>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3.3. </a:t>
            </a:r>
            <a:r>
              <a:rPr lang="en-US" sz="2200" b="1" dirty="0">
                <a:solidFill>
                  <a:srgbClr val="0000CC"/>
                </a:solidFill>
                <a:latin typeface="Arial" panose="020B0604020202020204" pitchFamily="34" charset="0"/>
                <a:cs typeface="Arial" panose="020B0604020202020204" pitchFamily="34" charset="0"/>
              </a:rPr>
              <a:t>Considerations for right methods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99B52B99-7292-0337-FD9C-BDFC6717B0E9}"/>
              </a:ext>
            </a:extLst>
          </p:cNvPr>
          <p:cNvSpPr>
            <a:spLocks noGrp="1"/>
          </p:cNvSpPr>
          <p:nvPr>
            <p:ph type="body" idx="1"/>
          </p:nvPr>
        </p:nvSpPr>
        <p:spPr>
          <a:xfrm>
            <a:off x="993057" y="2250830"/>
            <a:ext cx="6062836" cy="370449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60325" indent="0" algn="just">
              <a:lnSpc>
                <a:spcPct val="100000"/>
              </a:lnSpc>
              <a:spcBef>
                <a:spcPts val="0"/>
              </a:spcBef>
              <a:spcAft>
                <a:spcPts val="600"/>
              </a:spcAft>
            </a:pPr>
            <a:r>
              <a:rPr lang="en-US" sz="1800" b="1" dirty="0">
                <a:solidFill>
                  <a:schemeClr val="tx1"/>
                </a:solidFill>
                <a:latin typeface="Arial" panose="020B0604020202020204" pitchFamily="34" charset="0"/>
                <a:cs typeface="Arial" panose="020B0604020202020204" pitchFamily="34" charset="0"/>
              </a:rPr>
              <a:t>For right methods, we need to take into account:</a:t>
            </a:r>
          </a:p>
          <a:p>
            <a:pPr marL="60325" indent="0" algn="just">
              <a:lnSpc>
                <a:spcPct val="100000"/>
              </a:lnSpc>
              <a:spcBef>
                <a:spcPts val="0"/>
              </a:spcBef>
              <a:spcAft>
                <a:spcPts val="600"/>
              </a:spcAft>
            </a:pPr>
            <a:r>
              <a:rPr lang="en-US" sz="1800" b="1" i="1" dirty="0">
                <a:solidFill>
                  <a:schemeClr val="tx1"/>
                </a:solidFill>
                <a:latin typeface="Arial" panose="020B0604020202020204" pitchFamily="34" charset="0"/>
                <a:cs typeface="Arial" panose="020B0604020202020204" pitchFamily="34" charset="0"/>
              </a:rPr>
              <a:t>4) Choosing the right methods</a:t>
            </a:r>
          </a:p>
          <a:p>
            <a:pPr marL="60325" indent="0" algn="just">
              <a:lnSpc>
                <a:spcPct val="100000"/>
              </a:lnSpc>
              <a:spcBef>
                <a:spcPts val="0"/>
              </a:spcBef>
              <a:spcAft>
                <a:spcPts val="600"/>
              </a:spcAft>
            </a:pPr>
            <a:r>
              <a:rPr lang="en-US" sz="1800" dirty="0">
                <a:solidFill>
                  <a:schemeClr val="tx1"/>
                </a:solidFill>
                <a:latin typeface="Arial" panose="020B0604020202020204" pitchFamily="34" charset="0"/>
                <a:cs typeface="Arial" panose="020B0604020202020204" pitchFamily="34" charset="0"/>
              </a:rPr>
              <a:t>The most effective ADR method depends on specific context and nature of dispute. Some factors to consider:</a:t>
            </a:r>
          </a:p>
          <a:p>
            <a:pPr marL="228600" indent="0" algn="just">
              <a:lnSpc>
                <a:spcPct val="100000"/>
              </a:lnSpc>
              <a:spcBef>
                <a:spcPts val="0"/>
              </a:spcBef>
              <a:spcAft>
                <a:spcPts val="600"/>
              </a:spcAft>
            </a:pPr>
            <a:r>
              <a:rPr lang="en-US" sz="1800" dirty="0">
                <a:solidFill>
                  <a:schemeClr val="tx1"/>
                </a:solidFill>
                <a:latin typeface="Arial" panose="020B0604020202020204" pitchFamily="34" charset="0"/>
                <a:cs typeface="Arial" panose="020B0604020202020204" pitchFamily="34" charset="0"/>
              </a:rPr>
              <a:t>- Nature of the dispute: Technical disagreement, policy conflict, or legal violation?</a:t>
            </a:r>
          </a:p>
          <a:p>
            <a:pPr marL="228600" indent="0" algn="just">
              <a:lnSpc>
                <a:spcPct val="100000"/>
              </a:lnSpc>
              <a:spcBef>
                <a:spcPts val="0"/>
              </a:spcBef>
              <a:spcAft>
                <a:spcPts val="600"/>
              </a:spcAft>
            </a:pPr>
            <a:r>
              <a:rPr lang="en-US" sz="1800" dirty="0">
                <a:solidFill>
                  <a:schemeClr val="tx1"/>
                </a:solidFill>
                <a:latin typeface="Arial" panose="020B0604020202020204" pitchFamily="34" charset="0"/>
                <a:cs typeface="Arial" panose="020B0604020202020204" pitchFamily="34" charset="0"/>
              </a:rPr>
              <a:t>- Parties involved: Governments, corporations, communities or individuals?</a:t>
            </a:r>
          </a:p>
          <a:p>
            <a:pPr marL="228600" indent="0" algn="just">
              <a:lnSpc>
                <a:spcPct val="100000"/>
              </a:lnSpc>
              <a:spcBef>
                <a:spcPts val="0"/>
              </a:spcBef>
              <a:spcAft>
                <a:spcPts val="600"/>
              </a:spcAft>
            </a:pPr>
            <a:r>
              <a:rPr lang="en-US" sz="1800" dirty="0">
                <a:solidFill>
                  <a:schemeClr val="tx1"/>
                </a:solidFill>
                <a:latin typeface="Arial" panose="020B0604020202020204" pitchFamily="34" charset="0"/>
                <a:cs typeface="Arial" panose="020B0604020202020204" pitchFamily="34" charset="0"/>
              </a:rPr>
              <a:t>- Desired outcome: Collaborative solution, information sharing, or binding decision?</a:t>
            </a:r>
          </a:p>
          <a:p>
            <a:pPr marL="228600" indent="0" algn="just">
              <a:lnSpc>
                <a:spcPct val="100000"/>
              </a:lnSpc>
              <a:spcBef>
                <a:spcPts val="0"/>
              </a:spcBef>
              <a:spcAft>
                <a:spcPts val="600"/>
              </a:spcAft>
            </a:pPr>
            <a:r>
              <a:rPr lang="en-US" sz="1800" dirty="0">
                <a:solidFill>
                  <a:schemeClr val="tx1"/>
                </a:solidFill>
                <a:latin typeface="Arial" panose="020B0604020202020204" pitchFamily="34" charset="0"/>
                <a:cs typeface="Arial" panose="020B0604020202020204" pitchFamily="34" charset="0"/>
              </a:rPr>
              <a:t>- Resources available: Time, money, and expertise?</a:t>
            </a:r>
          </a:p>
        </p:txBody>
      </p:sp>
      <p:pic>
        <p:nvPicPr>
          <p:cNvPr id="6" name="Εικόνα 5">
            <a:extLst>
              <a:ext uri="{FF2B5EF4-FFF2-40B4-BE49-F238E27FC236}">
                <a16:creationId xmlns:a16="http://schemas.microsoft.com/office/drawing/2014/main" id="{4B77CCC3-FE44-8047-B7EC-7E7DFB0C12F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8D33D9D8-0F9D-7741-C59E-0031DD72AE45}"/>
              </a:ext>
            </a:extLst>
          </p:cNvPr>
          <p:cNvPicPr>
            <a:picLocks noChangeAspect="1"/>
          </p:cNvPicPr>
          <p:nvPr/>
        </p:nvPicPr>
        <p:blipFill>
          <a:blip r:embed="rId4"/>
          <a:stretch>
            <a:fillRect/>
          </a:stretch>
        </p:blipFill>
        <p:spPr>
          <a:xfrm>
            <a:off x="7157596" y="1709290"/>
            <a:ext cx="5580314" cy="3138294"/>
          </a:xfrm>
          <a:prstGeom prst="rect">
            <a:avLst/>
          </a:prstGeom>
        </p:spPr>
      </p:pic>
    </p:spTree>
    <p:extLst>
      <p:ext uri="{BB962C8B-B14F-4D97-AF65-F5344CB8AC3E}">
        <p14:creationId xmlns:p14="http://schemas.microsoft.com/office/powerpoint/2010/main" val="3016595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CF3740D-1E87-CEF7-CF08-43458800E183}"/>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CF1317D-5C79-0705-7305-EF9D3B10EC35}"/>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58E4FA13-5D48-DAB3-4B59-D609CBB0CE0C}"/>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3.3. </a:t>
            </a:r>
            <a:r>
              <a:rPr lang="en-US" sz="2200" b="1" dirty="0">
                <a:solidFill>
                  <a:srgbClr val="0000CC"/>
                </a:solidFill>
                <a:latin typeface="Arial" panose="020B0604020202020204" pitchFamily="34" charset="0"/>
                <a:cs typeface="Arial" panose="020B0604020202020204" pitchFamily="34" charset="0"/>
              </a:rPr>
              <a:t>Considerations for right methods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97F188C-7CCB-2C99-37A0-9D42FF8E3B80}"/>
              </a:ext>
            </a:extLst>
          </p:cNvPr>
          <p:cNvSpPr>
            <a:spLocks noGrp="1"/>
          </p:cNvSpPr>
          <p:nvPr>
            <p:ph type="body" idx="1"/>
          </p:nvPr>
        </p:nvSpPr>
        <p:spPr>
          <a:xfrm>
            <a:off x="993057" y="2113659"/>
            <a:ext cx="6062836" cy="333063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lnSpc>
                <a:spcPct val="100000"/>
              </a:lnSpc>
              <a:spcBef>
                <a:spcPts val="600"/>
              </a:spcBef>
              <a:spcAft>
                <a:spcPts val="600"/>
              </a:spcAft>
            </a:pPr>
            <a:r>
              <a:rPr lang="en-US" sz="1900" b="1" dirty="0">
                <a:solidFill>
                  <a:schemeClr val="tx1"/>
                </a:solidFill>
                <a:latin typeface="Arial" panose="020B0604020202020204" pitchFamily="34" charset="0"/>
                <a:cs typeface="Arial" panose="020B0604020202020204" pitchFamily="34" charset="0"/>
              </a:rPr>
              <a:t>Key takeaways:</a:t>
            </a:r>
          </a:p>
          <a:p>
            <a:pPr marL="60325" indent="0" algn="just">
              <a:lnSpc>
                <a:spcPct val="100000"/>
              </a:lnSpc>
              <a:spcBef>
                <a:spcPts val="600"/>
              </a:spcBef>
              <a:spcAft>
                <a:spcPts val="600"/>
              </a:spcAft>
            </a:pPr>
            <a:r>
              <a:rPr lang="en-US" sz="1900" dirty="0">
                <a:solidFill>
                  <a:schemeClr val="tx1"/>
                </a:solidFill>
                <a:latin typeface="Arial" panose="020B0604020202020204" pitchFamily="34" charset="0"/>
                <a:cs typeface="Arial" panose="020B0604020202020204" pitchFamily="34" charset="0"/>
              </a:rPr>
              <a:t>- ADR methods can be combined or adapted to fit the specific needs of the dispute. </a:t>
            </a:r>
          </a:p>
          <a:p>
            <a:pPr marL="60325" indent="0" algn="just">
              <a:lnSpc>
                <a:spcPct val="100000"/>
              </a:lnSpc>
              <a:spcBef>
                <a:spcPts val="600"/>
              </a:spcBef>
              <a:spcAft>
                <a:spcPts val="600"/>
              </a:spcAft>
            </a:pPr>
            <a:r>
              <a:rPr lang="en-US" sz="1900" dirty="0">
                <a:solidFill>
                  <a:schemeClr val="tx1"/>
                </a:solidFill>
                <a:latin typeface="Arial" panose="020B0604020202020204" pitchFamily="34" charset="0"/>
                <a:cs typeface="Arial" panose="020B0604020202020204" pitchFamily="34" charset="0"/>
              </a:rPr>
              <a:t>- Consulting with experts experienced in climate change disputes and the specific context of your situation is highly recommended for tailored advice.</a:t>
            </a:r>
          </a:p>
          <a:p>
            <a:pPr marL="60325" indent="0" algn="just">
              <a:lnSpc>
                <a:spcPct val="100000"/>
              </a:lnSpc>
              <a:spcBef>
                <a:spcPts val="600"/>
              </a:spcBef>
              <a:spcAft>
                <a:spcPts val="600"/>
              </a:spcAft>
            </a:pPr>
            <a:r>
              <a:rPr lang="en-US" sz="1900" dirty="0">
                <a:solidFill>
                  <a:schemeClr val="tx1"/>
                </a:solidFill>
                <a:latin typeface="Arial" panose="020B0604020202020204" pitchFamily="34" charset="0"/>
                <a:cs typeface="Arial" panose="020B0604020202020204" pitchFamily="34" charset="0"/>
              </a:rPr>
              <a:t>- ADR methods can be combined or adapted to fit the specific needs of the dispute.</a:t>
            </a:r>
          </a:p>
          <a:p>
            <a:pPr marL="60325" indent="0" algn="just">
              <a:lnSpc>
                <a:spcPct val="100000"/>
              </a:lnSpc>
              <a:spcBef>
                <a:spcPts val="0"/>
              </a:spcBef>
              <a:spcAft>
                <a:spcPts val="600"/>
              </a:spcAft>
            </a:pPr>
            <a:endParaRPr lang="en-US" sz="2000" b="1"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CA751045-0869-B3A0-572B-E16C5F04BA8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7F61B0A-A18D-50E5-E5B6-5EE2B28F647B}"/>
              </a:ext>
            </a:extLst>
          </p:cNvPr>
          <p:cNvPicPr>
            <a:picLocks noChangeAspect="1"/>
          </p:cNvPicPr>
          <p:nvPr/>
        </p:nvPicPr>
        <p:blipFill>
          <a:blip r:embed="rId4"/>
          <a:stretch>
            <a:fillRect/>
          </a:stretch>
        </p:blipFill>
        <p:spPr>
          <a:xfrm>
            <a:off x="7251786" y="1984616"/>
            <a:ext cx="4886476" cy="2456445"/>
          </a:xfrm>
          <a:prstGeom prst="rect">
            <a:avLst/>
          </a:prstGeom>
        </p:spPr>
      </p:pic>
    </p:spTree>
    <p:extLst>
      <p:ext uri="{BB962C8B-B14F-4D97-AF65-F5344CB8AC3E}">
        <p14:creationId xmlns:p14="http://schemas.microsoft.com/office/powerpoint/2010/main" val="3986613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24CE2DE-CAAB-996C-8E74-EE21151E8CA6}"/>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AF5E925-3459-28F4-5D47-75525A11EA60}"/>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65EBE595-94CA-3DB4-9F3B-23C89BB0BB4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3.3. </a:t>
            </a:r>
            <a:r>
              <a:rPr lang="en-US" sz="2200" b="1" dirty="0">
                <a:solidFill>
                  <a:srgbClr val="0000CC"/>
                </a:solidFill>
                <a:latin typeface="Arial" panose="020B0604020202020204" pitchFamily="34" charset="0"/>
                <a:cs typeface="Arial" panose="020B0604020202020204" pitchFamily="34" charset="0"/>
              </a:rPr>
              <a:t>Considerations for right methods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70B12BED-21BA-2BE4-405D-FBCA45082FEB}"/>
              </a:ext>
            </a:extLst>
          </p:cNvPr>
          <p:cNvSpPr>
            <a:spLocks noGrp="1"/>
          </p:cNvSpPr>
          <p:nvPr>
            <p:ph type="body" idx="1"/>
          </p:nvPr>
        </p:nvSpPr>
        <p:spPr>
          <a:xfrm>
            <a:off x="993057" y="2113658"/>
            <a:ext cx="6062836" cy="333298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lnSpc>
                <a:spcPct val="100000"/>
              </a:lnSpc>
              <a:spcBef>
                <a:spcPts val="600"/>
              </a:spcBef>
              <a:spcAft>
                <a:spcPts val="600"/>
              </a:spcAft>
            </a:pPr>
            <a:r>
              <a:rPr lang="en-US" sz="1900" b="1" dirty="0">
                <a:solidFill>
                  <a:schemeClr val="tx1"/>
                </a:solidFill>
                <a:latin typeface="Arial" panose="020B0604020202020204" pitchFamily="34" charset="0"/>
                <a:cs typeface="Arial" panose="020B0604020202020204" pitchFamily="34" charset="0"/>
              </a:rPr>
              <a:t>Key takeaways:</a:t>
            </a:r>
          </a:p>
          <a:p>
            <a:pPr marL="60325" indent="0" algn="just">
              <a:lnSpc>
                <a:spcPct val="100000"/>
              </a:lnSpc>
              <a:spcBef>
                <a:spcPts val="600"/>
              </a:spcBef>
              <a:spcAft>
                <a:spcPts val="600"/>
              </a:spcAft>
            </a:pPr>
            <a:r>
              <a:rPr lang="en-US" sz="1900" dirty="0">
                <a:solidFill>
                  <a:schemeClr val="tx1"/>
                </a:solidFill>
                <a:latin typeface="Arial" panose="020B0604020202020204" pitchFamily="34" charset="0"/>
                <a:cs typeface="Arial" panose="020B0604020202020204" pitchFamily="34" charset="0"/>
              </a:rPr>
              <a:t>- Consulting with experts experienced in climate change disputes and the specific context of your situation is highly recommended for tailored advice.</a:t>
            </a:r>
          </a:p>
          <a:p>
            <a:pPr marL="60325" indent="0" algn="just">
              <a:lnSpc>
                <a:spcPct val="100000"/>
              </a:lnSpc>
              <a:spcBef>
                <a:spcPts val="600"/>
              </a:spcBef>
              <a:spcAft>
                <a:spcPts val="600"/>
              </a:spcAft>
            </a:pPr>
            <a:r>
              <a:rPr lang="en-US" sz="1900" dirty="0">
                <a:solidFill>
                  <a:schemeClr val="tx1"/>
                </a:solidFill>
                <a:latin typeface="Arial" panose="020B0604020202020204" pitchFamily="34" charset="0"/>
                <a:cs typeface="Arial" panose="020B0604020202020204" pitchFamily="34" charset="0"/>
              </a:rPr>
              <a:t>- By utilizing these diverse methods and promoting inclusivity, trust, and understanding, we can move towards more effective and sustainable resolutions to the complex challenges posed by climate change disputes.</a:t>
            </a:r>
          </a:p>
          <a:p>
            <a:pPr marL="60325" indent="0" algn="just">
              <a:lnSpc>
                <a:spcPct val="100000"/>
              </a:lnSpc>
              <a:spcBef>
                <a:spcPts val="0"/>
              </a:spcBef>
              <a:spcAft>
                <a:spcPts val="600"/>
              </a:spcAft>
            </a:pPr>
            <a:endParaRPr lang="en-US" sz="2000" b="1"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D5CDF014-BEF4-254A-086E-789DE9CCB34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787FEE2-C634-B736-BF36-A8E394008E9E}"/>
              </a:ext>
            </a:extLst>
          </p:cNvPr>
          <p:cNvPicPr>
            <a:picLocks noChangeAspect="1"/>
          </p:cNvPicPr>
          <p:nvPr/>
        </p:nvPicPr>
        <p:blipFill>
          <a:blip r:embed="rId4"/>
          <a:stretch>
            <a:fillRect/>
          </a:stretch>
        </p:blipFill>
        <p:spPr>
          <a:xfrm>
            <a:off x="7731457" y="1546121"/>
            <a:ext cx="3948947" cy="3509868"/>
          </a:xfrm>
          <a:prstGeom prst="rect">
            <a:avLst/>
          </a:prstGeom>
        </p:spPr>
      </p:pic>
    </p:spTree>
    <p:extLst>
      <p:ext uri="{BB962C8B-B14F-4D97-AF65-F5344CB8AC3E}">
        <p14:creationId xmlns:p14="http://schemas.microsoft.com/office/powerpoint/2010/main" val="631073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DED3116-0371-9A60-1B5C-A2F0B2990E3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F62CBC8-DA0C-D1FE-B8AE-0077D82F2F0F}"/>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FFA93443-E3F9-696A-7C4C-B9E240896E7C}"/>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3.4. Litigation and global trends in climate change litigation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9F95878-4EE4-92C5-3FF3-6AEA16E0E09C}"/>
              </a:ext>
            </a:extLst>
          </p:cNvPr>
          <p:cNvSpPr>
            <a:spLocks noGrp="1"/>
          </p:cNvSpPr>
          <p:nvPr>
            <p:ph type="body" idx="1"/>
          </p:nvPr>
        </p:nvSpPr>
        <p:spPr>
          <a:xfrm>
            <a:off x="993057" y="2113658"/>
            <a:ext cx="6062836" cy="344098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285750" indent="-285750" algn="just">
              <a:lnSpc>
                <a:spcPct val="107000"/>
              </a:lnSpc>
              <a:spcBef>
                <a:spcPts val="600"/>
              </a:spcBef>
              <a:spcAft>
                <a:spcPts val="600"/>
              </a:spcAft>
              <a:buFont typeface="Arial" panose="020B0604020202020204" pitchFamily="34" charset="0"/>
              <a:buChar char="•"/>
            </a:pPr>
            <a:r>
              <a:rPr lang="en-US" sz="1900" kern="100" dirty="0">
                <a:solidFill>
                  <a:srgbClr val="1F1F1F"/>
                </a:solidFill>
                <a:effectLst/>
                <a:latin typeface="Arial" panose="020B0604020202020204" pitchFamily="34" charset="0"/>
                <a:ea typeface="Calibri" panose="020F0502020204030204" pitchFamily="34" charset="0"/>
                <a:cs typeface="Arial" panose="020B0604020202020204" pitchFamily="34" charset="0"/>
              </a:rPr>
              <a:t>Climate change, with its immense and multifaceted impact, is increasingly becoming a subject of legal battles in the world.</a:t>
            </a:r>
            <a:endParaRPr lang="en-US" sz="19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Bef>
                <a:spcPts val="600"/>
              </a:spcBef>
              <a:spcAft>
                <a:spcPts val="600"/>
              </a:spcAft>
              <a:buFont typeface="Arial" panose="020B0604020202020204" pitchFamily="34" charset="0"/>
              <a:buChar char="•"/>
            </a:pPr>
            <a:r>
              <a:rPr lang="en-US" sz="1900" kern="100" dirty="0">
                <a:solidFill>
                  <a:srgbClr val="1F1F1F"/>
                </a:solidFill>
                <a:effectLst/>
                <a:latin typeface="Arial" panose="020B0604020202020204" pitchFamily="34" charset="0"/>
                <a:ea typeface="Calibri" panose="020F0502020204030204" pitchFamily="34" charset="0"/>
                <a:cs typeface="Arial" panose="020B0604020202020204" pitchFamily="34" charset="0"/>
              </a:rPr>
              <a:t>Since the 1990s, plaintiffs have used litigation as a tool trying to force governments and corporations to address climate change by reducing emissions and providing compensation.</a:t>
            </a:r>
            <a:endParaRPr lang="en-US" sz="19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Bef>
                <a:spcPts val="600"/>
              </a:spcBef>
              <a:spcAft>
                <a:spcPts val="600"/>
              </a:spcAft>
              <a:buFont typeface="Arial" panose="020B0604020202020204" pitchFamily="34" charset="0"/>
              <a:buChar char="•"/>
            </a:pPr>
            <a:r>
              <a:rPr lang="en-US" sz="1900" kern="100" dirty="0">
                <a:solidFill>
                  <a:srgbClr val="1F1F1F"/>
                </a:solidFill>
                <a:effectLst/>
                <a:latin typeface="Arial" panose="020B0604020202020204" pitchFamily="34" charset="0"/>
                <a:ea typeface="Calibri" panose="020F0502020204030204" pitchFamily="34" charset="0"/>
                <a:cs typeface="Arial" panose="020B0604020202020204" pitchFamily="34" charset="0"/>
              </a:rPr>
              <a:t>Climate change litigation encompasses a diverse range of lawsuits aimed at addressing various aspects of the climate crisis.</a:t>
            </a:r>
            <a:endParaRPr lang="en-US" sz="1900" kern="100" dirty="0">
              <a:effectLst/>
              <a:latin typeface="Arial" panose="020B0604020202020204" pitchFamily="34" charset="0"/>
              <a:ea typeface="Calibri" panose="020F0502020204030204" pitchFamily="34" charset="0"/>
              <a:cs typeface="Arial" panose="020B0604020202020204" pitchFamily="34" charset="0"/>
            </a:endParaRPr>
          </a:p>
          <a:p>
            <a:pPr marL="60325" indent="0" algn="just">
              <a:lnSpc>
                <a:spcPct val="100000"/>
              </a:lnSpc>
              <a:spcBef>
                <a:spcPts val="0"/>
              </a:spcBef>
              <a:spcAft>
                <a:spcPts val="600"/>
              </a:spcAft>
            </a:pPr>
            <a:endParaRPr lang="en-US" sz="2000" b="1"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FD78A2A6-487A-44B7-4D17-F0FA5096E23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4A57501B-F4AD-94C0-4C08-7669D754656E}"/>
              </a:ext>
            </a:extLst>
          </p:cNvPr>
          <p:cNvPicPr>
            <a:picLocks noChangeAspect="1"/>
          </p:cNvPicPr>
          <p:nvPr/>
        </p:nvPicPr>
        <p:blipFill>
          <a:blip r:embed="rId4"/>
          <a:stretch>
            <a:fillRect/>
          </a:stretch>
        </p:blipFill>
        <p:spPr>
          <a:xfrm>
            <a:off x="7262963" y="1849272"/>
            <a:ext cx="4826679" cy="2806877"/>
          </a:xfrm>
          <a:prstGeom prst="rect">
            <a:avLst/>
          </a:prstGeom>
        </p:spPr>
      </p:pic>
    </p:spTree>
    <p:extLst>
      <p:ext uri="{BB962C8B-B14F-4D97-AF65-F5344CB8AC3E}">
        <p14:creationId xmlns:p14="http://schemas.microsoft.com/office/powerpoint/2010/main" val="3650911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AFC7C9F-7D25-3CB5-F085-F110DF78DA7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31BEBC0-1BF5-1779-0D7F-3CF23F795509}"/>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8AB303E0-17DC-0717-5BD5-BA2F9EF8B827}"/>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3.4. Litigation and global trends in climate change litigation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74B93F0-7387-AD06-6E1B-E0C96C9B9DC7}"/>
              </a:ext>
            </a:extLst>
          </p:cNvPr>
          <p:cNvSpPr>
            <a:spLocks noGrp="1"/>
          </p:cNvSpPr>
          <p:nvPr>
            <p:ph type="body" idx="1"/>
          </p:nvPr>
        </p:nvSpPr>
        <p:spPr>
          <a:xfrm>
            <a:off x="993057" y="2113658"/>
            <a:ext cx="6062836" cy="351712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60325" indent="0" algn="just">
              <a:lnSpc>
                <a:spcPct val="100000"/>
              </a:lnSpc>
              <a:spcBef>
                <a:spcPts val="600"/>
              </a:spcBef>
              <a:spcAft>
                <a:spcPts val="600"/>
              </a:spcAft>
            </a:pPr>
            <a:r>
              <a:rPr lang="en-US" sz="2200" b="1" i="0" dirty="0">
                <a:solidFill>
                  <a:srgbClr val="1F1F1F"/>
                </a:solidFill>
                <a:effectLst/>
                <a:latin typeface="Arial" panose="020B0604020202020204" pitchFamily="34" charset="0"/>
                <a:cs typeface="Arial" panose="020B0604020202020204" pitchFamily="34" charset="0"/>
              </a:rPr>
              <a:t>Global Trends:</a:t>
            </a:r>
          </a:p>
          <a:p>
            <a:pPr marL="60325" indent="0" algn="just">
              <a:lnSpc>
                <a:spcPct val="100000"/>
              </a:lnSpc>
              <a:spcBef>
                <a:spcPts val="600"/>
              </a:spcBef>
              <a:spcAft>
                <a:spcPts val="600"/>
              </a:spcAft>
            </a:pPr>
            <a:r>
              <a:rPr lang="en-US" sz="2100" b="1" i="0" dirty="0">
                <a:solidFill>
                  <a:srgbClr val="1F1F1F"/>
                </a:solidFill>
                <a:effectLst/>
                <a:latin typeface="Arial" panose="020B0604020202020204" pitchFamily="34" charset="0"/>
                <a:cs typeface="Arial" panose="020B0604020202020204" pitchFamily="34" charset="0"/>
              </a:rPr>
              <a:t>Rising Case Numbers:</a:t>
            </a:r>
            <a:r>
              <a:rPr lang="en-US" sz="2100" b="0" i="0" dirty="0">
                <a:solidFill>
                  <a:srgbClr val="1F1F1F"/>
                </a:solidFill>
                <a:effectLst/>
                <a:latin typeface="Arial" panose="020B0604020202020204" pitchFamily="34" charset="0"/>
                <a:cs typeface="Arial" panose="020B0604020202020204" pitchFamily="34" charset="0"/>
              </a:rPr>
              <a:t> The number of climate change lawsuits is steadily increasing. Reports suggest over 2,000 cases filed globally as of 2023, with a significant presence in both developed and developing nations.</a:t>
            </a:r>
          </a:p>
          <a:p>
            <a:pPr marL="60325" indent="0" algn="just">
              <a:lnSpc>
                <a:spcPct val="100000"/>
              </a:lnSpc>
              <a:spcBef>
                <a:spcPts val="600"/>
              </a:spcBef>
              <a:spcAft>
                <a:spcPts val="600"/>
              </a:spcAft>
            </a:pPr>
            <a:r>
              <a:rPr lang="en-US" sz="2100" b="1" i="0" dirty="0">
                <a:solidFill>
                  <a:srgbClr val="1F1F1F"/>
                </a:solidFill>
                <a:effectLst/>
                <a:latin typeface="Arial" panose="020B0604020202020204" pitchFamily="34" charset="0"/>
                <a:cs typeface="Arial" panose="020B0604020202020204" pitchFamily="34" charset="0"/>
              </a:rPr>
              <a:t>Expanding Jurisdictions:</a:t>
            </a:r>
            <a:r>
              <a:rPr lang="en-US" sz="2100" b="0" i="0" dirty="0">
                <a:solidFill>
                  <a:srgbClr val="1F1F1F"/>
                </a:solidFill>
                <a:effectLst/>
                <a:latin typeface="Arial" panose="020B0604020202020204" pitchFamily="34" charset="0"/>
                <a:cs typeface="Arial" panose="020B0604020202020204" pitchFamily="34" charset="0"/>
              </a:rPr>
              <a:t> </a:t>
            </a:r>
            <a:r>
              <a:rPr lang="en-US" sz="2100" dirty="0">
                <a:solidFill>
                  <a:srgbClr val="1F1F1F"/>
                </a:solidFill>
                <a:latin typeface="Arial" panose="020B0604020202020204" pitchFamily="34" charset="0"/>
                <a:cs typeface="Arial" panose="020B0604020202020204" pitchFamily="34" charset="0"/>
              </a:rPr>
              <a:t>Litigation is not limited to traditional the United States, Australia, UK and EU countries. New cases are emerging in countries like China, Russia, and Thailand, indicating a globalized phenomenon.</a:t>
            </a:r>
          </a:p>
          <a:p>
            <a:pPr marL="60325" indent="0" algn="just">
              <a:lnSpc>
                <a:spcPct val="100000"/>
              </a:lnSpc>
              <a:spcBef>
                <a:spcPts val="0"/>
              </a:spcBef>
              <a:spcAft>
                <a:spcPts val="600"/>
              </a:spcAft>
            </a:pPr>
            <a:endParaRPr lang="en-US" sz="2000" b="1"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1C760D59-E10E-1E6D-DE3C-1E6FE9E3E70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4D0D842-9C21-B501-0B4E-3B1B72B51BB3}"/>
              </a:ext>
            </a:extLst>
          </p:cNvPr>
          <p:cNvPicPr>
            <a:picLocks noChangeAspect="1"/>
          </p:cNvPicPr>
          <p:nvPr/>
        </p:nvPicPr>
        <p:blipFill>
          <a:blip r:embed="rId4"/>
          <a:stretch>
            <a:fillRect/>
          </a:stretch>
        </p:blipFill>
        <p:spPr>
          <a:xfrm>
            <a:off x="7807441" y="1811668"/>
            <a:ext cx="4053104" cy="3035916"/>
          </a:xfrm>
          <a:prstGeom prst="rect">
            <a:avLst/>
          </a:prstGeom>
        </p:spPr>
      </p:pic>
    </p:spTree>
    <p:extLst>
      <p:ext uri="{BB962C8B-B14F-4D97-AF65-F5344CB8AC3E}">
        <p14:creationId xmlns:p14="http://schemas.microsoft.com/office/powerpoint/2010/main" val="1543043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0C3FFF94-3A35-03DF-16F5-D36007A58D3D}"/>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3</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Traditional legal methods</a:t>
            </a:r>
            <a:endParaRPr lang="LID4096" sz="2200" dirty="0">
              <a:latin typeface="Segoe UI" panose="020B0502040204020203" pitchFamily="34" charset="0"/>
              <a:cs typeface="Segoe UI" panose="020B0502040204020203" pitchFamily="34" charset="0"/>
            </a:endParaRPr>
          </a:p>
        </p:txBody>
      </p:sp>
      <p:sp>
        <p:nvSpPr>
          <p:cNvPr id="3" name="Θέση κειμένου 2">
            <a:extLst>
              <a:ext uri="{FF2B5EF4-FFF2-40B4-BE49-F238E27FC236}">
                <a16:creationId xmlns:a16="http://schemas.microsoft.com/office/drawing/2014/main" id="{1F7B350A-9D1F-0464-C808-BCE2436CCF74}"/>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marL="0" indent="0" algn="just">
              <a:lnSpc>
                <a:spcPct val="107000"/>
              </a:lnSpc>
              <a:spcBef>
                <a:spcPts val="600"/>
              </a:spcBef>
              <a:spcAft>
                <a:spcPts val="600"/>
              </a:spcAft>
            </a:pPr>
            <a:r>
              <a:rPr lang="en-US" sz="2100" b="1"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Some key points</a:t>
            </a:r>
          </a:p>
          <a:p>
            <a:pPr marL="0" indent="0" algn="just">
              <a:lnSpc>
                <a:spcPct val="107000"/>
              </a:lnSpc>
              <a:spcBef>
                <a:spcPts val="600"/>
              </a:spcBef>
              <a:spcAft>
                <a:spcPts val="600"/>
              </a:spcAft>
            </a:pPr>
            <a:r>
              <a:rPr lang="en-US" sz="19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 Resolving climate change disputes is complex due to the issue's multifaceted nature and diverse stakeholders involved. </a:t>
            </a:r>
          </a:p>
          <a:p>
            <a:pPr marL="0" indent="0" algn="just">
              <a:lnSpc>
                <a:spcPct val="107000"/>
              </a:lnSpc>
              <a:spcBef>
                <a:spcPts val="600"/>
              </a:spcBef>
              <a:spcAft>
                <a:spcPts val="600"/>
              </a:spcAft>
            </a:pPr>
            <a:r>
              <a:rPr lang="en-US" sz="19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 When it comes to resolving disputes, there are two main categories: traditional methods and Alternative Dispute Resolution (ADR).</a:t>
            </a:r>
          </a:p>
          <a:p>
            <a:pPr marL="0" indent="0" algn="just">
              <a:lnSpc>
                <a:spcPct val="107000"/>
              </a:lnSpc>
              <a:spcBef>
                <a:spcPts val="600"/>
              </a:spcBef>
              <a:spcAft>
                <a:spcPts val="600"/>
              </a:spcAft>
            </a:pPr>
            <a:r>
              <a:rPr lang="en-US" sz="19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 ADR offers alternative avenues for finding solutions outside of court.</a:t>
            </a:r>
          </a:p>
          <a:p>
            <a:pPr marL="0" indent="0" algn="just">
              <a:lnSpc>
                <a:spcPct val="107000"/>
              </a:lnSpc>
              <a:spcBef>
                <a:spcPts val="600"/>
              </a:spcBef>
              <a:spcAft>
                <a:spcPts val="600"/>
              </a:spcAft>
            </a:pPr>
            <a:r>
              <a:rPr lang="en-US" sz="1900" kern="100" dirty="0">
                <a:solidFill>
                  <a:schemeClr val="tx1"/>
                </a:solidFill>
                <a:effectLst/>
                <a:latin typeface="Arial" panose="020B0604020202020204" pitchFamily="34" charset="0"/>
                <a:ea typeface="Calibri" panose="020F0502020204030204" pitchFamily="34" charset="0"/>
                <a:cs typeface="Arial" panose="020B0604020202020204" pitchFamily="34" charset="0"/>
              </a:rPr>
              <a:t>- Traditional methods are the more established and typically involve the court system.</a:t>
            </a: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0FA6C67B-351B-4A1E-0709-294D98A9C355}"/>
              </a:ext>
            </a:extLst>
          </p:cNvPr>
          <p:cNvPicPr>
            <a:picLocks noChangeAspect="1"/>
          </p:cNvPicPr>
          <p:nvPr/>
        </p:nvPicPr>
        <p:blipFill>
          <a:blip r:embed="rId4"/>
          <a:stretch>
            <a:fillRect/>
          </a:stretch>
        </p:blipFill>
        <p:spPr>
          <a:xfrm>
            <a:off x="7376616" y="1665415"/>
            <a:ext cx="4492336" cy="3234131"/>
          </a:xfrm>
          <a:prstGeom prst="rect">
            <a:avLst/>
          </a:prstGeom>
        </p:spPr>
      </p:pic>
    </p:spTree>
    <p:extLst>
      <p:ext uri="{BB962C8B-B14F-4D97-AF65-F5344CB8AC3E}">
        <p14:creationId xmlns:p14="http://schemas.microsoft.com/office/powerpoint/2010/main" val="3023870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2FEC3940-1D26-AECC-A394-4D57076351A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1465F97-EBC6-9722-5A92-49E902A33CE4}"/>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1D0E8A7D-5D84-50E3-5A99-76D38243764E}"/>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3.4. Litigation and global trends in climate change litigation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5D71DD6E-11C6-5142-075B-B422DE898ABA}"/>
              </a:ext>
            </a:extLst>
          </p:cNvPr>
          <p:cNvSpPr>
            <a:spLocks noGrp="1"/>
          </p:cNvSpPr>
          <p:nvPr>
            <p:ph type="body" idx="1"/>
          </p:nvPr>
        </p:nvSpPr>
        <p:spPr>
          <a:xfrm>
            <a:off x="993057" y="2354239"/>
            <a:ext cx="6062836" cy="319077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marL="60325" indent="0" algn="just">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Global Trends:</a:t>
            </a:r>
          </a:p>
          <a:p>
            <a:pPr algn="just">
              <a:lnSpc>
                <a:spcPct val="11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Diversifying Plaintiffs:</a:t>
            </a:r>
            <a:r>
              <a:rPr lang="en-US" sz="1800" b="0" i="0" dirty="0">
                <a:solidFill>
                  <a:srgbClr val="1F1F1F"/>
                </a:solidFill>
                <a:effectLst/>
                <a:latin typeface="Arial" panose="020B0604020202020204" pitchFamily="34" charset="0"/>
                <a:cs typeface="Arial" panose="020B0604020202020204" pitchFamily="34" charset="0"/>
              </a:rPr>
              <a:t> Individuals, communities, Indigenous groups, and even children are actively using legal avenues to hold governments and corporations accountable for climate action.</a:t>
            </a:r>
          </a:p>
          <a:p>
            <a:pPr algn="just">
              <a:lnSpc>
                <a:spcPct val="11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Favorable Outcomes:</a:t>
            </a:r>
            <a:r>
              <a:rPr lang="en-US" sz="1800" b="0" i="0" dirty="0">
                <a:solidFill>
                  <a:srgbClr val="1F1F1F"/>
                </a:solidFill>
                <a:effectLst/>
                <a:latin typeface="Arial" panose="020B0604020202020204" pitchFamily="34" charset="0"/>
                <a:cs typeface="Arial" panose="020B0604020202020204" pitchFamily="34" charset="0"/>
              </a:rPr>
              <a:t> Over 50% of climate cases have outcomes deemed positive for climate action, including stricter regulations, project cancellations, and government policy changes.</a:t>
            </a:r>
          </a:p>
        </p:txBody>
      </p:sp>
      <p:pic>
        <p:nvPicPr>
          <p:cNvPr id="6" name="Εικόνα 5">
            <a:extLst>
              <a:ext uri="{FF2B5EF4-FFF2-40B4-BE49-F238E27FC236}">
                <a16:creationId xmlns:a16="http://schemas.microsoft.com/office/drawing/2014/main" id="{C9B87176-B16D-A684-264A-5E669CFB897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F32BCE69-E96F-F0BD-19AB-56F86B11F43B}"/>
              </a:ext>
            </a:extLst>
          </p:cNvPr>
          <p:cNvPicPr>
            <a:picLocks noChangeAspect="1"/>
          </p:cNvPicPr>
          <p:nvPr/>
        </p:nvPicPr>
        <p:blipFill>
          <a:blip r:embed="rId4"/>
          <a:stretch>
            <a:fillRect/>
          </a:stretch>
        </p:blipFill>
        <p:spPr>
          <a:xfrm>
            <a:off x="7530049" y="1809249"/>
            <a:ext cx="4564076" cy="3041747"/>
          </a:xfrm>
          <a:prstGeom prst="rect">
            <a:avLst/>
          </a:prstGeom>
        </p:spPr>
      </p:pic>
    </p:spTree>
    <p:extLst>
      <p:ext uri="{BB962C8B-B14F-4D97-AF65-F5344CB8AC3E}">
        <p14:creationId xmlns:p14="http://schemas.microsoft.com/office/powerpoint/2010/main" val="3554560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498DAA4-5DAF-4AE2-3609-C01E472E88E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BC4AC83-FD5C-BFA5-9A16-35BF8F0A4905}"/>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63B993F3-44B4-94F0-0F43-A2CA1B7CB055}"/>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3.4. Litigation and global trends in climate change litigation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C8A929D6-A86C-D906-3EBB-C1F2854D9E95}"/>
              </a:ext>
            </a:extLst>
          </p:cNvPr>
          <p:cNvSpPr>
            <a:spLocks noGrp="1"/>
          </p:cNvSpPr>
          <p:nvPr>
            <p:ph type="body" idx="1"/>
          </p:nvPr>
        </p:nvSpPr>
        <p:spPr>
          <a:xfrm>
            <a:off x="993057" y="2113658"/>
            <a:ext cx="6062836" cy="351712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lnSpc>
                <a:spcPct val="100000"/>
              </a:lnSpc>
              <a:spcBef>
                <a:spcPts val="0"/>
              </a:spcBef>
              <a:spcAft>
                <a:spcPts val="600"/>
              </a:spcAft>
            </a:pPr>
            <a:r>
              <a:rPr lang="en-US" sz="2000" b="1" i="0" dirty="0">
                <a:solidFill>
                  <a:srgbClr val="1F1F1F"/>
                </a:solidFill>
                <a:effectLst/>
                <a:latin typeface="Google Sans"/>
              </a:rPr>
              <a:t>Global Trends:</a:t>
            </a:r>
          </a:p>
          <a:p>
            <a:pPr marL="346075" indent="-285750" algn="just">
              <a:lnSpc>
                <a:spcPct val="100000"/>
              </a:lnSpc>
              <a:spcBef>
                <a:spcPts val="0"/>
              </a:spcBef>
              <a:spcAft>
                <a:spcPts val="600"/>
              </a:spcAft>
              <a:buFont typeface="Arial" panose="020B0604020202020204" pitchFamily="34" charset="0"/>
              <a:buChar char="•"/>
            </a:pPr>
            <a:r>
              <a:rPr lang="en-US" sz="1800" b="1" kern="100" dirty="0">
                <a:solidFill>
                  <a:srgbClr val="1F1F1F"/>
                </a:solidFill>
                <a:latin typeface="Arial" panose="020B0604020202020204" pitchFamily="34" charset="0"/>
                <a:cs typeface="Times New Roman" panose="02020603050405020304" pitchFamily="18" charset="0"/>
              </a:rPr>
              <a:t>Emerging Issues: </a:t>
            </a:r>
            <a:r>
              <a:rPr lang="en-US" sz="1800" kern="100" dirty="0">
                <a:solidFill>
                  <a:srgbClr val="1F1F1F"/>
                </a:solidFill>
                <a:latin typeface="Arial" panose="020B0604020202020204" pitchFamily="34" charset="0"/>
                <a:cs typeface="Times New Roman" panose="02020603050405020304" pitchFamily="18" charset="0"/>
              </a:rPr>
              <a:t>New areas of litigation are gaining traction, such as "climate-washing" lawsuits against companies accused of misleading green practices, and investment decisions challenged for their climate impact.</a:t>
            </a:r>
          </a:p>
          <a:p>
            <a:pPr marL="346075" indent="-285750" algn="just">
              <a:lnSpc>
                <a:spcPct val="100000"/>
              </a:lnSpc>
              <a:spcBef>
                <a:spcPts val="0"/>
              </a:spcBef>
              <a:spcAft>
                <a:spcPts val="600"/>
              </a:spcAft>
              <a:buFont typeface="Arial" panose="020B0604020202020204" pitchFamily="34" charset="0"/>
              <a:buChar char="•"/>
            </a:pPr>
            <a:r>
              <a:rPr lang="en-US" sz="1800" b="1" kern="100" dirty="0">
                <a:solidFill>
                  <a:srgbClr val="1F1F1F"/>
                </a:solidFill>
                <a:latin typeface="Arial" panose="020B0604020202020204" pitchFamily="34" charset="0"/>
                <a:cs typeface="Times New Roman" panose="02020603050405020304" pitchFamily="18" charset="0"/>
              </a:rPr>
              <a:t>Example for "climate-washing" lawsuits: </a:t>
            </a:r>
            <a:r>
              <a:rPr lang="en-US" sz="1800" kern="100" dirty="0">
                <a:solidFill>
                  <a:srgbClr val="1F1F1F"/>
                </a:solidFill>
                <a:latin typeface="Arial" panose="020B0604020202020204" pitchFamily="34" charset="0"/>
                <a:cs typeface="Times New Roman" panose="02020603050405020304" pitchFamily="18" charset="0"/>
              </a:rPr>
              <a:t>An oil and gas company claiming to be "committed to reducing their carbon footprint" while lobbying against climate regulations and expanding fossil fuel extraction.</a:t>
            </a:r>
          </a:p>
          <a:p>
            <a:pPr marL="60325" indent="0" algn="just">
              <a:lnSpc>
                <a:spcPct val="100000"/>
              </a:lnSpc>
              <a:spcBef>
                <a:spcPts val="0"/>
              </a:spcBef>
              <a:spcAft>
                <a:spcPts val="600"/>
              </a:spcAft>
            </a:pPr>
            <a:endParaRPr lang="en-US" sz="2400" b="0" i="0" dirty="0">
              <a:solidFill>
                <a:srgbClr val="1F1F1F"/>
              </a:solidFill>
              <a:effectLst/>
              <a:latin typeface="Google Sans"/>
            </a:endParaRPr>
          </a:p>
          <a:p>
            <a:pPr marL="60325" indent="0" algn="just">
              <a:lnSpc>
                <a:spcPct val="100000"/>
              </a:lnSpc>
              <a:spcBef>
                <a:spcPts val="0"/>
              </a:spcBef>
              <a:spcAft>
                <a:spcPts val="600"/>
              </a:spcAft>
            </a:pPr>
            <a:endParaRPr lang="en-US" sz="2000" b="1"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C346C32B-7F1A-AD2F-29A2-321D683F617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546D358-2E43-55C9-03FE-0C6609890C01}"/>
              </a:ext>
            </a:extLst>
          </p:cNvPr>
          <p:cNvPicPr>
            <a:picLocks noChangeAspect="1"/>
          </p:cNvPicPr>
          <p:nvPr/>
        </p:nvPicPr>
        <p:blipFill>
          <a:blip r:embed="rId4"/>
          <a:stretch>
            <a:fillRect/>
          </a:stretch>
        </p:blipFill>
        <p:spPr>
          <a:xfrm>
            <a:off x="7283332" y="1330657"/>
            <a:ext cx="4448329" cy="3336878"/>
          </a:xfrm>
          <a:prstGeom prst="rect">
            <a:avLst/>
          </a:prstGeom>
        </p:spPr>
      </p:pic>
    </p:spTree>
    <p:extLst>
      <p:ext uri="{BB962C8B-B14F-4D97-AF65-F5344CB8AC3E}">
        <p14:creationId xmlns:p14="http://schemas.microsoft.com/office/powerpoint/2010/main" val="3979169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D8B1423-1574-B3A7-9652-B23461EAE24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699E769-40E2-9A41-B0A0-3EF602929148}"/>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6D5EC37A-D0B2-9213-2CFB-D228EB7EF2DF}"/>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3.4. Litigation and global trends in climate change litigation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02D19F6-B38A-9BC1-9344-7B0B7F410817}"/>
              </a:ext>
            </a:extLst>
          </p:cNvPr>
          <p:cNvSpPr>
            <a:spLocks noGrp="1"/>
          </p:cNvSpPr>
          <p:nvPr>
            <p:ph type="body" idx="1"/>
          </p:nvPr>
        </p:nvSpPr>
        <p:spPr>
          <a:xfrm>
            <a:off x="993057" y="2113658"/>
            <a:ext cx="6062836" cy="351712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lnSpc>
                <a:spcPct val="110000"/>
              </a:lnSpc>
              <a:spcBef>
                <a:spcPts val="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Global Trends:</a:t>
            </a:r>
          </a:p>
          <a:p>
            <a:pPr marL="60325" indent="0" algn="just">
              <a:lnSpc>
                <a:spcPct val="110000"/>
              </a:lnSpc>
              <a:spcBef>
                <a:spcPts val="0"/>
              </a:spcBef>
              <a:spcAft>
                <a:spcPts val="600"/>
              </a:spcAft>
            </a:pPr>
            <a:r>
              <a:rPr lang="en-US" sz="1800" b="1" i="1" dirty="0">
                <a:solidFill>
                  <a:srgbClr val="1F1F1F"/>
                </a:solidFill>
                <a:effectLst/>
                <a:latin typeface="Arial" panose="020B0604020202020204" pitchFamily="34" charset="0"/>
                <a:cs typeface="Arial" panose="020B0604020202020204" pitchFamily="34" charset="0"/>
              </a:rPr>
              <a:t>Shifting Focus and Targets:</a:t>
            </a:r>
            <a:endParaRPr lang="en-US" sz="1800" b="1" i="1" kern="100" dirty="0">
              <a:solidFill>
                <a:srgbClr val="1F1F1F"/>
              </a:solidFill>
              <a:latin typeface="Arial" panose="020B0604020202020204" pitchFamily="34" charset="0"/>
              <a:cs typeface="Arial" panose="020B0604020202020204" pitchFamily="34" charset="0"/>
            </a:endParaRPr>
          </a:p>
          <a:p>
            <a:pPr marL="60325" indent="0" algn="just">
              <a:lnSpc>
                <a:spcPct val="110000"/>
              </a:lnSpc>
              <a:spcBef>
                <a:spcPts val="0"/>
              </a:spcBef>
              <a:spcAft>
                <a:spcPts val="600"/>
              </a:spcAft>
            </a:pPr>
            <a:r>
              <a:rPr lang="en-US" sz="1800" b="1" i="1" kern="100" dirty="0">
                <a:solidFill>
                  <a:srgbClr val="1F1F1F"/>
                </a:solidFill>
                <a:latin typeface="Arial" panose="020B0604020202020204" pitchFamily="34" charset="0"/>
                <a:cs typeface="Arial" panose="020B0604020202020204" pitchFamily="34" charset="0"/>
              </a:rPr>
              <a:t>1)</a:t>
            </a:r>
            <a:r>
              <a:rPr lang="en-US" sz="1800" b="1" i="0" dirty="0">
                <a:solidFill>
                  <a:srgbClr val="1F1F1F"/>
                </a:solidFill>
                <a:effectLst/>
                <a:latin typeface="Arial" panose="020B0604020202020204" pitchFamily="34" charset="0"/>
                <a:cs typeface="Arial" panose="020B0604020202020204" pitchFamily="34" charset="0"/>
              </a:rPr>
              <a:t> Investment decisions under scrutiny:</a:t>
            </a:r>
            <a:r>
              <a:rPr lang="en-US" sz="1800" b="0" i="0" dirty="0">
                <a:solidFill>
                  <a:srgbClr val="1F1F1F"/>
                </a:solidFill>
                <a:effectLst/>
                <a:latin typeface="Arial" panose="020B0604020202020204" pitchFamily="34" charset="0"/>
                <a:cs typeface="Arial" panose="020B0604020202020204" pitchFamily="34" charset="0"/>
              </a:rPr>
              <a:t> Litigation increasingly targets investment decisions related to high-emitting activities, challenging them at various stages from financing to approval.</a:t>
            </a:r>
          </a:p>
          <a:p>
            <a:pPr marL="60325" indent="0" algn="just">
              <a:lnSpc>
                <a:spcPct val="110000"/>
              </a:lnSpc>
              <a:spcBef>
                <a:spcPts val="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2) Biodiversity-climate connection gaining ground:</a:t>
            </a:r>
            <a:r>
              <a:rPr lang="en-US" sz="1800" b="0" i="0" dirty="0">
                <a:solidFill>
                  <a:srgbClr val="1F1F1F"/>
                </a:solidFill>
                <a:effectLst/>
                <a:latin typeface="Arial" panose="020B0604020202020204" pitchFamily="34" charset="0"/>
                <a:cs typeface="Arial" panose="020B0604020202020204" pitchFamily="34" charset="0"/>
              </a:rPr>
              <a:t> Lawsuits are emerging based on the link between climate change and biodiversity loss, particularly concerning ocean protection.</a:t>
            </a:r>
          </a:p>
        </p:txBody>
      </p:sp>
      <p:pic>
        <p:nvPicPr>
          <p:cNvPr id="6" name="Εικόνα 5">
            <a:extLst>
              <a:ext uri="{FF2B5EF4-FFF2-40B4-BE49-F238E27FC236}">
                <a16:creationId xmlns:a16="http://schemas.microsoft.com/office/drawing/2014/main" id="{2E08D7C9-E9F2-BB3C-8515-BA09A8FC93DB}"/>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4100D307-5539-A191-CF9A-EFE43128C9CD}"/>
              </a:ext>
            </a:extLst>
          </p:cNvPr>
          <p:cNvPicPr>
            <a:picLocks noChangeAspect="1"/>
          </p:cNvPicPr>
          <p:nvPr/>
        </p:nvPicPr>
        <p:blipFill>
          <a:blip r:embed="rId4"/>
          <a:stretch>
            <a:fillRect/>
          </a:stretch>
        </p:blipFill>
        <p:spPr>
          <a:xfrm>
            <a:off x="7417558" y="1970695"/>
            <a:ext cx="4678395" cy="2845228"/>
          </a:xfrm>
          <a:prstGeom prst="rect">
            <a:avLst/>
          </a:prstGeom>
        </p:spPr>
      </p:pic>
    </p:spTree>
    <p:extLst>
      <p:ext uri="{BB962C8B-B14F-4D97-AF65-F5344CB8AC3E}">
        <p14:creationId xmlns:p14="http://schemas.microsoft.com/office/powerpoint/2010/main" val="657193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C772189-C43C-E425-AE9F-5A5EB0508FB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131DC24-707A-2623-994E-EFB3B7530E7A}"/>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2374652A-4D57-F2D0-43FB-4DBCAFA992C1}"/>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3.4. Litigation and global trends in climate change litigation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3DAE9685-49EA-AB43-6797-5646A32170ED}"/>
              </a:ext>
            </a:extLst>
          </p:cNvPr>
          <p:cNvSpPr>
            <a:spLocks noGrp="1"/>
          </p:cNvSpPr>
          <p:nvPr>
            <p:ph type="body" idx="1"/>
          </p:nvPr>
        </p:nvSpPr>
        <p:spPr>
          <a:xfrm>
            <a:off x="993057" y="2113658"/>
            <a:ext cx="6062836" cy="36866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pPr marL="60325" indent="0" algn="just">
              <a:lnSpc>
                <a:spcPct val="110000"/>
              </a:lnSpc>
              <a:spcBef>
                <a:spcPts val="0"/>
              </a:spcBef>
              <a:spcAft>
                <a:spcPts val="600"/>
              </a:spcAft>
            </a:pPr>
            <a:r>
              <a:rPr lang="en-US" sz="2200" b="1" i="0" dirty="0">
                <a:solidFill>
                  <a:srgbClr val="1F1F1F"/>
                </a:solidFill>
                <a:effectLst/>
                <a:latin typeface="Arial" panose="020B0604020202020204" pitchFamily="34" charset="0"/>
                <a:cs typeface="Arial" panose="020B0604020202020204" pitchFamily="34" charset="0"/>
              </a:rPr>
              <a:t>Global Trends</a:t>
            </a:r>
          </a:p>
          <a:p>
            <a:pPr marL="60325" indent="0" algn="just">
              <a:lnSpc>
                <a:spcPct val="110000"/>
              </a:lnSpc>
              <a:spcBef>
                <a:spcPts val="0"/>
              </a:spcBef>
              <a:spcAft>
                <a:spcPts val="600"/>
              </a:spcAft>
            </a:pPr>
            <a:r>
              <a:rPr lang="en-US" sz="2100" b="1" i="1" dirty="0">
                <a:solidFill>
                  <a:srgbClr val="1F1F1F"/>
                </a:solidFill>
                <a:effectLst/>
                <a:latin typeface="Arial" panose="020B0604020202020204" pitchFamily="34" charset="0"/>
                <a:cs typeface="Arial" panose="020B0604020202020204" pitchFamily="34" charset="0"/>
              </a:rPr>
              <a:t>Shifting Focus and Targets:</a:t>
            </a:r>
            <a:endParaRPr lang="en-US" sz="2100" b="1" i="1" kern="100" dirty="0">
              <a:solidFill>
                <a:srgbClr val="1F1F1F"/>
              </a:solidFill>
              <a:latin typeface="Arial" panose="020B0604020202020204" pitchFamily="34" charset="0"/>
              <a:cs typeface="Arial" panose="020B0604020202020204" pitchFamily="34" charset="0"/>
            </a:endParaRPr>
          </a:p>
          <a:p>
            <a:pPr marL="60325" indent="0" algn="just">
              <a:lnSpc>
                <a:spcPct val="110000"/>
              </a:lnSpc>
              <a:spcBef>
                <a:spcPts val="0"/>
              </a:spcBef>
              <a:spcAft>
                <a:spcPts val="600"/>
              </a:spcAft>
            </a:pPr>
            <a:r>
              <a:rPr lang="en-US" sz="2100" b="1" i="1" kern="100" dirty="0">
                <a:solidFill>
                  <a:srgbClr val="1F1F1F"/>
                </a:solidFill>
                <a:latin typeface="Arial" panose="020B0604020202020204" pitchFamily="34" charset="0"/>
                <a:cs typeface="Arial" panose="020B0604020202020204" pitchFamily="34" charset="0"/>
              </a:rPr>
              <a:t>3) “Climate-washing" claims on the rise</a:t>
            </a:r>
          </a:p>
          <a:p>
            <a:pPr marL="403225" indent="-342900" algn="just">
              <a:lnSpc>
                <a:spcPct val="110000"/>
              </a:lnSpc>
              <a:spcBef>
                <a:spcPts val="0"/>
              </a:spcBef>
              <a:spcAft>
                <a:spcPts val="600"/>
              </a:spcAft>
              <a:buFontTx/>
              <a:buChar char="-"/>
            </a:pPr>
            <a:r>
              <a:rPr lang="en-US" sz="2100" kern="100" dirty="0">
                <a:solidFill>
                  <a:srgbClr val="1F1F1F"/>
                </a:solidFill>
                <a:latin typeface="Arial" panose="020B0604020202020204" pitchFamily="34" charset="0"/>
                <a:cs typeface="Arial" panose="020B0604020202020204" pitchFamily="34" charset="0"/>
              </a:rPr>
              <a:t>New areas of litigation are gaining traction, such as against companies accused of misleading green practices.</a:t>
            </a:r>
          </a:p>
          <a:p>
            <a:pPr marL="403225" indent="-342900" algn="just">
              <a:lnSpc>
                <a:spcPct val="110000"/>
              </a:lnSpc>
              <a:spcBef>
                <a:spcPts val="0"/>
              </a:spcBef>
              <a:spcAft>
                <a:spcPts val="600"/>
              </a:spcAft>
              <a:buFontTx/>
              <a:buChar char="-"/>
            </a:pPr>
            <a:r>
              <a:rPr lang="en-US" sz="2100" kern="100" dirty="0">
                <a:solidFill>
                  <a:srgbClr val="1F1F1F"/>
                </a:solidFill>
                <a:latin typeface="Arial" panose="020B0604020202020204" pitchFamily="34" charset="0"/>
                <a:cs typeface="Arial" panose="020B0604020202020204" pitchFamily="34" charset="0"/>
              </a:rPr>
              <a:t>“Climate-washing" lawsuits target companies accused of misleading the public about their environmental practices or the sustainability of their products.</a:t>
            </a:r>
          </a:p>
          <a:p>
            <a:pPr marL="403225" indent="-342900" algn="just">
              <a:lnSpc>
                <a:spcPct val="110000"/>
              </a:lnSpc>
              <a:spcBef>
                <a:spcPts val="0"/>
              </a:spcBef>
              <a:spcAft>
                <a:spcPts val="600"/>
              </a:spcAft>
              <a:buFontTx/>
              <a:buChar char="-"/>
            </a:pPr>
            <a:r>
              <a:rPr lang="en-US" sz="2100" kern="100" dirty="0">
                <a:solidFill>
                  <a:srgbClr val="1F1F1F"/>
                </a:solidFill>
                <a:latin typeface="Arial" panose="020B0604020202020204" pitchFamily="34" charset="0"/>
                <a:cs typeface="Arial" panose="020B0604020202020204" pitchFamily="34" charset="0"/>
              </a:rPr>
              <a:t>These lawsuits aim to hold them accountable for deceptive marketing and unfair business practices.</a:t>
            </a:r>
          </a:p>
        </p:txBody>
      </p:sp>
      <p:pic>
        <p:nvPicPr>
          <p:cNvPr id="6" name="Εικόνα 5">
            <a:extLst>
              <a:ext uri="{FF2B5EF4-FFF2-40B4-BE49-F238E27FC236}">
                <a16:creationId xmlns:a16="http://schemas.microsoft.com/office/drawing/2014/main" id="{5FCCF0ED-EB06-70B0-9798-9F90BEC1537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FB46C97D-2C8C-275F-6734-15600E60867B}"/>
              </a:ext>
            </a:extLst>
          </p:cNvPr>
          <p:cNvPicPr>
            <a:picLocks noChangeAspect="1"/>
          </p:cNvPicPr>
          <p:nvPr/>
        </p:nvPicPr>
        <p:blipFill>
          <a:blip r:embed="rId4"/>
          <a:stretch>
            <a:fillRect/>
          </a:stretch>
        </p:blipFill>
        <p:spPr>
          <a:xfrm>
            <a:off x="7192369" y="1949243"/>
            <a:ext cx="4953413" cy="2792840"/>
          </a:xfrm>
          <a:prstGeom prst="rect">
            <a:avLst/>
          </a:prstGeom>
        </p:spPr>
      </p:pic>
    </p:spTree>
    <p:extLst>
      <p:ext uri="{BB962C8B-B14F-4D97-AF65-F5344CB8AC3E}">
        <p14:creationId xmlns:p14="http://schemas.microsoft.com/office/powerpoint/2010/main" val="3021045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F458199-B1A0-C776-6814-21C8B1FD9BB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711980B-DAD6-ABE1-E8B7-F8680EC566E4}"/>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2BD7598E-96F3-E69C-6525-E2F120F3C1B5}"/>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3.4. Litigation and global trends in climate change litigation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ECEDA99-DF7C-CA0C-20AB-62CCBF712CEC}"/>
              </a:ext>
            </a:extLst>
          </p:cNvPr>
          <p:cNvSpPr>
            <a:spLocks noGrp="1"/>
          </p:cNvSpPr>
          <p:nvPr>
            <p:ph type="body" idx="1"/>
          </p:nvPr>
        </p:nvSpPr>
        <p:spPr>
          <a:xfrm>
            <a:off x="993057" y="2273968"/>
            <a:ext cx="6062836" cy="335681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60325" indent="0" algn="just">
              <a:lnSpc>
                <a:spcPct val="80000"/>
              </a:lnSpc>
              <a:spcBef>
                <a:spcPts val="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Global Trends:</a:t>
            </a:r>
          </a:p>
          <a:p>
            <a:pPr marL="60325" indent="0" algn="just">
              <a:lnSpc>
                <a:spcPct val="80000"/>
              </a:lnSpc>
              <a:spcBef>
                <a:spcPts val="0"/>
              </a:spcBef>
              <a:spcAft>
                <a:spcPts val="600"/>
              </a:spcAft>
            </a:pPr>
            <a:r>
              <a:rPr lang="en-US" sz="1800" b="1" i="1" kern="100" dirty="0">
                <a:solidFill>
                  <a:srgbClr val="1F1F1F"/>
                </a:solidFill>
                <a:latin typeface="Arial" panose="020B0604020202020204" pitchFamily="34" charset="0"/>
                <a:cs typeface="Times New Roman" panose="02020603050405020304" pitchFamily="18" charset="0"/>
              </a:rPr>
              <a:t>3) “Climate-washing" claims on the rise</a:t>
            </a:r>
          </a:p>
          <a:p>
            <a:pPr marL="60325" indent="0" algn="just">
              <a:lnSpc>
                <a:spcPct val="80000"/>
              </a:lnSpc>
              <a:spcBef>
                <a:spcPts val="0"/>
              </a:spcBef>
              <a:spcAft>
                <a:spcPts val="600"/>
              </a:spcAft>
            </a:pPr>
            <a:r>
              <a:rPr lang="en-US" sz="1700" kern="100" dirty="0">
                <a:solidFill>
                  <a:srgbClr val="1F1F1F"/>
                </a:solidFill>
                <a:latin typeface="Arial" panose="020B0604020202020204" pitchFamily="34" charset="0"/>
                <a:cs typeface="Arial" panose="020B0604020202020204" pitchFamily="34" charset="0"/>
              </a:rPr>
              <a:t>Examples of "climate-washing“ lawsuits:</a:t>
            </a:r>
          </a:p>
          <a:p>
            <a:pPr marL="60325" indent="0" algn="just">
              <a:lnSpc>
                <a:spcPct val="80000"/>
              </a:lnSpc>
              <a:spcBef>
                <a:spcPts val="600"/>
              </a:spcBef>
              <a:spcAft>
                <a:spcPts val="600"/>
              </a:spcAft>
            </a:pPr>
            <a:r>
              <a:rPr lang="en-US" sz="1700" kern="100" dirty="0">
                <a:solidFill>
                  <a:srgbClr val="1F1F1F"/>
                </a:solidFill>
                <a:latin typeface="Arial" panose="020B0604020202020204" pitchFamily="34" charset="0"/>
                <a:cs typeface="Arial" panose="020B0604020202020204" pitchFamily="34" charset="0"/>
              </a:rPr>
              <a:t>- A clothing company labeling their products as "sustainable" while using environmentally harmful materials or production processes.</a:t>
            </a:r>
          </a:p>
          <a:p>
            <a:pPr marL="60325" indent="0" algn="just">
              <a:lnSpc>
                <a:spcPct val="80000"/>
              </a:lnSpc>
              <a:spcBef>
                <a:spcPts val="600"/>
              </a:spcBef>
              <a:spcAft>
                <a:spcPts val="600"/>
              </a:spcAft>
            </a:pPr>
            <a:r>
              <a:rPr lang="en-US" sz="1700" kern="100" dirty="0">
                <a:solidFill>
                  <a:srgbClr val="1F1F1F"/>
                </a:solidFill>
                <a:latin typeface="Arial" panose="020B0604020202020204" pitchFamily="34" charset="0"/>
                <a:cs typeface="Arial" panose="020B0604020202020204" pitchFamily="34" charset="0"/>
              </a:rPr>
              <a:t>- An oil and gas company claiming to be "committed to reducing their carbon footprint" while lobbying against climate regulations and expanding fossil fuel extraction.</a:t>
            </a:r>
          </a:p>
          <a:p>
            <a:pPr marL="60325" indent="0" algn="just">
              <a:lnSpc>
                <a:spcPct val="80000"/>
              </a:lnSpc>
              <a:spcBef>
                <a:spcPts val="600"/>
              </a:spcBef>
              <a:spcAft>
                <a:spcPts val="600"/>
              </a:spcAft>
            </a:pPr>
            <a:r>
              <a:rPr lang="en-US" sz="1700" kern="100" dirty="0">
                <a:solidFill>
                  <a:srgbClr val="1F1F1F"/>
                </a:solidFill>
                <a:latin typeface="Arial" panose="020B0604020202020204" pitchFamily="34" charset="0"/>
                <a:cs typeface="Arial" panose="020B0604020202020204" pitchFamily="34" charset="0"/>
              </a:rPr>
              <a:t>- An airline advertising their "carbon offset program" without transparent information about the effectiveness and legitimacy of the offsets.</a:t>
            </a:r>
          </a:p>
        </p:txBody>
      </p:sp>
      <p:pic>
        <p:nvPicPr>
          <p:cNvPr id="6" name="Εικόνα 5">
            <a:extLst>
              <a:ext uri="{FF2B5EF4-FFF2-40B4-BE49-F238E27FC236}">
                <a16:creationId xmlns:a16="http://schemas.microsoft.com/office/drawing/2014/main" id="{C85B09B8-2A4E-E39E-8CF9-0363CCACE44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B4677C01-2851-36F2-8958-ACC3F8AB5563}"/>
              </a:ext>
            </a:extLst>
          </p:cNvPr>
          <p:cNvPicPr>
            <a:picLocks noChangeAspect="1"/>
          </p:cNvPicPr>
          <p:nvPr/>
        </p:nvPicPr>
        <p:blipFill>
          <a:blip r:embed="rId4"/>
          <a:stretch>
            <a:fillRect/>
          </a:stretch>
        </p:blipFill>
        <p:spPr>
          <a:xfrm>
            <a:off x="7204651" y="1166047"/>
            <a:ext cx="4714394" cy="3930626"/>
          </a:xfrm>
          <a:prstGeom prst="rect">
            <a:avLst/>
          </a:prstGeom>
        </p:spPr>
      </p:pic>
    </p:spTree>
    <p:extLst>
      <p:ext uri="{BB962C8B-B14F-4D97-AF65-F5344CB8AC3E}">
        <p14:creationId xmlns:p14="http://schemas.microsoft.com/office/powerpoint/2010/main" val="3586201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16DBDE2-CDF2-C650-A4B6-D548C4275D6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902E89F-78C8-BB44-2247-1631E8D1EA7B}"/>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D1F8510C-A137-3D64-90BB-370543A7E88B}"/>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3.5. Shifts in international legal frameworks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0729654-4135-DA13-FE36-CE023894AC95}"/>
              </a:ext>
            </a:extLst>
          </p:cNvPr>
          <p:cNvSpPr>
            <a:spLocks noGrp="1"/>
          </p:cNvSpPr>
          <p:nvPr>
            <p:ph type="body" idx="1"/>
          </p:nvPr>
        </p:nvSpPr>
        <p:spPr>
          <a:xfrm>
            <a:off x="993057" y="2273968"/>
            <a:ext cx="6062836" cy="335681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spcBef>
                <a:spcPts val="600"/>
              </a:spcBef>
              <a:spcAft>
                <a:spcPts val="600"/>
              </a:spcAft>
            </a:pPr>
            <a:r>
              <a:rPr lang="en-US" sz="1800" b="1" i="1" kern="100" dirty="0">
                <a:solidFill>
                  <a:srgbClr val="1F1F1F"/>
                </a:solidFill>
                <a:latin typeface="Arial" panose="020B0604020202020204" pitchFamily="34" charset="0"/>
                <a:cs typeface="Arial" panose="020B0604020202020204" pitchFamily="34" charset="0"/>
              </a:rPr>
              <a:t>The need for effective legal frameworks to resolve climate change disputes is becoming increasingly urgent as the impacts of climate change intensify and cross borders. Here are some key shifts we're seeing:</a:t>
            </a:r>
          </a:p>
          <a:p>
            <a:pPr marL="0" indent="0" algn="just">
              <a:spcBef>
                <a:spcPts val="600"/>
              </a:spcBef>
              <a:spcAft>
                <a:spcPts val="600"/>
              </a:spcAft>
            </a:pPr>
            <a:r>
              <a:rPr lang="en-US" sz="1800" b="1" kern="100" dirty="0">
                <a:solidFill>
                  <a:srgbClr val="1F1F1F"/>
                </a:solidFill>
                <a:latin typeface="Arial" panose="020B0604020202020204" pitchFamily="34" charset="0"/>
                <a:cs typeface="Arial" panose="020B0604020202020204" pitchFamily="34" charset="0"/>
              </a:rPr>
              <a:t>1) Growing role of international tribunals</a:t>
            </a:r>
          </a:p>
          <a:p>
            <a:pPr marL="285750" indent="-285750" algn="just">
              <a:spcBef>
                <a:spcPts val="600"/>
              </a:spcBef>
              <a:spcAft>
                <a:spcPts val="600"/>
              </a:spcAft>
              <a:buFont typeface="Arial" panose="020B0604020202020204" pitchFamily="34" charset="0"/>
              <a:buChar char="•"/>
            </a:pPr>
            <a:r>
              <a:rPr lang="en-US" sz="1800" kern="100" dirty="0">
                <a:solidFill>
                  <a:srgbClr val="1F1F1F"/>
                </a:solidFill>
                <a:latin typeface="Arial" panose="020B0604020202020204" pitchFamily="34" charset="0"/>
                <a:cs typeface="Arial" panose="020B0604020202020204" pitchFamily="34" charset="0"/>
              </a:rPr>
              <a:t>The Permanent Court of Arbitration and other tribunals are seeing an increase in climate change related disputes between states or investors and states. </a:t>
            </a:r>
          </a:p>
          <a:p>
            <a:pPr marL="285750" indent="-285750" algn="just">
              <a:spcBef>
                <a:spcPts val="600"/>
              </a:spcBef>
              <a:spcAft>
                <a:spcPts val="600"/>
              </a:spcAft>
              <a:buFont typeface="Arial" panose="020B0604020202020204" pitchFamily="34" charset="0"/>
              <a:buChar char="•"/>
            </a:pPr>
            <a:r>
              <a:rPr lang="en-US" sz="1800" kern="100" dirty="0">
                <a:solidFill>
                  <a:srgbClr val="1F1F1F"/>
                </a:solidFill>
                <a:latin typeface="Arial" panose="020B0604020202020204" pitchFamily="34" charset="0"/>
                <a:cs typeface="Arial" panose="020B0604020202020204" pitchFamily="34" charset="0"/>
              </a:rPr>
              <a:t>These help adjudicate issues like climate impacts, liability, and treaty obligations.</a:t>
            </a:r>
          </a:p>
          <a:p>
            <a:pPr marL="0" indent="0" algn="just">
              <a:spcBef>
                <a:spcPts val="600"/>
              </a:spcBef>
              <a:spcAft>
                <a:spcPts val="600"/>
              </a:spcAft>
            </a:pPr>
            <a:endParaRPr lang="en-US" sz="1700" kern="100" dirty="0">
              <a:solidFill>
                <a:srgbClr val="1F1F1F"/>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08210663-B5A2-A3F6-1E32-6CE1BEFC2FE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D59DEA51-8D7A-73A7-7CD4-A3553B7CF54A}"/>
              </a:ext>
            </a:extLst>
          </p:cNvPr>
          <p:cNvPicPr>
            <a:picLocks noChangeAspect="1"/>
          </p:cNvPicPr>
          <p:nvPr/>
        </p:nvPicPr>
        <p:blipFill>
          <a:blip r:embed="rId4"/>
          <a:stretch>
            <a:fillRect/>
          </a:stretch>
        </p:blipFill>
        <p:spPr>
          <a:xfrm>
            <a:off x="7765576" y="2110659"/>
            <a:ext cx="4590054" cy="2636682"/>
          </a:xfrm>
          <a:prstGeom prst="rect">
            <a:avLst/>
          </a:prstGeom>
        </p:spPr>
      </p:pic>
    </p:spTree>
    <p:extLst>
      <p:ext uri="{BB962C8B-B14F-4D97-AF65-F5344CB8AC3E}">
        <p14:creationId xmlns:p14="http://schemas.microsoft.com/office/powerpoint/2010/main" val="41635610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8332410C-AE9E-0270-F485-F2C61CA5AB6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3BE7426-60CE-B5A4-2BA0-A2DA9DE2A02C}"/>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AB6E85FE-72A9-5AFC-2BD8-39022FB9B5D7}"/>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3.5. Shifts in international legal frameworks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BA042C9A-755C-8E66-E94D-334C4841DA5F}"/>
              </a:ext>
            </a:extLst>
          </p:cNvPr>
          <p:cNvSpPr>
            <a:spLocks noGrp="1"/>
          </p:cNvSpPr>
          <p:nvPr>
            <p:ph type="body" idx="1"/>
          </p:nvPr>
        </p:nvSpPr>
        <p:spPr>
          <a:xfrm>
            <a:off x="993057" y="2273968"/>
            <a:ext cx="6062836" cy="335681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spcBef>
                <a:spcPts val="600"/>
              </a:spcBef>
              <a:spcAft>
                <a:spcPts val="600"/>
              </a:spcAft>
            </a:pPr>
            <a:r>
              <a:rPr lang="en-US" sz="1700" b="1" kern="100" dirty="0">
                <a:solidFill>
                  <a:srgbClr val="1F1F1F"/>
                </a:solidFill>
                <a:latin typeface="Arial" panose="020B0604020202020204" pitchFamily="34" charset="0"/>
                <a:cs typeface="Arial" panose="020B0604020202020204" pitchFamily="34" charset="0"/>
              </a:rPr>
              <a:t>2) Increased role of non-state actors:</a:t>
            </a:r>
          </a:p>
          <a:p>
            <a:pPr algn="just">
              <a:spcBef>
                <a:spcPts val="600"/>
              </a:spcBef>
              <a:spcAft>
                <a:spcPts val="600"/>
              </a:spcAft>
              <a:buFont typeface="Arial" panose="020B0604020202020204" pitchFamily="34" charset="0"/>
              <a:buChar char="•"/>
            </a:pPr>
            <a:r>
              <a:rPr lang="en-US" sz="1700" kern="100" dirty="0">
                <a:solidFill>
                  <a:srgbClr val="1F1F1F"/>
                </a:solidFill>
                <a:latin typeface="Arial" panose="020B0604020202020204" pitchFamily="34" charset="0"/>
                <a:cs typeface="Arial" panose="020B0604020202020204" pitchFamily="34" charset="0"/>
              </a:rPr>
              <a:t>Civil society organizations: NGOs are playing a growing role in holding states and corporations accountable through litigation and advocacy.</a:t>
            </a:r>
          </a:p>
          <a:p>
            <a:pPr algn="just">
              <a:spcBef>
                <a:spcPts val="600"/>
              </a:spcBef>
              <a:spcAft>
                <a:spcPts val="600"/>
              </a:spcAft>
              <a:buFont typeface="Arial" panose="020B0604020202020204" pitchFamily="34" charset="0"/>
              <a:buChar char="•"/>
            </a:pPr>
            <a:r>
              <a:rPr lang="en-US" sz="1700" kern="100" dirty="0">
                <a:solidFill>
                  <a:srgbClr val="1F1F1F"/>
                </a:solidFill>
                <a:latin typeface="Arial" panose="020B0604020202020204" pitchFamily="34" charset="0"/>
                <a:cs typeface="Arial" panose="020B0604020202020204" pitchFamily="34" charset="0"/>
              </a:rPr>
              <a:t>Private companies: Some companies are adopting internal dispute resolution mechanisms for climate-related issues within their supply chains.</a:t>
            </a:r>
          </a:p>
          <a:p>
            <a:pPr marL="0" indent="0" algn="just">
              <a:lnSpc>
                <a:spcPct val="80000"/>
              </a:lnSpc>
              <a:spcBef>
                <a:spcPts val="0"/>
              </a:spcBef>
              <a:spcAft>
                <a:spcPts val="600"/>
              </a:spcAft>
            </a:pPr>
            <a:r>
              <a:rPr lang="en-US" sz="1700" b="1" kern="100" dirty="0">
                <a:solidFill>
                  <a:srgbClr val="1F1F1F"/>
                </a:solidFill>
                <a:latin typeface="Arial" panose="020B0604020202020204" pitchFamily="34" charset="0"/>
                <a:cs typeface="Arial" panose="020B0604020202020204" pitchFamily="34" charset="0"/>
              </a:rPr>
              <a:t>3) Emerging climate legislation and policies. </a:t>
            </a:r>
          </a:p>
          <a:p>
            <a:pPr algn="just">
              <a:spcBef>
                <a:spcPts val="600"/>
              </a:spcBef>
              <a:spcAft>
                <a:spcPts val="600"/>
              </a:spcAft>
              <a:buFont typeface="Arial" panose="020B0604020202020204" pitchFamily="34" charset="0"/>
              <a:buChar char="•"/>
            </a:pPr>
            <a:r>
              <a:rPr lang="en-US" sz="1700" kern="100" dirty="0">
                <a:solidFill>
                  <a:srgbClr val="1F1F1F"/>
                </a:solidFill>
                <a:latin typeface="Arial" panose="020B0604020202020204" pitchFamily="34" charset="0"/>
                <a:cs typeface="Arial" panose="020B0604020202020204" pitchFamily="34" charset="0"/>
              </a:rPr>
              <a:t>Many countries are adopting new climate laws and policies with binding emissions targets and commitments. </a:t>
            </a:r>
          </a:p>
        </p:txBody>
      </p:sp>
      <p:pic>
        <p:nvPicPr>
          <p:cNvPr id="6" name="Εικόνα 5">
            <a:extLst>
              <a:ext uri="{FF2B5EF4-FFF2-40B4-BE49-F238E27FC236}">
                <a16:creationId xmlns:a16="http://schemas.microsoft.com/office/drawing/2014/main" id="{12F742DA-AED7-9258-5D13-8FC6C752906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F691DAAA-DA4F-38F9-7D73-1C89E183C27D}"/>
              </a:ext>
            </a:extLst>
          </p:cNvPr>
          <p:cNvPicPr>
            <a:picLocks noChangeAspect="1"/>
          </p:cNvPicPr>
          <p:nvPr/>
        </p:nvPicPr>
        <p:blipFill>
          <a:blip r:embed="rId4"/>
          <a:stretch>
            <a:fillRect/>
          </a:stretch>
        </p:blipFill>
        <p:spPr>
          <a:xfrm>
            <a:off x="7758752" y="1868313"/>
            <a:ext cx="3974980" cy="3373025"/>
          </a:xfrm>
          <a:prstGeom prst="rect">
            <a:avLst/>
          </a:prstGeom>
        </p:spPr>
      </p:pic>
    </p:spTree>
    <p:extLst>
      <p:ext uri="{BB962C8B-B14F-4D97-AF65-F5344CB8AC3E}">
        <p14:creationId xmlns:p14="http://schemas.microsoft.com/office/powerpoint/2010/main" val="3188899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BFEE772-F091-3071-FB9D-CE14479BD854}"/>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223330E-2A82-CC71-763F-5CAB1B26B9EE}"/>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F645FEF5-11DB-D81B-4406-F44F025A3883}"/>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3.6. Shifts in international legal frameworks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8FE06FD-33A5-A5FE-47B6-FC634869915E}"/>
              </a:ext>
            </a:extLst>
          </p:cNvPr>
          <p:cNvSpPr>
            <a:spLocks noGrp="1"/>
          </p:cNvSpPr>
          <p:nvPr>
            <p:ph type="body" idx="1"/>
          </p:nvPr>
        </p:nvSpPr>
        <p:spPr>
          <a:xfrm>
            <a:off x="993057" y="2273968"/>
            <a:ext cx="6062836" cy="335681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spcBef>
                <a:spcPts val="600"/>
              </a:spcBef>
              <a:spcAft>
                <a:spcPts val="600"/>
              </a:spcAft>
            </a:pPr>
            <a:r>
              <a:rPr lang="en-US" sz="1800" b="1" kern="100" dirty="0">
                <a:solidFill>
                  <a:srgbClr val="1F1F1F"/>
                </a:solidFill>
                <a:latin typeface="Arial" panose="020B0604020202020204" pitchFamily="34" charset="0"/>
                <a:cs typeface="Arial" panose="020B0604020202020204" pitchFamily="34" charset="0"/>
              </a:rPr>
              <a:t>4) Inclusion in trade and investment agreements</a:t>
            </a:r>
          </a:p>
          <a:p>
            <a:pPr marL="285750" indent="-285750" algn="just">
              <a:spcBef>
                <a:spcPts val="600"/>
              </a:spcBef>
              <a:spcAft>
                <a:spcPts val="600"/>
              </a:spcAft>
              <a:buFont typeface="Arial" panose="020B0604020202020204" pitchFamily="34" charset="0"/>
              <a:buChar char="•"/>
            </a:pPr>
            <a:r>
              <a:rPr lang="en-US" sz="1800" b="0" i="0" dirty="0">
                <a:solidFill>
                  <a:srgbClr val="29261B"/>
                </a:solidFill>
                <a:effectLst/>
                <a:latin typeface="Arial" panose="020B0604020202020204" pitchFamily="34" charset="0"/>
                <a:cs typeface="Arial" panose="020B0604020202020204" pitchFamily="34" charset="0"/>
              </a:rPr>
              <a:t>Climate change provisions are being integrated into bilateral and multilateral trade and investment agreements. This enables disputes over climate measures between states to be resolved through binding arbitration.</a:t>
            </a:r>
            <a:endParaRPr lang="en-US" sz="1800" b="1" kern="100" dirty="0">
              <a:solidFill>
                <a:srgbClr val="1F1F1F"/>
              </a:solidFill>
              <a:latin typeface="Arial" panose="020B0604020202020204" pitchFamily="34" charset="0"/>
              <a:cs typeface="Arial" panose="020B0604020202020204" pitchFamily="34" charset="0"/>
            </a:endParaRPr>
          </a:p>
          <a:p>
            <a:pPr marL="0" indent="0" algn="just">
              <a:spcBef>
                <a:spcPts val="600"/>
              </a:spcBef>
              <a:spcAft>
                <a:spcPts val="600"/>
              </a:spcAft>
            </a:pPr>
            <a:r>
              <a:rPr lang="en-US" sz="1800" b="1" kern="100" dirty="0">
                <a:solidFill>
                  <a:srgbClr val="1F1F1F"/>
                </a:solidFill>
                <a:latin typeface="Arial" panose="020B0604020202020204" pitchFamily="34" charset="0"/>
                <a:cs typeface="Arial" panose="020B0604020202020204" pitchFamily="34" charset="0"/>
              </a:rPr>
              <a:t>5) Human rights bodies engaging on climate</a:t>
            </a:r>
          </a:p>
          <a:p>
            <a:pPr marL="285750" indent="-285750" algn="just">
              <a:spcBef>
                <a:spcPts val="600"/>
              </a:spcBef>
              <a:spcAft>
                <a:spcPts val="600"/>
              </a:spcAft>
              <a:buFont typeface="Arial" panose="020B0604020202020204" pitchFamily="34" charset="0"/>
              <a:buChar char="•"/>
            </a:pPr>
            <a:r>
              <a:rPr lang="en-US" sz="1800" b="0" i="0" dirty="0">
                <a:solidFill>
                  <a:srgbClr val="29261B"/>
                </a:solidFill>
                <a:effectLst/>
                <a:latin typeface="Arial" panose="020B0604020202020204" pitchFamily="34" charset="0"/>
                <a:cs typeface="Arial" panose="020B0604020202020204" pitchFamily="34" charset="0"/>
              </a:rPr>
              <a:t>UN human rights bodies and regional courts are adopting a growing number of decisions upholding climate change as a human rights issue. </a:t>
            </a:r>
            <a:endParaRPr lang="en-US" sz="1800" kern="100" dirty="0">
              <a:solidFill>
                <a:srgbClr val="1F1F1F"/>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D38605E4-A3C1-3359-39A8-0941E844D7B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7B5FC65-5FD8-651B-91A5-8FE5D0FC2745}"/>
              </a:ext>
            </a:extLst>
          </p:cNvPr>
          <p:cNvPicPr>
            <a:picLocks noChangeAspect="1"/>
          </p:cNvPicPr>
          <p:nvPr/>
        </p:nvPicPr>
        <p:blipFill>
          <a:blip r:embed="rId4"/>
          <a:stretch>
            <a:fillRect/>
          </a:stretch>
        </p:blipFill>
        <p:spPr>
          <a:xfrm>
            <a:off x="7253785" y="1949242"/>
            <a:ext cx="4938215" cy="2777186"/>
          </a:xfrm>
          <a:prstGeom prst="rect">
            <a:avLst/>
          </a:prstGeom>
        </p:spPr>
      </p:pic>
    </p:spTree>
    <p:extLst>
      <p:ext uri="{BB962C8B-B14F-4D97-AF65-F5344CB8AC3E}">
        <p14:creationId xmlns:p14="http://schemas.microsoft.com/office/powerpoint/2010/main" val="147008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860A2D81-AC98-4600-8857-A4952E1C421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7FDD76F-24E5-2652-E384-5715769BF7F1}"/>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14642199-3CA7-8217-A7FF-8BE2AB7AE729}"/>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3.5. Shifts in international legal frameworks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556A6BB-A263-BBF0-0C7E-E5620EBE5B0C}"/>
              </a:ext>
            </a:extLst>
          </p:cNvPr>
          <p:cNvSpPr>
            <a:spLocks noGrp="1"/>
          </p:cNvSpPr>
          <p:nvPr>
            <p:ph type="body" idx="1"/>
          </p:nvPr>
        </p:nvSpPr>
        <p:spPr>
          <a:xfrm>
            <a:off x="993057" y="2273968"/>
            <a:ext cx="6062836" cy="335681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spcBef>
                <a:spcPts val="600"/>
              </a:spcBef>
              <a:spcAft>
                <a:spcPts val="600"/>
              </a:spcAft>
            </a:pPr>
            <a:r>
              <a:rPr lang="en-US" sz="1800" b="1" kern="100" dirty="0">
                <a:solidFill>
                  <a:srgbClr val="1F1F1F"/>
                </a:solidFill>
                <a:latin typeface="Arial" panose="020B0604020202020204" pitchFamily="34" charset="0"/>
                <a:cs typeface="Arial" panose="020B0604020202020204" pitchFamily="34" charset="0"/>
              </a:rPr>
              <a:t>6) New climate treaties and protocols</a:t>
            </a:r>
          </a:p>
          <a:p>
            <a:pPr marL="285750" indent="-285750" algn="just">
              <a:spcBef>
                <a:spcPts val="6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The Paris Agreement in 2015 was a milestone, legally obligating states to pursue climate mitigation. </a:t>
            </a:r>
          </a:p>
          <a:p>
            <a:pPr marL="285750" indent="-285750" algn="just">
              <a:spcBef>
                <a:spcPts val="6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Discussions are underway to negotiate additional protocols and treaties to strengthen global climate law.</a:t>
            </a:r>
          </a:p>
          <a:p>
            <a:pPr marL="0" indent="0" algn="just">
              <a:spcBef>
                <a:spcPts val="600"/>
              </a:spcBef>
              <a:spcAft>
                <a:spcPts val="600"/>
              </a:spcAft>
            </a:pPr>
            <a:r>
              <a:rPr lang="en-US" sz="1800" b="1" kern="100" dirty="0">
                <a:solidFill>
                  <a:srgbClr val="1F1F1F"/>
                </a:solidFill>
                <a:latin typeface="Arial" panose="020B0604020202020204" pitchFamily="34" charset="0"/>
                <a:cs typeface="Arial" panose="020B0604020202020204" pitchFamily="34" charset="0"/>
              </a:rPr>
              <a:t>7) Calls for ecocide law </a:t>
            </a:r>
          </a:p>
          <a:p>
            <a:pPr marL="285750" indent="-285750" algn="just">
              <a:spcBef>
                <a:spcPts val="6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Some are advocating for a new international crime of "ecocide" to impose individual criminal liability for severe environmental harm like climate change. </a:t>
            </a:r>
          </a:p>
        </p:txBody>
      </p:sp>
      <p:pic>
        <p:nvPicPr>
          <p:cNvPr id="6" name="Εικόνα 5">
            <a:extLst>
              <a:ext uri="{FF2B5EF4-FFF2-40B4-BE49-F238E27FC236}">
                <a16:creationId xmlns:a16="http://schemas.microsoft.com/office/drawing/2014/main" id="{D08B82B4-284B-CEE8-3643-DF08AE2F3FB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798E2F5D-F93D-D65D-B7D4-1BC685EBBD4B}"/>
              </a:ext>
            </a:extLst>
          </p:cNvPr>
          <p:cNvPicPr>
            <a:picLocks noChangeAspect="1"/>
          </p:cNvPicPr>
          <p:nvPr/>
        </p:nvPicPr>
        <p:blipFill>
          <a:blip r:embed="rId4"/>
          <a:stretch>
            <a:fillRect/>
          </a:stretch>
        </p:blipFill>
        <p:spPr>
          <a:xfrm>
            <a:off x="7565683" y="1767984"/>
            <a:ext cx="4337725" cy="3042882"/>
          </a:xfrm>
          <a:prstGeom prst="rect">
            <a:avLst/>
          </a:prstGeom>
        </p:spPr>
      </p:pic>
    </p:spTree>
    <p:extLst>
      <p:ext uri="{BB962C8B-B14F-4D97-AF65-F5344CB8AC3E}">
        <p14:creationId xmlns:p14="http://schemas.microsoft.com/office/powerpoint/2010/main" val="38187100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533730E-88A7-B597-ED53-64980925448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8C08019-5093-C2FF-1713-B33EA032F174}"/>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925B8787-39AF-80B9-678B-9656394AE52E}"/>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3.5. Shifts in international legal frameworks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D102943-B21B-E56C-B805-BCEB7F8B6BB3}"/>
              </a:ext>
            </a:extLst>
          </p:cNvPr>
          <p:cNvSpPr>
            <a:spLocks noGrp="1"/>
          </p:cNvSpPr>
          <p:nvPr>
            <p:ph type="body" idx="1"/>
          </p:nvPr>
        </p:nvSpPr>
        <p:spPr>
          <a:xfrm>
            <a:off x="993057" y="2273968"/>
            <a:ext cx="6062836" cy="335681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spcBef>
                <a:spcPts val="600"/>
              </a:spcBef>
              <a:spcAft>
                <a:spcPts val="600"/>
              </a:spcAft>
            </a:pPr>
            <a:r>
              <a:rPr lang="en-US" sz="1800" b="1" kern="100" dirty="0">
                <a:solidFill>
                  <a:srgbClr val="1F1F1F"/>
                </a:solidFill>
                <a:latin typeface="Arial" panose="020B0604020202020204" pitchFamily="34" charset="0"/>
                <a:cs typeface="Arial" panose="020B0604020202020204" pitchFamily="34" charset="0"/>
              </a:rPr>
              <a:t>8) Push for climate displacement laws</a:t>
            </a:r>
          </a:p>
          <a:p>
            <a:pPr marL="285750" indent="-285750" algn="just">
              <a:spcBef>
                <a:spcPts val="6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There are calls for new legal instruments to recognize and protect climate refugees and migrants displaced across borders by climate impacts. </a:t>
            </a:r>
          </a:p>
          <a:p>
            <a:pPr marL="0" indent="0" algn="just">
              <a:spcBef>
                <a:spcPts val="600"/>
              </a:spcBef>
              <a:spcAft>
                <a:spcPts val="600"/>
              </a:spcAft>
            </a:pPr>
            <a:r>
              <a:rPr lang="en-US" sz="1800" b="1" kern="100" dirty="0">
                <a:solidFill>
                  <a:srgbClr val="1F1F1F"/>
                </a:solidFill>
                <a:latin typeface="Arial" panose="020B0604020202020204" pitchFamily="34" charset="0"/>
                <a:cs typeface="Arial" panose="020B0604020202020204" pitchFamily="34" charset="0"/>
              </a:rPr>
              <a:t>9) Integration of Climate Change into Trade and Investment Law </a:t>
            </a:r>
          </a:p>
          <a:p>
            <a:pPr marL="285750" indent="-285750" algn="just">
              <a:spcBef>
                <a:spcPts val="6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Efforts are being made to integrate climate considerations into trade agreements and treaties, including provisions related to environmental protection, sustainable development, and dispute resolution mechanisms.</a:t>
            </a:r>
          </a:p>
          <a:p>
            <a:pPr marL="0" indent="0" algn="just">
              <a:spcBef>
                <a:spcPts val="600"/>
              </a:spcBef>
              <a:spcAft>
                <a:spcPts val="600"/>
              </a:spcAft>
            </a:pPr>
            <a:endParaRPr lang="en-US" sz="1800" dirty="0">
              <a:solidFill>
                <a:srgbClr val="29261B"/>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9BF6D256-8522-1FCD-7D80-3E4F87E68F5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61A235ED-90D9-4BE1-F1B7-6643995061FB}"/>
              </a:ext>
            </a:extLst>
          </p:cNvPr>
          <p:cNvPicPr>
            <a:picLocks noChangeAspect="1"/>
          </p:cNvPicPr>
          <p:nvPr/>
        </p:nvPicPr>
        <p:blipFill>
          <a:blip r:embed="rId4"/>
          <a:stretch>
            <a:fillRect/>
          </a:stretch>
        </p:blipFill>
        <p:spPr>
          <a:xfrm>
            <a:off x="7798603" y="1367041"/>
            <a:ext cx="3953358" cy="3771342"/>
          </a:xfrm>
          <a:prstGeom prst="rect">
            <a:avLst/>
          </a:prstGeom>
        </p:spPr>
      </p:pic>
    </p:spTree>
    <p:extLst>
      <p:ext uri="{BB962C8B-B14F-4D97-AF65-F5344CB8AC3E}">
        <p14:creationId xmlns:p14="http://schemas.microsoft.com/office/powerpoint/2010/main" val="3658735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D412D9E-201E-4CA2-519B-91209740327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6B91767-595E-D4EB-0C98-FDEF1C1220B6}"/>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3C1EB6FD-51FC-161C-28CE-9D87A94BCE1B}"/>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3</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Traditional legal methods</a:t>
            </a:r>
            <a:endParaRPr lang="LID4096" sz="2200" dirty="0">
              <a:latin typeface="Segoe UI" panose="020B0502040204020203" pitchFamily="34" charset="0"/>
              <a:cs typeface="Segoe UI" panose="020B0502040204020203" pitchFamily="34" charset="0"/>
            </a:endParaRPr>
          </a:p>
        </p:txBody>
      </p:sp>
      <p:sp>
        <p:nvSpPr>
          <p:cNvPr id="3" name="Θέση κειμένου 2">
            <a:extLst>
              <a:ext uri="{FF2B5EF4-FFF2-40B4-BE49-F238E27FC236}">
                <a16:creationId xmlns:a16="http://schemas.microsoft.com/office/drawing/2014/main" id="{36897D46-F86F-1A01-7089-A8E85F36C607}"/>
              </a:ext>
            </a:extLst>
          </p:cNvPr>
          <p:cNvSpPr>
            <a:spLocks noGrp="1"/>
          </p:cNvSpPr>
          <p:nvPr>
            <p:ph type="body" idx="1"/>
          </p:nvPr>
        </p:nvSpPr>
        <p:spPr>
          <a:xfrm>
            <a:off x="993057" y="2250831"/>
            <a:ext cx="6062836" cy="347903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0"/>
              </a:spcBef>
              <a:spcAft>
                <a:spcPts val="600"/>
              </a:spcAft>
            </a:pPr>
            <a:r>
              <a:rPr lang="en-US" sz="1800" b="1" dirty="0">
                <a:solidFill>
                  <a:srgbClr val="29261B"/>
                </a:solidFill>
                <a:latin typeface="Arial" panose="020B0604020202020204" pitchFamily="34" charset="0"/>
                <a:cs typeface="Arial" panose="020B0604020202020204" pitchFamily="34" charset="0"/>
              </a:rPr>
              <a:t>Common traditional methods </a:t>
            </a:r>
          </a:p>
          <a:p>
            <a:pPr indent="-457200" algn="just">
              <a:lnSpc>
                <a:spcPct val="100000"/>
              </a:lnSpc>
              <a:spcBef>
                <a:spcPts val="0"/>
              </a:spcBef>
              <a:spcAft>
                <a:spcPts val="600"/>
              </a:spcAft>
              <a:buAutoNum type="arabicParenR"/>
            </a:pPr>
            <a:r>
              <a:rPr lang="en-US" sz="1800" b="1" i="0" dirty="0">
                <a:solidFill>
                  <a:srgbClr val="1F1F1F"/>
                </a:solidFill>
                <a:effectLst/>
                <a:latin typeface="Arial" panose="020B0604020202020204" pitchFamily="34" charset="0"/>
                <a:cs typeface="Arial" panose="020B0604020202020204" pitchFamily="34" charset="0"/>
              </a:rPr>
              <a:t>Litigation:</a:t>
            </a:r>
          </a:p>
          <a:p>
            <a:pPr marL="0" indent="0" algn="just">
              <a:lnSpc>
                <a:spcPct val="100000"/>
              </a:lnSpc>
              <a:spcBef>
                <a:spcPts val="0"/>
              </a:spcBef>
              <a:spcAft>
                <a:spcPts val="600"/>
              </a:spcAft>
            </a:pPr>
            <a:r>
              <a:rPr lang="en-US" sz="1800" b="1" dirty="0">
                <a:solidFill>
                  <a:srgbClr val="1F1F1F"/>
                </a:solidFill>
                <a:latin typeface="Arial" panose="020B0604020202020204" pitchFamily="34" charset="0"/>
                <a:cs typeface="Arial" panose="020B0604020202020204" pitchFamily="34" charset="0"/>
              </a:rPr>
              <a:t>- Definition: </a:t>
            </a:r>
            <a:r>
              <a:rPr lang="en-US" sz="1800" dirty="0">
                <a:solidFill>
                  <a:srgbClr val="1F1F1F"/>
                </a:solidFill>
                <a:latin typeface="Arial" panose="020B0604020202020204" pitchFamily="34" charset="0"/>
                <a:cs typeface="Arial" panose="020B0604020202020204" pitchFamily="34" charset="0"/>
              </a:rPr>
              <a:t>Litigation refers to the legal process of presenting arguments and evidence before a court to seek a binding judgment.</a:t>
            </a:r>
          </a:p>
          <a:p>
            <a:pPr marL="0" indent="0" algn="just">
              <a:lnSpc>
                <a:spcPct val="100000"/>
              </a:lnSpc>
              <a:spcBef>
                <a:spcPts val="0"/>
              </a:spcBef>
              <a:spcAft>
                <a:spcPts val="600"/>
              </a:spcAft>
            </a:pPr>
            <a:r>
              <a:rPr lang="en-US" sz="1800" b="1" dirty="0">
                <a:solidFill>
                  <a:srgbClr val="1F1F1F"/>
                </a:solidFill>
                <a:latin typeface="Arial" panose="020B0604020202020204" pitchFamily="34" charset="0"/>
                <a:cs typeface="Arial" panose="020B0604020202020204" pitchFamily="34" charset="0"/>
              </a:rPr>
              <a:t>- Example:</a:t>
            </a:r>
            <a:r>
              <a:rPr lang="en-US" sz="1800" dirty="0">
                <a:solidFill>
                  <a:srgbClr val="1F1F1F"/>
                </a:solidFill>
                <a:latin typeface="Arial" panose="020B0604020202020204" pitchFamily="34" charset="0"/>
                <a:cs typeface="Arial" panose="020B0604020202020204" pitchFamily="34" charset="0"/>
              </a:rPr>
              <a:t> a group of young plaintiffs sued the U.S. government for its role in contributing to climate change and failing to take adequate action to address it.</a:t>
            </a:r>
          </a:p>
          <a:p>
            <a:pPr marL="0" indent="0" algn="just">
              <a:lnSpc>
                <a:spcPct val="100000"/>
              </a:lnSpc>
              <a:spcBef>
                <a:spcPts val="0"/>
              </a:spcBef>
              <a:spcAft>
                <a:spcPts val="600"/>
              </a:spcAft>
            </a:pPr>
            <a:r>
              <a:rPr lang="en-US" sz="1800" b="1" dirty="0">
                <a:solidFill>
                  <a:srgbClr val="1F1F1F"/>
                </a:solidFill>
                <a:effectLst/>
                <a:latin typeface="Arial" panose="020B0604020202020204" pitchFamily="34" charset="0"/>
                <a:cs typeface="Arial" panose="020B0604020202020204" pitchFamily="34" charset="0"/>
              </a:rPr>
              <a:t>- Strengths:</a:t>
            </a:r>
            <a:r>
              <a:rPr lang="en-US" sz="1800" b="0" dirty="0">
                <a:solidFill>
                  <a:srgbClr val="1F1F1F"/>
                </a:solidFill>
                <a:effectLst/>
                <a:latin typeface="Arial" panose="020B0604020202020204" pitchFamily="34" charset="0"/>
                <a:cs typeface="Arial" panose="020B0604020202020204" pitchFamily="34" charset="0"/>
              </a:rPr>
              <a:t> Provides a clear legal precedent and binding judgment. Can be suitable for clear violations of existing laws.</a:t>
            </a:r>
          </a:p>
        </p:txBody>
      </p:sp>
      <p:pic>
        <p:nvPicPr>
          <p:cNvPr id="6" name="Εικόνα 5">
            <a:extLst>
              <a:ext uri="{FF2B5EF4-FFF2-40B4-BE49-F238E27FC236}">
                <a16:creationId xmlns:a16="http://schemas.microsoft.com/office/drawing/2014/main" id="{7C2B449C-B87F-BDC2-6FD5-EE7EC161E786}"/>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708EEA8-D473-A74B-7654-92FB72BF29A3}"/>
              </a:ext>
            </a:extLst>
          </p:cNvPr>
          <p:cNvPicPr>
            <a:picLocks noChangeAspect="1"/>
          </p:cNvPicPr>
          <p:nvPr/>
        </p:nvPicPr>
        <p:blipFill>
          <a:blip r:embed="rId4"/>
          <a:stretch>
            <a:fillRect/>
          </a:stretch>
        </p:blipFill>
        <p:spPr>
          <a:xfrm>
            <a:off x="7442385" y="2113216"/>
            <a:ext cx="4444815" cy="2507332"/>
          </a:xfrm>
          <a:prstGeom prst="rect">
            <a:avLst/>
          </a:prstGeom>
        </p:spPr>
      </p:pic>
    </p:spTree>
    <p:extLst>
      <p:ext uri="{BB962C8B-B14F-4D97-AF65-F5344CB8AC3E}">
        <p14:creationId xmlns:p14="http://schemas.microsoft.com/office/powerpoint/2010/main" val="3630964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378E224-B5A7-10C7-3FB2-8B7E42A23D8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3A5C066-58C5-80BC-D0D6-83B311141F8A}"/>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B4455B4F-E150-DC90-3544-5B311779A94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3.5. Shifts in international legal frameworks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D9CC286-8EBA-F90F-22FA-D6699A95674E}"/>
              </a:ext>
            </a:extLst>
          </p:cNvPr>
          <p:cNvSpPr>
            <a:spLocks noGrp="1"/>
          </p:cNvSpPr>
          <p:nvPr>
            <p:ph type="body" idx="1"/>
          </p:nvPr>
        </p:nvSpPr>
        <p:spPr>
          <a:xfrm>
            <a:off x="993057" y="2273968"/>
            <a:ext cx="6062836" cy="307761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600"/>
              </a:spcBef>
              <a:spcAft>
                <a:spcPts val="600"/>
              </a:spcAft>
            </a:pPr>
            <a:r>
              <a:rPr lang="en-US" sz="2000" b="1" i="1" dirty="0">
                <a:solidFill>
                  <a:srgbClr val="1F1F1F"/>
                </a:solidFill>
                <a:latin typeface="Arial" panose="020B0604020202020204" pitchFamily="34" charset="0"/>
                <a:cs typeface="Arial" panose="020B0604020202020204" pitchFamily="34" charset="0"/>
              </a:rPr>
              <a:t>Key takeaways:</a:t>
            </a:r>
          </a:p>
          <a:p>
            <a:pPr marL="285750" indent="-285750" algn="just">
              <a:lnSpc>
                <a:spcPct val="100000"/>
              </a:lnSpc>
              <a:spcBef>
                <a:spcPts val="600"/>
              </a:spcBef>
              <a:spcAft>
                <a:spcPts val="600"/>
              </a:spcAft>
              <a:buFont typeface="Arial" panose="020B0604020202020204" pitchFamily="34" charset="0"/>
              <a:buChar char="•"/>
            </a:pPr>
            <a:r>
              <a:rPr lang="en-US" sz="2000" i="1" dirty="0">
                <a:solidFill>
                  <a:srgbClr val="1F1F1F"/>
                </a:solidFill>
                <a:latin typeface="Arial" panose="020B0604020202020204" pitchFamily="34" charset="0"/>
                <a:cs typeface="Arial" panose="020B0604020202020204" pitchFamily="34" charset="0"/>
              </a:rPr>
              <a:t>The international legal landscape for resolving climate change disputes is undergoing a period of significant change. </a:t>
            </a:r>
          </a:p>
          <a:p>
            <a:pPr marL="285750" indent="-285750" algn="just">
              <a:lnSpc>
                <a:spcPct val="100000"/>
              </a:lnSpc>
              <a:spcBef>
                <a:spcPts val="600"/>
              </a:spcBef>
              <a:spcAft>
                <a:spcPts val="600"/>
              </a:spcAft>
              <a:buFont typeface="Arial" panose="020B0604020202020204" pitchFamily="34" charset="0"/>
              <a:buChar char="•"/>
            </a:pPr>
            <a:r>
              <a:rPr lang="en-US" sz="2000" i="1" dirty="0">
                <a:solidFill>
                  <a:srgbClr val="1F1F1F"/>
                </a:solidFill>
                <a:latin typeface="Arial" panose="020B0604020202020204" pitchFamily="34" charset="0"/>
                <a:cs typeface="Arial" panose="020B0604020202020204" pitchFamily="34" charset="0"/>
              </a:rPr>
              <a:t>While challenges remain, these shifts offer promising avenues for holding polluters accountable, seeking compensation for damages, and driving more ambitious climate action.</a:t>
            </a:r>
            <a:endParaRPr lang="en-US" sz="2000" i="1" dirty="0">
              <a:solidFill>
                <a:srgbClr val="29261B"/>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684465E1-8631-C2D5-8F39-BA5B723DDE8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5D1C9C2C-5CBC-31E2-B696-2964F7E5A30C}"/>
              </a:ext>
            </a:extLst>
          </p:cNvPr>
          <p:cNvPicPr>
            <a:picLocks noChangeAspect="1"/>
          </p:cNvPicPr>
          <p:nvPr/>
        </p:nvPicPr>
        <p:blipFill>
          <a:blip r:embed="rId4"/>
          <a:stretch>
            <a:fillRect/>
          </a:stretch>
        </p:blipFill>
        <p:spPr>
          <a:xfrm>
            <a:off x="7281405" y="2053988"/>
            <a:ext cx="4720663" cy="2793596"/>
          </a:xfrm>
          <a:prstGeom prst="rect">
            <a:avLst/>
          </a:prstGeom>
        </p:spPr>
      </p:pic>
    </p:spTree>
    <p:extLst>
      <p:ext uri="{BB962C8B-B14F-4D97-AF65-F5344CB8AC3E}">
        <p14:creationId xmlns:p14="http://schemas.microsoft.com/office/powerpoint/2010/main" val="1576188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378E224-B5A7-10C7-3FB2-8B7E42A23D8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3A5C066-58C5-80BC-D0D6-83B311141F8A}"/>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B4455B4F-E150-DC90-3544-5B311779A94D}"/>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3.5. Shifts in international legal frameworks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D9CC286-8EBA-F90F-22FA-D6699A95674E}"/>
              </a:ext>
            </a:extLst>
          </p:cNvPr>
          <p:cNvSpPr>
            <a:spLocks noGrp="1"/>
          </p:cNvSpPr>
          <p:nvPr>
            <p:ph type="body" idx="1"/>
          </p:nvPr>
        </p:nvSpPr>
        <p:spPr>
          <a:xfrm>
            <a:off x="993057" y="2273968"/>
            <a:ext cx="6062836" cy="344103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600"/>
              </a:spcBef>
              <a:spcAft>
                <a:spcPts val="600"/>
              </a:spcAft>
            </a:pPr>
            <a:r>
              <a:rPr lang="en-US" sz="2000" b="1" i="1" dirty="0">
                <a:solidFill>
                  <a:srgbClr val="1F1F1F"/>
                </a:solidFill>
                <a:latin typeface="Arial" panose="020B0604020202020204" pitchFamily="34" charset="0"/>
                <a:cs typeface="Arial" panose="020B0604020202020204" pitchFamily="34" charset="0"/>
              </a:rPr>
              <a:t>Key takeaways:</a:t>
            </a:r>
          </a:p>
          <a:p>
            <a:pPr marL="285750" indent="-285750" algn="just">
              <a:lnSpc>
                <a:spcPct val="100000"/>
              </a:lnSpc>
              <a:spcBef>
                <a:spcPts val="600"/>
              </a:spcBef>
              <a:spcAft>
                <a:spcPts val="600"/>
              </a:spcAft>
              <a:buFont typeface="Arial" panose="020B0604020202020204" pitchFamily="34" charset="0"/>
              <a:buChar char="•"/>
            </a:pPr>
            <a:r>
              <a:rPr lang="en-US" sz="2000" i="1" dirty="0">
                <a:solidFill>
                  <a:srgbClr val="1F1F1F"/>
                </a:solidFill>
                <a:latin typeface="Arial" panose="020B0604020202020204" pitchFamily="34" charset="0"/>
                <a:cs typeface="Arial" panose="020B0604020202020204" pitchFamily="34" charset="0"/>
              </a:rPr>
              <a:t>The shift in international legal frameworks for resolving climate change disputes reflects a growing acknowledgment of the need for coordinated action, enhanced accountability, and the protection of rights.</a:t>
            </a:r>
          </a:p>
          <a:p>
            <a:pPr marL="285750" indent="-285750" algn="just">
              <a:lnSpc>
                <a:spcPct val="100000"/>
              </a:lnSpc>
              <a:spcBef>
                <a:spcPts val="600"/>
              </a:spcBef>
              <a:spcAft>
                <a:spcPts val="600"/>
              </a:spcAft>
              <a:buFont typeface="Arial" panose="020B0604020202020204" pitchFamily="34" charset="0"/>
              <a:buChar char="•"/>
            </a:pPr>
            <a:r>
              <a:rPr lang="en-US" sz="2000" i="1" dirty="0">
                <a:solidFill>
                  <a:srgbClr val="1F1F1F"/>
                </a:solidFill>
                <a:latin typeface="Arial" panose="020B0604020202020204" pitchFamily="34" charset="0"/>
                <a:cs typeface="Arial" panose="020B0604020202020204" pitchFamily="34" charset="0"/>
              </a:rPr>
              <a:t>The international legal landscape for resolving climate change disputes is undergoing a period of significant change. </a:t>
            </a:r>
          </a:p>
          <a:p>
            <a:pPr marL="0" indent="0" algn="just">
              <a:spcBef>
                <a:spcPts val="600"/>
              </a:spcBef>
              <a:spcAft>
                <a:spcPts val="600"/>
              </a:spcAft>
            </a:pPr>
            <a:endParaRPr lang="en-US" sz="1800" b="1" i="1" dirty="0">
              <a:solidFill>
                <a:srgbClr val="1F1F1F"/>
              </a:solidFill>
              <a:latin typeface="Google Sans"/>
            </a:endParaRPr>
          </a:p>
        </p:txBody>
      </p:sp>
      <p:pic>
        <p:nvPicPr>
          <p:cNvPr id="6" name="Εικόνα 5">
            <a:extLst>
              <a:ext uri="{FF2B5EF4-FFF2-40B4-BE49-F238E27FC236}">
                <a16:creationId xmlns:a16="http://schemas.microsoft.com/office/drawing/2014/main" id="{684465E1-8631-C2D5-8F39-BA5B723DDE8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4" name="Picture 3">
            <a:extLst>
              <a:ext uri="{FF2B5EF4-FFF2-40B4-BE49-F238E27FC236}">
                <a16:creationId xmlns:a16="http://schemas.microsoft.com/office/drawing/2014/main" id="{468B4D5E-2AEC-3F8C-9BC4-FFBAB10482D4}"/>
              </a:ext>
            </a:extLst>
          </p:cNvPr>
          <p:cNvPicPr>
            <a:picLocks noChangeAspect="1"/>
          </p:cNvPicPr>
          <p:nvPr/>
        </p:nvPicPr>
        <p:blipFill>
          <a:blip r:embed="rId4"/>
          <a:stretch>
            <a:fillRect/>
          </a:stretch>
        </p:blipFill>
        <p:spPr>
          <a:xfrm>
            <a:off x="7539176" y="2554348"/>
            <a:ext cx="4176573" cy="2404513"/>
          </a:xfrm>
          <a:prstGeom prst="trapezoid">
            <a:avLst/>
          </a:prstGeom>
        </p:spPr>
      </p:pic>
    </p:spTree>
    <p:extLst>
      <p:ext uri="{BB962C8B-B14F-4D97-AF65-F5344CB8AC3E}">
        <p14:creationId xmlns:p14="http://schemas.microsoft.com/office/powerpoint/2010/main" val="3985076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DF1F994-3E1E-732A-B810-89CCE869D8F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D86A628-E8D2-A880-7B8F-B002A7FE03DD}"/>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3A4A7A92-19C4-923A-C7FF-D0B1C19FF771}"/>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3</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Traditional legal methods</a:t>
            </a:r>
            <a:endParaRPr lang="LID4096" sz="2200" dirty="0">
              <a:latin typeface="Segoe UI" panose="020B0502040204020203" pitchFamily="34" charset="0"/>
              <a:cs typeface="Segoe UI" panose="020B0502040204020203" pitchFamily="34" charset="0"/>
            </a:endParaRPr>
          </a:p>
        </p:txBody>
      </p:sp>
      <p:sp>
        <p:nvSpPr>
          <p:cNvPr id="3" name="Θέση κειμένου 2">
            <a:extLst>
              <a:ext uri="{FF2B5EF4-FFF2-40B4-BE49-F238E27FC236}">
                <a16:creationId xmlns:a16="http://schemas.microsoft.com/office/drawing/2014/main" id="{99D815D9-5AB5-9273-DE1C-98A094BC9799}"/>
              </a:ext>
            </a:extLst>
          </p:cNvPr>
          <p:cNvSpPr>
            <a:spLocks noGrp="1"/>
          </p:cNvSpPr>
          <p:nvPr>
            <p:ph type="body" idx="1"/>
          </p:nvPr>
        </p:nvSpPr>
        <p:spPr>
          <a:xfrm>
            <a:off x="993057" y="2113659"/>
            <a:ext cx="6062836" cy="331258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lnSpc>
                <a:spcPct val="100000"/>
              </a:lnSpc>
              <a:spcBef>
                <a:spcPts val="0"/>
              </a:spcBef>
            </a:pPr>
            <a:r>
              <a:rPr lang="en-US" sz="2000" b="1" dirty="0">
                <a:solidFill>
                  <a:srgbClr val="29261B"/>
                </a:solidFill>
                <a:latin typeface="Arial" panose="020B0604020202020204" pitchFamily="34" charset="0"/>
                <a:cs typeface="Arial" panose="020B0604020202020204" pitchFamily="34" charset="0"/>
              </a:rPr>
              <a:t>Common traditional methods</a:t>
            </a:r>
          </a:p>
          <a:p>
            <a:pPr indent="-457200" algn="just">
              <a:lnSpc>
                <a:spcPct val="100000"/>
              </a:lnSpc>
              <a:spcBef>
                <a:spcPts val="0"/>
              </a:spcBef>
              <a:spcAft>
                <a:spcPts val="600"/>
              </a:spcAft>
              <a:buAutoNum type="arabicParenR"/>
            </a:pPr>
            <a:r>
              <a:rPr lang="en-US" sz="2000" b="1" i="0" dirty="0">
                <a:solidFill>
                  <a:srgbClr val="1F1F1F"/>
                </a:solidFill>
                <a:effectLst/>
                <a:latin typeface="Arial" panose="020B0604020202020204" pitchFamily="34" charset="0"/>
                <a:cs typeface="Arial" panose="020B0604020202020204" pitchFamily="34" charset="0"/>
              </a:rPr>
              <a:t>Litigation:</a:t>
            </a:r>
          </a:p>
          <a:p>
            <a:pPr marL="0" indent="0" algn="just">
              <a:lnSpc>
                <a:spcPct val="100000"/>
              </a:lnSpc>
              <a:spcBef>
                <a:spcPts val="0"/>
              </a:spcBef>
              <a:spcAft>
                <a:spcPts val="600"/>
              </a:spcAft>
            </a:pPr>
            <a:r>
              <a:rPr lang="en-US" sz="1800" b="1" i="1" dirty="0">
                <a:solidFill>
                  <a:srgbClr val="1F1F1F"/>
                </a:solidFill>
                <a:latin typeface="Arial" panose="020B0604020202020204" pitchFamily="34" charset="0"/>
                <a:cs typeface="Arial" panose="020B0604020202020204" pitchFamily="34" charset="0"/>
              </a:rPr>
              <a:t>- Weaknesses:</a:t>
            </a:r>
          </a:p>
          <a:p>
            <a:pPr marL="0" indent="0" algn="just">
              <a:lnSpc>
                <a:spcPct val="100000"/>
              </a:lnSpc>
              <a:spcBef>
                <a:spcPts val="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     * </a:t>
            </a:r>
            <a:r>
              <a:rPr lang="en-US" sz="1800" b="1" dirty="0">
                <a:solidFill>
                  <a:srgbClr val="1F1F1F"/>
                </a:solidFill>
                <a:latin typeface="Arial" panose="020B0604020202020204" pitchFamily="34" charset="0"/>
                <a:cs typeface="Arial" panose="020B0604020202020204" pitchFamily="34" charset="0"/>
              </a:rPr>
              <a:t>Time-consuming and expensive: </a:t>
            </a:r>
            <a:r>
              <a:rPr lang="en-US" sz="1800" dirty="0">
                <a:solidFill>
                  <a:srgbClr val="1F1F1F"/>
                </a:solidFill>
                <a:latin typeface="Arial" panose="020B0604020202020204" pitchFamily="34" charset="0"/>
                <a:cs typeface="Arial" panose="020B0604020202020204" pitchFamily="34" charset="0"/>
              </a:rPr>
              <a:t>due to long-term impacts of climate change and complex scientific data</a:t>
            </a:r>
            <a:r>
              <a:rPr lang="en-US" sz="1800" b="1" dirty="0">
                <a:solidFill>
                  <a:srgbClr val="1F1F1F"/>
                </a:solidFill>
                <a:latin typeface="Arial" panose="020B0604020202020204" pitchFamily="34" charset="0"/>
                <a:cs typeface="Arial" panose="020B0604020202020204" pitchFamily="34" charset="0"/>
              </a:rPr>
              <a:t>.</a:t>
            </a:r>
          </a:p>
          <a:p>
            <a:pPr marL="0" indent="0" algn="just">
              <a:lnSpc>
                <a:spcPct val="100000"/>
              </a:lnSpc>
              <a:spcBef>
                <a:spcPts val="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     * Adversarial nature: </a:t>
            </a:r>
            <a:r>
              <a:rPr lang="en-US" sz="1800" dirty="0">
                <a:solidFill>
                  <a:srgbClr val="1F1F1F"/>
                </a:solidFill>
                <a:latin typeface="Arial" panose="020B0604020202020204" pitchFamily="34" charset="0"/>
                <a:cs typeface="Arial" panose="020B0604020202020204" pitchFamily="34" charset="0"/>
              </a:rPr>
              <a:t>Litigation leads to a win-lose, which might hinder cooperation in the long-term.</a:t>
            </a:r>
          </a:p>
          <a:p>
            <a:pPr marL="0" indent="0" algn="just">
              <a:lnSpc>
                <a:spcPct val="100000"/>
              </a:lnSpc>
              <a:spcBef>
                <a:spcPts val="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     * Limited scope: </a:t>
            </a:r>
            <a:r>
              <a:rPr lang="en-US" sz="1800" dirty="0">
                <a:solidFill>
                  <a:srgbClr val="1F1F1F"/>
                </a:solidFill>
                <a:latin typeface="Arial" panose="020B0604020202020204" pitchFamily="34" charset="0"/>
                <a:cs typeface="Arial" panose="020B0604020202020204" pitchFamily="34" charset="0"/>
              </a:rPr>
              <a:t>Courts are often bound by existing laws, which might not be agile enough to address rapidly evolving climate challenges.</a:t>
            </a:r>
          </a:p>
        </p:txBody>
      </p:sp>
      <p:pic>
        <p:nvPicPr>
          <p:cNvPr id="6" name="Εικόνα 5">
            <a:extLst>
              <a:ext uri="{FF2B5EF4-FFF2-40B4-BE49-F238E27FC236}">
                <a16:creationId xmlns:a16="http://schemas.microsoft.com/office/drawing/2014/main" id="{1547CF18-E552-7127-DD67-B6F9DC82E47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BCD727A2-68F5-FDCF-423B-2C542A32DFCD}"/>
              </a:ext>
            </a:extLst>
          </p:cNvPr>
          <p:cNvPicPr>
            <a:picLocks noChangeAspect="1"/>
          </p:cNvPicPr>
          <p:nvPr/>
        </p:nvPicPr>
        <p:blipFill>
          <a:blip r:embed="rId4"/>
          <a:stretch>
            <a:fillRect/>
          </a:stretch>
        </p:blipFill>
        <p:spPr>
          <a:xfrm>
            <a:off x="7506836" y="1961865"/>
            <a:ext cx="4401404" cy="2934269"/>
          </a:xfrm>
          <a:prstGeom prst="rect">
            <a:avLst/>
          </a:prstGeom>
        </p:spPr>
      </p:pic>
    </p:spTree>
    <p:extLst>
      <p:ext uri="{BB962C8B-B14F-4D97-AF65-F5344CB8AC3E}">
        <p14:creationId xmlns:p14="http://schemas.microsoft.com/office/powerpoint/2010/main" val="640778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B134D87-EC56-A75C-370B-0C35662EEF5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F8D61C8-9A60-BA09-E237-9883DC17DEDD}"/>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D7DF2895-07B7-C6FF-B101-DA6A0B4297EF}"/>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3</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Traditional legal methods</a:t>
            </a:r>
            <a:endParaRPr lang="LID4096" sz="2200" dirty="0">
              <a:latin typeface="Segoe UI" panose="020B0502040204020203" pitchFamily="34" charset="0"/>
              <a:cs typeface="Segoe UI" panose="020B0502040204020203" pitchFamily="34" charset="0"/>
            </a:endParaRPr>
          </a:p>
        </p:txBody>
      </p:sp>
      <p:sp>
        <p:nvSpPr>
          <p:cNvPr id="3" name="Θέση κειμένου 2">
            <a:extLst>
              <a:ext uri="{FF2B5EF4-FFF2-40B4-BE49-F238E27FC236}">
                <a16:creationId xmlns:a16="http://schemas.microsoft.com/office/drawing/2014/main" id="{47D0D0FB-7EC2-252F-01DD-5708F193952E}"/>
              </a:ext>
            </a:extLst>
          </p:cNvPr>
          <p:cNvSpPr>
            <a:spLocks noGrp="1"/>
          </p:cNvSpPr>
          <p:nvPr>
            <p:ph type="body" idx="1"/>
          </p:nvPr>
        </p:nvSpPr>
        <p:spPr>
          <a:xfrm>
            <a:off x="993057"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0" indent="0" algn="just">
              <a:lnSpc>
                <a:spcPct val="100000"/>
              </a:lnSpc>
              <a:spcBef>
                <a:spcPts val="0"/>
              </a:spcBef>
              <a:spcAft>
                <a:spcPts val="600"/>
              </a:spcAft>
            </a:pPr>
            <a:r>
              <a:rPr lang="en-US" sz="2000" b="1" dirty="0">
                <a:solidFill>
                  <a:srgbClr val="29261B"/>
                </a:solidFill>
                <a:latin typeface="Arial" panose="020B0604020202020204" pitchFamily="34" charset="0"/>
                <a:cs typeface="Arial" panose="020B0604020202020204" pitchFamily="34" charset="0"/>
              </a:rPr>
              <a:t>Common traditional methods</a:t>
            </a:r>
          </a:p>
          <a:p>
            <a:pPr marL="0" indent="0" algn="just">
              <a:lnSpc>
                <a:spcPct val="100000"/>
              </a:lnSpc>
              <a:spcBef>
                <a:spcPts val="0"/>
              </a:spcBef>
              <a:spcAft>
                <a:spcPts val="600"/>
              </a:spcAft>
            </a:pPr>
            <a:r>
              <a:rPr lang="en-US" sz="2000" b="1" dirty="0">
                <a:solidFill>
                  <a:srgbClr val="1F1F1F"/>
                </a:solidFill>
                <a:latin typeface="Arial" panose="020B0604020202020204" pitchFamily="34" charset="0"/>
                <a:cs typeface="Arial" panose="020B0604020202020204" pitchFamily="34" charset="0"/>
              </a:rPr>
              <a:t>2) Arbitration</a:t>
            </a:r>
          </a:p>
          <a:p>
            <a:pPr marL="0" indent="0" algn="just">
              <a:lnSpc>
                <a:spcPct val="100000"/>
              </a:lnSpc>
              <a:spcBef>
                <a:spcPts val="0"/>
              </a:spcBef>
              <a:spcAft>
                <a:spcPts val="600"/>
              </a:spcAft>
            </a:pPr>
            <a:r>
              <a:rPr lang="en-US" sz="1800" b="1" dirty="0">
                <a:solidFill>
                  <a:srgbClr val="1F1F1F"/>
                </a:solidFill>
                <a:latin typeface="Arial" panose="020B0604020202020204" pitchFamily="34" charset="0"/>
                <a:cs typeface="Arial" panose="020B0604020202020204" pitchFamily="34" charset="0"/>
              </a:rPr>
              <a:t>- Definition </a:t>
            </a:r>
          </a:p>
          <a:p>
            <a:pPr marL="0" indent="0" algn="just">
              <a:lnSpc>
                <a:spcPct val="100000"/>
              </a:lnSpc>
              <a:spcBef>
                <a:spcPts val="0"/>
              </a:spcBef>
              <a:spcAft>
                <a:spcPts val="600"/>
              </a:spcAft>
            </a:pPr>
            <a:r>
              <a:rPr lang="en-US" sz="1800" dirty="0">
                <a:solidFill>
                  <a:srgbClr val="1F1F1F"/>
                </a:solidFill>
                <a:latin typeface="Arial" panose="020B0604020202020204" pitchFamily="34" charset="0"/>
                <a:cs typeface="Arial" panose="020B0604020202020204" pitchFamily="34" charset="0"/>
              </a:rPr>
              <a:t>     * A more formal process where an arbitrator renders a decision after hearing arguments and evidence from each side.</a:t>
            </a:r>
          </a:p>
          <a:p>
            <a:pPr marL="0" indent="0" algn="just">
              <a:lnSpc>
                <a:spcPct val="100000"/>
              </a:lnSpc>
              <a:spcBef>
                <a:spcPts val="0"/>
              </a:spcBef>
              <a:spcAft>
                <a:spcPts val="600"/>
              </a:spcAft>
            </a:pPr>
            <a:r>
              <a:rPr lang="en-US" sz="1800" dirty="0">
                <a:solidFill>
                  <a:srgbClr val="1F1F1F"/>
                </a:solidFill>
                <a:latin typeface="Arial" panose="020B0604020202020204" pitchFamily="34" charset="0"/>
                <a:cs typeface="Arial" panose="020B0604020202020204" pitchFamily="34" charset="0"/>
              </a:rPr>
              <a:t>     * Arbitration offers a faster and more flexible approach to conflict resolution compared to traditional litigation.</a:t>
            </a:r>
          </a:p>
          <a:p>
            <a:pPr marL="0" indent="0" algn="just">
              <a:lnSpc>
                <a:spcPct val="100000"/>
              </a:lnSpc>
              <a:spcBef>
                <a:spcPts val="0"/>
              </a:spcBef>
              <a:spcAft>
                <a:spcPts val="600"/>
              </a:spcAft>
            </a:pPr>
            <a:r>
              <a:rPr lang="en-US" sz="1800" b="1" dirty="0">
                <a:solidFill>
                  <a:srgbClr val="1F1F1F"/>
                </a:solidFill>
                <a:latin typeface="Arial" panose="020B0604020202020204" pitchFamily="34" charset="0"/>
                <a:cs typeface="Arial" panose="020B0604020202020204" pitchFamily="34" charset="0"/>
              </a:rPr>
              <a:t>- Example</a:t>
            </a:r>
          </a:p>
          <a:p>
            <a:pPr marL="0" indent="0" algn="just">
              <a:lnSpc>
                <a:spcPct val="100000"/>
              </a:lnSpc>
              <a:spcBef>
                <a:spcPts val="0"/>
              </a:spcBef>
              <a:spcAft>
                <a:spcPts val="600"/>
              </a:spcAft>
            </a:pPr>
            <a:r>
              <a:rPr lang="en-US" sz="1800" dirty="0">
                <a:solidFill>
                  <a:srgbClr val="1F1F1F"/>
                </a:solidFill>
                <a:latin typeface="Arial" panose="020B0604020202020204" pitchFamily="34" charset="0"/>
                <a:cs typeface="Arial" panose="020B0604020202020204" pitchFamily="34" charset="0"/>
              </a:rPr>
              <a:t>Two companies disputing the financial responsibility for cleaning up a contaminated site due to climate change-induced flooding.</a:t>
            </a:r>
          </a:p>
          <a:p>
            <a:pPr marL="0" indent="0" algn="just">
              <a:lnSpc>
                <a:spcPct val="100000"/>
              </a:lnSpc>
              <a:spcBef>
                <a:spcPts val="0"/>
              </a:spcBef>
              <a:spcAft>
                <a:spcPts val="600"/>
              </a:spcAft>
            </a:pPr>
            <a:endParaRPr lang="en-US" sz="2000" b="1"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06AACF58-4FCC-193B-E20C-5AA9E6E6E4B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8A70028D-F439-409D-083E-16C80057C12D}"/>
              </a:ext>
            </a:extLst>
          </p:cNvPr>
          <p:cNvPicPr>
            <a:picLocks noChangeAspect="1"/>
          </p:cNvPicPr>
          <p:nvPr/>
        </p:nvPicPr>
        <p:blipFill>
          <a:blip r:embed="rId4"/>
          <a:stretch>
            <a:fillRect/>
          </a:stretch>
        </p:blipFill>
        <p:spPr>
          <a:xfrm>
            <a:off x="7301553" y="1805202"/>
            <a:ext cx="4741318" cy="2841861"/>
          </a:xfrm>
          <a:prstGeom prst="rect">
            <a:avLst/>
          </a:prstGeom>
        </p:spPr>
      </p:pic>
    </p:spTree>
    <p:extLst>
      <p:ext uri="{BB962C8B-B14F-4D97-AF65-F5344CB8AC3E}">
        <p14:creationId xmlns:p14="http://schemas.microsoft.com/office/powerpoint/2010/main" val="3178097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188EF70-A14F-3CBD-C68B-7610671D931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95EEA123-E76F-DA7D-3277-9E98D544B213}"/>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782AF339-D9BE-5A40-FB39-8E804D60B71F}"/>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3</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Traditional legal methods</a:t>
            </a:r>
            <a:endParaRPr lang="LID4096" sz="2200" dirty="0">
              <a:latin typeface="Segoe UI" panose="020B0502040204020203" pitchFamily="34" charset="0"/>
              <a:cs typeface="Segoe UI" panose="020B0502040204020203" pitchFamily="34" charset="0"/>
            </a:endParaRPr>
          </a:p>
        </p:txBody>
      </p:sp>
      <p:sp>
        <p:nvSpPr>
          <p:cNvPr id="3" name="Θέση κειμένου 2">
            <a:extLst>
              <a:ext uri="{FF2B5EF4-FFF2-40B4-BE49-F238E27FC236}">
                <a16:creationId xmlns:a16="http://schemas.microsoft.com/office/drawing/2014/main" id="{F1DF8DFC-6174-16B6-664F-80A062CEA234}"/>
              </a:ext>
            </a:extLst>
          </p:cNvPr>
          <p:cNvSpPr>
            <a:spLocks noGrp="1"/>
          </p:cNvSpPr>
          <p:nvPr>
            <p:ph type="body" idx="1"/>
          </p:nvPr>
        </p:nvSpPr>
        <p:spPr>
          <a:xfrm>
            <a:off x="993057" y="2113659"/>
            <a:ext cx="6062836" cy="307249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lnSpc>
                <a:spcPct val="100000"/>
              </a:lnSpc>
              <a:spcBef>
                <a:spcPts val="0"/>
              </a:spcBef>
              <a:spcAft>
                <a:spcPts val="600"/>
              </a:spcAft>
            </a:pPr>
            <a:r>
              <a:rPr lang="en-US" sz="2000" b="1" dirty="0">
                <a:solidFill>
                  <a:srgbClr val="29261B"/>
                </a:solidFill>
                <a:latin typeface="Arial" panose="020B0604020202020204" pitchFamily="34" charset="0"/>
                <a:cs typeface="Arial" panose="020B0604020202020204" pitchFamily="34" charset="0"/>
              </a:rPr>
              <a:t>Common traditional methods </a:t>
            </a:r>
          </a:p>
          <a:p>
            <a:pPr marL="0" indent="0" algn="just">
              <a:lnSpc>
                <a:spcPct val="100000"/>
              </a:lnSpc>
              <a:spcBef>
                <a:spcPts val="0"/>
              </a:spcBef>
              <a:spcAft>
                <a:spcPts val="600"/>
              </a:spcAft>
            </a:pPr>
            <a:r>
              <a:rPr lang="en-US" sz="2000" b="1" dirty="0">
                <a:solidFill>
                  <a:srgbClr val="1F1F1F"/>
                </a:solidFill>
                <a:latin typeface="Arial" panose="020B0604020202020204" pitchFamily="34" charset="0"/>
                <a:cs typeface="Arial" panose="020B0604020202020204" pitchFamily="34" charset="0"/>
              </a:rPr>
              <a:t>2) Arbitration</a:t>
            </a:r>
          </a:p>
          <a:p>
            <a:pPr marL="0" indent="0" algn="just">
              <a:lnSpc>
                <a:spcPct val="100000"/>
              </a:lnSpc>
              <a:spcBef>
                <a:spcPts val="0"/>
              </a:spcBef>
              <a:spcAft>
                <a:spcPts val="600"/>
              </a:spcAft>
            </a:pPr>
            <a:r>
              <a:rPr lang="en-US" sz="1800" b="1" dirty="0">
                <a:solidFill>
                  <a:srgbClr val="1F1F1F"/>
                </a:solidFill>
                <a:latin typeface="Arial" panose="020B0604020202020204" pitchFamily="34" charset="0"/>
                <a:cs typeface="Arial" panose="020B0604020202020204" pitchFamily="34" charset="0"/>
              </a:rPr>
              <a:t>- Strengths </a:t>
            </a:r>
          </a:p>
          <a:p>
            <a:pPr marL="0" indent="0" algn="just">
              <a:lnSpc>
                <a:spcPct val="100000"/>
              </a:lnSpc>
              <a:spcBef>
                <a:spcPts val="0"/>
              </a:spcBef>
              <a:spcAft>
                <a:spcPts val="600"/>
              </a:spcAft>
            </a:pPr>
            <a:r>
              <a:rPr lang="en-US" sz="1800" dirty="0">
                <a:solidFill>
                  <a:srgbClr val="1F1F1F"/>
                </a:solidFill>
                <a:latin typeface="Arial" panose="020B0604020202020204" pitchFamily="34" charset="0"/>
                <a:cs typeface="Arial" panose="020B0604020202020204" pitchFamily="34" charset="0"/>
              </a:rPr>
              <a:t>Faster and more flexible than litigation, allows for confidential proceedings and expert involvement.</a:t>
            </a:r>
          </a:p>
          <a:p>
            <a:pPr marL="0" indent="0" algn="just">
              <a:lnSpc>
                <a:spcPct val="100000"/>
              </a:lnSpc>
              <a:spcBef>
                <a:spcPts val="0"/>
              </a:spcBef>
              <a:spcAft>
                <a:spcPts val="600"/>
              </a:spcAft>
            </a:pPr>
            <a:r>
              <a:rPr lang="en-US" sz="1800" b="1" dirty="0">
                <a:solidFill>
                  <a:srgbClr val="1F1F1F"/>
                </a:solidFill>
                <a:latin typeface="Arial" panose="020B0604020202020204" pitchFamily="34" charset="0"/>
                <a:cs typeface="Arial" panose="020B0604020202020204" pitchFamily="34" charset="0"/>
              </a:rPr>
              <a:t>- Weaknesses: </a:t>
            </a:r>
          </a:p>
          <a:p>
            <a:pPr marL="0" indent="0" algn="just">
              <a:lnSpc>
                <a:spcPct val="100000"/>
              </a:lnSpc>
              <a:spcBef>
                <a:spcPts val="0"/>
              </a:spcBef>
              <a:spcAft>
                <a:spcPts val="600"/>
              </a:spcAft>
            </a:pPr>
            <a:r>
              <a:rPr lang="en-US" sz="1800" dirty="0">
                <a:solidFill>
                  <a:srgbClr val="1F1F1F"/>
                </a:solidFill>
                <a:latin typeface="Arial" panose="020B0604020202020204" pitchFamily="34" charset="0"/>
                <a:cs typeface="Arial" panose="020B0604020202020204" pitchFamily="34" charset="0"/>
              </a:rPr>
              <a:t>Decisions are final and binding, limited transparency, and potential for bias if arbitrators lack expertise.</a:t>
            </a:r>
          </a:p>
          <a:p>
            <a:pPr marL="0" indent="0" algn="just">
              <a:lnSpc>
                <a:spcPct val="100000"/>
              </a:lnSpc>
              <a:spcBef>
                <a:spcPts val="0"/>
              </a:spcBef>
              <a:spcAft>
                <a:spcPts val="600"/>
              </a:spcAft>
            </a:pPr>
            <a:endParaRPr lang="en-US" sz="2000" b="1"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27F706CF-86C1-E357-1129-012BAD6F106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11" name="Picture 10">
            <a:extLst>
              <a:ext uri="{FF2B5EF4-FFF2-40B4-BE49-F238E27FC236}">
                <a16:creationId xmlns:a16="http://schemas.microsoft.com/office/drawing/2014/main" id="{F28C0F95-5D26-46D2-E856-06970C564A5D}"/>
              </a:ext>
            </a:extLst>
          </p:cNvPr>
          <p:cNvPicPr>
            <a:picLocks noChangeAspect="1"/>
          </p:cNvPicPr>
          <p:nvPr/>
        </p:nvPicPr>
        <p:blipFill>
          <a:blip r:embed="rId4"/>
          <a:stretch>
            <a:fillRect/>
          </a:stretch>
        </p:blipFill>
        <p:spPr>
          <a:xfrm>
            <a:off x="7500991" y="1839320"/>
            <a:ext cx="4929843" cy="2741713"/>
          </a:xfrm>
          <a:prstGeom prst="rect">
            <a:avLst/>
          </a:prstGeom>
        </p:spPr>
      </p:pic>
    </p:spTree>
    <p:extLst>
      <p:ext uri="{BB962C8B-B14F-4D97-AF65-F5344CB8AC3E}">
        <p14:creationId xmlns:p14="http://schemas.microsoft.com/office/powerpoint/2010/main" val="1420655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1061664-1104-F053-E647-DFB9BDCE9D14}"/>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E8AF1AD-7210-E02D-7214-D60D5703A3EC}"/>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9065D3B3-258F-B41B-BA01-07DAABCEB388}"/>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3.2. </a:t>
            </a:r>
            <a:r>
              <a:rPr lang="en-US" sz="2200" b="1" dirty="0">
                <a:solidFill>
                  <a:srgbClr val="0000CC"/>
                </a:solidFill>
                <a:latin typeface="Arial" panose="020B0604020202020204" pitchFamily="34" charset="0"/>
                <a:cs typeface="Arial" panose="020B0604020202020204" pitchFamily="34" charset="0"/>
              </a:rPr>
              <a:t>Alternative Dispute Resolution (ADR)</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D38AFB1-0FB6-9AA2-0F56-05466DB9E752}"/>
              </a:ext>
            </a:extLst>
          </p:cNvPr>
          <p:cNvSpPr>
            <a:spLocks noGrp="1"/>
          </p:cNvSpPr>
          <p:nvPr>
            <p:ph type="body" idx="1"/>
          </p:nvPr>
        </p:nvSpPr>
        <p:spPr>
          <a:xfrm>
            <a:off x="993057" y="2243889"/>
            <a:ext cx="6062836" cy="320641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marL="0" indent="0" algn="just">
              <a:lnSpc>
                <a:spcPct val="100000"/>
              </a:lnSpc>
              <a:spcBef>
                <a:spcPts val="600"/>
              </a:spcBef>
              <a:spcAft>
                <a:spcPts val="600"/>
              </a:spcAft>
            </a:pPr>
            <a:r>
              <a:rPr lang="en-US" sz="2000" b="1" dirty="0">
                <a:solidFill>
                  <a:srgbClr val="1F1F1F"/>
                </a:solidFill>
                <a:latin typeface="Arial" panose="020B0604020202020204" pitchFamily="34" charset="0"/>
                <a:cs typeface="Arial" panose="020B0604020202020204" pitchFamily="34" charset="0"/>
              </a:rPr>
              <a:t>Some key points</a:t>
            </a:r>
          </a:p>
          <a:p>
            <a:pPr marL="0" indent="0" algn="just">
              <a:lnSpc>
                <a:spcPct val="100000"/>
              </a:lnSpc>
              <a:spcBef>
                <a:spcPts val="600"/>
              </a:spcBef>
              <a:spcAft>
                <a:spcPts val="600"/>
              </a:spcAft>
            </a:pPr>
            <a:r>
              <a:rPr lang="en-US" sz="1800" dirty="0">
                <a:solidFill>
                  <a:srgbClr val="1F1F1F"/>
                </a:solidFill>
                <a:latin typeface="Arial" panose="020B0604020202020204" pitchFamily="34" charset="0"/>
                <a:cs typeface="Arial" panose="020B0604020202020204" pitchFamily="34" charset="0"/>
              </a:rPr>
              <a:t>- Given the complex and interconnected nature of climate change issues, ADR methods have gained prominence in addressing disputes related to climate change.</a:t>
            </a:r>
          </a:p>
          <a:p>
            <a:pPr marL="0" indent="0" algn="just">
              <a:lnSpc>
                <a:spcPct val="100000"/>
              </a:lnSpc>
              <a:spcBef>
                <a:spcPts val="600"/>
              </a:spcBef>
              <a:spcAft>
                <a:spcPts val="600"/>
              </a:spcAft>
            </a:pPr>
            <a:r>
              <a:rPr lang="en-US" sz="1800" dirty="0">
                <a:solidFill>
                  <a:srgbClr val="1F1F1F"/>
                </a:solidFill>
                <a:latin typeface="Arial" panose="020B0604020202020204" pitchFamily="34" charset="0"/>
                <a:cs typeface="Arial" panose="020B0604020202020204" pitchFamily="34" charset="0"/>
              </a:rPr>
              <a:t>- ADR is a formal process where an arbitrator renders a decision after hearing arguments and evidence from each side.</a:t>
            </a:r>
          </a:p>
          <a:p>
            <a:pPr marL="0" indent="0" algn="just">
              <a:lnSpc>
                <a:spcPct val="100000"/>
              </a:lnSpc>
              <a:spcBef>
                <a:spcPts val="600"/>
              </a:spcBef>
              <a:spcAft>
                <a:spcPts val="600"/>
              </a:spcAft>
            </a:pPr>
            <a:r>
              <a:rPr lang="en-US" sz="1800" dirty="0">
                <a:solidFill>
                  <a:srgbClr val="1F1F1F"/>
                </a:solidFill>
                <a:latin typeface="Arial" panose="020B0604020202020204" pitchFamily="34" charset="0"/>
                <a:cs typeface="Arial" panose="020B0604020202020204" pitchFamily="34" charset="0"/>
              </a:rPr>
              <a:t>- ADR has been successfully applied at various levels of government and among diverse stakeholder groups to reach consensus agreements on climate change issues.</a:t>
            </a:r>
          </a:p>
        </p:txBody>
      </p:sp>
      <p:pic>
        <p:nvPicPr>
          <p:cNvPr id="6" name="Εικόνα 5">
            <a:extLst>
              <a:ext uri="{FF2B5EF4-FFF2-40B4-BE49-F238E27FC236}">
                <a16:creationId xmlns:a16="http://schemas.microsoft.com/office/drawing/2014/main" id="{768BF295-AAA7-B589-3B6C-5485B4CD5D2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10" name="Picture 9">
            <a:extLst>
              <a:ext uri="{FF2B5EF4-FFF2-40B4-BE49-F238E27FC236}">
                <a16:creationId xmlns:a16="http://schemas.microsoft.com/office/drawing/2014/main" id="{79F5DEF2-B937-722C-2976-FDE478D5A109}"/>
              </a:ext>
            </a:extLst>
          </p:cNvPr>
          <p:cNvPicPr>
            <a:picLocks noChangeAspect="1"/>
          </p:cNvPicPr>
          <p:nvPr/>
        </p:nvPicPr>
        <p:blipFill>
          <a:blip r:embed="rId4"/>
          <a:stretch>
            <a:fillRect/>
          </a:stretch>
        </p:blipFill>
        <p:spPr>
          <a:xfrm>
            <a:off x="7401605" y="1533495"/>
            <a:ext cx="4405777" cy="3514299"/>
          </a:xfrm>
          <a:prstGeom prst="rect">
            <a:avLst/>
          </a:prstGeom>
        </p:spPr>
      </p:pic>
    </p:spTree>
    <p:extLst>
      <p:ext uri="{BB962C8B-B14F-4D97-AF65-F5344CB8AC3E}">
        <p14:creationId xmlns:p14="http://schemas.microsoft.com/office/powerpoint/2010/main" val="2383703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077D640-1B1D-DC94-8782-6D372A7B0F21}"/>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1A14B8E-70D7-B4C8-35DF-012D1DF1B211}"/>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A28A6F0F-7CA4-8F05-21F0-C39DA14A69F2}"/>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3.2. </a:t>
            </a:r>
            <a:r>
              <a:rPr lang="en-US" sz="2200" b="1" dirty="0">
                <a:solidFill>
                  <a:srgbClr val="0000CC"/>
                </a:solidFill>
                <a:latin typeface="Arial" panose="020B0604020202020204" pitchFamily="34" charset="0"/>
                <a:cs typeface="Arial" panose="020B0604020202020204" pitchFamily="34" charset="0"/>
              </a:rPr>
              <a:t>Alternative Dispute Resolution (ADR)</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EE76C0A-9E06-E6E5-31E1-682845E14577}"/>
              </a:ext>
            </a:extLst>
          </p:cNvPr>
          <p:cNvSpPr>
            <a:spLocks noGrp="1"/>
          </p:cNvSpPr>
          <p:nvPr>
            <p:ph type="body" idx="1"/>
          </p:nvPr>
        </p:nvSpPr>
        <p:spPr>
          <a:xfrm>
            <a:off x="944931" y="2277821"/>
            <a:ext cx="6062836" cy="337917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600"/>
              </a:spcBef>
              <a:spcAft>
                <a:spcPts val="600"/>
              </a:spcAft>
            </a:pPr>
            <a:r>
              <a:rPr lang="en-US" sz="2000" b="1" dirty="0">
                <a:solidFill>
                  <a:srgbClr val="1F1F1F"/>
                </a:solidFill>
                <a:latin typeface="Arial" panose="020B0604020202020204" pitchFamily="34" charset="0"/>
                <a:cs typeface="Arial" panose="020B0604020202020204" pitchFamily="34" charset="0"/>
              </a:rPr>
              <a:t>Several ADR methods:</a:t>
            </a:r>
          </a:p>
          <a:p>
            <a:pPr marL="0" indent="0" algn="just">
              <a:lnSpc>
                <a:spcPct val="100000"/>
              </a:lnSpc>
              <a:spcBef>
                <a:spcPts val="600"/>
              </a:spcBef>
              <a:spcAft>
                <a:spcPts val="600"/>
              </a:spcAft>
            </a:pPr>
            <a:r>
              <a:rPr lang="en-US" sz="1800" b="1" dirty="0">
                <a:solidFill>
                  <a:srgbClr val="1F1F1F"/>
                </a:solidFill>
                <a:latin typeface="Google Sans"/>
                <a:cs typeface="Arial" panose="020B0604020202020204" pitchFamily="34" charset="0"/>
              </a:rPr>
              <a:t>1) </a:t>
            </a:r>
            <a:r>
              <a:rPr lang="en-US" sz="1800" b="1" i="1" dirty="0">
                <a:solidFill>
                  <a:srgbClr val="1F1F1F"/>
                </a:solidFill>
                <a:latin typeface="Arial" panose="020B0604020202020204" pitchFamily="34" charset="0"/>
                <a:cs typeface="Arial" panose="020B0604020202020204" pitchFamily="34" charset="0"/>
              </a:rPr>
              <a:t>Mediation:  </a:t>
            </a:r>
            <a:r>
              <a:rPr lang="en-US" sz="1800" dirty="0">
                <a:solidFill>
                  <a:srgbClr val="1F1F1F"/>
                </a:solidFill>
                <a:latin typeface="Arial" panose="020B0604020202020204" pitchFamily="34" charset="0"/>
                <a:cs typeface="Arial" panose="020B0604020202020204" pitchFamily="34" charset="0"/>
              </a:rPr>
              <a:t>A neutral mediator facilitates communication and negotiation between parties to reach a mutually agreeable solution. This promotes collaboration, preserves relationships, and allows for creative solutions. </a:t>
            </a:r>
          </a:p>
          <a:p>
            <a:pPr marL="0" indent="0" algn="just">
              <a:lnSpc>
                <a:spcPct val="100000"/>
              </a:lnSpc>
              <a:spcBef>
                <a:spcPts val="600"/>
              </a:spcBef>
              <a:spcAft>
                <a:spcPts val="600"/>
              </a:spcAft>
            </a:pPr>
            <a:r>
              <a:rPr lang="en-US" sz="1800" dirty="0">
                <a:solidFill>
                  <a:srgbClr val="1F1F1F"/>
                </a:solidFill>
                <a:latin typeface="Arial" panose="020B0604020202020204" pitchFamily="34" charset="0"/>
                <a:cs typeface="Arial" panose="020B0604020202020204" pitchFamily="34" charset="0"/>
              </a:rPr>
              <a:t>2) </a:t>
            </a:r>
            <a:r>
              <a:rPr lang="en-US" sz="1800" b="1" i="1" dirty="0">
                <a:solidFill>
                  <a:srgbClr val="1F1F1F"/>
                </a:solidFill>
                <a:latin typeface="Arial" panose="020B0604020202020204" pitchFamily="34" charset="0"/>
                <a:cs typeface="Arial" panose="020B0604020202020204" pitchFamily="34" charset="0"/>
              </a:rPr>
              <a:t>Conciliation: </a:t>
            </a:r>
            <a:r>
              <a:rPr lang="en-US" sz="1800" dirty="0">
                <a:solidFill>
                  <a:srgbClr val="1F1F1F"/>
                </a:solidFill>
                <a:latin typeface="Arial" panose="020B0604020202020204" pitchFamily="34" charset="0"/>
                <a:cs typeface="Arial" panose="020B0604020202020204" pitchFamily="34" charset="0"/>
              </a:rPr>
              <a:t>Similar to mediation, but the conciliator can suggest solutions and assist with agreement drafting. This can be helpful when parties struggle to find common ground.</a:t>
            </a:r>
          </a:p>
        </p:txBody>
      </p:sp>
      <p:pic>
        <p:nvPicPr>
          <p:cNvPr id="6" name="Εικόνα 5">
            <a:extLst>
              <a:ext uri="{FF2B5EF4-FFF2-40B4-BE49-F238E27FC236}">
                <a16:creationId xmlns:a16="http://schemas.microsoft.com/office/drawing/2014/main" id="{054F3DCF-A6DE-D77D-E26F-0BF890D0AEC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6CCEC0F-CAB6-2134-CC96-B0B4F7814260}"/>
              </a:ext>
            </a:extLst>
          </p:cNvPr>
          <p:cNvPicPr>
            <a:picLocks noChangeAspect="1"/>
          </p:cNvPicPr>
          <p:nvPr/>
        </p:nvPicPr>
        <p:blipFill>
          <a:blip r:embed="rId4"/>
          <a:stretch>
            <a:fillRect/>
          </a:stretch>
        </p:blipFill>
        <p:spPr>
          <a:xfrm>
            <a:off x="7142389" y="2367887"/>
            <a:ext cx="4799970" cy="2631488"/>
          </a:xfrm>
          <a:prstGeom prst="rect">
            <a:avLst/>
          </a:prstGeom>
        </p:spPr>
      </p:pic>
    </p:spTree>
    <p:extLst>
      <p:ext uri="{BB962C8B-B14F-4D97-AF65-F5344CB8AC3E}">
        <p14:creationId xmlns:p14="http://schemas.microsoft.com/office/powerpoint/2010/main" val="21810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EE44EE6-47EF-23AB-DA36-E0C7B0987336}"/>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61862FF4-06A9-75C9-D103-17BBA87F34A4}"/>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ea typeface="Times New Roman" panose="02020603050405020304" pitchFamily="18" charset="0"/>
                <a:cs typeface="Arial" panose="020B0604020202020204" pitchFamily="34" charset="0"/>
              </a:rPr>
              <a:t>3</a:t>
            </a: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 </a:t>
            </a:r>
            <a:r>
              <a:rPr lang="en-GB" sz="2800" b="1" dirty="0">
                <a:solidFill>
                  <a:srgbClr val="FFFF00"/>
                </a:solidFill>
                <a:latin typeface="Arial" panose="020B0604020202020204" pitchFamily="34" charset="0"/>
                <a:cs typeface="Arial" panose="020B0604020202020204" pitchFamily="34" charset="0"/>
              </a:rPr>
              <a:t>Methods of resolving climate change disputes</a:t>
            </a:r>
            <a:endParaRPr lang="en-US" sz="2800" b="1" dirty="0">
              <a:solidFill>
                <a:srgbClr val="FFFF00"/>
              </a:solidFill>
              <a:latin typeface="Arial" panose="020B0604020202020204" pitchFamily="34" charset="0"/>
              <a:cs typeface="Arial" panose="020B0604020202020204" pitchFamily="34" charset="0"/>
              <a:sym typeface="Century Gothic"/>
            </a:endParaRPr>
          </a:p>
        </p:txBody>
      </p:sp>
      <p:sp>
        <p:nvSpPr>
          <p:cNvPr id="2" name="Τίτλος 1">
            <a:extLst>
              <a:ext uri="{FF2B5EF4-FFF2-40B4-BE49-F238E27FC236}">
                <a16:creationId xmlns:a16="http://schemas.microsoft.com/office/drawing/2014/main" id="{186131A0-E561-6D76-9751-45B6B39421E5}"/>
              </a:ext>
            </a:extLst>
          </p:cNvPr>
          <p:cNvSpPr>
            <a:spLocks noGrp="1"/>
          </p:cNvSpPr>
          <p:nvPr>
            <p:ph type="title"/>
          </p:nvPr>
        </p:nvSpPr>
        <p:spPr>
          <a:xfrm>
            <a:off x="993057"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3.2. </a:t>
            </a:r>
            <a:r>
              <a:rPr lang="en-US" sz="2200" b="1" dirty="0">
                <a:solidFill>
                  <a:srgbClr val="0000CC"/>
                </a:solidFill>
                <a:latin typeface="Arial" panose="020B0604020202020204" pitchFamily="34" charset="0"/>
                <a:cs typeface="Arial" panose="020B0604020202020204" pitchFamily="34" charset="0"/>
              </a:rPr>
              <a:t>Alternative Dispute Resolution (ADR)</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600EA9C-A866-86D4-5F0D-9498545035EC}"/>
              </a:ext>
            </a:extLst>
          </p:cNvPr>
          <p:cNvSpPr>
            <a:spLocks noGrp="1"/>
          </p:cNvSpPr>
          <p:nvPr>
            <p:ph type="body" idx="1"/>
          </p:nvPr>
        </p:nvSpPr>
        <p:spPr>
          <a:xfrm>
            <a:off x="993057" y="2189695"/>
            <a:ext cx="6062836" cy="354016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lnSpc>
                <a:spcPct val="100000"/>
              </a:lnSpc>
              <a:spcBef>
                <a:spcPts val="0"/>
              </a:spcBef>
              <a:spcAft>
                <a:spcPts val="600"/>
              </a:spcAft>
            </a:pPr>
            <a:r>
              <a:rPr lang="en-US" sz="2000" b="1" dirty="0">
                <a:solidFill>
                  <a:srgbClr val="1F1F1F"/>
                </a:solidFill>
                <a:latin typeface="Arial" panose="020B0604020202020204" pitchFamily="34" charset="0"/>
                <a:cs typeface="Arial" panose="020B0604020202020204" pitchFamily="34" charset="0"/>
              </a:rPr>
              <a:t>Several ADR methods:</a:t>
            </a:r>
          </a:p>
          <a:p>
            <a:pPr marL="60325" indent="0" algn="just">
              <a:lnSpc>
                <a:spcPct val="100000"/>
              </a:lnSpc>
              <a:spcBef>
                <a:spcPts val="600"/>
              </a:spcBef>
              <a:spcAft>
                <a:spcPts val="600"/>
              </a:spcAft>
            </a:pPr>
            <a:r>
              <a:rPr lang="en-US" sz="1800" b="1" dirty="0">
                <a:solidFill>
                  <a:srgbClr val="1F1F1F"/>
                </a:solidFill>
                <a:latin typeface="Arial" panose="020B0604020202020204" pitchFamily="34" charset="0"/>
                <a:cs typeface="Arial" panose="020B0604020202020204" pitchFamily="34" charset="0"/>
              </a:rPr>
              <a:t>3) Expert panels: </a:t>
            </a:r>
            <a:r>
              <a:rPr lang="en-US" sz="1800" dirty="0">
                <a:solidFill>
                  <a:srgbClr val="1F1F1F"/>
                </a:solidFill>
                <a:latin typeface="Arial" panose="020B0604020202020204" pitchFamily="34" charset="0"/>
                <a:cs typeface="Arial" panose="020B0604020202020204" pitchFamily="34" charset="0"/>
              </a:rPr>
              <a:t>Bringing together experts from various fields can offer comprehensive assessments of the issue and suggest impartial solutions. This is particularly helpful for disputes involving complex scientific evidence.</a:t>
            </a:r>
          </a:p>
          <a:p>
            <a:pPr marL="60325" indent="0" algn="just">
              <a:lnSpc>
                <a:spcPct val="100000"/>
              </a:lnSpc>
              <a:spcBef>
                <a:spcPts val="600"/>
              </a:spcBef>
              <a:spcAft>
                <a:spcPts val="600"/>
              </a:spcAft>
            </a:pPr>
            <a:r>
              <a:rPr lang="en-US" sz="1800" b="1" dirty="0">
                <a:solidFill>
                  <a:srgbClr val="1F1F1F"/>
                </a:solidFill>
                <a:latin typeface="Arial" panose="020B0604020202020204" pitchFamily="34" charset="0"/>
                <a:cs typeface="Arial" panose="020B0604020202020204" pitchFamily="34" charset="0"/>
              </a:rPr>
              <a:t>4) Climate Change Tribunals: </a:t>
            </a:r>
            <a:r>
              <a:rPr lang="en-US" sz="1800" dirty="0">
                <a:solidFill>
                  <a:srgbClr val="1F1F1F"/>
                </a:solidFill>
                <a:latin typeface="Arial" panose="020B0604020202020204" pitchFamily="34" charset="0"/>
                <a:cs typeface="Arial" panose="020B0604020202020204" pitchFamily="34" charset="0"/>
              </a:rPr>
              <a:t>These proposed or existing independent bodies have expertise in climate justice and disputes, providing fair and consistent outcomes. However, their enforceability and effectiveness remain under development.</a:t>
            </a:r>
          </a:p>
          <a:p>
            <a:pPr marL="60325" indent="0" algn="just">
              <a:lnSpc>
                <a:spcPct val="100000"/>
              </a:lnSpc>
              <a:spcBef>
                <a:spcPts val="0"/>
              </a:spcBef>
              <a:spcAft>
                <a:spcPts val="600"/>
              </a:spcAft>
            </a:pPr>
            <a:endParaRPr lang="en-US" sz="2000" b="1"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E751373B-310F-BC12-E097-69C503A1498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4A784658-DE74-818F-4ACA-4443C3C02AD4}"/>
              </a:ext>
            </a:extLst>
          </p:cNvPr>
          <p:cNvPicPr>
            <a:picLocks noChangeAspect="1"/>
          </p:cNvPicPr>
          <p:nvPr/>
        </p:nvPicPr>
        <p:blipFill>
          <a:blip r:embed="rId4"/>
          <a:stretch>
            <a:fillRect/>
          </a:stretch>
        </p:blipFill>
        <p:spPr>
          <a:xfrm>
            <a:off x="7770285" y="1861273"/>
            <a:ext cx="4180604" cy="3135453"/>
          </a:xfrm>
          <a:prstGeom prst="rect">
            <a:avLst/>
          </a:prstGeom>
        </p:spPr>
      </p:pic>
    </p:spTree>
    <p:extLst>
      <p:ext uri="{BB962C8B-B14F-4D97-AF65-F5344CB8AC3E}">
        <p14:creationId xmlns:p14="http://schemas.microsoft.com/office/powerpoint/2010/main" val="222114547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5121</TotalTime>
  <Words>2574</Words>
  <Application>Microsoft Office PowerPoint</Application>
  <PresentationFormat>Widescreen</PresentationFormat>
  <Paragraphs>200</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Century Gothic</vt:lpstr>
      <vt:lpstr>Arial</vt:lpstr>
      <vt:lpstr>Google Sans</vt:lpstr>
      <vt:lpstr>Calibri</vt:lpstr>
      <vt:lpstr>Segoe UI</vt:lpstr>
      <vt:lpstr>Office Theme</vt:lpstr>
      <vt:lpstr>PowerPoint Presentation</vt:lpstr>
      <vt:lpstr>3.1. Traditional legal methods</vt:lpstr>
      <vt:lpstr>3.1. Traditional legal methods</vt:lpstr>
      <vt:lpstr>3.1. Traditional legal methods</vt:lpstr>
      <vt:lpstr>3.1. Traditional legal methods</vt:lpstr>
      <vt:lpstr>3.1. Traditional legal methods</vt:lpstr>
      <vt:lpstr>3.2. Alternative Dispute Resolution (ADR)</vt:lpstr>
      <vt:lpstr>3.2. Alternative Dispute Resolution (ADR)</vt:lpstr>
      <vt:lpstr>3.2. Alternative Dispute Resolution (ADR)</vt:lpstr>
      <vt:lpstr>3.2. Alternative Dispute Resolution (ADR)</vt:lpstr>
      <vt:lpstr>3.2. Alternative Dispute Resolution (ADR)</vt:lpstr>
      <vt:lpstr>3.2. Alternative Dispute Resolution (ADR)</vt:lpstr>
      <vt:lpstr>3.3. Considerations for right methods</vt:lpstr>
      <vt:lpstr>3.3. Considerations for right methods</vt:lpstr>
      <vt:lpstr>3.3. Considerations for right methods</vt:lpstr>
      <vt:lpstr>3.3. Considerations for right methods</vt:lpstr>
      <vt:lpstr>3.3. Considerations for right methods</vt:lpstr>
      <vt:lpstr>3.4. Litigation and global trends in climate change litigation</vt:lpstr>
      <vt:lpstr>3.4. Litigation and global trends in climate change litigation</vt:lpstr>
      <vt:lpstr>3.4. Litigation and global trends in climate change litigation</vt:lpstr>
      <vt:lpstr>3.4. Litigation and global trends in climate change litigation</vt:lpstr>
      <vt:lpstr>3.4. Litigation and global trends in climate change litigation</vt:lpstr>
      <vt:lpstr>3.4. Litigation and global trends in climate change litigation</vt:lpstr>
      <vt:lpstr>3.4. Litigation and global trends in climate change litigation</vt:lpstr>
      <vt:lpstr>3.5. Shifts in international legal frameworks</vt:lpstr>
      <vt:lpstr>3.5. Shifts in international legal frameworks</vt:lpstr>
      <vt:lpstr>3.6. Shifts in international legal frameworks</vt:lpstr>
      <vt:lpstr>3.5. Shifts in international legal frameworks</vt:lpstr>
      <vt:lpstr>3.5. Shifts in international legal frameworks</vt:lpstr>
      <vt:lpstr>3.5. Shifts in international legal frameworks</vt:lpstr>
      <vt:lpstr>3.5. Shifts in international legal frameworks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c:creator>
  <cp:lastModifiedBy>Tuan Tran</cp:lastModifiedBy>
  <cp:revision>18</cp:revision>
  <dcterms:created xsi:type="dcterms:W3CDTF">2020-01-02T01:56:26Z</dcterms:created>
  <dcterms:modified xsi:type="dcterms:W3CDTF">2024-03-14T15:34:48Z</dcterms:modified>
</cp:coreProperties>
</file>