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48"/>
  </p:notesMasterIdLst>
  <p:sldIdLst>
    <p:sldId id="256" r:id="rId3"/>
    <p:sldId id="25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7" r:id="rId24"/>
    <p:sldId id="340" r:id="rId25"/>
    <p:sldId id="341" r:id="rId26"/>
    <p:sldId id="342" r:id="rId27"/>
    <p:sldId id="343" r:id="rId28"/>
    <p:sldId id="344" r:id="rId29"/>
    <p:sldId id="345" r:id="rId30"/>
    <p:sldId id="346" r:id="rId31"/>
    <p:sldId id="347" r:id="rId32"/>
    <p:sldId id="348" r:id="rId33"/>
    <p:sldId id="349" r:id="rId34"/>
    <p:sldId id="350" r:id="rId35"/>
    <p:sldId id="351" r:id="rId36"/>
    <p:sldId id="352" r:id="rId37"/>
    <p:sldId id="353" r:id="rId38"/>
    <p:sldId id="354" r:id="rId39"/>
    <p:sldId id="355" r:id="rId40"/>
    <p:sldId id="356" r:id="rId41"/>
    <p:sldId id="357" r:id="rId42"/>
    <p:sldId id="358" r:id="rId43"/>
    <p:sldId id="359" r:id="rId44"/>
    <p:sldId id="360" r:id="rId45"/>
    <p:sldId id="361" r:id="rId46"/>
    <p:sldId id="362" r:id="rId47"/>
  </p:sldIdLst>
  <p:sldSz cx="12192000" cy="6858000"/>
  <p:notesSz cx="6951663" cy="10082213"/>
  <p:embeddedFontLst>
    <p:embeddedFont>
      <p:font typeface="Century Gothic" panose="020B0502020202020204" pitchFamily="34" charset="0"/>
      <p:regular r:id="rId49"/>
      <p:bold r:id="rId50"/>
      <p:italic r:id="rId51"/>
      <p:boldItalic r:id="rId5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7" roundtripDataSignature="AMtx7mhBapK0TZ+4bkKCdR8PsyO1nyl37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5122D6-A81F-4573-BB90-63F24197E85C}">
  <a:tblStyle styleId="{D55122D6-A81F-4573-BB90-63F24197E85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font" Target="fonts/font2.fntdata"/><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79" Type="http://schemas.openxmlformats.org/officeDocument/2006/relationships/viewProps" Target="viewProps.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77" Type="http://customschemas.google.com/relationships/presentationmetadata" Target="metadata"/><Relationship Id="rId8" Type="http://schemas.openxmlformats.org/officeDocument/2006/relationships/slide" Target="slides/slide6.xml"/><Relationship Id="rId51" Type="http://schemas.openxmlformats.org/officeDocument/2006/relationships/font" Target="fonts/font3.fntdata"/><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font" Target="fonts/font1.fntdata"/><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font" Target="fonts/font4.fntdata"/><Relationship Id="rId78" Type="http://schemas.openxmlformats.org/officeDocument/2006/relationships/presProps" Target="presProps.xml"/><Relationship Id="rId8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4C1D8C-B9C8-4447-8040-35A34AB7A80F}" type="doc">
      <dgm:prSet loTypeId="urn:microsoft.com/office/officeart/2005/8/layout/hProcess9" loCatId="process" qsTypeId="urn:microsoft.com/office/officeart/2005/8/quickstyle/simple5" qsCatId="simple" csTypeId="urn:microsoft.com/office/officeart/2005/8/colors/accent0_2" csCatId="mainScheme"/>
      <dgm:spPr/>
      <dgm:t>
        <a:bodyPr/>
        <a:lstStyle/>
        <a:p>
          <a:endParaRPr lang="en-IN"/>
        </a:p>
      </dgm:t>
    </dgm:pt>
    <dgm:pt modelId="{B7035688-372A-4F26-8FE9-5DBE4743FB13}">
      <dgm:prSet/>
      <dgm:spPr/>
      <dgm:t>
        <a:bodyPr/>
        <a:lstStyle/>
        <a:p>
          <a:r>
            <a:rPr lang="en-US" b="0" i="0"/>
            <a:t>Energy Sector </a:t>
          </a:r>
          <a:endParaRPr lang="en-IN"/>
        </a:p>
      </dgm:t>
    </dgm:pt>
    <dgm:pt modelId="{C36E717E-700A-447F-948D-9A756CD0A910}" type="parTrans" cxnId="{62A2DA09-F7D4-4746-891B-EF494D91421B}">
      <dgm:prSet/>
      <dgm:spPr/>
      <dgm:t>
        <a:bodyPr/>
        <a:lstStyle/>
        <a:p>
          <a:endParaRPr lang="en-IN"/>
        </a:p>
      </dgm:t>
    </dgm:pt>
    <dgm:pt modelId="{090C591B-60AA-4BC1-AC6A-CD8EA7CFE08F}" type="sibTrans" cxnId="{62A2DA09-F7D4-4746-891B-EF494D91421B}">
      <dgm:prSet/>
      <dgm:spPr/>
      <dgm:t>
        <a:bodyPr/>
        <a:lstStyle/>
        <a:p>
          <a:endParaRPr lang="en-IN"/>
        </a:p>
      </dgm:t>
    </dgm:pt>
    <dgm:pt modelId="{247E1F44-AE0C-4AA9-9841-392B1710AB65}">
      <dgm:prSet/>
      <dgm:spPr/>
      <dgm:t>
        <a:bodyPr/>
        <a:lstStyle/>
        <a:p>
          <a:r>
            <a:rPr lang="en-US" b="0" i="0"/>
            <a:t>Manufacturing and Industry </a:t>
          </a:r>
          <a:endParaRPr lang="en-IN"/>
        </a:p>
      </dgm:t>
    </dgm:pt>
    <dgm:pt modelId="{848DB3BA-A327-4F24-821E-64BF08D44F56}" type="parTrans" cxnId="{A664F5D7-B85C-45D5-84D6-50338633ECA8}">
      <dgm:prSet/>
      <dgm:spPr/>
      <dgm:t>
        <a:bodyPr/>
        <a:lstStyle/>
        <a:p>
          <a:endParaRPr lang="en-IN"/>
        </a:p>
      </dgm:t>
    </dgm:pt>
    <dgm:pt modelId="{E0A84B75-839F-42AC-BDD8-CB0BF8AD0E7A}" type="sibTrans" cxnId="{A664F5D7-B85C-45D5-84D6-50338633ECA8}">
      <dgm:prSet/>
      <dgm:spPr/>
      <dgm:t>
        <a:bodyPr/>
        <a:lstStyle/>
        <a:p>
          <a:endParaRPr lang="en-IN"/>
        </a:p>
      </dgm:t>
    </dgm:pt>
    <dgm:pt modelId="{806CBA90-E140-4638-83F8-6EBE6569416D}">
      <dgm:prSet/>
      <dgm:spPr/>
      <dgm:t>
        <a:bodyPr/>
        <a:lstStyle/>
        <a:p>
          <a:r>
            <a:rPr lang="en-US" b="0" i="0"/>
            <a:t>Transportation and Logistics </a:t>
          </a:r>
          <a:endParaRPr lang="en-IN"/>
        </a:p>
      </dgm:t>
    </dgm:pt>
    <dgm:pt modelId="{9BE07ACB-73DC-4FC8-A7E3-94C13850AB18}" type="parTrans" cxnId="{EE91E080-84E1-431E-B2C6-3499047495BC}">
      <dgm:prSet/>
      <dgm:spPr/>
      <dgm:t>
        <a:bodyPr/>
        <a:lstStyle/>
        <a:p>
          <a:endParaRPr lang="en-IN"/>
        </a:p>
      </dgm:t>
    </dgm:pt>
    <dgm:pt modelId="{96C9E0B9-EC67-48CF-AA58-42CDF88B4F24}" type="sibTrans" cxnId="{EE91E080-84E1-431E-B2C6-3499047495BC}">
      <dgm:prSet/>
      <dgm:spPr/>
      <dgm:t>
        <a:bodyPr/>
        <a:lstStyle/>
        <a:p>
          <a:endParaRPr lang="en-IN"/>
        </a:p>
      </dgm:t>
    </dgm:pt>
    <dgm:pt modelId="{1329B5AA-3EB0-473B-B489-92CE3916B8B9}">
      <dgm:prSet/>
      <dgm:spPr/>
      <dgm:t>
        <a:bodyPr/>
        <a:lstStyle/>
        <a:p>
          <a:r>
            <a:rPr lang="en-US" b="0" i="0"/>
            <a:t>Agriculture and Food Industry </a:t>
          </a:r>
          <a:endParaRPr lang="en-IN"/>
        </a:p>
      </dgm:t>
    </dgm:pt>
    <dgm:pt modelId="{9EEE1484-46DA-4FBA-8B2F-F61559AB5ECE}" type="parTrans" cxnId="{C2E86988-1838-4165-891D-8FC5DE17084E}">
      <dgm:prSet/>
      <dgm:spPr/>
      <dgm:t>
        <a:bodyPr/>
        <a:lstStyle/>
        <a:p>
          <a:endParaRPr lang="en-IN"/>
        </a:p>
      </dgm:t>
    </dgm:pt>
    <dgm:pt modelId="{6C9A0A4E-8F83-4385-A811-489ECF547004}" type="sibTrans" cxnId="{C2E86988-1838-4165-891D-8FC5DE17084E}">
      <dgm:prSet/>
      <dgm:spPr/>
      <dgm:t>
        <a:bodyPr/>
        <a:lstStyle/>
        <a:p>
          <a:endParaRPr lang="en-IN"/>
        </a:p>
      </dgm:t>
    </dgm:pt>
    <dgm:pt modelId="{ED880FAB-3357-47F4-A594-29650A135610}">
      <dgm:prSet/>
      <dgm:spPr/>
      <dgm:t>
        <a:bodyPr/>
        <a:lstStyle/>
        <a:p>
          <a:r>
            <a:rPr lang="en-US" b="0" i="0"/>
            <a:t>Financial Sector</a:t>
          </a:r>
          <a:endParaRPr lang="en-IN"/>
        </a:p>
      </dgm:t>
    </dgm:pt>
    <dgm:pt modelId="{39099D1A-6594-48A7-9BD8-B9773522DF4C}" type="parTrans" cxnId="{67CB8D91-A3DF-436C-9AE0-B0E6A13E6B19}">
      <dgm:prSet/>
      <dgm:spPr/>
      <dgm:t>
        <a:bodyPr/>
        <a:lstStyle/>
        <a:p>
          <a:endParaRPr lang="en-IN"/>
        </a:p>
      </dgm:t>
    </dgm:pt>
    <dgm:pt modelId="{3252BEF3-FA72-4CD4-B85B-5CC5866C94C2}" type="sibTrans" cxnId="{67CB8D91-A3DF-436C-9AE0-B0E6A13E6B19}">
      <dgm:prSet/>
      <dgm:spPr/>
      <dgm:t>
        <a:bodyPr/>
        <a:lstStyle/>
        <a:p>
          <a:endParaRPr lang="en-IN"/>
        </a:p>
      </dgm:t>
    </dgm:pt>
    <dgm:pt modelId="{778D04DE-A6B5-4354-BC4E-0EEABFB05516}" type="pres">
      <dgm:prSet presAssocID="{9E4C1D8C-B9C8-4447-8040-35A34AB7A80F}" presName="CompostProcess" presStyleCnt="0">
        <dgm:presLayoutVars>
          <dgm:dir/>
          <dgm:resizeHandles val="exact"/>
        </dgm:presLayoutVars>
      </dgm:prSet>
      <dgm:spPr/>
    </dgm:pt>
    <dgm:pt modelId="{3DF78626-2797-4B05-870E-3128737F0532}" type="pres">
      <dgm:prSet presAssocID="{9E4C1D8C-B9C8-4447-8040-35A34AB7A80F}" presName="arrow" presStyleLbl="bgShp" presStyleIdx="0" presStyleCnt="1"/>
      <dgm:spPr/>
    </dgm:pt>
    <dgm:pt modelId="{CD51A40A-E4E3-42F6-A9B5-FFDA6DB5DCED}" type="pres">
      <dgm:prSet presAssocID="{9E4C1D8C-B9C8-4447-8040-35A34AB7A80F}" presName="linearProcess" presStyleCnt="0"/>
      <dgm:spPr/>
    </dgm:pt>
    <dgm:pt modelId="{1CB95766-CB12-4EE5-A0B8-5C8CB7AD463D}" type="pres">
      <dgm:prSet presAssocID="{B7035688-372A-4F26-8FE9-5DBE4743FB13}" presName="textNode" presStyleLbl="node1" presStyleIdx="0" presStyleCnt="5">
        <dgm:presLayoutVars>
          <dgm:bulletEnabled val="1"/>
        </dgm:presLayoutVars>
      </dgm:prSet>
      <dgm:spPr/>
    </dgm:pt>
    <dgm:pt modelId="{1D682B19-BDB9-41A4-9C87-B5CD0D3E162A}" type="pres">
      <dgm:prSet presAssocID="{090C591B-60AA-4BC1-AC6A-CD8EA7CFE08F}" presName="sibTrans" presStyleCnt="0"/>
      <dgm:spPr/>
    </dgm:pt>
    <dgm:pt modelId="{9E97284C-03BC-4CE0-BD14-69CF26721C7B}" type="pres">
      <dgm:prSet presAssocID="{247E1F44-AE0C-4AA9-9841-392B1710AB65}" presName="textNode" presStyleLbl="node1" presStyleIdx="1" presStyleCnt="5">
        <dgm:presLayoutVars>
          <dgm:bulletEnabled val="1"/>
        </dgm:presLayoutVars>
      </dgm:prSet>
      <dgm:spPr/>
    </dgm:pt>
    <dgm:pt modelId="{28BB03C0-215E-4AD3-B91D-03A1510EB33C}" type="pres">
      <dgm:prSet presAssocID="{E0A84B75-839F-42AC-BDD8-CB0BF8AD0E7A}" presName="sibTrans" presStyleCnt="0"/>
      <dgm:spPr/>
    </dgm:pt>
    <dgm:pt modelId="{B8E4942E-6673-41B4-BD10-9F7F77BEB5DB}" type="pres">
      <dgm:prSet presAssocID="{806CBA90-E140-4638-83F8-6EBE6569416D}" presName="textNode" presStyleLbl="node1" presStyleIdx="2" presStyleCnt="5">
        <dgm:presLayoutVars>
          <dgm:bulletEnabled val="1"/>
        </dgm:presLayoutVars>
      </dgm:prSet>
      <dgm:spPr/>
    </dgm:pt>
    <dgm:pt modelId="{A89D62C6-C911-464B-AED7-32756DEC909F}" type="pres">
      <dgm:prSet presAssocID="{96C9E0B9-EC67-48CF-AA58-42CDF88B4F24}" presName="sibTrans" presStyleCnt="0"/>
      <dgm:spPr/>
    </dgm:pt>
    <dgm:pt modelId="{2D4DCFFF-3C31-412B-97F4-8E3F9AEAB975}" type="pres">
      <dgm:prSet presAssocID="{1329B5AA-3EB0-473B-B489-92CE3916B8B9}" presName="textNode" presStyleLbl="node1" presStyleIdx="3" presStyleCnt="5">
        <dgm:presLayoutVars>
          <dgm:bulletEnabled val="1"/>
        </dgm:presLayoutVars>
      </dgm:prSet>
      <dgm:spPr/>
    </dgm:pt>
    <dgm:pt modelId="{FFE16037-D4FD-4FC2-BAA4-FBDEE0AD6E97}" type="pres">
      <dgm:prSet presAssocID="{6C9A0A4E-8F83-4385-A811-489ECF547004}" presName="sibTrans" presStyleCnt="0"/>
      <dgm:spPr/>
    </dgm:pt>
    <dgm:pt modelId="{022A683F-5D13-43BC-9C47-DD696665A1E5}" type="pres">
      <dgm:prSet presAssocID="{ED880FAB-3357-47F4-A594-29650A135610}" presName="textNode" presStyleLbl="node1" presStyleIdx="4" presStyleCnt="5">
        <dgm:presLayoutVars>
          <dgm:bulletEnabled val="1"/>
        </dgm:presLayoutVars>
      </dgm:prSet>
      <dgm:spPr/>
    </dgm:pt>
  </dgm:ptLst>
  <dgm:cxnLst>
    <dgm:cxn modelId="{62A2DA09-F7D4-4746-891B-EF494D91421B}" srcId="{9E4C1D8C-B9C8-4447-8040-35A34AB7A80F}" destId="{B7035688-372A-4F26-8FE9-5DBE4743FB13}" srcOrd="0" destOrd="0" parTransId="{C36E717E-700A-447F-948D-9A756CD0A910}" sibTransId="{090C591B-60AA-4BC1-AC6A-CD8EA7CFE08F}"/>
    <dgm:cxn modelId="{80E36863-4912-4D59-A3E8-7DD7DAFAA40E}" type="presOf" srcId="{1329B5AA-3EB0-473B-B489-92CE3916B8B9}" destId="{2D4DCFFF-3C31-412B-97F4-8E3F9AEAB975}" srcOrd="0" destOrd="0" presId="urn:microsoft.com/office/officeart/2005/8/layout/hProcess9"/>
    <dgm:cxn modelId="{C9F62945-93FF-45BE-8CE8-D413857B494D}" type="presOf" srcId="{ED880FAB-3357-47F4-A594-29650A135610}" destId="{022A683F-5D13-43BC-9C47-DD696665A1E5}" srcOrd="0" destOrd="0" presId="urn:microsoft.com/office/officeart/2005/8/layout/hProcess9"/>
    <dgm:cxn modelId="{01C0C56B-4B3C-4BC6-8BA1-540B87380683}" type="presOf" srcId="{B7035688-372A-4F26-8FE9-5DBE4743FB13}" destId="{1CB95766-CB12-4EE5-A0B8-5C8CB7AD463D}" srcOrd="0" destOrd="0" presId="urn:microsoft.com/office/officeart/2005/8/layout/hProcess9"/>
    <dgm:cxn modelId="{F91F4C7A-2F43-49BD-A9FF-2A930D3AEEB6}" type="presOf" srcId="{9E4C1D8C-B9C8-4447-8040-35A34AB7A80F}" destId="{778D04DE-A6B5-4354-BC4E-0EEABFB05516}" srcOrd="0" destOrd="0" presId="urn:microsoft.com/office/officeart/2005/8/layout/hProcess9"/>
    <dgm:cxn modelId="{EE91E080-84E1-431E-B2C6-3499047495BC}" srcId="{9E4C1D8C-B9C8-4447-8040-35A34AB7A80F}" destId="{806CBA90-E140-4638-83F8-6EBE6569416D}" srcOrd="2" destOrd="0" parTransId="{9BE07ACB-73DC-4FC8-A7E3-94C13850AB18}" sibTransId="{96C9E0B9-EC67-48CF-AA58-42CDF88B4F24}"/>
    <dgm:cxn modelId="{C2E86988-1838-4165-891D-8FC5DE17084E}" srcId="{9E4C1D8C-B9C8-4447-8040-35A34AB7A80F}" destId="{1329B5AA-3EB0-473B-B489-92CE3916B8B9}" srcOrd="3" destOrd="0" parTransId="{9EEE1484-46DA-4FBA-8B2F-F61559AB5ECE}" sibTransId="{6C9A0A4E-8F83-4385-A811-489ECF547004}"/>
    <dgm:cxn modelId="{67CB8D91-A3DF-436C-9AE0-B0E6A13E6B19}" srcId="{9E4C1D8C-B9C8-4447-8040-35A34AB7A80F}" destId="{ED880FAB-3357-47F4-A594-29650A135610}" srcOrd="4" destOrd="0" parTransId="{39099D1A-6594-48A7-9BD8-B9773522DF4C}" sibTransId="{3252BEF3-FA72-4CD4-B85B-5CC5866C94C2}"/>
    <dgm:cxn modelId="{7D7D8B93-D3BC-43BA-8D3A-DA686853B9A0}" type="presOf" srcId="{247E1F44-AE0C-4AA9-9841-392B1710AB65}" destId="{9E97284C-03BC-4CE0-BD14-69CF26721C7B}" srcOrd="0" destOrd="0" presId="urn:microsoft.com/office/officeart/2005/8/layout/hProcess9"/>
    <dgm:cxn modelId="{A664F5D7-B85C-45D5-84D6-50338633ECA8}" srcId="{9E4C1D8C-B9C8-4447-8040-35A34AB7A80F}" destId="{247E1F44-AE0C-4AA9-9841-392B1710AB65}" srcOrd="1" destOrd="0" parTransId="{848DB3BA-A327-4F24-821E-64BF08D44F56}" sibTransId="{E0A84B75-839F-42AC-BDD8-CB0BF8AD0E7A}"/>
    <dgm:cxn modelId="{697564FE-F588-4145-BE07-2F3B85C46C49}" type="presOf" srcId="{806CBA90-E140-4638-83F8-6EBE6569416D}" destId="{B8E4942E-6673-41B4-BD10-9F7F77BEB5DB}" srcOrd="0" destOrd="0" presId="urn:microsoft.com/office/officeart/2005/8/layout/hProcess9"/>
    <dgm:cxn modelId="{6DFE183E-8737-4699-B9BD-2C48F0AF7AC8}" type="presParOf" srcId="{778D04DE-A6B5-4354-BC4E-0EEABFB05516}" destId="{3DF78626-2797-4B05-870E-3128737F0532}" srcOrd="0" destOrd="0" presId="urn:microsoft.com/office/officeart/2005/8/layout/hProcess9"/>
    <dgm:cxn modelId="{3699E4F3-809B-4E85-940C-D665C470D7B9}" type="presParOf" srcId="{778D04DE-A6B5-4354-BC4E-0EEABFB05516}" destId="{CD51A40A-E4E3-42F6-A9B5-FFDA6DB5DCED}" srcOrd="1" destOrd="0" presId="urn:microsoft.com/office/officeart/2005/8/layout/hProcess9"/>
    <dgm:cxn modelId="{A065F59A-6A8F-497D-BBDC-397A0C1DF5EF}" type="presParOf" srcId="{CD51A40A-E4E3-42F6-A9B5-FFDA6DB5DCED}" destId="{1CB95766-CB12-4EE5-A0B8-5C8CB7AD463D}" srcOrd="0" destOrd="0" presId="urn:microsoft.com/office/officeart/2005/8/layout/hProcess9"/>
    <dgm:cxn modelId="{E779BF6F-6715-4213-AD13-35EA74186A6B}" type="presParOf" srcId="{CD51A40A-E4E3-42F6-A9B5-FFDA6DB5DCED}" destId="{1D682B19-BDB9-41A4-9C87-B5CD0D3E162A}" srcOrd="1" destOrd="0" presId="urn:microsoft.com/office/officeart/2005/8/layout/hProcess9"/>
    <dgm:cxn modelId="{CAFD1352-12D6-43B1-BBDB-FEE3AF5E9DD5}" type="presParOf" srcId="{CD51A40A-E4E3-42F6-A9B5-FFDA6DB5DCED}" destId="{9E97284C-03BC-4CE0-BD14-69CF26721C7B}" srcOrd="2" destOrd="0" presId="urn:microsoft.com/office/officeart/2005/8/layout/hProcess9"/>
    <dgm:cxn modelId="{B0BF8185-FBC8-4361-A602-4A7536D32478}" type="presParOf" srcId="{CD51A40A-E4E3-42F6-A9B5-FFDA6DB5DCED}" destId="{28BB03C0-215E-4AD3-B91D-03A1510EB33C}" srcOrd="3" destOrd="0" presId="urn:microsoft.com/office/officeart/2005/8/layout/hProcess9"/>
    <dgm:cxn modelId="{3D03EC88-2BB9-42B0-8962-31410686A4D4}" type="presParOf" srcId="{CD51A40A-E4E3-42F6-A9B5-FFDA6DB5DCED}" destId="{B8E4942E-6673-41B4-BD10-9F7F77BEB5DB}" srcOrd="4" destOrd="0" presId="urn:microsoft.com/office/officeart/2005/8/layout/hProcess9"/>
    <dgm:cxn modelId="{208B306B-C21F-4439-87BD-2F5DB35C7009}" type="presParOf" srcId="{CD51A40A-E4E3-42F6-A9B5-FFDA6DB5DCED}" destId="{A89D62C6-C911-464B-AED7-32756DEC909F}" srcOrd="5" destOrd="0" presId="urn:microsoft.com/office/officeart/2005/8/layout/hProcess9"/>
    <dgm:cxn modelId="{6E4C82F0-5ABB-431D-9E8D-8CF1B2F229BB}" type="presParOf" srcId="{CD51A40A-E4E3-42F6-A9B5-FFDA6DB5DCED}" destId="{2D4DCFFF-3C31-412B-97F4-8E3F9AEAB975}" srcOrd="6" destOrd="0" presId="urn:microsoft.com/office/officeart/2005/8/layout/hProcess9"/>
    <dgm:cxn modelId="{5F6198EC-0F8D-4139-9FD1-38EBABCF932F}" type="presParOf" srcId="{CD51A40A-E4E3-42F6-A9B5-FFDA6DB5DCED}" destId="{FFE16037-D4FD-4FC2-BAA4-FBDEE0AD6E97}" srcOrd="7" destOrd="0" presId="urn:microsoft.com/office/officeart/2005/8/layout/hProcess9"/>
    <dgm:cxn modelId="{DFD00381-3343-4E2A-97AD-2B5BFAF39444}" type="presParOf" srcId="{CD51A40A-E4E3-42F6-A9B5-FFDA6DB5DCED}" destId="{022A683F-5D13-43BC-9C47-DD696665A1E5}"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78626-2797-4B05-870E-3128737F0532}">
      <dsp:nvSpPr>
        <dsp:cNvPr id="0" name=""/>
        <dsp:cNvSpPr/>
      </dsp:nvSpPr>
      <dsp:spPr>
        <a:xfrm>
          <a:off x="711607" y="0"/>
          <a:ext cx="8064885" cy="4836160"/>
        </a:xfrm>
        <a:prstGeom prst="rightArrow">
          <a:avLst/>
        </a:prstGeom>
        <a:solidFill>
          <a:schemeClr val="dk2">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CB95766-CB12-4EE5-A0B8-5C8CB7AD463D}">
      <dsp:nvSpPr>
        <dsp:cNvPr id="0" name=""/>
        <dsp:cNvSpPr/>
      </dsp:nvSpPr>
      <dsp:spPr>
        <a:xfrm>
          <a:off x="4169" y="1450848"/>
          <a:ext cx="1823030" cy="1934464"/>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Energy Sector </a:t>
          </a:r>
          <a:endParaRPr lang="en-IN" sz="1800" kern="1200"/>
        </a:p>
      </dsp:txBody>
      <dsp:txXfrm>
        <a:off x="93162" y="1539841"/>
        <a:ext cx="1645044" cy="1756478"/>
      </dsp:txXfrm>
    </dsp:sp>
    <dsp:sp modelId="{9E97284C-03BC-4CE0-BD14-69CF26721C7B}">
      <dsp:nvSpPr>
        <dsp:cNvPr id="0" name=""/>
        <dsp:cNvSpPr/>
      </dsp:nvSpPr>
      <dsp:spPr>
        <a:xfrm>
          <a:off x="1918352" y="1450848"/>
          <a:ext cx="1823030" cy="1934464"/>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Manufacturing and Industry </a:t>
          </a:r>
          <a:endParaRPr lang="en-IN" sz="1800" kern="1200"/>
        </a:p>
      </dsp:txBody>
      <dsp:txXfrm>
        <a:off x="2007345" y="1539841"/>
        <a:ext cx="1645044" cy="1756478"/>
      </dsp:txXfrm>
    </dsp:sp>
    <dsp:sp modelId="{B8E4942E-6673-41B4-BD10-9F7F77BEB5DB}">
      <dsp:nvSpPr>
        <dsp:cNvPr id="0" name=""/>
        <dsp:cNvSpPr/>
      </dsp:nvSpPr>
      <dsp:spPr>
        <a:xfrm>
          <a:off x="3832534" y="1450848"/>
          <a:ext cx="1823030" cy="1934464"/>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Transportation and Logistics </a:t>
          </a:r>
          <a:endParaRPr lang="en-IN" sz="1800" kern="1200"/>
        </a:p>
      </dsp:txBody>
      <dsp:txXfrm>
        <a:off x="3921527" y="1539841"/>
        <a:ext cx="1645044" cy="1756478"/>
      </dsp:txXfrm>
    </dsp:sp>
    <dsp:sp modelId="{2D4DCFFF-3C31-412B-97F4-8E3F9AEAB975}">
      <dsp:nvSpPr>
        <dsp:cNvPr id="0" name=""/>
        <dsp:cNvSpPr/>
      </dsp:nvSpPr>
      <dsp:spPr>
        <a:xfrm>
          <a:off x="5746717" y="1450848"/>
          <a:ext cx="1823030" cy="1934464"/>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Agriculture and Food Industry </a:t>
          </a:r>
          <a:endParaRPr lang="en-IN" sz="1800" kern="1200"/>
        </a:p>
      </dsp:txBody>
      <dsp:txXfrm>
        <a:off x="5835710" y="1539841"/>
        <a:ext cx="1645044" cy="1756478"/>
      </dsp:txXfrm>
    </dsp:sp>
    <dsp:sp modelId="{022A683F-5D13-43BC-9C47-DD696665A1E5}">
      <dsp:nvSpPr>
        <dsp:cNvPr id="0" name=""/>
        <dsp:cNvSpPr/>
      </dsp:nvSpPr>
      <dsp:spPr>
        <a:xfrm>
          <a:off x="7660899" y="1450848"/>
          <a:ext cx="1823030" cy="1934464"/>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b="0" i="0" kern="1200"/>
            <a:t>Financial Sector</a:t>
          </a:r>
          <a:endParaRPr lang="en-IN" sz="1800" kern="1200"/>
        </a:p>
      </dsp:txBody>
      <dsp:txXfrm>
        <a:off x="7749892" y="1539841"/>
        <a:ext cx="1645044" cy="175647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9" name="Google Shape;99;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51050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06170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2112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4220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81908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02497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17676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53254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00702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62660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460912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154333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403388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240050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730014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35819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557223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586844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470229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01539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241670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91006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815416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648938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872924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547636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697400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963634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6496744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042617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6843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132102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69057390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558694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850847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9318237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5855347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23003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4980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69741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8373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69389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c6e256e594_0_7:notes"/>
          <p:cNvSpPr txBox="1">
            <a:spLocks noGrp="1"/>
          </p:cNvSpPr>
          <p:nvPr>
            <p:ph type="body" idx="1"/>
          </p:nvPr>
        </p:nvSpPr>
        <p:spPr>
          <a:xfrm>
            <a:off x="695150" y="4789025"/>
            <a:ext cx="5561400" cy="4536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0" name="Google Shape;120;g2c6e256e594_0_7: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94159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4" name="Google Shape;34;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5" name="Google Shape;35;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6" name="Google Shape;36;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
        <p:nvSpPr>
          <p:cNvPr id="41" name="Google Shape;41;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4"/>
        <p:cNvGrpSpPr/>
        <p:nvPr/>
      </p:nvGrpSpPr>
      <p:grpSpPr>
        <a:xfrm>
          <a:off x="0" y="0"/>
          <a:ext cx="0" cy="0"/>
          <a:chOff x="0" y="0"/>
          <a:chExt cx="0" cy="0"/>
        </a:xfrm>
      </p:grpSpPr>
      <p:sp>
        <p:nvSpPr>
          <p:cNvPr id="45" name="Google Shape;45;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7" name="Google Shape;47;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00"/>
              <a:buFont typeface="Arial"/>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{D55122D6-A81F-4573-BB90-63F24197E85C}</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Clr>
                          <a:srgbClr val="000000"/>
                        </a:buClr>
                        <a:buSzPts val="1100"/>
                        <a:buFont typeface="Arial"/>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Clr>
                          <a:srgbClr val="000000"/>
                        </a:buClr>
                        <a:buSzPts val="900"/>
                        <a:buFont typeface="Arial"/>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Clr>
                          <a:srgbClr val="000000"/>
                        </a:buClr>
                        <a:buSzPts val="900"/>
                        <a:buFont typeface="Arial"/>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02" name="Google Shape;102;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03" name="Google Shape;103;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Clr>
                <a:srgbClr val="000000"/>
              </a:buClr>
              <a:buSzPts val="2700"/>
              <a:buFont typeface="Arial"/>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Clr>
                <a:srgbClr val="000000"/>
              </a:buClr>
              <a:buSzPts val="1800"/>
              <a:buFont typeface="Arial"/>
              <a:buNone/>
            </a:pPr>
            <a:endParaRPr sz="1800" b="0" i="0" u="none" strike="noStrike" cap="none" dirty="0">
              <a:solidFill>
                <a:srgbClr val="000000"/>
              </a:solidFill>
              <a:latin typeface="Century Gothic"/>
              <a:ea typeface="Century Gothic"/>
              <a:cs typeface="Century Gothic"/>
              <a:sym typeface="Century Gothic"/>
            </a:endParaRPr>
          </a:p>
        </p:txBody>
      </p:sp>
      <p:pic>
        <p:nvPicPr>
          <p:cNvPr id="104" name="Google Shape;104;p1"/>
          <p:cNvPicPr preferRelativeResize="0"/>
          <p:nvPr/>
        </p:nvPicPr>
        <p:blipFill rotWithShape="1">
          <a:blip r:embed="rId4">
            <a:alphaModFix/>
          </a:blip>
          <a:srcRect l="26643" t="10966" r="39273" b="27094"/>
          <a:stretch/>
        </p:blipFill>
        <p:spPr>
          <a:xfrm>
            <a:off x="10737335" y="339087"/>
            <a:ext cx="1305303" cy="1266981"/>
          </a:xfrm>
          <a:prstGeom prst="rect">
            <a:avLst/>
          </a:prstGeom>
          <a:noFill/>
          <a:ln>
            <a:noFill/>
          </a:ln>
        </p:spPr>
      </p:pic>
      <p:sp>
        <p:nvSpPr>
          <p:cNvPr id="105" name="Google Shape;105;p1"/>
          <p:cNvSpPr txBox="1"/>
          <p:nvPr/>
        </p:nvSpPr>
        <p:spPr>
          <a:xfrm>
            <a:off x="239643" y="2908665"/>
            <a:ext cx="11150343" cy="1325964"/>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0"/>
              </a:spcAft>
              <a:buClr>
                <a:srgbClr val="000000"/>
              </a:buClr>
              <a:buSzPts val="2700"/>
              <a:buFont typeface="Arial"/>
              <a:buNone/>
            </a:pPr>
            <a:r>
              <a:rPr lang="en-US" sz="2700" b="1" i="0" u="none" strike="noStrike" cap="none" dirty="0">
                <a:solidFill>
                  <a:srgbClr val="003399"/>
                </a:solidFill>
                <a:latin typeface="Century Gothic"/>
                <a:ea typeface="Century Gothic"/>
                <a:cs typeface="Century Gothic"/>
                <a:sym typeface="Century Gothic"/>
              </a:rPr>
              <a:t>Subject title: Climate Change and Human Rights</a:t>
            </a:r>
            <a:endParaRPr sz="2700" b="1" i="0" u="none" strike="noStrike" cap="none" dirty="0">
              <a:solidFill>
                <a:schemeClr val="accent1">
                  <a:lumMod val="50000"/>
                </a:schemeClr>
              </a:solidFill>
              <a:latin typeface="Century Gothic" panose="020B0502020202020204" pitchFamily="34" charset="0"/>
              <a:ea typeface="Century Gothic"/>
              <a:cs typeface="Century Gothic"/>
              <a:sym typeface="Century Gothic"/>
            </a:endParaRPr>
          </a:p>
          <a:p>
            <a:pPr marL="0" marR="0" lvl="0" indent="0" algn="l" rtl="0">
              <a:lnSpc>
                <a:spcPct val="107000"/>
              </a:lnSpc>
              <a:spcBef>
                <a:spcPts val="1600"/>
              </a:spcBef>
              <a:spcAft>
                <a:spcPts val="800"/>
              </a:spcAft>
              <a:buClr>
                <a:srgbClr val="000000"/>
              </a:buClr>
              <a:buSzPts val="2200"/>
              <a:buFont typeface="Arial"/>
              <a:buNone/>
            </a:pPr>
            <a:r>
              <a:rPr lang="en-US" sz="2200" b="1" i="0" u="none" strike="noStrike" cap="none" dirty="0">
                <a:solidFill>
                  <a:srgbClr val="003399"/>
                </a:solidFill>
                <a:latin typeface="Century Gothic"/>
                <a:ea typeface="Century Gothic"/>
                <a:cs typeface="Century Gothic"/>
                <a:sym typeface="Century Gothic"/>
              </a:rPr>
              <a:t>Instructor Name: </a:t>
            </a:r>
            <a:r>
              <a:rPr lang="en-US" sz="2200" b="1" dirty="0">
                <a:solidFill>
                  <a:srgbClr val="003399"/>
                </a:solidFill>
                <a:latin typeface="Century Gothic"/>
                <a:ea typeface="Century Gothic"/>
                <a:cs typeface="Century Gothic"/>
                <a:sym typeface="Century Gothic"/>
              </a:rPr>
              <a:t>Mr. </a:t>
            </a:r>
            <a:r>
              <a:rPr lang="en-US" sz="2200" b="1" dirty="0" err="1">
                <a:solidFill>
                  <a:srgbClr val="003399"/>
                </a:solidFill>
                <a:latin typeface="Century Gothic"/>
                <a:ea typeface="Century Gothic"/>
                <a:cs typeface="Century Gothic"/>
                <a:sym typeface="Century Gothic"/>
              </a:rPr>
              <a:t>Anugrah</a:t>
            </a:r>
            <a:r>
              <a:rPr lang="en-US" sz="2200" b="1" dirty="0">
                <a:solidFill>
                  <a:srgbClr val="003399"/>
                </a:solidFill>
                <a:latin typeface="Century Gothic"/>
                <a:ea typeface="Century Gothic"/>
                <a:cs typeface="Century Gothic"/>
                <a:sym typeface="Century Gothic"/>
              </a:rPr>
              <a:t> Pratap Singh </a:t>
            </a:r>
            <a:r>
              <a:rPr lang="en-US" sz="2200" b="1" dirty="0" err="1">
                <a:solidFill>
                  <a:srgbClr val="003399"/>
                </a:solidFill>
                <a:latin typeface="Century Gothic"/>
                <a:ea typeface="Century Gothic"/>
                <a:cs typeface="Century Gothic"/>
                <a:sym typeface="Century Gothic"/>
              </a:rPr>
              <a:t>Rajawat</a:t>
            </a:r>
            <a:endParaRPr sz="2200" b="0" i="0" u="none" strike="noStrike" cap="none" dirty="0">
              <a:solidFill>
                <a:srgbClr val="000000"/>
              </a:solidFill>
              <a:latin typeface="Century Gothic"/>
              <a:ea typeface="Century Gothic"/>
              <a:cs typeface="Century Gothic"/>
              <a:sym typeface="Century Gothic"/>
            </a:endParaRPr>
          </a:p>
        </p:txBody>
      </p:sp>
      <p:grpSp>
        <p:nvGrpSpPr>
          <p:cNvPr id="106" name="Google Shape;106;p1"/>
          <p:cNvGrpSpPr/>
          <p:nvPr/>
        </p:nvGrpSpPr>
        <p:grpSpPr>
          <a:xfrm>
            <a:off x="0" y="5223940"/>
            <a:ext cx="12192000" cy="1634061"/>
            <a:chOff x="0" y="5223940"/>
            <a:chExt cx="12192000" cy="1634061"/>
          </a:xfrm>
        </p:grpSpPr>
        <p:sp>
          <p:nvSpPr>
            <p:cNvPr id="107" name="Google Shape;107;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alibri"/>
                  <a:ea typeface="Calibri"/>
                  <a:cs typeface="Calibri"/>
                  <a:sym typeface="Calibri"/>
                </a:rPr>
                <a:t>Project No of Reference: 618874-EPP-1-2020-1-VN-EPPKA2-CBHE-JP:</a:t>
              </a:r>
              <a:r>
                <a:rPr lang="en-US" sz="1200" b="0" i="0" u="none" strike="noStrike" cap="none">
                  <a:solidFill>
                    <a:srgbClr val="000000"/>
                  </a:solidFill>
                  <a:latin typeface="Calibri"/>
                  <a:ea typeface="Calibri"/>
                  <a:cs typeface="Calibri"/>
                  <a:sym typeface="Calibri"/>
                </a:rPr>
                <a:t> </a:t>
              </a:r>
              <a:endParaRPr sz="1400" b="0" i="0" u="none" strike="noStrike" cap="none">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1200"/>
                <a:buFont typeface="Arial"/>
                <a:buNone/>
              </a:pPr>
              <a:r>
                <a:rPr lang="en-US" sz="1200" b="0" i="0" u="none" strike="noStrike" cap="none">
                  <a:solidFill>
                    <a:srgbClr val="000000"/>
                  </a:solidFill>
                  <a:latin typeface="Calibri"/>
                  <a:ea typeface="Calibri"/>
                  <a:cs typeface="Calibri"/>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1200" b="0" i="0" u="none" strike="noStrike" cap="none">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000" b="0" i="0" u="none" strike="noStrike" cap="none">
                <a:solidFill>
                  <a:srgbClr val="FFFFFF"/>
                </a:solidFill>
                <a:latin typeface="Calibri"/>
                <a:ea typeface="Calibri"/>
                <a:cs typeface="Calibri"/>
                <a:sym typeface="Calibri"/>
              </a:endParaRPr>
            </a:p>
          </p:txBody>
        </p:sp>
        <p:pic>
          <p:nvPicPr>
            <p:cNvPr id="108" name="Google Shape;108;p1"/>
            <p:cNvPicPr preferRelativeResize="0"/>
            <p:nvPr/>
          </p:nvPicPr>
          <p:blipFill rotWithShape="1">
            <a:blip r:embed="rId5">
              <a:alphaModFix/>
            </a:blip>
            <a:srcRect/>
            <a:stretch/>
          </p:blipFill>
          <p:spPr>
            <a:xfrm>
              <a:off x="2259248" y="5288834"/>
              <a:ext cx="1448292" cy="404478"/>
            </a:xfrm>
            <a:prstGeom prst="rect">
              <a:avLst/>
            </a:prstGeom>
            <a:noFill/>
            <a:ln>
              <a:noFill/>
            </a:ln>
          </p:spPr>
        </p:pic>
        <p:pic>
          <p:nvPicPr>
            <p:cNvPr id="109" name="Google Shape;109;p1"/>
            <p:cNvPicPr preferRelativeResize="0"/>
            <p:nvPr/>
          </p:nvPicPr>
          <p:blipFill rotWithShape="1">
            <a:blip r:embed="rId6">
              <a:alphaModFix/>
            </a:blip>
            <a:srcRect r="20177"/>
            <a:stretch/>
          </p:blipFill>
          <p:spPr>
            <a:xfrm>
              <a:off x="10603618" y="5288834"/>
              <a:ext cx="1533649" cy="419377"/>
            </a:xfrm>
            <a:prstGeom prst="rect">
              <a:avLst/>
            </a:prstGeom>
            <a:noFill/>
            <a:ln>
              <a:noFill/>
            </a:ln>
          </p:spPr>
        </p:pic>
        <p:pic>
          <p:nvPicPr>
            <p:cNvPr id="110" name="Google Shape;110;p1"/>
            <p:cNvPicPr preferRelativeResize="0"/>
            <p:nvPr/>
          </p:nvPicPr>
          <p:blipFill rotWithShape="1">
            <a:blip r:embed="rId7">
              <a:alphaModFix/>
            </a:blip>
            <a:srcRect/>
            <a:stretch/>
          </p:blipFill>
          <p:spPr>
            <a:xfrm>
              <a:off x="7460330" y="5245638"/>
              <a:ext cx="485416" cy="490870"/>
            </a:xfrm>
            <a:prstGeom prst="rect">
              <a:avLst/>
            </a:prstGeom>
            <a:noFill/>
            <a:ln>
              <a:noFill/>
            </a:ln>
          </p:spPr>
        </p:pic>
        <p:pic>
          <p:nvPicPr>
            <p:cNvPr id="111" name="Google Shape;111;p1"/>
            <p:cNvPicPr preferRelativeResize="0"/>
            <p:nvPr/>
          </p:nvPicPr>
          <p:blipFill rotWithShape="1">
            <a:blip r:embed="rId8">
              <a:alphaModFix/>
            </a:blip>
            <a:srcRect/>
            <a:stretch/>
          </p:blipFill>
          <p:spPr>
            <a:xfrm>
              <a:off x="54733" y="5223940"/>
              <a:ext cx="485417" cy="509388"/>
            </a:xfrm>
            <a:prstGeom prst="rect">
              <a:avLst/>
            </a:prstGeom>
            <a:noFill/>
            <a:ln>
              <a:noFill/>
            </a:ln>
          </p:spPr>
        </p:pic>
        <p:pic>
          <p:nvPicPr>
            <p:cNvPr id="112" name="Google Shape;112;p1"/>
            <p:cNvPicPr preferRelativeResize="0"/>
            <p:nvPr/>
          </p:nvPicPr>
          <p:blipFill rotWithShape="1">
            <a:blip r:embed="rId9">
              <a:alphaModFix/>
            </a:blip>
            <a:srcRect/>
            <a:stretch/>
          </p:blipFill>
          <p:spPr>
            <a:xfrm>
              <a:off x="540150" y="5259686"/>
              <a:ext cx="1638414" cy="419377"/>
            </a:xfrm>
            <a:prstGeom prst="rect">
              <a:avLst/>
            </a:prstGeom>
            <a:noFill/>
            <a:ln>
              <a:noFill/>
            </a:ln>
          </p:spPr>
        </p:pic>
        <p:pic>
          <p:nvPicPr>
            <p:cNvPr id="113" name="Google Shape;113;p1"/>
            <p:cNvPicPr preferRelativeResize="0"/>
            <p:nvPr/>
          </p:nvPicPr>
          <p:blipFill rotWithShape="1">
            <a:blip r:embed="rId10">
              <a:alphaModFix/>
            </a:blip>
            <a:srcRect/>
            <a:stretch/>
          </p:blipFill>
          <p:spPr>
            <a:xfrm>
              <a:off x="4914914" y="5357692"/>
              <a:ext cx="1489026" cy="367595"/>
            </a:xfrm>
            <a:prstGeom prst="rect">
              <a:avLst/>
            </a:prstGeom>
            <a:noFill/>
            <a:ln>
              <a:noFill/>
            </a:ln>
          </p:spPr>
        </p:pic>
        <p:pic>
          <p:nvPicPr>
            <p:cNvPr id="114" name="Google Shape;114;p1"/>
            <p:cNvPicPr preferRelativeResize="0"/>
            <p:nvPr/>
          </p:nvPicPr>
          <p:blipFill rotWithShape="1">
            <a:blip r:embed="rId11">
              <a:alphaModFix/>
            </a:blip>
            <a:srcRect r="10406" b="8446"/>
            <a:stretch/>
          </p:blipFill>
          <p:spPr>
            <a:xfrm>
              <a:off x="8705701" y="5233834"/>
              <a:ext cx="1795277" cy="489486"/>
            </a:xfrm>
            <a:prstGeom prst="rect">
              <a:avLst/>
            </a:prstGeom>
            <a:noFill/>
            <a:ln>
              <a:noFill/>
            </a:ln>
          </p:spPr>
        </p:pic>
        <p:pic>
          <p:nvPicPr>
            <p:cNvPr id="115" name="Google Shape;115;p1"/>
            <p:cNvPicPr preferRelativeResize="0"/>
            <p:nvPr/>
          </p:nvPicPr>
          <p:blipFill rotWithShape="1">
            <a:blip r:embed="rId12">
              <a:alphaModFix/>
            </a:blip>
            <a:srcRect/>
            <a:stretch/>
          </p:blipFill>
          <p:spPr>
            <a:xfrm>
              <a:off x="6451188" y="5331800"/>
              <a:ext cx="980435" cy="419377"/>
            </a:xfrm>
            <a:prstGeom prst="rect">
              <a:avLst/>
            </a:prstGeom>
            <a:noFill/>
            <a:ln>
              <a:noFill/>
            </a:ln>
          </p:spPr>
        </p:pic>
        <p:pic>
          <p:nvPicPr>
            <p:cNvPr id="116" name="Google Shape;116;p1"/>
            <p:cNvPicPr preferRelativeResize="0"/>
            <p:nvPr/>
          </p:nvPicPr>
          <p:blipFill rotWithShape="1">
            <a:blip r:embed="rId13">
              <a:alphaModFix/>
            </a:blip>
            <a:srcRect/>
            <a:stretch/>
          </p:blipFill>
          <p:spPr>
            <a:xfrm>
              <a:off x="8018929" y="5259686"/>
              <a:ext cx="719168" cy="489486"/>
            </a:xfrm>
            <a:prstGeom prst="rect">
              <a:avLst/>
            </a:prstGeom>
            <a:noFill/>
            <a:ln>
              <a:noFill/>
            </a:ln>
          </p:spPr>
        </p:pic>
        <p:pic>
          <p:nvPicPr>
            <p:cNvPr id="117" name="Google Shape;117;p1"/>
            <p:cNvPicPr preferRelativeResize="0"/>
            <p:nvPr/>
          </p:nvPicPr>
          <p:blipFill rotWithShape="1">
            <a:blip r:embed="rId14">
              <a:alphaModFix/>
            </a:blip>
            <a:srcRect/>
            <a:stretch/>
          </p:blipFill>
          <p:spPr>
            <a:xfrm>
              <a:off x="3774016" y="5265789"/>
              <a:ext cx="1131082" cy="502703"/>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3. Human Rights Advocacy</a:t>
            </a:r>
            <a:r>
              <a:rPr lang="en-US" sz="2000" dirty="0">
                <a:latin typeface="Times New Roman" panose="02020603050405020304" pitchFamily="18" charset="0"/>
                <a:cs typeface="Times New Roman" panose="02020603050405020304" pitchFamily="18" charset="0"/>
              </a:rPr>
              <a:t>: CSR initiatives often include promoting human rights within and beyond the workplace, ensuring fair labor practices, and contributing to social development.</a:t>
            </a:r>
          </a:p>
          <a:p>
            <a:pPr algn="just">
              <a:lnSpc>
                <a:spcPct val="150000"/>
              </a:lnSpc>
            </a:pPr>
            <a:r>
              <a:rPr lang="en-US" sz="2000" b="1" dirty="0">
                <a:latin typeface="Times New Roman" panose="02020603050405020304" pitchFamily="18" charset="0"/>
                <a:cs typeface="Times New Roman" panose="02020603050405020304" pitchFamily="18" charset="0"/>
              </a:rPr>
              <a:t>4. Sustainable Development Goals (SDGs)</a:t>
            </a:r>
            <a:r>
              <a:rPr lang="en-US" sz="2000" dirty="0">
                <a:latin typeface="Times New Roman" panose="02020603050405020304" pitchFamily="18" charset="0"/>
                <a:cs typeface="Times New Roman" panose="02020603050405020304" pitchFamily="18" charset="0"/>
              </a:rPr>
              <a:t>: CSR aligns with the UN’s SDGs, which integrate human rights and environmental sustainability, aiming for a holistic approach to development.</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57608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400" b="1" u="sng" dirty="0">
                <a:latin typeface="Times New Roman" panose="02020603050405020304" pitchFamily="18" charset="0"/>
                <a:cs typeface="Times New Roman" panose="02020603050405020304" pitchFamily="18" charset="0"/>
              </a:rPr>
              <a:t>A. DEFINITION OF CARBON EMISSIONS</a:t>
            </a:r>
          </a:p>
          <a:p>
            <a:pPr algn="just">
              <a:lnSpc>
                <a:spcPct val="150000"/>
              </a:lnSpc>
            </a:pPr>
            <a:r>
              <a:rPr lang="en-US" sz="2400" dirty="0">
                <a:latin typeface="Times New Roman" panose="02020603050405020304" pitchFamily="18" charset="0"/>
                <a:cs typeface="Times New Roman" panose="02020603050405020304" pitchFamily="18" charset="0"/>
              </a:rPr>
              <a:t>Carbon emissions refer to the release of carbon dioxide (CO₂) and other greenhouse gases (GHGs) into the atmosphere. These emissions are primarily produced by human activities, notably the burning of fossil fuels (such as coal, oil, and natural gas) for energy, transportation, and industrial processes. Carbon emissions contribute significantly to the greenhouse effect, where GHGs trap heat in the Earth's atmosphere, leading to global warming and climate change.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39359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dirty="0">
                <a:latin typeface="Times New Roman" panose="02020603050405020304" pitchFamily="18" charset="0"/>
                <a:cs typeface="Times New Roman" panose="02020603050405020304" pitchFamily="18" charset="0"/>
              </a:rPr>
              <a:t>The primary GHGs include:</a:t>
            </a:r>
          </a:p>
          <a:p>
            <a:pPr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Carbon Dioxide (CO₂)</a:t>
            </a:r>
            <a:r>
              <a:rPr lang="en-US" sz="2000" dirty="0">
                <a:latin typeface="Times New Roman" panose="02020603050405020304" pitchFamily="18" charset="0"/>
                <a:cs typeface="Times New Roman" panose="02020603050405020304" pitchFamily="18" charset="0"/>
              </a:rPr>
              <a:t>: Produced by burning fossil fuels, deforestation, and various industrial processes.</a:t>
            </a:r>
          </a:p>
          <a:p>
            <a:pPr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Methane (CH₄)</a:t>
            </a:r>
            <a:r>
              <a:rPr lang="en-US" sz="2000" dirty="0">
                <a:latin typeface="Times New Roman" panose="02020603050405020304" pitchFamily="18" charset="0"/>
                <a:cs typeface="Times New Roman" panose="02020603050405020304" pitchFamily="18" charset="0"/>
              </a:rPr>
              <a:t>: Emitted during the production and transport of coal, oil, and natural gas, as well as from livestock and other agricultural practices.</a:t>
            </a:r>
          </a:p>
          <a:p>
            <a:pPr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Nitrous Oxide (N₂O)</a:t>
            </a:r>
            <a:r>
              <a:rPr lang="en-US" sz="2000" dirty="0">
                <a:latin typeface="Times New Roman" panose="02020603050405020304" pitchFamily="18" charset="0"/>
                <a:cs typeface="Times New Roman" panose="02020603050405020304" pitchFamily="18" charset="0"/>
              </a:rPr>
              <a:t>: Released from agricultural and industrial activities, as well as during combustion of fossil fuels and solid waste.</a:t>
            </a:r>
          </a:p>
          <a:p>
            <a:pPr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Fluorinated Gases</a:t>
            </a:r>
            <a:r>
              <a:rPr lang="en-US" sz="2000" dirty="0">
                <a:latin typeface="Times New Roman" panose="02020603050405020304" pitchFamily="18" charset="0"/>
                <a:cs typeface="Times New Roman" panose="02020603050405020304" pitchFamily="18" charset="0"/>
              </a:rPr>
              <a:t>: Synthetic gases used in various industrial applications, which have a high global warming potential.</a:t>
            </a:r>
          </a:p>
          <a:p>
            <a:endParaRPr lang="en-US" sz="2800" dirty="0"/>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64930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1800" b="1" u="sng" dirty="0">
                <a:latin typeface="Times New Roman" panose="02020603050405020304" pitchFamily="18" charset="0"/>
                <a:cs typeface="Times New Roman" panose="02020603050405020304" pitchFamily="18" charset="0"/>
              </a:rPr>
              <a:t>B. MAJOR CONTRIBUTORS TO CARBON EMISSIONS IN THE PRIVATE SECTOR</a:t>
            </a:r>
          </a:p>
          <a:p>
            <a:pPr marL="0" marR="0" lvl="0" indent="0" algn="just" defTabSz="914400" rtl="0" eaLnBrk="0" fontAlgn="base" latinLnBrk="0" hangingPunct="0">
              <a:lnSpc>
                <a:spcPct val="150000"/>
              </a:lnSpc>
              <a:spcBef>
                <a:spcPct val="0"/>
              </a:spcBef>
              <a:spcAft>
                <a:spcPct val="0"/>
              </a:spcAft>
              <a:buClrTx/>
              <a:buSzTx/>
              <a:tabLst/>
            </a:pPr>
            <a:r>
              <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1. Energy Sector</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Fossil Fuel Power Plants</a:t>
            </a: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Power plants burning coal, oil, or natural gas to produce electricity are major sources of CO₂ emissions.</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Oil and Gas Industry</a:t>
            </a: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Emissions result from extraction, refining, and transportation of oil and gas, as well as methane leaks during production.</a:t>
            </a:r>
          </a:p>
          <a:p>
            <a:pPr algn="just">
              <a:lnSpc>
                <a:spcPct val="150000"/>
              </a:lnSpc>
            </a:pPr>
            <a:r>
              <a:rPr lang="en-US" sz="1800" b="1" dirty="0">
                <a:latin typeface="Times New Roman" panose="02020603050405020304" pitchFamily="18" charset="0"/>
                <a:cs typeface="Times New Roman" panose="02020603050405020304" pitchFamily="18" charset="0"/>
              </a:rPr>
              <a:t>2. Manufacturing and Industrial Sector</a:t>
            </a:r>
            <a:endParaRPr lang="en-US" sz="1800"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Heavy Industries</a:t>
            </a:r>
            <a:r>
              <a:rPr lang="en-US" sz="1800" dirty="0">
                <a:latin typeface="Times New Roman" panose="02020603050405020304" pitchFamily="18" charset="0"/>
                <a:cs typeface="Times New Roman" panose="02020603050405020304" pitchFamily="18" charset="0"/>
              </a:rPr>
              <a:t>: Steel, cement, and chemical manufacturing are energy-intensive processes that produce substantial CO₂ emissions.</a:t>
            </a:r>
          </a:p>
          <a:p>
            <a:pPr algn="just">
              <a:lnSpc>
                <a:spcPct val="150000"/>
              </a:lnSpc>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Production Processes</a:t>
            </a:r>
            <a:r>
              <a:rPr lang="en-US" sz="1800" dirty="0">
                <a:latin typeface="Times New Roman" panose="02020603050405020304" pitchFamily="18" charset="0"/>
                <a:cs typeface="Times New Roman" panose="02020603050405020304" pitchFamily="18" charset="0"/>
              </a:rPr>
              <a:t>: Emissions from the use of fossil fuels for heat, power, and chemical reactions in various production processes.</a:t>
            </a:r>
          </a:p>
          <a:p>
            <a:pPr marL="0" marR="0" lvl="0" indent="0" algn="just" defTabSz="914400" rtl="0" eaLnBrk="0" fontAlgn="base" latinLnBrk="0" hangingPunct="0">
              <a:lnSpc>
                <a:spcPct val="150000"/>
              </a:lnSpc>
              <a:spcBef>
                <a:spcPct val="0"/>
              </a:spcBef>
              <a:spcAft>
                <a:spcPct val="0"/>
              </a:spcAft>
              <a:buClrTx/>
              <a:buSzTx/>
              <a:buFontTx/>
              <a:buChar char="•"/>
              <a:tabLst/>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56518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0" marR="0" lvl="0" indent="0" algn="just" defTabSz="914400" rtl="0" eaLnBrk="0" fontAlgn="base" latinLnBrk="0" hangingPunct="0">
              <a:lnSpc>
                <a:spcPct val="15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3. Transportation Sector</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Road Transport</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Cars, trucks, and buses that run on gasoline or diesel fuel are significant sources of CO₂ emissions.</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Aviation and Shipping</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Airplanes and ships use large amounts of fossil fuels, contributing to global carbon emissions.</a:t>
            </a:r>
          </a:p>
          <a:p>
            <a:pPr marL="0" marR="0" lvl="0" indent="0" algn="just" defTabSz="914400" rtl="0" eaLnBrk="0" fontAlgn="base" latinLnBrk="0" hangingPunct="0">
              <a:lnSpc>
                <a:spcPct val="15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4. Agriculture and Food Industry</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Livestock Production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Methane emissions from enteric fermentation in ruminants and manure management.</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Agricultural Practices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Use of synthetic fertilizers and soil management practices release N₂O.</a:t>
            </a:r>
          </a:p>
          <a:p>
            <a:pPr marL="0" marR="0" lvl="0" indent="0" algn="just" defTabSz="914400" rtl="0" eaLnBrk="0" fontAlgn="base" latinLnBrk="0" hangingPunct="0">
              <a:lnSpc>
                <a:spcPct val="150000"/>
              </a:lnSpc>
              <a:spcBef>
                <a:spcPct val="0"/>
              </a:spcBef>
              <a:spcAft>
                <a:spcPct val="0"/>
              </a:spcAft>
              <a:buClrTx/>
              <a:buSzTx/>
              <a:buFontTx/>
              <a:buChar char="•"/>
              <a:tabLst/>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6926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0" marR="0" lvl="0" indent="0" algn="just" defTabSz="914400" rtl="0" eaLnBrk="0" fontAlgn="base" latinLnBrk="0" hangingPunct="0">
              <a:lnSpc>
                <a:spcPct val="150000"/>
              </a:lnSpc>
              <a:spcBef>
                <a:spcPct val="0"/>
              </a:spcBef>
              <a:spcAft>
                <a:spcPct val="0"/>
              </a:spcAft>
              <a:buClrTx/>
              <a:buSzTx/>
              <a:tabLst/>
            </a:pPr>
            <a:r>
              <a:rPr lang="en-US" altLang="en-US" sz="2000" b="1" dirty="0">
                <a:solidFill>
                  <a:schemeClr val="tx1"/>
                </a:solidFill>
                <a:latin typeface="Times New Roman" panose="02020603050405020304" pitchFamily="18" charset="0"/>
                <a:cs typeface="Times New Roman" panose="02020603050405020304" pitchFamily="18" charset="0"/>
              </a:rPr>
              <a:t>5. </a:t>
            </a: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Commercial and Residential Buildings</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Energy Use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Heating, cooling, lighting, and powering appliances in buildings typically rely on fossil fuel-based electricity or direct fuel combustion.</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Construction Activities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Emissions from the production and transportation of construction materials and on-site construction processes.</a:t>
            </a:r>
          </a:p>
          <a:p>
            <a:pPr marL="0" marR="0" lvl="0" indent="0" algn="just" defTabSz="914400" rtl="0" eaLnBrk="0" fontAlgn="base" latinLnBrk="0" hangingPunct="0">
              <a:lnSpc>
                <a:spcPct val="15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6. Waste Management</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Landfills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Decomposition of organic waste in landfills produces methane.</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Incineration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Burning of waste materials releases CO₂ and other GHGs.</a:t>
            </a:r>
          </a:p>
          <a:p>
            <a:pPr marL="0" marR="0" lvl="0" indent="0" algn="just" defTabSz="914400" rtl="0" eaLnBrk="0" fontAlgn="base" latinLnBrk="0" hangingPunct="0">
              <a:lnSpc>
                <a:spcPct val="150000"/>
              </a:lnSpc>
              <a:spcBef>
                <a:spcPct val="0"/>
              </a:spcBef>
              <a:spcAft>
                <a:spcPct val="0"/>
              </a:spcAft>
              <a:buClrTx/>
              <a:buSzTx/>
              <a:buFontTx/>
              <a:buChar char="•"/>
              <a:tabLst/>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83215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800" b="1" dirty="0">
                <a:solidFill>
                  <a:schemeClr val="bg1"/>
                </a:solidFill>
                <a:latin typeface="Times New Roman" panose="02020603050405020304" pitchFamily="18" charset="0"/>
                <a:cs typeface="Times New Roman" panose="02020603050405020304" pitchFamily="18" charset="0"/>
              </a:rPr>
              <a:t>CARBON EMISSIONS AND THE PRIVATE SECTOR</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0" marR="0" lvl="0" indent="0" algn="just" defTabSz="914400" rtl="0" eaLnBrk="0" fontAlgn="base" latinLnBrk="0" hangingPunct="0">
              <a:lnSpc>
                <a:spcPct val="150000"/>
              </a:lnSpc>
              <a:spcBef>
                <a:spcPct val="0"/>
              </a:spcBef>
              <a:spcAft>
                <a:spcPct val="0"/>
              </a:spcAft>
              <a:buClrTx/>
              <a:buSzTx/>
              <a:tabLst/>
            </a:pPr>
            <a:r>
              <a:rPr lang="en-US" altLang="en-US" sz="2000" b="1" dirty="0">
                <a:solidFill>
                  <a:schemeClr val="tx1"/>
                </a:solidFill>
                <a:latin typeface="Times New Roman" panose="02020603050405020304" pitchFamily="18" charset="0"/>
                <a:cs typeface="Times New Roman" panose="02020603050405020304" pitchFamily="18" charset="0"/>
              </a:rPr>
              <a:t>5. </a:t>
            </a: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Commercial and Residential Buildings</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Energy Use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Heating, cooling, lighting, and powering appliances in buildings typically rely on fossil fuel-based electricity or direct fuel combustion.</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Construction Activities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Emissions from the production and transportation of construction materials and on-site construction processes.</a:t>
            </a:r>
          </a:p>
          <a:p>
            <a:pPr marL="0" marR="0" lvl="0" indent="0" algn="just" defTabSz="914400" rtl="0" eaLnBrk="0" fontAlgn="base" latinLnBrk="0" hangingPunct="0">
              <a:lnSpc>
                <a:spcPct val="15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6. Waste Management</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Landfills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Decomposition of organic waste in landfills produces methane.</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Incineration</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Burning of waste materials releases CO₂ and other GHGs.</a:t>
            </a:r>
          </a:p>
          <a:p>
            <a:pPr marL="0" marR="0" lvl="0" indent="0" algn="just" defTabSz="914400" rtl="0" eaLnBrk="0" fontAlgn="base" latinLnBrk="0" hangingPunct="0">
              <a:lnSpc>
                <a:spcPct val="150000"/>
              </a:lnSpc>
              <a:spcBef>
                <a:spcPct val="0"/>
              </a:spcBef>
              <a:spcAft>
                <a:spcPct val="0"/>
              </a:spcAft>
              <a:buClrTx/>
              <a:buSzTx/>
              <a:buFontTx/>
              <a:buChar char="•"/>
              <a:tabLst/>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05790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International Agreements</a:t>
            </a:r>
          </a:p>
          <a:p>
            <a:pPr algn="just">
              <a:lnSpc>
                <a:spcPct val="150000"/>
              </a:lnSpc>
            </a:pPr>
            <a:r>
              <a:rPr lang="en-US" sz="2000" b="1" dirty="0">
                <a:latin typeface="Times New Roman" panose="02020603050405020304" pitchFamily="18" charset="0"/>
                <a:cs typeface="Times New Roman" panose="02020603050405020304" pitchFamily="18" charset="0"/>
              </a:rPr>
              <a:t>1. Paris Agreement</a:t>
            </a:r>
          </a:p>
          <a:p>
            <a:pPr algn="just">
              <a:lnSpc>
                <a:spcPct val="150000"/>
              </a:lnSpc>
            </a:pPr>
            <a:r>
              <a:rPr lang="en-US" sz="2000" dirty="0">
                <a:latin typeface="Times New Roman" panose="02020603050405020304" pitchFamily="18" charset="0"/>
                <a:cs typeface="Times New Roman" panose="02020603050405020304" pitchFamily="18" charset="0"/>
              </a:rPr>
              <a:t>The Paris Agreement, adopted in December 2015 during the 21st Conference of the Parties (COP21) to the United Nations Framework Convention on Climate Change (UNFCCC), is a landmark international treaty aimed at combating climate change and its negative impacts. It brought all nations together for the first time to undertake ambitious efforts to limit global warming and enhance climate resilience.</a:t>
            </a:r>
          </a:p>
          <a:p>
            <a:pPr marL="0" marR="0" lvl="0" indent="0" algn="just" defTabSz="914400" rtl="0" eaLnBrk="0" fontAlgn="base" latinLnBrk="0" hangingPunct="0">
              <a:lnSpc>
                <a:spcPct val="150000"/>
              </a:lnSpc>
              <a:spcBef>
                <a:spcPct val="0"/>
              </a:spcBef>
              <a:spcAft>
                <a:spcPct val="0"/>
              </a:spcAft>
              <a:buClrTx/>
              <a:buSzTx/>
              <a:buFontTx/>
              <a:buChar char="•"/>
              <a:tabLst/>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2640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Key Objectives and Provisions:</a:t>
            </a:r>
            <a:endParaRPr lang="en-US" sz="2000" dirty="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Temperature Goal:</a:t>
            </a:r>
            <a:r>
              <a:rPr lang="en-US" sz="2000" dirty="0">
                <a:latin typeface="Times New Roman" panose="02020603050405020304" pitchFamily="18" charset="0"/>
                <a:cs typeface="Times New Roman" panose="02020603050405020304" pitchFamily="18" charset="0"/>
              </a:rPr>
              <a:t> Limit global warming to well below 2°C above pre-industrial levels, with efforts to limit the increase to 1.5°C.</a:t>
            </a:r>
          </a:p>
          <a:p>
            <a:pPr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Nationally Determined Contributions (NDCs):</a:t>
            </a:r>
            <a:r>
              <a:rPr lang="en-US" sz="2000" dirty="0">
                <a:latin typeface="Times New Roman" panose="02020603050405020304" pitchFamily="18" charset="0"/>
                <a:cs typeface="Times New Roman" panose="02020603050405020304" pitchFamily="18" charset="0"/>
              </a:rPr>
              <a:t> Each country must outline and communicate their efforts to reduce national emissions and adapt to the impacts of climate change. NDCs are to be updated every five years, with each successive NDC representing a progression beyond the current one.</a:t>
            </a:r>
          </a:p>
          <a:p>
            <a:pPr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Transparency and Accountability:</a:t>
            </a:r>
            <a:r>
              <a:rPr lang="en-US" sz="2000" dirty="0">
                <a:latin typeface="Times New Roman" panose="02020603050405020304" pitchFamily="18" charset="0"/>
                <a:cs typeface="Times New Roman" panose="02020603050405020304" pitchFamily="18" charset="0"/>
              </a:rPr>
              <a:t> Establishment of a robust transparency framework to monitor, report, and verify emissions and climate actions. Countries are required to regularly report on their emissions and implementation efforts.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95093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Global </a:t>
            </a:r>
            <a:r>
              <a:rPr kumimoji="0" lang="en-US" altLang="en-US" sz="20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Stocktake</a:t>
            </a: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Every five years, a global </a:t>
            </a:r>
            <a:r>
              <a:rPr kumimoji="0" lang="en-US" altLang="en-US" sz="20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stocktake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will assess collective progress towards achieving the long-term goals of the agreement, informing countries in updating and enhancing their actions and support.</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Climate Finance: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Developed countries are committed to providing financial support to developing countries to help them mitigate and adapt to climate change. The goal is to mobilize $100 billion per year by 2020, extending through 2025.</a:t>
            </a:r>
          </a:p>
          <a:p>
            <a:pPr marL="0" marR="0" lvl="0" indent="0" algn="just" defTabSz="914400" rtl="0" eaLnBrk="0" fontAlgn="base" latinLnBrk="0" hangingPunct="0">
              <a:lnSpc>
                <a:spcPct val="15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Adaptation and Resilience: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Emphasis on enhancing adaptive capacity, strengthening resilience, and reducing vulnerability to climate change impacts. </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2473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4579200"/>
          </a:xfrm>
          <a:prstGeom prst="rect">
            <a:avLst/>
          </a:prstGeom>
          <a:noFill/>
          <a:ln>
            <a:noFill/>
          </a:ln>
        </p:spPr>
        <p:txBody>
          <a:bodyPr spcFirstLastPara="1" wrap="square" lIns="91425" tIns="91425" rIns="91425" bIns="91425" anchor="t" anchorCtr="0">
            <a:noAutofit/>
          </a:bodyPr>
          <a:lstStyle/>
          <a:p>
            <a:pPr marL="457200" lvl="0" indent="-342900" algn="just" rtl="0">
              <a:lnSpc>
                <a:spcPct val="150000"/>
              </a:lnSpc>
              <a:spcBef>
                <a:spcPts val="0"/>
              </a:spcBef>
              <a:spcAft>
                <a:spcPts val="0"/>
              </a:spcAft>
              <a:buClr>
                <a:schemeClr val="dk1"/>
              </a:buClr>
              <a:buSzPts val="18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Introduction</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Definition of Climate Justice.</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Interconnection between climate change and human rights</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Importance of Private Sector in Climate Action</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Link between corporate social responsibility (CSR) and global human rights</a:t>
            </a:r>
          </a:p>
          <a:p>
            <a:pPr marL="400050" indent="-285750" algn="just">
              <a:lnSpc>
                <a:spcPct val="150000"/>
              </a:lnSpc>
              <a:buClr>
                <a:schemeClr val="dk1"/>
              </a:buClr>
              <a:buSzPts val="18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Carbon Emissions and the Private Sector</a:t>
            </a:r>
          </a:p>
          <a:p>
            <a:pPr marL="514350" indent="-400050" algn="just">
              <a:lnSpc>
                <a:spcPct val="150000"/>
              </a:lnSpc>
              <a:buClr>
                <a:schemeClr val="dk1"/>
              </a:buClr>
              <a:buSzPts val="1800"/>
              <a:buFont typeface="+mj-lt"/>
              <a:buAutoNum type="romanLcPeriod"/>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Definition of carbon emissions</a:t>
            </a:r>
          </a:p>
          <a:p>
            <a:pPr marL="514350" indent="-400050" algn="just">
              <a:lnSpc>
                <a:spcPct val="150000"/>
              </a:lnSpc>
              <a:buClr>
                <a:schemeClr val="dk1"/>
              </a:buClr>
              <a:buSzPts val="1800"/>
              <a:buFont typeface="+mj-lt"/>
              <a:buAutoNum type="romanLcPeriod"/>
            </a:pPr>
            <a:r>
              <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Major contributors to carbon emissions in the private sector </a:t>
            </a:r>
          </a:p>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IN" sz="1800" b="1" dirty="0">
                <a:latin typeface="Times New Roman" panose="02020603050405020304" pitchFamily="18" charset="0"/>
                <a:cs typeface="Times New Roman" panose="02020603050405020304" pitchFamily="18" charset="0"/>
              </a:rPr>
              <a:t>Regulatory Frameworks</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International agreements (e.g., Paris Agreement)</a:t>
            </a:r>
          </a:p>
          <a:p>
            <a:pPr marL="628650" lvl="0" indent="-514350" algn="just" rtl="0">
              <a:lnSpc>
                <a:spcPct val="150000"/>
              </a:lnSpc>
              <a:spcBef>
                <a:spcPts val="0"/>
              </a:spcBef>
              <a:spcAft>
                <a:spcPts val="0"/>
              </a:spcAft>
              <a:buClr>
                <a:schemeClr val="dk1"/>
              </a:buClr>
              <a:buSzPts val="1800"/>
              <a:buFont typeface="+mj-lt"/>
              <a:buAutoNum type="romanLcPeriod"/>
            </a:pPr>
            <a:r>
              <a:rPr lang="en-US" sz="1800" dirty="0">
                <a:latin typeface="Times New Roman" panose="02020603050405020304" pitchFamily="18" charset="0"/>
                <a:cs typeface="Times New Roman" panose="02020603050405020304" pitchFamily="18" charset="0"/>
              </a:rPr>
              <a:t>National regulations and standards</a:t>
            </a:r>
          </a:p>
          <a:p>
            <a:pPr marL="114300" lvl="0" algn="r" rtl="0">
              <a:lnSpc>
                <a:spcPct val="150000"/>
              </a:lnSpc>
              <a:spcBef>
                <a:spcPts val="0"/>
              </a:spcBef>
              <a:spcAft>
                <a:spcPts val="0"/>
              </a:spcAft>
              <a:buClr>
                <a:schemeClr val="dk1"/>
              </a:buClr>
              <a:buSzPts val="1800"/>
            </a:pPr>
            <a:r>
              <a:rPr lang="en-US" sz="1800" b="1" dirty="0">
                <a:solidFill>
                  <a:schemeClr val="dk1"/>
                </a:solidFill>
                <a:latin typeface="Times New Roman" panose="02020603050405020304" pitchFamily="18" charset="0"/>
                <a:ea typeface="Times New Roman"/>
                <a:cs typeface="Times New Roman" panose="02020603050405020304" pitchFamily="18" charset="0"/>
                <a:sym typeface="Times New Roman"/>
              </a:rPr>
              <a:t>Cont.</a:t>
            </a:r>
            <a:endParaRPr sz="1800" b="1"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Other International Agreements</a:t>
            </a:r>
          </a:p>
          <a:p>
            <a:pPr marL="457200" indent="-457200" algn="just">
              <a:lnSpc>
                <a:spcPct val="150000"/>
              </a:lnSpc>
              <a:buAutoNum type="arabicPeriod"/>
            </a:pPr>
            <a:r>
              <a:rPr lang="en-US" sz="2000" b="1" dirty="0">
                <a:latin typeface="Times New Roman" panose="02020603050405020304" pitchFamily="18" charset="0"/>
                <a:cs typeface="Times New Roman" panose="02020603050405020304" pitchFamily="18" charset="0"/>
              </a:rPr>
              <a:t>Kyoto Protocol</a:t>
            </a:r>
          </a:p>
          <a:p>
            <a:pPr algn="just">
              <a:lnSpc>
                <a:spcPct val="150000"/>
              </a:lnSpc>
            </a:pPr>
            <a:r>
              <a:rPr lang="en-US" sz="2000" dirty="0">
                <a:latin typeface="Times New Roman" panose="02020603050405020304" pitchFamily="18" charset="0"/>
                <a:cs typeface="Times New Roman" panose="02020603050405020304" pitchFamily="18" charset="0"/>
              </a:rPr>
              <a:t>Predecessor to the Paris Agreement, it committed industrialized countries to binding emission reduction targets. The Kyoto Protocol was adopted on December 11, 1997, in Kyoto, Japan, at the third Conference of the Parties (COP3) to the United Nations Framework Convention on Climate Change (UNFCCC). It marked the first international treaty to impose legally binding obligations on industrialized countries to reduce their greenhouse gas (GHG) emissions. The protocol entered into force on February 16, 2005, after the requisite number of countries ratified it.</a:t>
            </a:r>
            <a:endParaRPr lang="en-US" sz="2000" b="1"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05819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OBJECTIVES AND COMMITMENTS</a:t>
            </a:r>
          </a:p>
          <a:p>
            <a:pPr algn="just">
              <a:lnSpc>
                <a:spcPct val="150000"/>
              </a:lnSpc>
            </a:pPr>
            <a:r>
              <a:rPr lang="en-US" sz="2000" dirty="0">
                <a:latin typeface="Times New Roman" panose="02020603050405020304" pitchFamily="18" charset="0"/>
                <a:cs typeface="Times New Roman" panose="02020603050405020304" pitchFamily="18" charset="0"/>
              </a:rPr>
              <a:t>The Kyoto Protocol aimed to stabilize greenhouse gas (GHG) concentrations to prevent dangerous climate impacts by setting binding emission reduction targets for 37 industrialized countries and the European Community (Annex I parties). In the first commitment period (2008-2012), these parties agreed to reduce emissions by an average of 5.2% below 1990 levels, and in the second period (2013-2020), the Doha Amendment sought further reductions of at least 18% below 1990 levels, though it had limited ratification.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17701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dirty="0"/>
              <a:t>The protocol covered six GHGs (CO₂, CH₄, N₂O, HFCs, PFCs, SF₆) and introduced mechanisms like International Emissions Trading (IET), the Clean Development Mechanism (CDM), and Joint Implementation (JI) to facilitate emission reductions. Compliance was monitored through rigorous national reporting and a compliance committee, with provisions like banking credits and supplementarily to provide flexibility in meeting targets.</a:t>
            </a: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56373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400" b="1" dirty="0">
                <a:latin typeface="Times New Roman" panose="02020603050405020304" pitchFamily="18" charset="0"/>
                <a:cs typeface="Times New Roman" panose="02020603050405020304" pitchFamily="18" charset="0"/>
              </a:rPr>
              <a:t>2. Montreal Protocol</a:t>
            </a:r>
          </a:p>
          <a:p>
            <a:pPr algn="just">
              <a:lnSpc>
                <a:spcPct val="150000"/>
              </a:lnSpc>
            </a:pPr>
            <a:r>
              <a:rPr lang="en-US" sz="2400" dirty="0">
                <a:latin typeface="Times New Roman" panose="02020603050405020304" pitchFamily="18" charset="0"/>
                <a:cs typeface="Times New Roman" panose="02020603050405020304" pitchFamily="18" charset="0"/>
              </a:rPr>
              <a:t>The Montreal Protocol on Substances that Deplete the Ozone Layer is a landmark international treaty adopted on September 16, 1987. It was designed to protect the ozone layer by phasing out the production and consumption of ozone-depleting substances (ODS). The protocol came into force on January 1, 1989, and has been universally ratified by 197 countries, making it one of the most successful environmental agreements in history.</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426672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OBJECTIVES AND COMMITMENTS</a:t>
            </a:r>
          </a:p>
          <a:p>
            <a:pPr algn="just">
              <a:lnSpc>
                <a:spcPct val="150000"/>
              </a:lnSpc>
            </a:pPr>
            <a:r>
              <a:rPr lang="en-US" sz="2000" dirty="0">
                <a:latin typeface="Times New Roman" panose="02020603050405020304" pitchFamily="18" charset="0"/>
                <a:cs typeface="Times New Roman" panose="02020603050405020304" pitchFamily="18" charset="0"/>
              </a:rPr>
              <a:t>The Montreal Protocol aims to protect the ozone layer by reducing and eventually eliminating ozone-depleting substances (ODS), such as CFCs, halons, and HCFCs, thereby preventing harmful UV radiation from reaching the Earth's surface. It employs mechanisms like control measures with specific phase-out timelines for developed ("Article 2") and developing ("Article 5") countries, and allows for updates through amendments, including the significant Kigali Amendment (2016), which targets the phase-down of HFCs, potent greenhouse gases.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8686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dirty="0"/>
              <a:t>Compliance is supported by the Multilateral Fund and monitored by an Implementation Committee. The protocol's climate benefits are substantial, as it has significantly reduced greenhouse gas emissions, with the Kigali Amendment alone expected to avoid up to 0.5°C of global warming by the century's end.</a:t>
            </a: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7279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National Regulations and Standards</a:t>
            </a:r>
          </a:p>
          <a:p>
            <a:pPr algn="just">
              <a:lnSpc>
                <a:spcPct val="150000"/>
              </a:lnSpc>
            </a:pPr>
            <a:r>
              <a:rPr lang="en-US" sz="2000" dirty="0">
                <a:latin typeface="Times New Roman" panose="02020603050405020304" pitchFamily="18" charset="0"/>
                <a:cs typeface="Times New Roman" panose="02020603050405020304" pitchFamily="18" charset="0"/>
              </a:rPr>
              <a:t>Countries implement various national regulations and standards to meet their international commitments and address climate change domestically. These regulations often encompass emission reduction targets, renewable energy policies, energy efficiency standards, and more.</a:t>
            </a:r>
          </a:p>
          <a:p>
            <a:pPr algn="just">
              <a:lnSpc>
                <a:spcPct val="150000"/>
              </a:lnSpc>
            </a:pPr>
            <a:r>
              <a:rPr lang="en-US" sz="2000" b="1" dirty="0">
                <a:latin typeface="Times New Roman" panose="02020603050405020304" pitchFamily="18" charset="0"/>
                <a:cs typeface="Times New Roman" panose="02020603050405020304" pitchFamily="18" charset="0"/>
              </a:rPr>
              <a:t>1. Emission Reduction Targets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National Climate Action Plans:</a:t>
            </a:r>
            <a:r>
              <a:rPr lang="en-US" sz="2000" dirty="0">
                <a:latin typeface="Times New Roman" panose="02020603050405020304" pitchFamily="18" charset="0"/>
                <a:cs typeface="Times New Roman" panose="02020603050405020304" pitchFamily="18" charset="0"/>
              </a:rPr>
              <a:t> Countries develop detailed plans outlining specific actions to reduce greenhouse gas emissions, often aligned with their NDCs under the Paris Agreement.</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60981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Carbon Pricing Mechanisms:</a:t>
            </a:r>
            <a:r>
              <a:rPr lang="en-US" sz="2000" dirty="0">
                <a:latin typeface="Times New Roman" panose="02020603050405020304" pitchFamily="18" charset="0"/>
                <a:cs typeface="Times New Roman" panose="02020603050405020304" pitchFamily="18" charset="0"/>
              </a:rPr>
              <a:t> Implementation of carbon taxes or cap-and-trade systems to incentivize emission reductions by assigning a cost to carbon emissions.</a:t>
            </a:r>
          </a:p>
          <a:p>
            <a:pPr algn="just">
              <a:lnSpc>
                <a:spcPct val="150000"/>
              </a:lnSpc>
            </a:pPr>
            <a:r>
              <a:rPr lang="en-US" sz="2000" b="1" dirty="0">
                <a:latin typeface="Times New Roman" panose="02020603050405020304" pitchFamily="18" charset="0"/>
                <a:cs typeface="Times New Roman" panose="02020603050405020304" pitchFamily="18" charset="0"/>
              </a:rPr>
              <a:t>2. Renewable Energy Policies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Renewable Portfolio Standards (RPS):</a:t>
            </a:r>
            <a:r>
              <a:rPr lang="en-US" sz="2000" dirty="0">
                <a:latin typeface="Times New Roman" panose="02020603050405020304" pitchFamily="18" charset="0"/>
                <a:cs typeface="Times New Roman" panose="02020603050405020304" pitchFamily="18" charset="0"/>
              </a:rPr>
              <a:t> Mandates that a certain percentage of electricity must come from renewable energy sources.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Feed-in Tariffs (</a:t>
            </a:r>
            <a:r>
              <a:rPr lang="en-US" sz="2000" b="1" dirty="0" err="1">
                <a:latin typeface="Times New Roman" panose="02020603050405020304" pitchFamily="18" charset="0"/>
                <a:cs typeface="Times New Roman" panose="02020603050405020304" pitchFamily="18" charset="0"/>
              </a:rPr>
              <a:t>FiTs</a:t>
            </a:r>
            <a:r>
              <a:rPr lang="en-US" sz="2000" b="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Provide long-term contracts and guaranteed pricing for renewable energy producers to encourage investment in renewable energy projects.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Incentives and Subsidies:</a:t>
            </a:r>
            <a:r>
              <a:rPr lang="en-US" sz="2000" dirty="0">
                <a:latin typeface="Times New Roman" panose="02020603050405020304" pitchFamily="18" charset="0"/>
                <a:cs typeface="Times New Roman" panose="02020603050405020304" pitchFamily="18" charset="0"/>
              </a:rPr>
              <a:t> Financial incentives, such as tax credits and grants, to promote the development and adoption of renewable energy technologies.</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37156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3. Energy Efficiency Standards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Building Codes:</a:t>
            </a:r>
            <a:r>
              <a:rPr lang="en-US" sz="2000" dirty="0">
                <a:latin typeface="Times New Roman" panose="02020603050405020304" pitchFamily="18" charset="0"/>
                <a:cs typeface="Times New Roman" panose="02020603050405020304" pitchFamily="18" charset="0"/>
              </a:rPr>
              <a:t> Regulations that require new buildings to meet energy efficiency standards, reducing energy consumption and emissions from the building sector.</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Appliance and Equipment Standards:</a:t>
            </a:r>
            <a:r>
              <a:rPr lang="en-US" sz="2000" dirty="0">
                <a:latin typeface="Times New Roman" panose="02020603050405020304" pitchFamily="18" charset="0"/>
                <a:cs typeface="Times New Roman" panose="02020603050405020304" pitchFamily="18" charset="0"/>
              </a:rPr>
              <a:t> Mandatory efficiency standards for household appliances, industrial equipment, and vehicles to reduce energy use and emissions.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Energy Management Systems:</a:t>
            </a:r>
            <a:r>
              <a:rPr lang="en-US" sz="2000" dirty="0">
                <a:latin typeface="Times New Roman" panose="02020603050405020304" pitchFamily="18" charset="0"/>
                <a:cs typeface="Times New Roman" panose="02020603050405020304" pitchFamily="18" charset="0"/>
              </a:rPr>
              <a:t> Encouragement or requirements for industries and businesses to implement energy management systems (e.g., ISO 50001) to systematically improve energy performance.</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617217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4. Transportation Policies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Fuel Economy Standards:</a:t>
            </a:r>
            <a:r>
              <a:rPr lang="en-US" sz="2000" dirty="0">
                <a:latin typeface="Times New Roman" panose="02020603050405020304" pitchFamily="18" charset="0"/>
                <a:cs typeface="Times New Roman" panose="02020603050405020304" pitchFamily="18" charset="0"/>
              </a:rPr>
              <a:t> Regulations that set minimum fuel efficiency standards for vehicles, reducing fuel consumption and emissions.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Electric Vehicle (EV) Incentives:</a:t>
            </a:r>
            <a:r>
              <a:rPr lang="en-US" sz="2000" dirty="0">
                <a:latin typeface="Times New Roman" panose="02020603050405020304" pitchFamily="18" charset="0"/>
                <a:cs typeface="Times New Roman" panose="02020603050405020304" pitchFamily="18" charset="0"/>
              </a:rPr>
              <a:t> Policies to promote the adoption of electric vehicles through subsidies, tax breaks, and the development of charging infrastructure.</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Public Transit Investments:</a:t>
            </a:r>
            <a:r>
              <a:rPr lang="en-US" sz="2000" dirty="0">
                <a:latin typeface="Times New Roman" panose="02020603050405020304" pitchFamily="18" charset="0"/>
                <a:cs typeface="Times New Roman" panose="02020603050405020304" pitchFamily="18" charset="0"/>
              </a:rPr>
              <a:t> Funding and development of public transportation systems to reduce reliance on private vehicles and lower emissions.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9593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4826000"/>
          </a:xfrm>
          <a:prstGeom prst="rect">
            <a:avLst/>
          </a:prstGeom>
          <a:noFill/>
          <a:ln>
            <a:noFill/>
          </a:ln>
        </p:spPr>
        <p:txBody>
          <a:bodyPr spcFirstLastPara="1" wrap="square" lIns="91425" tIns="91425" rIns="91425" bIns="91425" anchor="t" anchorCtr="0">
            <a:noAutofit/>
          </a:bodyPr>
          <a:lstStyle/>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Corporate Social Responsibility (CSR) and Climate Justice</a:t>
            </a: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Definition and Evolution of CSR</a:t>
            </a: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CSR Strategies for Addressing Climate Change</a:t>
            </a:r>
          </a:p>
          <a:p>
            <a:pPr marL="457200" lvl="0" indent="-34290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Sector-Specific Measures for Climate Justice</a:t>
            </a: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solidFill>
                  <a:schemeClr val="dk1"/>
                </a:solidFill>
                <a:latin typeface="Times New Roman" panose="02020603050405020304" pitchFamily="18" charset="0"/>
                <a:ea typeface="Times New Roman"/>
                <a:cs typeface="Times New Roman" panose="02020603050405020304" pitchFamily="18" charset="0"/>
                <a:sym typeface="Times New Roman"/>
              </a:rPr>
              <a:t>Energy Sector</a:t>
            </a: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Manufacturing and Industry</a:t>
            </a:r>
            <a:endParaRPr lang="en-US" sz="2000" dirty="0">
              <a:solidFill>
                <a:schemeClr val="dk1"/>
              </a:solidFill>
              <a:latin typeface="Times New Roman" panose="02020603050405020304" pitchFamily="18" charset="0"/>
              <a:cs typeface="Times New Roman" panose="02020603050405020304" pitchFamily="18" charset="0"/>
              <a:sym typeface="Times New Roman"/>
            </a:endParaRP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Transportation and Logistics</a:t>
            </a:r>
            <a:endParaRPr lang="en-US" sz="2000" dirty="0">
              <a:solidFill>
                <a:schemeClr val="dk1"/>
              </a:solidFill>
              <a:latin typeface="Times New Roman" panose="02020603050405020304" pitchFamily="18" charset="0"/>
              <a:cs typeface="Times New Roman" panose="02020603050405020304" pitchFamily="18" charset="0"/>
              <a:sym typeface="Times New Roman"/>
            </a:endParaRP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Agriculture and Food Industry</a:t>
            </a:r>
            <a:endParaRPr lang="en-US" sz="2000" dirty="0">
              <a:solidFill>
                <a:schemeClr val="dk1"/>
              </a:solidFill>
              <a:latin typeface="Times New Roman" panose="02020603050405020304" pitchFamily="18" charset="0"/>
              <a:cs typeface="Times New Roman" panose="02020603050405020304" pitchFamily="18" charset="0"/>
              <a:sym typeface="Times New Roman"/>
            </a:endParaRPr>
          </a:p>
          <a:p>
            <a:pPr marL="514350" lvl="0" indent="-4000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Financial Sector</a:t>
            </a:r>
          </a:p>
          <a:p>
            <a:pPr marL="457200" lvl="0" indent="-34290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Conclusion</a:t>
            </a:r>
          </a:p>
          <a:p>
            <a:pPr marL="114300" algn="r">
              <a:lnSpc>
                <a:spcPct val="150000"/>
              </a:lnSpc>
              <a:buClr>
                <a:schemeClr val="dk1"/>
              </a:buClr>
              <a:buSzPts val="1800"/>
            </a:pPr>
            <a:r>
              <a:rPr lang="en-US" sz="1600" b="1" dirty="0">
                <a:solidFill>
                  <a:schemeClr val="dk1"/>
                </a:solidFill>
                <a:latin typeface="Times New Roman" panose="02020603050405020304" pitchFamily="18" charset="0"/>
                <a:ea typeface="Times New Roman"/>
                <a:cs typeface="Times New Roman" panose="02020603050405020304" pitchFamily="18" charset="0"/>
                <a:sym typeface="Times New Roman"/>
              </a:rPr>
              <a:t>Cont.</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19957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IN" sz="2800" b="1" dirty="0">
                <a:solidFill>
                  <a:schemeClr val="bg1"/>
                </a:solidFill>
                <a:latin typeface="Times New Roman" panose="02020603050405020304" pitchFamily="18" charset="0"/>
                <a:cs typeface="Times New Roman" panose="02020603050405020304" pitchFamily="18" charset="0"/>
              </a:rPr>
              <a:t>REGULATORY FRAMEWORKS</a:t>
            </a:r>
            <a:endParaRPr lang="en-IN" sz="2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5. Waste Management Regulations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Landfill Emission Controls:</a:t>
            </a:r>
            <a:r>
              <a:rPr lang="en-US" sz="2000" dirty="0">
                <a:latin typeface="Times New Roman" panose="02020603050405020304" pitchFamily="18" charset="0"/>
                <a:cs typeface="Times New Roman" panose="02020603050405020304" pitchFamily="18" charset="0"/>
              </a:rPr>
              <a:t> Regulations to capture and reduce methane emissions from landfills.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Recycling and Waste Reduction Programs:</a:t>
            </a:r>
            <a:r>
              <a:rPr lang="en-US" sz="2000" dirty="0">
                <a:latin typeface="Times New Roman" panose="02020603050405020304" pitchFamily="18" charset="0"/>
                <a:cs typeface="Times New Roman" panose="02020603050405020304" pitchFamily="18" charset="0"/>
              </a:rPr>
              <a:t> Policies to encourage recycling, composting, and waste reduction to minimize emissions from waste management.</a:t>
            </a:r>
          </a:p>
          <a:p>
            <a:pPr algn="just">
              <a:lnSpc>
                <a:spcPct val="150000"/>
              </a:lnSpc>
            </a:pPr>
            <a:r>
              <a:rPr lang="en-US" sz="2000" b="1" dirty="0">
                <a:latin typeface="Times New Roman" panose="02020603050405020304" pitchFamily="18" charset="0"/>
                <a:cs typeface="Times New Roman" panose="02020603050405020304" pitchFamily="18" charset="0"/>
              </a:rPr>
              <a:t>6. Industrial Emission Standards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Emission Limits:</a:t>
            </a:r>
            <a:r>
              <a:rPr lang="en-US" sz="2000" dirty="0">
                <a:latin typeface="Times New Roman" panose="02020603050405020304" pitchFamily="18" charset="0"/>
                <a:cs typeface="Times New Roman" panose="02020603050405020304" pitchFamily="18" charset="0"/>
              </a:rPr>
              <a:t> Setting limits on the amount of GHGs that can be emitted from industrial processes.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Best Available Technologies (BAT):</a:t>
            </a:r>
            <a:r>
              <a:rPr lang="en-US" sz="2000" dirty="0">
                <a:latin typeface="Times New Roman" panose="02020603050405020304" pitchFamily="18" charset="0"/>
                <a:cs typeface="Times New Roman" panose="02020603050405020304" pitchFamily="18" charset="0"/>
              </a:rPr>
              <a:t> Requirement for industries to use the best available technologies and practices to reduce emissions.</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537957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A. Definition and Evolution of CSR</a:t>
            </a:r>
          </a:p>
          <a:p>
            <a:pPr algn="just">
              <a:lnSpc>
                <a:spcPct val="150000"/>
              </a:lnSpc>
            </a:pPr>
            <a:r>
              <a:rPr lang="en-US" sz="2000" b="1" dirty="0">
                <a:latin typeface="Times New Roman" panose="02020603050405020304" pitchFamily="18" charset="0"/>
                <a:cs typeface="Times New Roman" panose="02020603050405020304" pitchFamily="18" charset="0"/>
              </a:rPr>
              <a:t>Definition of CSR:</a:t>
            </a:r>
            <a:r>
              <a:rPr lang="en-US" sz="2000" dirty="0">
                <a:latin typeface="Times New Roman" panose="02020603050405020304" pitchFamily="18" charset="0"/>
                <a:cs typeface="Times New Roman" panose="02020603050405020304" pitchFamily="18" charset="0"/>
              </a:rPr>
              <a:t> </a:t>
            </a:r>
          </a:p>
          <a:p>
            <a:pPr algn="just">
              <a:lnSpc>
                <a:spcPct val="150000"/>
              </a:lnSpc>
            </a:pPr>
            <a:r>
              <a:rPr lang="en-US" sz="2000" dirty="0">
                <a:latin typeface="Times New Roman" panose="02020603050405020304" pitchFamily="18" charset="0"/>
                <a:cs typeface="Times New Roman" panose="02020603050405020304" pitchFamily="18" charset="0"/>
              </a:rPr>
              <a:t>Corporate Social Responsibility (CSR) refers to the concept whereby companies integrate social and environmental concerns in their business operations and interactions with stakeholders. CSR goes beyond the traditional focus on profit to consider the impact of corporate actions on society and the environment. It encompasses a range of practices that companies adopt to conduct their business in an ethical and sustainable manner, addressing issues such as human rights, labor practices, environmental protection, and community development.</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754086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Evolution of CSR:</a:t>
            </a:r>
            <a:endParaRPr lang="en-US" sz="2000" dirty="0">
              <a:latin typeface="Times New Roman" panose="02020603050405020304" pitchFamily="18" charset="0"/>
              <a:cs typeface="Times New Roman" panose="02020603050405020304" pitchFamily="18" charset="0"/>
            </a:endParaRPr>
          </a:p>
          <a:p>
            <a:pPr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Early Beginnings:</a:t>
            </a:r>
            <a:endParaRPr lang="en-US" sz="2000" dirty="0">
              <a:latin typeface="Times New Roman" panose="02020603050405020304" pitchFamily="18" charset="0"/>
              <a:cs typeface="Times New Roman" panose="02020603050405020304" pitchFamily="18" charset="0"/>
            </a:endParaRPr>
          </a:p>
          <a:p>
            <a:pPr marL="742950" lvl="1" indent="-285750"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Philanthropy:</a:t>
            </a:r>
            <a:r>
              <a:rPr lang="en-US" sz="2000" dirty="0">
                <a:latin typeface="Times New Roman" panose="02020603050405020304" pitchFamily="18" charset="0"/>
                <a:cs typeface="Times New Roman" panose="02020603050405020304" pitchFamily="18" charset="0"/>
              </a:rPr>
              <a:t> In its earliest form, CSR was largely about philanthropy, with companies donating to charitable causes and supporting community initiatives. This was often seen as a way to give back to society and build goodwill.</a:t>
            </a:r>
          </a:p>
          <a:p>
            <a:pPr marL="742950" lvl="1" indent="-285750" algn="just">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1950s-1960s:</a:t>
            </a:r>
            <a:r>
              <a:rPr lang="en-US" sz="2000" dirty="0">
                <a:latin typeface="Times New Roman" panose="02020603050405020304" pitchFamily="18" charset="0"/>
                <a:cs typeface="Times New Roman" panose="02020603050405020304" pitchFamily="18" charset="0"/>
              </a:rPr>
              <a:t> The concept of CSR began to formalize during this period, with scholars like Howard Bowen emphasizing the social responsibilities of businessmen in his work "Social Responsibilities of the Businessman" (1953).</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99945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2. 1970s-1980s:</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Stakeholder Theory:</a:t>
            </a:r>
            <a:r>
              <a:rPr lang="en-US" sz="2000" dirty="0">
                <a:latin typeface="Times New Roman" panose="02020603050405020304" pitchFamily="18" charset="0"/>
                <a:cs typeface="Times New Roman" panose="02020603050405020304" pitchFamily="18" charset="0"/>
              </a:rPr>
              <a:t> The focus shifted towards considering the interests of various stakeholders, including employees, customers, suppliers, and the community, not just shareholders. Companies began to recognize that their actions had broader societal impacts.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Triple Bottom Line:</a:t>
            </a:r>
            <a:r>
              <a:rPr lang="en-US" sz="2000" dirty="0">
                <a:latin typeface="Times New Roman" panose="02020603050405020304" pitchFamily="18" charset="0"/>
                <a:cs typeface="Times New Roman" panose="02020603050405020304" pitchFamily="18" charset="0"/>
              </a:rPr>
              <a:t> John Elkington introduced the concept of the Triple Bottom Line (TBL) in the 1990s, advocating for businesses to measure their success based on three pillars: economic, social, and environmental performance.</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17265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3. 1990s-2000s:</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Strategic CSR:</a:t>
            </a:r>
            <a:r>
              <a:rPr lang="en-US" sz="2000" dirty="0">
                <a:latin typeface="Times New Roman" panose="02020603050405020304" pitchFamily="18" charset="0"/>
                <a:cs typeface="Times New Roman" panose="02020603050405020304" pitchFamily="18" charset="0"/>
              </a:rPr>
              <a:t> Companies started to integrate CSR into their core business strategies, viewing it as a way to achieve long-term success and competitive advantage. Strategic CSR involves aligning business goals with social and environmental objectives.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Sustainability Reporting:</a:t>
            </a:r>
            <a:r>
              <a:rPr lang="en-US" sz="2000" dirty="0">
                <a:latin typeface="Times New Roman" panose="02020603050405020304" pitchFamily="18" charset="0"/>
                <a:cs typeface="Times New Roman" panose="02020603050405020304" pitchFamily="18" charset="0"/>
              </a:rPr>
              <a:t> The Global Reporting Initiative (GRI) was launched, providing a framework for companies to report on their sustainability performance. This period saw increased transparency and accountability in corporate practices.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801718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4. 2010s-Present:</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Sustainable Development Goals (SDGs):</a:t>
            </a:r>
            <a:r>
              <a:rPr lang="en-US" sz="2000" dirty="0">
                <a:latin typeface="Times New Roman" panose="02020603050405020304" pitchFamily="18" charset="0"/>
                <a:cs typeface="Times New Roman" panose="02020603050405020304" pitchFamily="18" charset="0"/>
              </a:rPr>
              <a:t> The United Nations' SDGs, adopted in 2015, provided a global framework for sustainable development, urging businesses to contribute to goals such as climate action, gender equality, and decent work.</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ESG Criteria:</a:t>
            </a:r>
            <a:r>
              <a:rPr lang="en-US" sz="2000" dirty="0">
                <a:latin typeface="Times New Roman" panose="02020603050405020304" pitchFamily="18" charset="0"/>
                <a:cs typeface="Times New Roman" panose="02020603050405020304" pitchFamily="18" charset="0"/>
              </a:rPr>
              <a:t> Environmental, Social, and Governance (ESG) criteria became a critical aspect of investment decisions, with investors increasingly looking at companies' CSR practices to assess long-term risks and opportunities.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Climate Action:</a:t>
            </a:r>
            <a:r>
              <a:rPr lang="en-US" sz="2000" dirty="0">
                <a:latin typeface="Times New Roman" panose="02020603050405020304" pitchFamily="18" charset="0"/>
                <a:cs typeface="Times New Roman" panose="02020603050405020304" pitchFamily="18" charset="0"/>
              </a:rPr>
              <a:t> CSR has increasingly focused on climate change, with companies taking active steps to reduce their carbon footprint, promote renewable energy, and support climate justice initiatives</a:t>
            </a:r>
            <a:r>
              <a:rPr lang="en-US" sz="2800" dirty="0"/>
              <a:t>.</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49756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B. CSR Strategies for Addressing Climate Change</a:t>
            </a:r>
          </a:p>
          <a:p>
            <a:pPr algn="just">
              <a:lnSpc>
                <a:spcPct val="150000"/>
              </a:lnSpc>
            </a:pPr>
            <a:r>
              <a:rPr lang="en-US" sz="2000" b="1" dirty="0">
                <a:latin typeface="Times New Roman" panose="02020603050405020304" pitchFamily="18" charset="0"/>
                <a:cs typeface="Times New Roman" panose="02020603050405020304" pitchFamily="18" charset="0"/>
              </a:rPr>
              <a:t>1. Reducing Carbon Footprint:</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Energy Efficiency:</a:t>
            </a:r>
            <a:r>
              <a:rPr lang="en-US" sz="2000" dirty="0">
                <a:latin typeface="Times New Roman" panose="02020603050405020304" pitchFamily="18" charset="0"/>
                <a:cs typeface="Times New Roman" panose="02020603050405020304" pitchFamily="18" charset="0"/>
              </a:rPr>
              <a:t> Implementing energy-efficient technologies and practices in operations to reduce energy consumption and GHG emissions. This includes upgrading equipment, improving insulation, and optimizing processes.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Renewable Energy:</a:t>
            </a:r>
            <a:r>
              <a:rPr lang="en-US" sz="2000" dirty="0">
                <a:latin typeface="Times New Roman" panose="02020603050405020304" pitchFamily="18" charset="0"/>
                <a:cs typeface="Times New Roman" panose="02020603050405020304" pitchFamily="18" charset="0"/>
              </a:rPr>
              <a:t> Investing in renewable energy sources such as solar, wind, and hydroelectric power to reduce reliance on fossil fuels. Many companies are setting targets for using 100% renewable energy in their operations.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99578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846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107440"/>
            <a:ext cx="9488100" cy="4886960"/>
          </a:xfrm>
          <a:prstGeom prst="rect">
            <a:avLst/>
          </a:prstGeom>
          <a:noFill/>
          <a:ln>
            <a:noFill/>
          </a:ln>
        </p:spPr>
        <p:txBody>
          <a:bodyPr spcFirstLastPara="1" wrap="square" lIns="91425" tIns="91425" rIns="91425" bIns="91425" anchor="t" anchorCtr="0">
            <a:noAutofit/>
          </a:bodyPr>
          <a:lstStyle/>
          <a:p>
            <a:pPr>
              <a:lnSpc>
                <a:spcPct val="150000"/>
              </a:lnSpc>
            </a:pPr>
            <a:r>
              <a:rPr lang="en-US" sz="2000" b="1" dirty="0">
                <a:latin typeface="Times New Roman" panose="02020603050405020304" pitchFamily="18" charset="0"/>
                <a:cs typeface="Times New Roman" panose="02020603050405020304" pitchFamily="18" charset="0"/>
              </a:rPr>
              <a:t>2. Sustainable Supply Chain Management:</a:t>
            </a:r>
            <a:endParaRPr lang="en-US" sz="2000"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Supplier Engagement:</a:t>
            </a:r>
            <a:r>
              <a:rPr lang="en-US" sz="2000" dirty="0">
                <a:latin typeface="Times New Roman" panose="02020603050405020304" pitchFamily="18" charset="0"/>
                <a:cs typeface="Times New Roman" panose="02020603050405020304" pitchFamily="18" charset="0"/>
              </a:rPr>
              <a:t> Working with suppliers to adopt sustainable practices and reduce their environmental impact. This includes setting sustainability criteria for supplier selection and conducting regular audits.</a:t>
            </a:r>
          </a:p>
          <a:p>
            <a:pPr marL="342900" indent="-342900">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Green Logistics:</a:t>
            </a:r>
            <a:r>
              <a:rPr lang="en-US" sz="2000" dirty="0">
                <a:latin typeface="Times New Roman" panose="02020603050405020304" pitchFamily="18" charset="0"/>
                <a:cs typeface="Times New Roman" panose="02020603050405020304" pitchFamily="18" charset="0"/>
              </a:rPr>
              <a:t> Optimizing transportation and logistics to minimize emissions, such as by using fuel-efficient vehicles, optimizing routes, and reducing packaging waste.</a:t>
            </a:r>
          </a:p>
          <a:p>
            <a:pPr algn="just">
              <a:lnSpc>
                <a:spcPct val="150000"/>
              </a:lnSpc>
            </a:pPr>
            <a:r>
              <a:rPr lang="en-US" sz="2000" b="1" dirty="0">
                <a:latin typeface="Times New Roman" panose="02020603050405020304" pitchFamily="18" charset="0"/>
                <a:cs typeface="Times New Roman" panose="02020603050405020304" pitchFamily="18" charset="0"/>
              </a:rPr>
              <a:t>3. Product and Service Innovation:</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Eco-friendly Products:</a:t>
            </a:r>
            <a:r>
              <a:rPr lang="en-US" sz="2000" dirty="0">
                <a:latin typeface="Times New Roman" panose="02020603050405020304" pitchFamily="18" charset="0"/>
                <a:cs typeface="Times New Roman" panose="02020603050405020304" pitchFamily="18" charset="0"/>
              </a:rPr>
              <a:t> Developing products that have a lower environmental impact throughout their lifecycle, from production to disposal. This includes using sustainable materials, reducing resource consumption, and designing for recyclability.</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489337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7290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995680"/>
            <a:ext cx="9488100" cy="52324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Circular Economy:</a:t>
            </a:r>
            <a:r>
              <a:rPr lang="en-US" sz="2000" dirty="0">
                <a:latin typeface="Times New Roman" panose="02020603050405020304" pitchFamily="18" charset="0"/>
                <a:cs typeface="Times New Roman" panose="02020603050405020304" pitchFamily="18" charset="0"/>
              </a:rPr>
              <a:t> Adopting circular economy principles to minimize waste and maximize resource efficiency. This involves practices like recycling, remanufacturing, and product take-back programs.</a:t>
            </a:r>
          </a:p>
          <a:p>
            <a:pPr algn="just">
              <a:lnSpc>
                <a:spcPct val="150000"/>
              </a:lnSpc>
            </a:pPr>
            <a:r>
              <a:rPr lang="en-US" sz="2000" b="1" dirty="0">
                <a:latin typeface="Times New Roman" panose="02020603050405020304" pitchFamily="18" charset="0"/>
                <a:cs typeface="Times New Roman" panose="02020603050405020304" pitchFamily="18" charset="0"/>
              </a:rPr>
              <a:t>4. Climate Advocacy and Policy Support:</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Policy Engagement:</a:t>
            </a:r>
            <a:r>
              <a:rPr lang="en-US" sz="2000" dirty="0">
                <a:latin typeface="Times New Roman" panose="02020603050405020304" pitchFamily="18" charset="0"/>
                <a:cs typeface="Times New Roman" panose="02020603050405020304" pitchFamily="18" charset="0"/>
              </a:rPr>
              <a:t> Supporting and advocating for public policies that promote climate action and sustainability. Companies can engage in policy dialogues, join coalitions, and publicly endorse climate legislation.</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Corporate Commitments:</a:t>
            </a:r>
            <a:r>
              <a:rPr lang="en-US" sz="2000" dirty="0">
                <a:latin typeface="Times New Roman" panose="02020603050405020304" pitchFamily="18" charset="0"/>
                <a:cs typeface="Times New Roman" panose="02020603050405020304" pitchFamily="18" charset="0"/>
              </a:rPr>
              <a:t> Setting ambitious climate goals, such as achieving net-zero emissions by a specific date, and publicly reporting on progress. Many companies are joining initiatives like the Science Based Targets initiative (SBTi) to align their targets with the latest climate science.</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163542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2090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5. Community and Stakeholder Engagement:</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Community Projects:</a:t>
            </a:r>
            <a:r>
              <a:rPr lang="en-US" sz="2000" dirty="0">
                <a:latin typeface="Times New Roman" panose="02020603050405020304" pitchFamily="18" charset="0"/>
                <a:cs typeface="Times New Roman" panose="02020603050405020304" pitchFamily="18" charset="0"/>
              </a:rPr>
              <a:t> Investing in community projects that address climate change and build resilience, such as reforestation, renewable energy installations, and climate education programs.</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Employee Involvement:</a:t>
            </a:r>
            <a:r>
              <a:rPr lang="en-US" sz="2000" dirty="0">
                <a:latin typeface="Times New Roman" panose="02020603050405020304" pitchFamily="18" charset="0"/>
                <a:cs typeface="Times New Roman" panose="02020603050405020304" pitchFamily="18" charset="0"/>
              </a:rPr>
              <a:t> Encouraging employees to participate in sustainability initiatives and fostering a culture of environmental responsibility. This can include green teams, volunteer programs, and sustainability training.</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92737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8" y="468080"/>
            <a:ext cx="9488100" cy="523200"/>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1" dirty="0">
                <a:solidFill>
                  <a:srgbClr val="FFFFFF"/>
                </a:solidFill>
                <a:latin typeface="Times New Roman" panose="02020603050405020304" pitchFamily="18" charset="0"/>
                <a:ea typeface="Quattrocento Sans"/>
                <a:cs typeface="Times New Roman" panose="02020603050405020304" pitchFamily="18" charset="0"/>
                <a:sym typeface="Quattrocento Sans"/>
              </a:rPr>
              <a:t>OVERVIEW OF THE TOPIC </a:t>
            </a:r>
            <a:endParaRPr lang="en-US" sz="1400" b="1" i="0" u="none" strike="noStrike" cap="none" dirty="0">
              <a:solidFill>
                <a:srgbClr val="000000"/>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1017825" y="1066800"/>
            <a:ext cx="9488100" cy="4826000"/>
          </a:xfrm>
          <a:prstGeom prst="rect">
            <a:avLst/>
          </a:prstGeom>
          <a:noFill/>
          <a:ln>
            <a:noFill/>
          </a:ln>
        </p:spPr>
        <p:txBody>
          <a:bodyPr spcFirstLastPara="1" wrap="square" lIns="91425" tIns="91425" rIns="91425" bIns="91425" anchor="t" anchorCtr="0">
            <a:noAutofit/>
          </a:bodyPr>
          <a:lstStyle/>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Protecting Global Human Rights through Climate Action</a:t>
            </a:r>
          </a:p>
          <a:p>
            <a:pPr marL="628650" lvl="0" indent="-5143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Understanding the Human Rights Implications of Climate Change</a:t>
            </a:r>
          </a:p>
          <a:p>
            <a:pPr marL="628650" lvl="0" indent="-514350" algn="just" rtl="0">
              <a:lnSpc>
                <a:spcPct val="150000"/>
              </a:lnSpc>
              <a:spcBef>
                <a:spcPts val="0"/>
              </a:spcBef>
              <a:spcAft>
                <a:spcPts val="0"/>
              </a:spcAft>
              <a:buClr>
                <a:schemeClr val="dk1"/>
              </a:buClr>
              <a:buSzPts val="1800"/>
              <a:buFont typeface="+mj-lt"/>
              <a:buAutoNum type="romanLcPeriod"/>
            </a:pPr>
            <a:r>
              <a:rPr lang="en-US" sz="2000" dirty="0">
                <a:latin typeface="Times New Roman" panose="02020603050405020304" pitchFamily="18" charset="0"/>
                <a:cs typeface="Times New Roman" panose="02020603050405020304" pitchFamily="18" charset="0"/>
              </a:rPr>
              <a:t>Corporate Responsibility to Respect Human Rights</a:t>
            </a:r>
          </a:p>
          <a:p>
            <a:pPr marL="628650" lvl="0" indent="-514350" algn="just" rtl="0">
              <a:lnSpc>
                <a:spcPct val="150000"/>
              </a:lnSpc>
              <a:spcBef>
                <a:spcPts val="0"/>
              </a:spcBef>
              <a:spcAft>
                <a:spcPts val="0"/>
              </a:spcAft>
              <a:buClr>
                <a:schemeClr val="dk1"/>
              </a:buClr>
              <a:buSzPts val="1800"/>
              <a:buFont typeface="+mj-lt"/>
              <a:buAutoNum type="romanLcPeriod"/>
            </a:pPr>
            <a:r>
              <a:rPr lang="en-IN" sz="2000" dirty="0">
                <a:latin typeface="Times New Roman" panose="02020603050405020304" pitchFamily="18" charset="0"/>
                <a:cs typeface="Times New Roman" panose="02020603050405020304" pitchFamily="18" charset="0"/>
              </a:rPr>
              <a:t>Collaboration and Partnerships</a:t>
            </a:r>
          </a:p>
          <a:p>
            <a:pPr marL="400050" lvl="0" indent="-285750" algn="just" rtl="0">
              <a:lnSpc>
                <a:spcPct val="150000"/>
              </a:lnSpc>
              <a:spcBef>
                <a:spcPts val="0"/>
              </a:spcBef>
              <a:spcAft>
                <a:spcPts val="0"/>
              </a:spcAft>
              <a:buClr>
                <a:schemeClr val="dk1"/>
              </a:buClr>
              <a:buSzPts val="18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Challenges and Barriers to Effective Implementation</a:t>
            </a:r>
            <a:endParaRPr lang="en-IN" sz="2000" b="1" dirty="0">
              <a:latin typeface="Times New Roman" panose="02020603050405020304" pitchFamily="18" charset="0"/>
              <a:cs typeface="Times New Roman" panose="02020603050405020304" pitchFamily="18" charset="0"/>
            </a:endParaRPr>
          </a:p>
          <a:p>
            <a:pPr marL="628650" lvl="0" indent="-514350" algn="just" rtl="0">
              <a:lnSpc>
                <a:spcPct val="150000"/>
              </a:lnSpc>
              <a:spcBef>
                <a:spcPts val="0"/>
              </a:spcBef>
              <a:spcAft>
                <a:spcPts val="0"/>
              </a:spcAft>
              <a:buClr>
                <a:schemeClr val="dk1"/>
              </a:buClr>
              <a:buSzPts val="1800"/>
              <a:buFont typeface="+mj-lt"/>
              <a:buAutoNum type="romanLcPeriod"/>
            </a:pPr>
            <a:r>
              <a:rPr lang="en-IN" sz="2000" dirty="0">
                <a:latin typeface="Times New Roman" panose="02020603050405020304" pitchFamily="18" charset="0"/>
                <a:cs typeface="Times New Roman" panose="02020603050405020304" pitchFamily="18" charset="0"/>
              </a:rPr>
              <a:t>Economic and Financial Constraints</a:t>
            </a:r>
          </a:p>
          <a:p>
            <a:pPr marL="628650" lvl="0" indent="-514350" algn="just" rtl="0">
              <a:lnSpc>
                <a:spcPct val="150000"/>
              </a:lnSpc>
              <a:spcBef>
                <a:spcPts val="0"/>
              </a:spcBef>
              <a:spcAft>
                <a:spcPts val="0"/>
              </a:spcAft>
              <a:buClr>
                <a:schemeClr val="dk1"/>
              </a:buClr>
              <a:buSzPts val="1800"/>
              <a:buFont typeface="+mj-lt"/>
              <a:buAutoNum type="romanLcPeriod"/>
            </a:pPr>
            <a:r>
              <a:rPr lang="en-IN" sz="2000" dirty="0">
                <a:latin typeface="Times New Roman" panose="02020603050405020304" pitchFamily="18" charset="0"/>
                <a:cs typeface="Times New Roman" panose="02020603050405020304" pitchFamily="18" charset="0"/>
              </a:rPr>
              <a:t>Regulatory and Policy Challenges</a:t>
            </a:r>
          </a:p>
          <a:p>
            <a:pPr marL="628650" lvl="0" indent="-514350" algn="just" rtl="0">
              <a:lnSpc>
                <a:spcPct val="150000"/>
              </a:lnSpc>
              <a:spcBef>
                <a:spcPts val="0"/>
              </a:spcBef>
              <a:spcAft>
                <a:spcPts val="0"/>
              </a:spcAft>
              <a:buClr>
                <a:schemeClr val="dk1"/>
              </a:buClr>
              <a:buSzPts val="1800"/>
              <a:buFont typeface="+mj-lt"/>
              <a:buAutoNum type="romanLcPeriod"/>
            </a:pPr>
            <a:r>
              <a:rPr lang="en-IN" sz="2000" dirty="0">
                <a:latin typeface="Times New Roman" panose="02020603050405020304" pitchFamily="18" charset="0"/>
                <a:cs typeface="Times New Roman" panose="02020603050405020304" pitchFamily="18" charset="0"/>
              </a:rPr>
              <a:t>Technological and Innovation Barriers</a:t>
            </a:r>
            <a:endParaRPr sz="1600" dirty="0">
              <a:solidFill>
                <a:schemeClr val="dk1"/>
              </a:solidFill>
              <a:latin typeface="Times New Roman" panose="02020603050405020304" pitchFamily="18" charset="0"/>
              <a:ea typeface="Times New Roman"/>
              <a:cs typeface="Times New Roman" panose="02020603050405020304" pitchFamily="18" charset="0"/>
              <a:sym typeface="Times New Roman"/>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18846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922774"/>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dirty="0">
                <a:solidFill>
                  <a:schemeClr val="bg1"/>
                </a:solidFill>
                <a:latin typeface="Times New Roman" panose="02020603050405020304" pitchFamily="18" charset="0"/>
                <a:cs typeface="Times New Roman" panose="02020603050405020304" pitchFamily="18" charset="0"/>
              </a:rPr>
              <a:t>CORPORATE SOCIAL RESPONSIBILITY (CSR) AND CLIMATE JUSTICE</a:t>
            </a: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2090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dirty="0">
                <a:latin typeface="Times New Roman" panose="02020603050405020304" pitchFamily="18" charset="0"/>
                <a:cs typeface="Times New Roman" panose="02020603050405020304" pitchFamily="18" charset="0"/>
              </a:rPr>
              <a:t>6. Transparency and Reporting:</a:t>
            </a:r>
            <a:endParaRPr lang="en-US" sz="2000" dirty="0">
              <a:latin typeface="Times New Roman" panose="02020603050405020304" pitchFamily="18" charset="0"/>
              <a:cs typeface="Times New Roman" panose="02020603050405020304" pitchFamily="18" charset="0"/>
            </a:endParaRP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Sustainability Reporting:</a:t>
            </a:r>
            <a:r>
              <a:rPr lang="en-US" sz="2000" dirty="0">
                <a:latin typeface="Times New Roman" panose="02020603050405020304" pitchFamily="18" charset="0"/>
                <a:cs typeface="Times New Roman" panose="02020603050405020304" pitchFamily="18" charset="0"/>
              </a:rPr>
              <a:t> Regularly reporting on CSR and sustainability performance using recognized frameworks like the GRI Standards or the Task Force on Climate-related Financial Disclosures (TCFD). Transparency helps build trust and accountability.</a:t>
            </a:r>
          </a:p>
          <a:p>
            <a:pPr marL="342900" indent="-342900" algn="just">
              <a:lnSpc>
                <a:spcPct val="150000"/>
              </a:lnSpc>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Third-Party Verification:</a:t>
            </a:r>
            <a:r>
              <a:rPr lang="en-US" sz="2000" dirty="0">
                <a:latin typeface="Times New Roman" panose="02020603050405020304" pitchFamily="18" charset="0"/>
                <a:cs typeface="Times New Roman" panose="02020603050405020304" pitchFamily="18" charset="0"/>
              </a:rPr>
              <a:t> Seeking independent verification of sustainability reports and practices to ensure credibility and accuracy. This can involve audits, certifications, and assessments by external organizations.</a:t>
            </a: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41825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780534"/>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400" b="1" dirty="0">
                <a:solidFill>
                  <a:schemeClr val="bg1"/>
                </a:solidFill>
              </a:rPr>
              <a:t>SECTOR-SPECIFIC MEASURES FOR CLIMATE JUSTICE</a:t>
            </a:r>
          </a:p>
          <a:p>
            <a:pPr marL="0" marR="0" lvl="0" indent="0" algn="ctr" rtl="0">
              <a:lnSpc>
                <a:spcPct val="100000"/>
              </a:lnSpc>
              <a:spcBef>
                <a:spcPts val="0"/>
              </a:spcBef>
              <a:spcAft>
                <a:spcPts val="0"/>
              </a:spcAft>
              <a:buClr>
                <a:srgbClr val="000000"/>
              </a:buClr>
              <a:buSzPts val="2800"/>
              <a:buFont typeface="Arial"/>
              <a:buNone/>
            </a:pP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graphicFrame>
        <p:nvGraphicFramePr>
          <p:cNvPr id="5" name="Diagram 4">
            <a:extLst>
              <a:ext uri="{FF2B5EF4-FFF2-40B4-BE49-F238E27FC236}">
                <a16:creationId xmlns:a16="http://schemas.microsoft.com/office/drawing/2014/main" id="{0086D95F-062B-B119-1287-0BB04F39CC8F}"/>
              </a:ext>
            </a:extLst>
          </p:cNvPr>
          <p:cNvGraphicFramePr/>
          <p:nvPr>
            <p:extLst>
              <p:ext uri="{D42A27DB-BD31-4B8C-83A1-F6EECF244321}">
                <p14:modId xmlns:p14="http://schemas.microsoft.com/office/powerpoint/2010/main" val="3671301362"/>
              </p:ext>
            </p:extLst>
          </p:nvPr>
        </p:nvGraphicFramePr>
        <p:xfrm>
          <a:off x="993057" y="1209040"/>
          <a:ext cx="9488100" cy="4836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11040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780534"/>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400" b="1" dirty="0">
                <a:solidFill>
                  <a:schemeClr val="bg1"/>
                </a:solidFill>
              </a:rPr>
              <a:t>SECTOR-SPECIFIC MEASURES FOR CLIMATE JUSTICE</a:t>
            </a:r>
          </a:p>
          <a:p>
            <a:pPr marL="0" marR="0" lvl="0" indent="0" algn="ctr" rtl="0">
              <a:lnSpc>
                <a:spcPct val="100000"/>
              </a:lnSpc>
              <a:spcBef>
                <a:spcPts val="0"/>
              </a:spcBef>
              <a:spcAft>
                <a:spcPts val="0"/>
              </a:spcAft>
              <a:buClr>
                <a:srgbClr val="000000"/>
              </a:buClr>
              <a:buSzPts val="2800"/>
              <a:buFont typeface="Arial"/>
              <a:buNone/>
            </a:pP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066800"/>
            <a:ext cx="9488100" cy="49784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the </a:t>
            </a:r>
            <a:r>
              <a:rPr lang="en-US" sz="2000" b="1" dirty="0">
                <a:latin typeface="Times New Roman" panose="02020603050405020304" pitchFamily="18" charset="0"/>
                <a:cs typeface="Times New Roman" panose="02020603050405020304" pitchFamily="18" charset="0"/>
              </a:rPr>
              <a:t>Energy Sector</a:t>
            </a:r>
            <a:r>
              <a:rPr lang="en-US" sz="2000" dirty="0">
                <a:latin typeface="Times New Roman" panose="02020603050405020304" pitchFamily="18" charset="0"/>
                <a:cs typeface="Times New Roman" panose="02020603050405020304" pitchFamily="18" charset="0"/>
              </a:rPr>
              <a:t>, companies are increasingly investing in renewable energy sources like solar, wind, and hydroelectric power to reduce greenhouse gas emissions and dependence on fossil fuels. This transition is supported by innovations in energy storage and smart grid technologies, which enhance efficiency and reliability. Energy firms are also focusing on carbon capture and storage (CCS) technologies to mitigate emissions from existing fossil fuel operations.</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Manufacturing and Industry</a:t>
            </a:r>
            <a:r>
              <a:rPr lang="en-US" sz="2000" dirty="0">
                <a:latin typeface="Times New Roman" panose="02020603050405020304" pitchFamily="18" charset="0"/>
                <a:cs typeface="Times New Roman" panose="02020603050405020304" pitchFamily="18" charset="0"/>
              </a:rPr>
              <a:t> sectors are adopting cleaner production techniques and improving energy efficiency to lower their carbon footprints. This includes using advanced manufacturing processes, adopting circular economy principles to minimize waste, and switching to sustainable materials. </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640822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780534"/>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400" b="1" dirty="0">
                <a:solidFill>
                  <a:schemeClr val="bg1"/>
                </a:solidFill>
              </a:rPr>
              <a:t>SECTOR-SPECIFIC MEASURES FOR CLIMATE JUSTICE</a:t>
            </a:r>
          </a:p>
          <a:p>
            <a:pPr marL="0" marR="0" lvl="0" indent="0" algn="ctr" rtl="0">
              <a:lnSpc>
                <a:spcPct val="100000"/>
              </a:lnSpc>
              <a:spcBef>
                <a:spcPts val="0"/>
              </a:spcBef>
              <a:spcAft>
                <a:spcPts val="0"/>
              </a:spcAft>
              <a:buClr>
                <a:srgbClr val="000000"/>
              </a:buClr>
              <a:buSzPts val="2800"/>
              <a:buFont typeface="Arial"/>
              <a:buNone/>
            </a:pP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066800"/>
            <a:ext cx="9488100" cy="49784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Industries are also investing in renewable energy for their operations and implementing comprehensive sustainability programs to reduce emissions across the supply chain.</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a:t>
            </a:r>
            <a:r>
              <a:rPr lang="en-US" sz="2000" b="1" dirty="0">
                <a:latin typeface="Times New Roman" panose="02020603050405020304" pitchFamily="18" charset="0"/>
                <a:cs typeface="Times New Roman" panose="02020603050405020304" pitchFamily="18" charset="0"/>
              </a:rPr>
              <a:t>Transportation and Logistics</a:t>
            </a:r>
            <a:r>
              <a:rPr lang="en-US" sz="2000" dirty="0">
                <a:latin typeface="Times New Roman" panose="02020603050405020304" pitchFamily="18" charset="0"/>
                <a:cs typeface="Times New Roman" panose="02020603050405020304" pitchFamily="18" charset="0"/>
              </a:rPr>
              <a:t>, companies are working to reduce emissions through the adoption of electric and hybrid vehicles, optimizing logistics and supply chains to minimize fuel use, and exploring alternative fuels such as hydrogen and biofuels. Investments in public transportation infrastructure and innovations in autonomous and connected vehicles also contribute to reducing the sector's environmental impact.</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The </a:t>
            </a:r>
            <a:r>
              <a:rPr lang="en-US" sz="2000" b="1" dirty="0">
                <a:latin typeface="Times New Roman" panose="02020603050405020304" pitchFamily="18" charset="0"/>
                <a:cs typeface="Times New Roman" panose="02020603050405020304" pitchFamily="18" charset="0"/>
              </a:rPr>
              <a:t>Agriculture and Food Industry</a:t>
            </a:r>
            <a:r>
              <a:rPr lang="en-US" sz="2000" dirty="0">
                <a:latin typeface="Times New Roman" panose="02020603050405020304" pitchFamily="18" charset="0"/>
                <a:cs typeface="Times New Roman" panose="02020603050405020304" pitchFamily="18" charset="0"/>
              </a:rPr>
              <a:t> is implementing sustainable farming practices, such as precision agriculture, organic farming, and agroforestry, to reduce emissions and enhance carbon sequestration.</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263934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286266"/>
            <a:ext cx="9512867" cy="780534"/>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2400" b="1" dirty="0">
                <a:solidFill>
                  <a:schemeClr val="bg1"/>
                </a:solidFill>
              </a:rPr>
              <a:t>SECTOR-SPECIFIC MEASURES FOR CLIMATE JUSTICE</a:t>
            </a:r>
          </a:p>
          <a:p>
            <a:pPr marL="0" marR="0" lvl="0" indent="0" algn="ctr" rtl="0">
              <a:lnSpc>
                <a:spcPct val="100000"/>
              </a:lnSpc>
              <a:spcBef>
                <a:spcPts val="0"/>
              </a:spcBef>
              <a:spcAft>
                <a:spcPts val="0"/>
              </a:spcAft>
              <a:buClr>
                <a:srgbClr val="000000"/>
              </a:buClr>
              <a:buSzPts val="2800"/>
              <a:buFont typeface="Arial"/>
              <a:buNone/>
            </a:pPr>
            <a:endParaRPr lang="en-IN" sz="18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1066800"/>
            <a:ext cx="9488100" cy="497840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Companies are also focusing on reducing food waste throughout the supply chain and developing plant-based and lab-grown alternatives to animal products, which have a lower environmental footprint.</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Finally, the </a:t>
            </a:r>
            <a:r>
              <a:rPr lang="en-US" sz="2000" b="1" dirty="0">
                <a:latin typeface="Times New Roman" panose="02020603050405020304" pitchFamily="18" charset="0"/>
                <a:cs typeface="Times New Roman" panose="02020603050405020304" pitchFamily="18" charset="0"/>
              </a:rPr>
              <a:t>Financial Sector</a:t>
            </a:r>
            <a:r>
              <a:rPr lang="en-US" sz="2000" dirty="0">
                <a:latin typeface="Times New Roman" panose="02020603050405020304" pitchFamily="18" charset="0"/>
                <a:cs typeface="Times New Roman" panose="02020603050405020304" pitchFamily="18" charset="0"/>
              </a:rPr>
              <a:t> plays a crucial role in promoting climate justice by directing capital towards sustainable investments. Banks, asset managers, and insurance companies are integrating Environmental, Social, and Governance (ESG) criteria into their investment decisions, financing renewable energy projects, and supporting green bonds. The sector is also pushing for greater transparency and disclosure on climate risks, encouraging companies to adopt more sustainable practices through their financial influence.</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837490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166469"/>
            <a:ext cx="9512867" cy="646331"/>
          </a:xfrm>
          <a:prstGeom prst="rect">
            <a:avLst/>
          </a:prstGeom>
          <a:solidFill>
            <a:srgbClr val="003399"/>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400" b="1" i="0" u="none" strike="noStrike" cap="none" dirty="0">
                <a:solidFill>
                  <a:schemeClr val="bg1"/>
                </a:solidFill>
                <a:latin typeface="Times New Roman" panose="02020603050405020304" pitchFamily="18" charset="0"/>
                <a:cs typeface="Times New Roman" panose="02020603050405020304" pitchFamily="18" charset="0"/>
                <a:sym typeface="Arial"/>
              </a:rPr>
              <a:t>CONCLUSION</a:t>
            </a:r>
            <a:endParaRPr lang="en-IN" sz="2400" b="1" i="0" u="none" strike="noStrike" cap="none" dirty="0">
              <a:solidFill>
                <a:schemeClr val="bg1"/>
              </a:solidFill>
              <a:latin typeface="Times New Roman" panose="02020603050405020304" pitchFamily="18" charset="0"/>
              <a:cs typeface="Times New Roman" panose="02020603050405020304" pitchFamily="18" charset="0"/>
              <a:sym typeface="Arial"/>
            </a:endParaRPr>
          </a:p>
        </p:txBody>
      </p:sp>
      <p:sp>
        <p:nvSpPr>
          <p:cNvPr id="123" name="Google Shape;123;g2c6e256e594_0_7"/>
          <p:cNvSpPr txBox="1"/>
          <p:nvPr/>
        </p:nvSpPr>
        <p:spPr>
          <a:xfrm>
            <a:off x="993057" y="812800"/>
            <a:ext cx="9488100" cy="5201920"/>
          </a:xfrm>
          <a:prstGeom prst="rect">
            <a:avLst/>
          </a:prstGeom>
          <a:noFill/>
          <a:ln>
            <a:noFill/>
          </a:ln>
        </p:spPr>
        <p:txBody>
          <a:bodyPr spcFirstLastPara="1" wrap="square" lIns="91425" tIns="91425" rIns="91425" bIns="91425" anchor="t" anchorCtr="0">
            <a:noAutofit/>
          </a:bodyPr>
          <a:lstStyle/>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 conclusion, the private sector plays a crucial role in addressing climate change, with obligations that extend beyond compliance to proactive engagement in sustainability practices. Corporate Social Responsibility (CSR) is essential in promoting climate justice, as it integrates environmental and social considerations into business strategies, reducing carbon footprints, and fostering sustainable development. </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Businesses must take proactive steps, such as investing in renewable energy, adopting sustainable supply chain practices, and engaging in community projects, to mitigate climate impacts. </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Collective efforts are imperative to protect global human rights and achieve climate justice, urging companies to collaborate, innovate, and lead in the transition to a low-carbon economy.</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6AEEABD6-2E00-A368-AADC-44B8DFF09D1E}"/>
              </a:ext>
            </a:extLst>
          </p:cNvPr>
          <p:cNvSpPr>
            <a:spLocks noChangeArrowheads="1"/>
          </p:cNvSpPr>
          <p:nvPr/>
        </p:nvSpPr>
        <p:spPr bwMode="auto">
          <a:xfrm>
            <a:off x="0" y="-323165"/>
            <a:ext cx="32893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73277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algn="ctr">
              <a:buSzPts val="2800"/>
            </a:pPr>
            <a:r>
              <a:rPr lang="en-US" sz="3200" b="1" dirty="0">
                <a:solidFill>
                  <a:schemeClr val="bg1"/>
                </a:solidFill>
                <a:latin typeface="Times New Roman" panose="02020603050405020304" pitchFamily="18" charset="0"/>
                <a:cs typeface="Times New Roman" panose="02020603050405020304" pitchFamily="18" charset="0"/>
              </a:rPr>
              <a:t>INTRODUCTION</a:t>
            </a:r>
          </a:p>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270000"/>
            <a:ext cx="9488100" cy="457200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u="sng" dirty="0">
                <a:latin typeface="Times New Roman" panose="02020603050405020304" pitchFamily="18" charset="0"/>
                <a:cs typeface="Times New Roman" panose="02020603050405020304" pitchFamily="18" charset="0"/>
              </a:rPr>
              <a:t>A. DEFINITION OF CLIMATE JUSTICE</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Climate justice is a concept and movement that acknowledges the ethical dimensions of climate change, emphasizing that the burdens and benefits of climate actions should be distributed equitably. It recognizes that those who are least responsible for causing climate change—often marginalized and vulnerable communities—are disproportionately affected by its impacts. </a:t>
            </a:r>
          </a:p>
          <a:p>
            <a:pPr marL="342900" indent="-342900" algn="just">
              <a:lnSpc>
                <a:spcPct val="150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Climate justice seeks to ensure that all people have the right to a healthy environment and are protected from climate change's adverse effects, advocating for fair treatment and meaningful involvement of all people in climate-related policies and practices.</a:t>
            </a: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2758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u="sng" dirty="0">
                <a:latin typeface="Times New Roman" panose="02020603050405020304" pitchFamily="18" charset="0"/>
                <a:cs typeface="Times New Roman" panose="02020603050405020304" pitchFamily="18" charset="0"/>
              </a:rPr>
              <a:t>B. INTERCONNECTION BETWEEN CLIMATE CHANGE AND HUMAN RIGHTS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Right to Life</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Extreme weather events and natural disasters pose direct threats to life.</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Right to Health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Climate change exacerbates health issues through increased air pollution, heatwaves, and the spread of diseases.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Right to Food</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Agricultural productivity is threatened, leading to food insecurity.</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Right to Water</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Changes in precipitation patterns and increased evaporation affect water availability.</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Right to Housing</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Rising sea levels and extreme weather can lead to displacement and loss of homes.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2998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u="sng" dirty="0">
                <a:latin typeface="Times New Roman" panose="02020603050405020304" pitchFamily="18" charset="0"/>
                <a:cs typeface="Times New Roman" panose="02020603050405020304" pitchFamily="18" charset="0"/>
              </a:rPr>
              <a:t>C. IMPORTANCE OF PRIVATE SECTOR IN CLIMATE AC</a:t>
            </a:r>
            <a:r>
              <a:rPr lang="en-US" sz="2000" b="1" dirty="0">
                <a:latin typeface="Times New Roman" panose="02020603050405020304" pitchFamily="18" charset="0"/>
                <a:cs typeface="Times New Roman" panose="02020603050405020304" pitchFamily="18" charset="0"/>
              </a:rPr>
              <a:t>TION</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Significant Contributor to Emissions</a:t>
            </a:r>
            <a:r>
              <a:rPr kumimoji="0" lang="en-US" altLang="en-US" sz="2000" b="0" i="0"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Many industries, especially </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those in energy, manufacturing, and transportation, are major sources of greenhouse gas emissions.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Resource Availability</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Corporations often have the financial resources, technology, and innovation capacity needed to develop and implement sustainable practices.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Influence and Reach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Businesses can influence supply chains, customers, and governments, promoting widespread adoption of sustainable practices.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Economic Drivers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As economic powerhouses, companies can drive market trends toward sustainability through green investments and consumer choices.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583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u="sng" dirty="0">
                <a:latin typeface="Times New Roman" panose="02020603050405020304" pitchFamily="18" charset="0"/>
                <a:cs typeface="Times New Roman" panose="02020603050405020304" pitchFamily="18" charset="0"/>
              </a:rPr>
              <a:t>C. IMPORTANCE OF PRIVATE SECTOR IN CLIMATE AC</a:t>
            </a:r>
            <a:r>
              <a:rPr lang="en-US" sz="2000" b="1" dirty="0">
                <a:latin typeface="Times New Roman" panose="02020603050405020304" pitchFamily="18" charset="0"/>
                <a:cs typeface="Times New Roman" panose="02020603050405020304" pitchFamily="18" charset="0"/>
              </a:rPr>
              <a:t>TION</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Significant Contributor to Emissions</a:t>
            </a:r>
            <a:r>
              <a:rPr kumimoji="0" lang="en-US" altLang="en-US" sz="2000" b="0" i="0"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Many industries, especially </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those in energy, manufacturing, and transportation, are major sources of greenhouse gas emissions.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Resource Availability</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Corporations often have the financial resources, technology, and innovation capacity needed to develop and implement sustainable practices.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Influence and Reach</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Businesses can influence supply chains, customers, and governments, promoting widespread adoption of sustainable practices.</a:t>
            </a:r>
          </a:p>
          <a:p>
            <a:pPr marL="514350" marR="0" lvl="0" indent="-514350" algn="just" defTabSz="914400" rtl="0" eaLnBrk="0" fontAlgn="base" latinLnBrk="0" hangingPunct="0">
              <a:lnSpc>
                <a:spcPct val="150000"/>
              </a:lnSpc>
              <a:spcBef>
                <a:spcPct val="0"/>
              </a:spcBef>
              <a:spcAft>
                <a:spcPct val="0"/>
              </a:spcAft>
              <a:buClrTx/>
              <a:buSzTx/>
              <a:buFont typeface="+mj-lt"/>
              <a:buAutoNum type="romanLcPeriod"/>
              <a:tabLst/>
            </a:pPr>
            <a:r>
              <a:rPr kumimoji="0" lang="en-US" altLang="en-US" sz="20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Economic Drivers</a:t>
            </a:r>
            <a:r>
              <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As economic powerhouses, companies can drive market trends toward sustainability through green investments and consumer choices. </a:t>
            </a:r>
          </a:p>
          <a:p>
            <a:pPr algn="just">
              <a:lnSpc>
                <a:spcPct val="150000"/>
              </a:lnSpc>
            </a:pPr>
            <a:endParaRPr lang="en-US" sz="2000" dirty="0">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78828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2c6e256e594_0_7"/>
          <p:cNvSpPr/>
          <p:nvPr/>
        </p:nvSpPr>
        <p:spPr>
          <a:xfrm>
            <a:off x="993057" y="468080"/>
            <a:ext cx="9512867" cy="690160"/>
          </a:xfrm>
          <a:prstGeom prst="rect">
            <a:avLst/>
          </a:pr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endParaRPr sz="1400" b="0" i="0" u="none" strike="noStrike" cap="none" dirty="0">
              <a:solidFill>
                <a:srgbClr val="000000"/>
              </a:solidFill>
              <a:latin typeface="Arial"/>
              <a:ea typeface="Arial"/>
              <a:cs typeface="Arial"/>
              <a:sym typeface="Arial"/>
            </a:endParaRPr>
          </a:p>
        </p:txBody>
      </p:sp>
      <p:sp>
        <p:nvSpPr>
          <p:cNvPr id="123" name="Google Shape;123;g2c6e256e594_0_7"/>
          <p:cNvSpPr txBox="1"/>
          <p:nvPr/>
        </p:nvSpPr>
        <p:spPr>
          <a:xfrm>
            <a:off x="993057" y="1158240"/>
            <a:ext cx="9488100" cy="4836160"/>
          </a:xfrm>
          <a:prstGeom prst="rect">
            <a:avLst/>
          </a:prstGeom>
          <a:noFill/>
          <a:ln>
            <a:noFill/>
          </a:ln>
        </p:spPr>
        <p:txBody>
          <a:bodyPr spcFirstLastPara="1" wrap="square" lIns="91425" tIns="91425" rIns="91425" bIns="91425" anchor="t" anchorCtr="0">
            <a:noAutofit/>
          </a:bodyPr>
          <a:lstStyle/>
          <a:p>
            <a:pPr algn="just">
              <a:lnSpc>
                <a:spcPct val="150000"/>
              </a:lnSpc>
            </a:pPr>
            <a:r>
              <a:rPr lang="en-US" sz="2000" b="1" u="sng" dirty="0">
                <a:latin typeface="Times New Roman" panose="02020603050405020304" pitchFamily="18" charset="0"/>
                <a:cs typeface="Times New Roman" panose="02020603050405020304" pitchFamily="18" charset="0"/>
              </a:rPr>
              <a:t>D. LINK BETWEEN CORPORATE SOCIAL RESPONSIBILITY (CSR) AND GLOBAL HUMAN RIGHTS</a:t>
            </a:r>
          </a:p>
          <a:p>
            <a:pPr>
              <a:lnSpc>
                <a:spcPct val="150000"/>
              </a:lnSpc>
            </a:pPr>
            <a:r>
              <a:rPr lang="en-US" sz="2000" dirty="0">
                <a:latin typeface="Times New Roman" panose="02020603050405020304" pitchFamily="18" charset="0"/>
                <a:cs typeface="Times New Roman" panose="02020603050405020304" pitchFamily="18" charset="0"/>
              </a:rPr>
              <a:t>The link between CSR and global human rights, particularly in the context of climate justice, includes:</a:t>
            </a:r>
          </a:p>
          <a:p>
            <a:pPr>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Environmental Stewardship</a:t>
            </a:r>
            <a:r>
              <a:rPr lang="en-US" sz="2000" dirty="0">
                <a:latin typeface="Times New Roman" panose="02020603050405020304" pitchFamily="18" charset="0"/>
                <a:cs typeface="Times New Roman" panose="02020603050405020304" pitchFamily="18" charset="0"/>
              </a:rPr>
              <a:t>: Companies incorporating CSR often engage in practices that reduce environmental impact, such as reducing emissions, conserving resources, and investing in renewable energy.</a:t>
            </a:r>
          </a:p>
          <a:p>
            <a:pPr>
              <a:lnSpc>
                <a:spcPct val="150000"/>
              </a:lnSpc>
              <a:buFont typeface="+mj-lt"/>
              <a:buAutoNum type="arabicPeriod"/>
            </a:pPr>
            <a:r>
              <a:rPr lang="en-US" sz="2000" b="1" dirty="0">
                <a:latin typeface="Times New Roman" panose="02020603050405020304" pitchFamily="18" charset="0"/>
                <a:cs typeface="Times New Roman" panose="02020603050405020304" pitchFamily="18" charset="0"/>
              </a:rPr>
              <a:t>Protecting Vulnerable Communities</a:t>
            </a:r>
            <a:r>
              <a:rPr lang="en-US" sz="2000" dirty="0">
                <a:latin typeface="Times New Roman" panose="02020603050405020304" pitchFamily="18" charset="0"/>
                <a:cs typeface="Times New Roman" panose="02020603050405020304" pitchFamily="18" charset="0"/>
              </a:rPr>
              <a:t>: Through CSR, businesses can support communities disproportionately affected by climate change by providing resources, advocating for fair policies, and ensuring equitable treatment.</a:t>
            </a:r>
          </a:p>
          <a:p>
            <a:pPr algn="just"/>
            <a:endParaRPr lang="en-US" sz="20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625EA7A-C9D7-D8EE-E792-37E305377CF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9E8EBB50-8FAE-5965-D84D-4C7B52375273}"/>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3743084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4121</Words>
  <Application>Microsoft Office PowerPoint</Application>
  <PresentationFormat>Widescreen</PresentationFormat>
  <Paragraphs>262</Paragraphs>
  <Slides>45</Slides>
  <Notes>45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45</vt:i4>
      </vt:variant>
    </vt:vector>
  </HeadingPairs>
  <TitlesOfParts>
    <vt:vector size="51" baseType="lpstr">
      <vt:lpstr>Times New Roman</vt:lpstr>
      <vt:lpstr>Calibri</vt:lpstr>
      <vt:lpstr>Arial</vt:lpstr>
      <vt:lpstr>Century Gothic</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c:creator>
  <cp:lastModifiedBy>Vidhita Rakhe</cp:lastModifiedBy>
  <cp:revision>9</cp:revision>
  <dcterms:created xsi:type="dcterms:W3CDTF">2020-01-02T01:56:26Z</dcterms:created>
  <dcterms:modified xsi:type="dcterms:W3CDTF">2024-07-04T09:48:46Z</dcterms:modified>
</cp:coreProperties>
</file>