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22"/>
  </p:notesMasterIdLst>
  <p:sldIdLst>
    <p:sldId id="256" r:id="rId3"/>
    <p:sldId id="257" r:id="rId4"/>
    <p:sldId id="260" r:id="rId5"/>
    <p:sldId id="274" r:id="rId6"/>
    <p:sldId id="263" r:id="rId7"/>
    <p:sldId id="273" r:id="rId8"/>
    <p:sldId id="264" r:id="rId9"/>
    <p:sldId id="265" r:id="rId10"/>
    <p:sldId id="266" r:id="rId11"/>
    <p:sldId id="276" r:id="rId12"/>
    <p:sldId id="267" r:id="rId13"/>
    <p:sldId id="277" r:id="rId14"/>
    <p:sldId id="268" r:id="rId15"/>
    <p:sldId id="269" r:id="rId16"/>
    <p:sldId id="278" r:id="rId17"/>
    <p:sldId id="270" r:id="rId18"/>
    <p:sldId id="271" r:id="rId19"/>
    <p:sldId id="272" r:id="rId20"/>
    <p:sldId id="275" r:id="rId21"/>
  </p:sldIdLst>
  <p:sldSz cx="12192000" cy="6858000"/>
  <p:notesSz cx="6951663" cy="10082213"/>
  <p:embeddedFontLst>
    <p:embeddedFont>
      <p:font typeface="Century Gothic" panose="020B0502020202020204" pitchFamily="34" charset="0"/>
      <p:regular r:id="rId23"/>
      <p:bold r:id="rId24"/>
      <p:italic r:id="rId25"/>
      <p:boldItalic r:id="rId26"/>
    </p:embeddedFont>
    <p:embeddedFont>
      <p:font typeface="Segoe UI" panose="020B0502040204020203"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5" d="100"/>
          <a:sy n="75" d="100"/>
        </p:scale>
        <p:origin x="974"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8320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750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3027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0177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4066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0656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981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5089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7832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5029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327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9675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ec.europa.eu/eurostat/en/web/products-statistical-reports/w/ks-05-23-188"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hyperlink" Target="https://commission.europa.eu/document/download/9ebb52f1-b2f1-4221-95dc-f99c4e0bb5cd_en?filename=SDG-Report-07-MD.pdf" TargetMode="External"/><Relationship Id="rId13" Type="http://schemas.openxmlformats.org/officeDocument/2006/relationships/hyperlink" Target="https://commission.europa.eu/document/download/a722db15-a761-4f23-915d-8690f24827bb_en?filename=SDG-Report-12-MD.pdf" TargetMode="External"/><Relationship Id="rId18" Type="http://schemas.openxmlformats.org/officeDocument/2006/relationships/hyperlink" Target="https://commission.europa.eu/document/download/3f7a969f-6d48-4efa-98be-c80b21054df1_en?filename=SDG-Report-17-MD.pdf" TargetMode="External"/><Relationship Id="rId3" Type="http://schemas.openxmlformats.org/officeDocument/2006/relationships/hyperlink" Target="https://commission.europa.eu/document/download/2df67a25-23fd-4673-98eb-1977c46d734a_en?filename=SDG-Report-02-MD.pdf" TargetMode="External"/><Relationship Id="rId7" Type="http://schemas.openxmlformats.org/officeDocument/2006/relationships/hyperlink" Target="https://commission.europa.eu/document/download/9b49d57c-220a-421a-81b9-f9fcb0bddf26_en?filename=SDG-Report-06-MD.pdf" TargetMode="External"/><Relationship Id="rId12" Type="http://schemas.openxmlformats.org/officeDocument/2006/relationships/hyperlink" Target="https://commission.europa.eu/document/download/053a5e26-865d-4b99-a109-9a4855bf301a_en?filename=SDG-Report-11-MD.pdf" TargetMode="External"/><Relationship Id="rId17" Type="http://schemas.openxmlformats.org/officeDocument/2006/relationships/hyperlink" Target="https://commission.europa.eu/document/download/2147f3e1-ffd3-45fe-96c5-01d3af3d984c_en?filename=SDG-Report-16-MD.pdf" TargetMode="External"/><Relationship Id="rId2" Type="http://schemas.openxmlformats.org/officeDocument/2006/relationships/hyperlink" Target="https://commission.europa.eu/document/download/d36d4366-6ff2-439d-af32-36306e2d35cb_en?filename=SDG-Report-01-MD.pdf" TargetMode="External"/><Relationship Id="rId16" Type="http://schemas.openxmlformats.org/officeDocument/2006/relationships/hyperlink" Target="https://commission.europa.eu/document/download/935ba043-ab1b-44fc-bb87-66457bdd1901_en?filename=SDG-Report-15-MD.pdf" TargetMode="External"/><Relationship Id="rId1" Type="http://schemas.openxmlformats.org/officeDocument/2006/relationships/slideLayout" Target="../slideLayouts/slideLayout3.xml"/><Relationship Id="rId6" Type="http://schemas.openxmlformats.org/officeDocument/2006/relationships/hyperlink" Target="https://commission.europa.eu/document/download/bc667c01-1b39-4387-a5c8-b18e64c23b68_en?filename=SDG-Report-05-MD.pdf" TargetMode="External"/><Relationship Id="rId11" Type="http://schemas.openxmlformats.org/officeDocument/2006/relationships/hyperlink" Target="https://commission.europa.eu/document/download/9ed5c609-28d7-4daf-bcc5-4d5f073cb035_en?filename=SDG-Report-10-MD.pdf" TargetMode="External"/><Relationship Id="rId5" Type="http://schemas.openxmlformats.org/officeDocument/2006/relationships/hyperlink" Target="https://commission.europa.eu/document/download/1ab8eb2a-aa82-4775-bf1b-a08671bf78b6_en?filename=SDG-Report-04-MD.pdf" TargetMode="External"/><Relationship Id="rId15" Type="http://schemas.openxmlformats.org/officeDocument/2006/relationships/hyperlink" Target="https://commission.europa.eu/document/download/d02d366e-00a9-47e9-9772-8acfc891d1ab_en?filename=SDG-Report-14-MD.pdf" TargetMode="External"/><Relationship Id="rId10" Type="http://schemas.openxmlformats.org/officeDocument/2006/relationships/hyperlink" Target="https://commission.europa.eu/document/download/7ae13009-61be-40f9-8224-b5981c83fe49_en?filename=SDG-Report-09-MD.pdf" TargetMode="External"/><Relationship Id="rId19" Type="http://schemas.openxmlformats.org/officeDocument/2006/relationships/image" Target="../media/image16.jpeg"/><Relationship Id="rId4" Type="http://schemas.openxmlformats.org/officeDocument/2006/relationships/hyperlink" Target="https://commission.europa.eu/document/download/bb271be6-4370-4f9e-8dd6-3e4d92385986_en?filename=SDG-Report-03-MD.pdf" TargetMode="External"/><Relationship Id="rId9" Type="http://schemas.openxmlformats.org/officeDocument/2006/relationships/hyperlink" Target="https://commission.europa.eu/document/download/7624e93a-df7b-4070-ba15-a2326c72ac02_en?filename=SDG-Report-08-MD.pdf" TargetMode="External"/><Relationship Id="rId14" Type="http://schemas.openxmlformats.org/officeDocument/2006/relationships/hyperlink" Target="https://commission.europa.eu/document/download/015fa27a-8613-4372-b814-5f3b9357af8b_en?filename=SDG-Report-13-MD.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186689" y="2687077"/>
            <a:ext cx="11617077" cy="2297512"/>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US" sz="2700" b="1" i="0" u="sng" strike="noStrike" cap="none" dirty="0">
                <a:solidFill>
                  <a:srgbClr val="003399"/>
                </a:solidFill>
                <a:latin typeface="Century Gothic"/>
                <a:ea typeface="Century Gothic"/>
                <a:cs typeface="Century Gothic"/>
                <a:sym typeface="Century Gothic"/>
              </a:rPr>
              <a:t>Subject title</a:t>
            </a:r>
            <a:r>
              <a:rPr lang="en-US" sz="2700" b="1" i="0" u="none" strike="noStrike" cap="none" dirty="0">
                <a:solidFill>
                  <a:srgbClr val="003399"/>
                </a:solidFill>
                <a:latin typeface="Century Gothic"/>
                <a:ea typeface="Century Gothic"/>
                <a:cs typeface="Century Gothic"/>
                <a:sym typeface="Century Gothic"/>
              </a:rPr>
              <a:t>: </a:t>
            </a:r>
            <a:r>
              <a:rPr lang="en-US" sz="2000" b="1" i="0" u="none" strike="noStrike" cap="none" dirty="0">
                <a:solidFill>
                  <a:srgbClr val="003399"/>
                </a:solidFill>
                <a:latin typeface="Century Gothic"/>
                <a:ea typeface="Century Gothic"/>
                <a:cs typeface="Century Gothic"/>
                <a:sym typeface="Century Gothic"/>
              </a:rPr>
              <a:t>Study of the contents of sustainable development as a key principle of EU primary and secondary legislation, describing its components (integration, intra- and inter-generational equity, precaution, the polluter-pays-principle, co-operation, sustainable use of natural resources).</a:t>
            </a:r>
            <a:endParaRPr lang="en-US" sz="2700" b="1" i="0" u="none" strike="noStrike" cap="none"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r>
              <a:rPr lang="en-US" sz="2200" b="1" u="sng" dirty="0">
                <a:solidFill>
                  <a:srgbClr val="003399"/>
                </a:solidFill>
                <a:latin typeface="Century Gothic"/>
                <a:ea typeface="Century Gothic"/>
                <a:cs typeface="Century Gothic"/>
                <a:sym typeface="Century Gothic"/>
              </a:rPr>
              <a:t>Instructor Name: </a:t>
            </a:r>
            <a:r>
              <a:rPr lang="en-US" sz="2200" b="1" dirty="0">
                <a:solidFill>
                  <a:srgbClr val="003399"/>
                </a:solidFill>
                <a:latin typeface="Century Gothic"/>
                <a:ea typeface="Century Gothic"/>
                <a:cs typeface="Century Gothic"/>
                <a:sym typeface="Century Gothic"/>
              </a:rPr>
              <a:t>PROF. ABHINAV SHRIVASTAVA &amp; PROF. RAJ VARMA</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Zero pollution: Commission consults citizens and stakeholders on the “polluter  pays” principle - European Commission">
            <a:extLst>
              <a:ext uri="{FF2B5EF4-FFF2-40B4-BE49-F238E27FC236}">
                <a16:creationId xmlns:a16="http://schemas.microsoft.com/office/drawing/2014/main" id="{88CD71A0-811D-07AF-68F1-AA5F995E72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321" y="1493520"/>
            <a:ext cx="5852159" cy="45672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pecial report: Making the polluters pay">
            <a:extLst>
              <a:ext uri="{FF2B5EF4-FFF2-40B4-BE49-F238E27FC236}">
                <a16:creationId xmlns:a16="http://schemas.microsoft.com/office/drawing/2014/main" id="{4FD4ED70-08BA-8F8D-7991-F09978A829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0480" y="1412953"/>
            <a:ext cx="5216843" cy="4647806"/>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57;p46">
            <a:extLst>
              <a:ext uri="{FF2B5EF4-FFF2-40B4-BE49-F238E27FC236}">
                <a16:creationId xmlns:a16="http://schemas.microsoft.com/office/drawing/2014/main" id="{F3F93A7C-2E8B-1D10-76B7-61E625006F49}"/>
              </a:ext>
            </a:extLst>
          </p:cNvPr>
          <p:cNvSpPr/>
          <p:nvPr/>
        </p:nvSpPr>
        <p:spPr>
          <a:xfrm>
            <a:off x="528321" y="468080"/>
            <a:ext cx="1106900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dirty="0">
                <a:solidFill>
                  <a:srgbClr val="FFFFFF"/>
                </a:solidFill>
                <a:latin typeface="Segoe UI" panose="020B0502040204020203" pitchFamily="34" charset="0"/>
                <a:ea typeface="Century Gothic"/>
                <a:cs typeface="Segoe UI" panose="020B0502040204020203" pitchFamily="34" charset="0"/>
                <a:sym typeface="Century Gothic"/>
              </a:rPr>
              <a:t>POLLUTER-PAYS PRINCIPLE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Tree>
    <p:extLst>
      <p:ext uri="{BB962C8B-B14F-4D97-AF65-F5344CB8AC3E}">
        <p14:creationId xmlns:p14="http://schemas.microsoft.com/office/powerpoint/2010/main" val="1916798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COOPERATION</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268964"/>
            <a:ext cx="9488130" cy="446888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marL="285750" lvl="1" indent="-285750">
              <a:buFont typeface="Arial" panose="020B0604020202020204" pitchFamily="34" charset="0"/>
              <a:buChar char="•"/>
            </a:pPr>
            <a:r>
              <a:rPr lang="en-IN" sz="1500" dirty="0">
                <a:latin typeface="Times New Roman" panose="02020603050405020304" pitchFamily="18" charset="0"/>
                <a:cs typeface="Times New Roman" panose="02020603050405020304" pitchFamily="18" charset="0"/>
              </a:rPr>
              <a:t>Cooperation plays a vital role in advancing sustainable development goals, particularly in eradicating poverty, promoting economic growth, and preserving natural resources.</a:t>
            </a:r>
          </a:p>
          <a:p>
            <a:pPr lvl="1"/>
            <a:endParaRPr lang="en-IN" sz="1500" dirty="0">
              <a:latin typeface="Times New Roman" panose="02020603050405020304" pitchFamily="18" charset="0"/>
              <a:cs typeface="Times New Roman" panose="02020603050405020304" pitchFamily="18" charset="0"/>
            </a:endParaRPr>
          </a:p>
          <a:p>
            <a:pPr marL="285750" lvl="1" indent="-285750">
              <a:buFont typeface="Arial" panose="020B0604020202020204" pitchFamily="34" charset="0"/>
              <a:buChar char="•"/>
            </a:pPr>
            <a:r>
              <a:rPr lang="en-IN" sz="1500" dirty="0">
                <a:latin typeface="Times New Roman" panose="02020603050405020304" pitchFamily="18" charset="0"/>
                <a:cs typeface="Times New Roman" panose="02020603050405020304" pitchFamily="18" charset="0"/>
              </a:rPr>
              <a:t>By collaborating with partner countries, civil society, and international organizations, the EU can leverage collective expertise, resources, and efforts to address complex global challenges effectively.</a:t>
            </a:r>
          </a:p>
          <a:p>
            <a:pPr lvl="1"/>
            <a:endParaRPr lang="en-IN" sz="1500" dirty="0">
              <a:latin typeface="Times New Roman" panose="02020603050405020304" pitchFamily="18" charset="0"/>
              <a:cs typeface="Times New Roman" panose="02020603050405020304" pitchFamily="18" charset="0"/>
            </a:endParaRPr>
          </a:p>
          <a:p>
            <a:pPr lvl="0"/>
            <a:r>
              <a:rPr lang="en-IN" sz="1500" dirty="0">
                <a:latin typeface="Times New Roman" panose="02020603050405020304" pitchFamily="18" charset="0"/>
                <a:cs typeface="Times New Roman" panose="02020603050405020304" pitchFamily="18" charset="0"/>
              </a:rPr>
              <a:t>      </a:t>
            </a:r>
            <a:r>
              <a:rPr lang="en-IN" sz="1500" b="1" u="sng" dirty="0">
                <a:latin typeface="Times New Roman" panose="02020603050405020304" pitchFamily="18" charset="0"/>
                <a:cs typeface="Times New Roman" panose="02020603050405020304" pitchFamily="18" charset="0"/>
              </a:rPr>
              <a:t>Examples:</a:t>
            </a:r>
          </a:p>
          <a:p>
            <a:pPr lvl="0"/>
            <a:endParaRPr lang="en-IN" sz="1500" b="1" u="sng"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IN" sz="1500" dirty="0">
                <a:latin typeface="Times New Roman" panose="02020603050405020304" pitchFamily="18" charset="0"/>
                <a:cs typeface="Times New Roman" panose="02020603050405020304" pitchFamily="18" charset="0"/>
              </a:rPr>
              <a:t>The EU proposes legislation and policies aimed at promoting good governance, human development, and economic growth in partner countries.</a:t>
            </a:r>
          </a:p>
          <a:p>
            <a:pPr lvl="0"/>
            <a:endParaRPr lang="en-IN" sz="1500" dirty="0">
              <a:latin typeface="Times New Roman" panose="02020603050405020304" pitchFamily="18" charset="0"/>
              <a:cs typeface="Times New Roman" panose="02020603050405020304" pitchFamily="18" charset="0"/>
            </a:endParaRPr>
          </a:p>
          <a:p>
            <a:pPr marL="285750" lvl="1" indent="-285750">
              <a:buFont typeface="Arial" panose="020B0604020202020204" pitchFamily="34" charset="0"/>
              <a:buChar char="•"/>
            </a:pPr>
            <a:r>
              <a:rPr lang="en-IN" sz="1500" dirty="0">
                <a:latin typeface="Times New Roman" panose="02020603050405020304" pitchFamily="18" charset="0"/>
                <a:cs typeface="Times New Roman" panose="02020603050405020304" pitchFamily="18" charset="0"/>
              </a:rPr>
              <a:t>EU institutions work together to provide funding and support initiatives that align with the United Nations' Sustainable Development Goals (SDGs).</a:t>
            </a:r>
          </a:p>
          <a:p>
            <a:pPr lvl="1"/>
            <a:endParaRPr lang="en-IN" sz="1500" dirty="0">
              <a:latin typeface="Times New Roman" panose="02020603050405020304" pitchFamily="18" charset="0"/>
              <a:cs typeface="Times New Roman" panose="02020603050405020304" pitchFamily="18" charset="0"/>
            </a:endParaRPr>
          </a:p>
          <a:p>
            <a:pPr marL="285750" lvl="1" indent="-285750">
              <a:buFont typeface="Arial" panose="020B0604020202020204" pitchFamily="34" charset="0"/>
              <a:buChar char="•"/>
            </a:pPr>
            <a:r>
              <a:rPr lang="en-IN" sz="1500" dirty="0">
                <a:latin typeface="Times New Roman" panose="02020603050405020304" pitchFamily="18" charset="0"/>
                <a:cs typeface="Times New Roman" panose="02020603050405020304" pitchFamily="18" charset="0"/>
              </a:rPr>
              <a:t>Summaries of EU legislation on development and cooperation highlight efforts to address key aspects of sustainable development, including:</a:t>
            </a:r>
          </a:p>
          <a:p>
            <a:pPr lvl="1"/>
            <a:endParaRPr lang="en-IN" sz="1500" dirty="0">
              <a:latin typeface="Times New Roman" panose="02020603050405020304" pitchFamily="18" charset="0"/>
              <a:cs typeface="Times New Roman" panose="02020603050405020304" pitchFamily="18" charset="0"/>
            </a:endParaRPr>
          </a:p>
          <a:p>
            <a:pPr marL="342900" lvl="2" indent="-342900">
              <a:buFont typeface="+mj-lt"/>
              <a:buAutoNum type="arabicPeriod"/>
            </a:pPr>
            <a:r>
              <a:rPr lang="en-IN" sz="1500" u="sng" dirty="0">
                <a:latin typeface="Times New Roman" panose="02020603050405020304" pitchFamily="18" charset="0"/>
                <a:cs typeface="Times New Roman" panose="02020603050405020304" pitchFamily="18" charset="0"/>
              </a:rPr>
              <a:t>People</a:t>
            </a:r>
            <a:r>
              <a:rPr lang="en-IN" sz="1500" dirty="0">
                <a:latin typeface="Times New Roman" panose="02020603050405020304" pitchFamily="18" charset="0"/>
                <a:cs typeface="Times New Roman" panose="02020603050405020304" pitchFamily="18" charset="0"/>
              </a:rPr>
              <a:t>: Ending poverty and hunger, ensuring dignity and equality.</a:t>
            </a:r>
          </a:p>
          <a:p>
            <a:pPr marL="342900" lvl="2" indent="-342900">
              <a:buFont typeface="+mj-lt"/>
              <a:buAutoNum type="arabicPeriod"/>
            </a:pPr>
            <a:r>
              <a:rPr lang="en-IN" sz="1500" u="sng" dirty="0">
                <a:latin typeface="Times New Roman" panose="02020603050405020304" pitchFamily="18" charset="0"/>
                <a:cs typeface="Times New Roman" panose="02020603050405020304" pitchFamily="18" charset="0"/>
              </a:rPr>
              <a:t>Planet:</a:t>
            </a:r>
            <a:r>
              <a:rPr lang="en-IN" sz="1500" dirty="0">
                <a:latin typeface="Times New Roman" panose="02020603050405020304" pitchFamily="18" charset="0"/>
                <a:cs typeface="Times New Roman" panose="02020603050405020304" pitchFamily="18" charset="0"/>
              </a:rPr>
              <a:t> Protecting future generations from environmental destruction and resource depletion.</a:t>
            </a:r>
          </a:p>
          <a:p>
            <a:pPr marL="342900" lvl="2" indent="-342900">
              <a:buFont typeface="+mj-lt"/>
              <a:buAutoNum type="arabicPeriod"/>
            </a:pPr>
            <a:r>
              <a:rPr lang="en-IN" sz="1500" u="sng" dirty="0">
                <a:latin typeface="Times New Roman" panose="02020603050405020304" pitchFamily="18" charset="0"/>
                <a:cs typeface="Times New Roman" panose="02020603050405020304" pitchFamily="18" charset="0"/>
              </a:rPr>
              <a:t>Prosperity:</a:t>
            </a:r>
            <a:r>
              <a:rPr lang="en-IN" sz="1500" dirty="0">
                <a:latin typeface="Times New Roman" panose="02020603050405020304" pitchFamily="18" charset="0"/>
                <a:cs typeface="Times New Roman" panose="02020603050405020304" pitchFamily="18" charset="0"/>
              </a:rPr>
              <a:t> Ensuring prosperous and fulfilling lives in harmony with nature.</a:t>
            </a:r>
          </a:p>
          <a:p>
            <a:pPr marL="342900" lvl="2" indent="-342900">
              <a:buFont typeface="+mj-lt"/>
              <a:buAutoNum type="arabicPeriod"/>
            </a:pPr>
            <a:r>
              <a:rPr lang="en-IN" sz="1500" u="sng" dirty="0">
                <a:latin typeface="Times New Roman" panose="02020603050405020304" pitchFamily="18" charset="0"/>
                <a:cs typeface="Times New Roman" panose="02020603050405020304" pitchFamily="18" charset="0"/>
              </a:rPr>
              <a:t>Peace: </a:t>
            </a:r>
            <a:r>
              <a:rPr lang="en-IN" sz="1500" dirty="0">
                <a:latin typeface="Times New Roman" panose="02020603050405020304" pitchFamily="18" charset="0"/>
                <a:cs typeface="Times New Roman" panose="02020603050405020304" pitchFamily="18" charset="0"/>
              </a:rPr>
              <a:t>Creating peaceful, just, and inclusive societies.</a:t>
            </a:r>
          </a:p>
          <a:p>
            <a:pPr marL="342900" lvl="2" indent="-342900">
              <a:buFont typeface="+mj-lt"/>
              <a:buAutoNum type="arabicPeriod"/>
            </a:pPr>
            <a:r>
              <a:rPr lang="en-IN" sz="1500" u="sng" dirty="0">
                <a:latin typeface="Times New Roman" panose="02020603050405020304" pitchFamily="18" charset="0"/>
                <a:cs typeface="Times New Roman" panose="02020603050405020304" pitchFamily="18" charset="0"/>
              </a:rPr>
              <a:t>Partnership:</a:t>
            </a:r>
            <a:r>
              <a:rPr lang="en-IN" sz="1500" dirty="0">
                <a:latin typeface="Times New Roman" panose="02020603050405020304" pitchFamily="18" charset="0"/>
                <a:cs typeface="Times New Roman" panose="02020603050405020304" pitchFamily="18" charset="0"/>
              </a:rPr>
              <a:t> Implementing development work through global partnerships.</a:t>
            </a:r>
          </a:p>
          <a:p>
            <a:pPr lvl="2"/>
            <a:endParaRPr lang="en-IN" sz="1500" dirty="0">
              <a:latin typeface="Times New Roman" panose="02020603050405020304" pitchFamily="18" charset="0"/>
              <a:cs typeface="Times New Roman" panose="02020603050405020304" pitchFamily="18" charset="0"/>
            </a:endParaRPr>
          </a:p>
          <a:p>
            <a:pPr marL="285750" lvl="1" indent="-285750">
              <a:buFont typeface="Arial" panose="020B0604020202020204" pitchFamily="34" charset="0"/>
              <a:buChar char="•"/>
            </a:pPr>
            <a:r>
              <a:rPr lang="en-IN" sz="1500" dirty="0">
                <a:latin typeface="Times New Roman" panose="02020603050405020304" pitchFamily="18" charset="0"/>
                <a:cs typeface="Times New Roman" panose="02020603050405020304" pitchFamily="18" charset="0"/>
              </a:rPr>
              <a:t>The EU's cooperation efforts extend to 150 partner countries across Africa, Latin America and the Caribbean, Asia and the Pacific regions. In addition to financial aid, the EU engages in dialogues, research, and evaluation to ensure the effective use of aid and promote sustainable development outcomes.</a:t>
            </a:r>
          </a:p>
          <a:p>
            <a:r>
              <a:rPr lang="en-IN" sz="1500" dirty="0">
                <a:latin typeface="Times New Roman" panose="02020603050405020304" pitchFamily="18" charset="0"/>
                <a:cs typeface="Times New Roman" panose="02020603050405020304" pitchFamily="18" charset="0"/>
              </a:rPr>
              <a:t> </a:t>
            </a: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176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4" end="4"/>
                                            </p:txEl>
                                          </p:spTgt>
                                        </p:tgtEl>
                                        <p:attrNameLst>
                                          <p:attrName>style.visibility</p:attrName>
                                        </p:attrNameLst>
                                      </p:cBhvr>
                                      <p:to>
                                        <p:strVal val="visible"/>
                                      </p:to>
                                    </p:set>
                                    <p:animEffect transition="in" filter="fade">
                                      <p:cBhvr>
                                        <p:cTn id="17" dur="1000"/>
                                        <p:tgtEl>
                                          <p:spTgt spid="15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6" end="6"/>
                                            </p:txEl>
                                          </p:spTgt>
                                        </p:tgtEl>
                                        <p:attrNameLst>
                                          <p:attrName>style.visibility</p:attrName>
                                        </p:attrNameLst>
                                      </p:cBhvr>
                                      <p:to>
                                        <p:strVal val="visible"/>
                                      </p:to>
                                    </p:set>
                                    <p:animEffect transition="in" filter="fade">
                                      <p:cBhvr>
                                        <p:cTn id="22" dur="1000"/>
                                        <p:tgtEl>
                                          <p:spTgt spid="15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8" end="8"/>
                                            </p:txEl>
                                          </p:spTgt>
                                        </p:tgtEl>
                                        <p:attrNameLst>
                                          <p:attrName>style.visibility</p:attrName>
                                        </p:attrNameLst>
                                      </p:cBhvr>
                                      <p:to>
                                        <p:strVal val="visible"/>
                                      </p:to>
                                    </p:set>
                                    <p:animEffect transition="in" filter="fade">
                                      <p:cBhvr>
                                        <p:cTn id="27" dur="1000"/>
                                        <p:tgtEl>
                                          <p:spTgt spid="158">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10" end="10"/>
                                            </p:txEl>
                                          </p:spTgt>
                                        </p:tgtEl>
                                        <p:attrNameLst>
                                          <p:attrName>style.visibility</p:attrName>
                                        </p:attrNameLst>
                                      </p:cBhvr>
                                      <p:to>
                                        <p:strVal val="visible"/>
                                      </p:to>
                                    </p:set>
                                    <p:animEffect transition="in" filter="fade">
                                      <p:cBhvr>
                                        <p:cTn id="32" dur="1000"/>
                                        <p:tgtEl>
                                          <p:spTgt spid="158">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12" end="12"/>
                                            </p:txEl>
                                          </p:spTgt>
                                        </p:tgtEl>
                                        <p:attrNameLst>
                                          <p:attrName>style.visibility</p:attrName>
                                        </p:attrNameLst>
                                      </p:cBhvr>
                                      <p:to>
                                        <p:strVal val="visible"/>
                                      </p:to>
                                    </p:set>
                                    <p:animEffect transition="in" filter="fade">
                                      <p:cBhvr>
                                        <p:cTn id="37" dur="1000"/>
                                        <p:tgtEl>
                                          <p:spTgt spid="158">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13" end="13"/>
                                            </p:txEl>
                                          </p:spTgt>
                                        </p:tgtEl>
                                        <p:attrNameLst>
                                          <p:attrName>style.visibility</p:attrName>
                                        </p:attrNameLst>
                                      </p:cBhvr>
                                      <p:to>
                                        <p:strVal val="visible"/>
                                      </p:to>
                                    </p:set>
                                    <p:animEffect transition="in" filter="fade">
                                      <p:cBhvr>
                                        <p:cTn id="42" dur="1000"/>
                                        <p:tgtEl>
                                          <p:spTgt spid="158">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14" end="14"/>
                                            </p:txEl>
                                          </p:spTgt>
                                        </p:tgtEl>
                                        <p:attrNameLst>
                                          <p:attrName>style.visibility</p:attrName>
                                        </p:attrNameLst>
                                      </p:cBhvr>
                                      <p:to>
                                        <p:strVal val="visible"/>
                                      </p:to>
                                    </p:set>
                                    <p:animEffect transition="in" filter="fade">
                                      <p:cBhvr>
                                        <p:cTn id="47" dur="1000"/>
                                        <p:tgtEl>
                                          <p:spTgt spid="158">
                                            <p:txEl>
                                              <p:pRg st="14" end="1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8">
                                            <p:txEl>
                                              <p:pRg st="15" end="15"/>
                                            </p:txEl>
                                          </p:spTgt>
                                        </p:tgtEl>
                                        <p:attrNameLst>
                                          <p:attrName>style.visibility</p:attrName>
                                        </p:attrNameLst>
                                      </p:cBhvr>
                                      <p:to>
                                        <p:strVal val="visible"/>
                                      </p:to>
                                    </p:set>
                                    <p:animEffect transition="in" filter="fade">
                                      <p:cBhvr>
                                        <p:cTn id="52" dur="1000"/>
                                        <p:tgtEl>
                                          <p:spTgt spid="158">
                                            <p:txEl>
                                              <p:pRg st="15" end="1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8">
                                            <p:txEl>
                                              <p:pRg st="16" end="16"/>
                                            </p:txEl>
                                          </p:spTgt>
                                        </p:tgtEl>
                                        <p:attrNameLst>
                                          <p:attrName>style.visibility</p:attrName>
                                        </p:attrNameLst>
                                      </p:cBhvr>
                                      <p:to>
                                        <p:strVal val="visible"/>
                                      </p:to>
                                    </p:set>
                                    <p:animEffect transition="in" filter="fade">
                                      <p:cBhvr>
                                        <p:cTn id="57" dur="1000"/>
                                        <p:tgtEl>
                                          <p:spTgt spid="158">
                                            <p:txEl>
                                              <p:pRg st="16" end="1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58">
                                            <p:txEl>
                                              <p:pRg st="18" end="18"/>
                                            </p:txEl>
                                          </p:spTgt>
                                        </p:tgtEl>
                                        <p:attrNameLst>
                                          <p:attrName>style.visibility</p:attrName>
                                        </p:attrNameLst>
                                      </p:cBhvr>
                                      <p:to>
                                        <p:strVal val="visible"/>
                                      </p:to>
                                    </p:set>
                                    <p:animEffect transition="in" filter="fade">
                                      <p:cBhvr>
                                        <p:cTn id="62" dur="1000"/>
                                        <p:tgtEl>
                                          <p:spTgt spid="158">
                                            <p:txEl>
                                              <p:pRg st="18" end="1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58">
                                            <p:txEl>
                                              <p:pRg st="19" end="19"/>
                                            </p:txEl>
                                          </p:spTgt>
                                        </p:tgtEl>
                                        <p:attrNameLst>
                                          <p:attrName>style.visibility</p:attrName>
                                        </p:attrNameLst>
                                      </p:cBhvr>
                                      <p:to>
                                        <p:strVal val="visible"/>
                                      </p:to>
                                    </p:set>
                                    <p:animEffect transition="in" filter="fade">
                                      <p:cBhvr>
                                        <p:cTn id="67" dur="1000"/>
                                        <p:tgtEl>
                                          <p:spTgt spid="158">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ustainable Development Goals | eCoexist">
            <a:extLst>
              <a:ext uri="{FF2B5EF4-FFF2-40B4-BE49-F238E27FC236}">
                <a16:creationId xmlns:a16="http://schemas.microsoft.com/office/drawing/2014/main" id="{0B90C1B3-70A3-9EB1-D48A-0BE9F327B4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80" y="1191260"/>
            <a:ext cx="4800600" cy="453898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E1FE3C3B-832F-E296-07B3-EF98C41AE9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7393" y="1191260"/>
            <a:ext cx="5310187" cy="469900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57;p46">
            <a:extLst>
              <a:ext uri="{FF2B5EF4-FFF2-40B4-BE49-F238E27FC236}">
                <a16:creationId xmlns:a16="http://schemas.microsoft.com/office/drawing/2014/main" id="{9908A069-72ED-2E31-37CF-8BD416344378}"/>
              </a:ext>
            </a:extLst>
          </p:cNvPr>
          <p:cNvSpPr/>
          <p:nvPr/>
        </p:nvSpPr>
        <p:spPr>
          <a:xfrm>
            <a:off x="993058" y="468080"/>
            <a:ext cx="10124522"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COOPERATION</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Tree>
    <p:extLst>
      <p:ext uri="{BB962C8B-B14F-4D97-AF65-F5344CB8AC3E}">
        <p14:creationId xmlns:p14="http://schemas.microsoft.com/office/powerpoint/2010/main" val="2562897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dirty="0">
                <a:solidFill>
                  <a:srgbClr val="FFFFFF"/>
                </a:solidFill>
                <a:latin typeface="Segoe UI" panose="020B0502040204020203" pitchFamily="34" charset="0"/>
                <a:ea typeface="Century Gothic"/>
                <a:cs typeface="Segoe UI" panose="020B0502040204020203" pitchFamily="34" charset="0"/>
                <a:sym typeface="Century Gothic"/>
              </a:rPr>
              <a:t>SUSTAINABLE USE OF NATURAL RESOURCES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268964"/>
            <a:ext cx="9488130" cy="446888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The unsustainable use of EU natural resources, including soil degradation and pollution, significantly contributes to the climate and biodiversity crises, costing lives and billions of euros.</a:t>
            </a:r>
          </a:p>
          <a:p>
            <a:endParaRPr lang="en-IN"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Increasing droughts, wildfires, water scarcity, and flood risks tragically affect three-quarters of European countries, impacting citizens and increasing food prices.</a:t>
            </a:r>
          </a:p>
          <a:p>
            <a:r>
              <a:rPr lang="en-IN" dirty="0">
                <a:latin typeface="Times New Roman" panose="02020603050405020304" pitchFamily="18" charset="0"/>
                <a:cs typeface="Times New Roman" panose="02020603050405020304" pitchFamily="18" charset="0"/>
              </a:rPr>
              <a:t> </a:t>
            </a:r>
          </a:p>
          <a:p>
            <a:r>
              <a:rPr lang="en-IN" dirty="0">
                <a:latin typeface="Times New Roman" panose="02020603050405020304" pitchFamily="18" charset="0"/>
                <a:cs typeface="Times New Roman" panose="02020603050405020304" pitchFamily="18" charset="0"/>
              </a:rPr>
              <a:t>      </a:t>
            </a:r>
            <a:r>
              <a:rPr lang="en-IN" b="1" u="sng" dirty="0">
                <a:latin typeface="Times New Roman" panose="02020603050405020304" pitchFamily="18" charset="0"/>
                <a:cs typeface="Times New Roman" panose="02020603050405020304" pitchFamily="18" charset="0"/>
              </a:rPr>
              <a:t>How Does EU Legislation Promotes Sustainable Use of Natural Resources?</a:t>
            </a:r>
          </a:p>
          <a:p>
            <a:endParaRPr lang="en-IN" b="1" u="sng"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IN" dirty="0">
                <a:latin typeface="Times New Roman" panose="02020603050405020304" pitchFamily="18" charset="0"/>
                <a:cs typeface="Times New Roman" panose="02020603050405020304" pitchFamily="18" charset="0"/>
              </a:rPr>
              <a:t>The European Commission proposes measures to ensure the long-term economic, social, health, and environmental benefits of sustainable natural resource use.</a:t>
            </a:r>
          </a:p>
          <a:p>
            <a:pPr marL="342900" indent="-342900">
              <a:buFont typeface="+mj-lt"/>
              <a:buAutoNum type="arabicPeriod"/>
            </a:pPr>
            <a:r>
              <a:rPr lang="en-IN" dirty="0">
                <a:latin typeface="Times New Roman" panose="02020603050405020304" pitchFamily="18" charset="0"/>
                <a:cs typeface="Times New Roman" panose="02020603050405020304" pitchFamily="18" charset="0"/>
              </a:rPr>
              <a:t> Proposed measures include a focus on soil resilience through a soil monitoring law, aiming to achieve healthy soils by 2050.</a:t>
            </a:r>
          </a:p>
          <a:p>
            <a:pPr marL="342900" indent="-342900">
              <a:buFont typeface="+mj-lt"/>
              <a:buAutoNum type="arabicPeriod"/>
            </a:pPr>
            <a:r>
              <a:rPr lang="en-IN" dirty="0">
                <a:latin typeface="Times New Roman" panose="02020603050405020304" pitchFamily="18" charset="0"/>
                <a:cs typeface="Times New Roman" panose="02020603050405020304" pitchFamily="18" charset="0"/>
              </a:rPr>
              <a:t>The proposed legislation establishes a clear definition of soil health, implements a solid monitoring framework, and mandates sustainable soil management as the norm.</a:t>
            </a:r>
          </a:p>
          <a:p>
            <a:pPr marL="342900" indent="-342900">
              <a:buFont typeface="+mj-lt"/>
              <a:buAutoNum type="arabicPeriod"/>
            </a:pPr>
            <a:r>
              <a:rPr lang="en-IN" dirty="0">
                <a:latin typeface="Times New Roman" panose="02020603050405020304" pitchFamily="18" charset="0"/>
                <a:cs typeface="Times New Roman" panose="02020603050405020304" pitchFamily="18" charset="0"/>
              </a:rPr>
              <a:t>Additionally, the EU promotes the use of new technologies, such as New Genomic Techniques (NGTs), to increase food system resilience, reduce chemical pesticide dependency, and cut greenhouse gas emissions.</a:t>
            </a:r>
          </a:p>
          <a:p>
            <a:pPr marL="342900" indent="-342900">
              <a:buFont typeface="+mj-lt"/>
              <a:buAutoNum type="arabicPeriod"/>
            </a:pPr>
            <a:r>
              <a:rPr lang="en-IN" dirty="0">
                <a:latin typeface="Times New Roman" panose="02020603050405020304" pitchFamily="18" charset="0"/>
                <a:cs typeface="Times New Roman" panose="02020603050405020304" pitchFamily="18" charset="0"/>
              </a:rPr>
              <a:t>Measures to improve plant and forest reproductive material aim to increase diversity, quality, and adaptation to climate change, ensuring stable yields and food security.</a:t>
            </a:r>
          </a:p>
          <a:p>
            <a:pPr marL="342900" indent="-342900">
              <a:buFont typeface="+mj-lt"/>
              <a:buAutoNum type="arabicPeriod"/>
            </a:pPr>
            <a:r>
              <a:rPr lang="en-IN" dirty="0">
                <a:latin typeface="Times New Roman" panose="02020603050405020304" pitchFamily="18" charset="0"/>
                <a:cs typeface="Times New Roman" panose="02020603050405020304" pitchFamily="18" charset="0"/>
              </a:rPr>
              <a:t>Efforts to reduce food and textile waste are also proposed, aiming to halve per capita global food waste and promote circularity in the textiles sector.</a:t>
            </a:r>
          </a:p>
        </p:txBody>
      </p:sp>
    </p:spTree>
    <p:extLst>
      <p:ext uri="{BB962C8B-B14F-4D97-AF65-F5344CB8AC3E}">
        <p14:creationId xmlns:p14="http://schemas.microsoft.com/office/powerpoint/2010/main" val="215354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6" end="6"/>
                                            </p:txEl>
                                          </p:spTgt>
                                        </p:tgtEl>
                                        <p:attrNameLst>
                                          <p:attrName>style.visibility</p:attrName>
                                        </p:attrNameLst>
                                      </p:cBhvr>
                                      <p:to>
                                        <p:strVal val="visible"/>
                                      </p:to>
                                    </p:set>
                                    <p:animEffect transition="in" filter="fade">
                                      <p:cBhvr>
                                        <p:cTn id="27" dur="1000"/>
                                        <p:tgtEl>
                                          <p:spTgt spid="15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7" end="7"/>
                                            </p:txEl>
                                          </p:spTgt>
                                        </p:tgtEl>
                                        <p:attrNameLst>
                                          <p:attrName>style.visibility</p:attrName>
                                        </p:attrNameLst>
                                      </p:cBhvr>
                                      <p:to>
                                        <p:strVal val="visible"/>
                                      </p:to>
                                    </p:set>
                                    <p:animEffect transition="in" filter="fade">
                                      <p:cBhvr>
                                        <p:cTn id="32" dur="1000"/>
                                        <p:tgtEl>
                                          <p:spTgt spid="15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8" end="8"/>
                                            </p:txEl>
                                          </p:spTgt>
                                        </p:tgtEl>
                                        <p:attrNameLst>
                                          <p:attrName>style.visibility</p:attrName>
                                        </p:attrNameLst>
                                      </p:cBhvr>
                                      <p:to>
                                        <p:strVal val="visible"/>
                                      </p:to>
                                    </p:set>
                                    <p:animEffect transition="in" filter="fade">
                                      <p:cBhvr>
                                        <p:cTn id="37" dur="1000"/>
                                        <p:tgtEl>
                                          <p:spTgt spid="158">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9" end="9"/>
                                            </p:txEl>
                                          </p:spTgt>
                                        </p:tgtEl>
                                        <p:attrNameLst>
                                          <p:attrName>style.visibility</p:attrName>
                                        </p:attrNameLst>
                                      </p:cBhvr>
                                      <p:to>
                                        <p:strVal val="visible"/>
                                      </p:to>
                                    </p:set>
                                    <p:animEffect transition="in" filter="fade">
                                      <p:cBhvr>
                                        <p:cTn id="42" dur="1000"/>
                                        <p:tgtEl>
                                          <p:spTgt spid="158">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10" end="10"/>
                                            </p:txEl>
                                          </p:spTgt>
                                        </p:tgtEl>
                                        <p:attrNameLst>
                                          <p:attrName>style.visibility</p:attrName>
                                        </p:attrNameLst>
                                      </p:cBhvr>
                                      <p:to>
                                        <p:strVal val="visible"/>
                                      </p:to>
                                    </p:set>
                                    <p:animEffect transition="in" filter="fade">
                                      <p:cBhvr>
                                        <p:cTn id="47" dur="1000"/>
                                        <p:tgtEl>
                                          <p:spTgt spid="158">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8">
                                            <p:txEl>
                                              <p:pRg st="11" end="11"/>
                                            </p:txEl>
                                          </p:spTgt>
                                        </p:tgtEl>
                                        <p:attrNameLst>
                                          <p:attrName>style.visibility</p:attrName>
                                        </p:attrNameLst>
                                      </p:cBhvr>
                                      <p:to>
                                        <p:strVal val="visible"/>
                                      </p:to>
                                    </p:set>
                                    <p:animEffect transition="in" filter="fade">
                                      <p:cBhvr>
                                        <p:cTn id="52" dur="1000"/>
                                        <p:tgtEl>
                                          <p:spTgt spid="15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CASE STUDY</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268964"/>
            <a:ext cx="9488130" cy="446888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r>
              <a:rPr lang="en-IN" sz="1900" b="1" u="sng" dirty="0">
                <a:latin typeface="Times New Roman" panose="02020603050405020304" pitchFamily="18" charset="0"/>
                <a:cs typeface="Times New Roman" panose="02020603050405020304" pitchFamily="18" charset="0"/>
              </a:rPr>
              <a:t>Water Framework Directive (WFD)</a:t>
            </a:r>
          </a:p>
          <a:p>
            <a:r>
              <a:rPr lang="en-IN" dirty="0">
                <a:latin typeface="Times New Roman" panose="02020603050405020304" pitchFamily="18" charset="0"/>
                <a:cs typeface="Times New Roman" panose="02020603050405020304" pitchFamily="18" charset="0"/>
              </a:rPr>
              <a:t> </a:t>
            </a:r>
          </a:p>
          <a:p>
            <a:r>
              <a:rPr lang="en-IN" sz="1500" dirty="0">
                <a:latin typeface="Times New Roman" panose="02020603050405020304" pitchFamily="18" charset="0"/>
                <a:cs typeface="Times New Roman" panose="02020603050405020304" pitchFamily="18" charset="0"/>
              </a:rPr>
              <a:t>The Water Framework Directive (WFD) has been the main law for water protection in Europe since 2000.It focuses on ensuring good qualitative and quantitative health of water bodies, reducing pollution, and ensuring sufficient water for both wildlife and human needs.</a:t>
            </a:r>
          </a:p>
          <a:p>
            <a:r>
              <a:rPr lang="en-IN" dirty="0">
                <a:latin typeface="Times New Roman" panose="02020603050405020304" pitchFamily="18" charset="0"/>
                <a:cs typeface="Times New Roman" panose="02020603050405020304" pitchFamily="18" charset="0"/>
              </a:rPr>
              <a:t> </a:t>
            </a:r>
          </a:p>
          <a:p>
            <a:r>
              <a:rPr lang="en-IN" sz="1500" b="1" u="sng" dirty="0">
                <a:latin typeface="Times New Roman" panose="02020603050405020304" pitchFamily="18" charset="0"/>
                <a:cs typeface="Times New Roman" panose="02020603050405020304" pitchFamily="18" charset="0"/>
              </a:rPr>
              <a:t>Objective: </a:t>
            </a:r>
            <a:r>
              <a:rPr lang="en-IN" dirty="0">
                <a:latin typeface="Times New Roman" panose="02020603050405020304" pitchFamily="18" charset="0"/>
                <a:cs typeface="Times New Roman" panose="02020603050405020304" pitchFamily="18" charset="0"/>
              </a:rPr>
              <a:t>The key objectives include protecting and restoring water bodies to achieve good status, both chemically and ecologically.</a:t>
            </a:r>
          </a:p>
          <a:p>
            <a:r>
              <a:rPr lang="en-IN" dirty="0">
                <a:latin typeface="Times New Roman" panose="02020603050405020304" pitchFamily="18" charset="0"/>
                <a:cs typeface="Times New Roman" panose="02020603050405020304" pitchFamily="18" charset="0"/>
              </a:rPr>
              <a:t> </a:t>
            </a:r>
          </a:p>
          <a:p>
            <a:r>
              <a:rPr lang="en-IN" sz="1500" b="1" u="sng" dirty="0">
                <a:latin typeface="Times New Roman" panose="02020603050405020304" pitchFamily="18" charset="0"/>
                <a:cs typeface="Times New Roman" panose="02020603050405020304" pitchFamily="18" charset="0"/>
              </a:rPr>
              <a:t>Law: </a:t>
            </a:r>
            <a:r>
              <a:rPr lang="en-IN" sz="1500" dirty="0">
                <a:latin typeface="Times New Roman" panose="02020603050405020304" pitchFamily="18" charset="0"/>
                <a:cs typeface="Times New Roman" panose="02020603050405020304" pitchFamily="18" charset="0"/>
              </a:rPr>
              <a:t>The WFD is supported by daughter directives on groundwater and surface water quality and quantity. It mandates integrated water management and cooperation among </a:t>
            </a:r>
            <a:r>
              <a:rPr lang="en-IN" sz="1500" dirty="0" err="1">
                <a:latin typeface="Times New Roman" panose="02020603050405020304" pitchFamily="18" charset="0"/>
                <a:cs typeface="Times New Roman" panose="02020603050405020304" pitchFamily="18" charset="0"/>
              </a:rPr>
              <a:t>neighboring</a:t>
            </a:r>
            <a:r>
              <a:rPr lang="en-IN" sz="1500" dirty="0">
                <a:latin typeface="Times New Roman" panose="02020603050405020304" pitchFamily="18" charset="0"/>
                <a:cs typeface="Times New Roman" panose="02020603050405020304" pitchFamily="18" charset="0"/>
              </a:rPr>
              <a:t> countries through a river basin district approach.</a:t>
            </a:r>
          </a:p>
          <a:p>
            <a:r>
              <a:rPr lang="en-IN" sz="1500" dirty="0">
                <a:latin typeface="Times New Roman" panose="02020603050405020304" pitchFamily="18" charset="0"/>
                <a:cs typeface="Times New Roman" panose="02020603050405020304" pitchFamily="18" charset="0"/>
              </a:rPr>
              <a:t> </a:t>
            </a:r>
          </a:p>
          <a:p>
            <a:r>
              <a:rPr lang="en-IN" sz="1500" b="1" u="sng" dirty="0">
                <a:latin typeface="Times New Roman" panose="02020603050405020304" pitchFamily="18" charset="0"/>
                <a:cs typeface="Times New Roman" panose="02020603050405020304" pitchFamily="18" charset="0"/>
              </a:rPr>
              <a:t>Review: </a:t>
            </a:r>
            <a:r>
              <a:rPr lang="en-IN" sz="1500" dirty="0">
                <a:latin typeface="Times New Roman" panose="02020603050405020304" pitchFamily="18" charset="0"/>
                <a:cs typeface="Times New Roman" panose="02020603050405020304" pitchFamily="18" charset="0"/>
              </a:rPr>
              <a:t>A Fitness Check concluded that the water legislation is broadly fit for purpose but requires improvements in various areas. A proposal to revise the lists of pollutants in surface water and groundwater has been adopted by the Commission.</a:t>
            </a:r>
          </a:p>
          <a:p>
            <a:r>
              <a:rPr lang="en-IN" sz="1500" dirty="0">
                <a:latin typeface="Times New Roman" panose="02020603050405020304" pitchFamily="18" charset="0"/>
                <a:cs typeface="Times New Roman" panose="02020603050405020304" pitchFamily="18" charset="0"/>
              </a:rPr>
              <a:t> </a:t>
            </a:r>
          </a:p>
          <a:p>
            <a:r>
              <a:rPr lang="en-IN" sz="1500" b="1" u="sng" dirty="0">
                <a:latin typeface="Times New Roman" panose="02020603050405020304" pitchFamily="18" charset="0"/>
                <a:cs typeface="Times New Roman" panose="02020603050405020304" pitchFamily="18" charset="0"/>
              </a:rPr>
              <a:t>Implementation: </a:t>
            </a:r>
            <a:r>
              <a:rPr lang="en-IN" sz="1500" dirty="0">
                <a:latin typeface="Times New Roman" panose="02020603050405020304" pitchFamily="18" charset="0"/>
                <a:cs typeface="Times New Roman" panose="02020603050405020304" pitchFamily="18" charset="0"/>
              </a:rPr>
              <a:t>River Basin Management Plans are key tools for implementation, developed through extensive public consultation and valid for six-year periods. A Common Implementation Strategy (CIS) ensures harmonious implementation and addresses technical challenges through working groups and guidance documents.</a:t>
            </a:r>
          </a:p>
          <a:p>
            <a:r>
              <a:rPr lang="en-IN" sz="1500" dirty="0">
                <a:latin typeface="Times New Roman" panose="02020603050405020304" pitchFamily="18" charset="0"/>
                <a:cs typeface="Times New Roman" panose="02020603050405020304" pitchFamily="18" charset="0"/>
              </a:rPr>
              <a:t> </a:t>
            </a:r>
          </a:p>
          <a:p>
            <a:r>
              <a:rPr lang="en-IN" sz="1500" dirty="0">
                <a:latin typeface="Times New Roman" panose="02020603050405020304" pitchFamily="18" charset="0"/>
                <a:cs typeface="Times New Roman" panose="02020603050405020304" pitchFamily="18" charset="0"/>
              </a:rPr>
              <a:t>This case study showcases how EU legislation, particularly the Water Framework Directive, integrates sustainable development principles by focusing on water protection, cooperation among Member States, and continuous improvement through review and revision processes.</a:t>
            </a:r>
          </a:p>
        </p:txBody>
      </p:sp>
    </p:spTree>
    <p:extLst>
      <p:ext uri="{BB962C8B-B14F-4D97-AF65-F5344CB8AC3E}">
        <p14:creationId xmlns:p14="http://schemas.microsoft.com/office/powerpoint/2010/main" val="15352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7" end="7"/>
                                            </p:txEl>
                                          </p:spTgt>
                                        </p:tgtEl>
                                        <p:attrNameLst>
                                          <p:attrName>style.visibility</p:attrName>
                                        </p:attrNameLst>
                                      </p:cBhvr>
                                      <p:to>
                                        <p:strVal val="visible"/>
                                      </p:to>
                                    </p:set>
                                    <p:animEffect transition="in" filter="fade">
                                      <p:cBhvr>
                                        <p:cTn id="42" dur="1000"/>
                                        <p:tgtEl>
                                          <p:spTgt spid="15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8" end="8"/>
                                            </p:txEl>
                                          </p:spTgt>
                                        </p:tgtEl>
                                        <p:attrNameLst>
                                          <p:attrName>style.visibility</p:attrName>
                                        </p:attrNameLst>
                                      </p:cBhvr>
                                      <p:to>
                                        <p:strVal val="visible"/>
                                      </p:to>
                                    </p:set>
                                    <p:animEffect transition="in" filter="fade">
                                      <p:cBhvr>
                                        <p:cTn id="47" dur="1000"/>
                                        <p:tgtEl>
                                          <p:spTgt spid="15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8">
                                            <p:txEl>
                                              <p:pRg st="9" end="9"/>
                                            </p:txEl>
                                          </p:spTgt>
                                        </p:tgtEl>
                                        <p:attrNameLst>
                                          <p:attrName>style.visibility</p:attrName>
                                        </p:attrNameLst>
                                      </p:cBhvr>
                                      <p:to>
                                        <p:strVal val="visible"/>
                                      </p:to>
                                    </p:set>
                                    <p:animEffect transition="in" filter="fade">
                                      <p:cBhvr>
                                        <p:cTn id="52" dur="1000"/>
                                        <p:tgtEl>
                                          <p:spTgt spid="15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8">
                                            <p:txEl>
                                              <p:pRg st="10" end="10"/>
                                            </p:txEl>
                                          </p:spTgt>
                                        </p:tgtEl>
                                        <p:attrNameLst>
                                          <p:attrName>style.visibility</p:attrName>
                                        </p:attrNameLst>
                                      </p:cBhvr>
                                      <p:to>
                                        <p:strVal val="visible"/>
                                      </p:to>
                                    </p:set>
                                    <p:animEffect transition="in" filter="fade">
                                      <p:cBhvr>
                                        <p:cTn id="57" dur="1000"/>
                                        <p:tgtEl>
                                          <p:spTgt spid="158">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58">
                                            <p:txEl>
                                              <p:pRg st="11" end="11"/>
                                            </p:txEl>
                                          </p:spTgt>
                                        </p:tgtEl>
                                        <p:attrNameLst>
                                          <p:attrName>style.visibility</p:attrName>
                                        </p:attrNameLst>
                                      </p:cBhvr>
                                      <p:to>
                                        <p:strVal val="visible"/>
                                      </p:to>
                                    </p:set>
                                    <p:animEffect transition="in" filter="fade">
                                      <p:cBhvr>
                                        <p:cTn id="62" dur="1000"/>
                                        <p:tgtEl>
                                          <p:spTgt spid="158">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58">
                                            <p:txEl>
                                              <p:pRg st="12" end="12"/>
                                            </p:txEl>
                                          </p:spTgt>
                                        </p:tgtEl>
                                        <p:attrNameLst>
                                          <p:attrName>style.visibility</p:attrName>
                                        </p:attrNameLst>
                                      </p:cBhvr>
                                      <p:to>
                                        <p:strVal val="visible"/>
                                      </p:to>
                                    </p:set>
                                    <p:animEffect transition="in" filter="fade">
                                      <p:cBhvr>
                                        <p:cTn id="67" dur="1000"/>
                                        <p:tgtEl>
                                          <p:spTgt spid="15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DB5335-B6C9-0D32-CFC0-465A2D03E200}"/>
              </a:ext>
            </a:extLst>
          </p:cNvPr>
          <p:cNvPicPr>
            <a:picLocks noChangeAspect="1"/>
          </p:cNvPicPr>
          <p:nvPr/>
        </p:nvPicPr>
        <p:blipFill>
          <a:blip r:embed="rId2"/>
          <a:stretch>
            <a:fillRect/>
          </a:stretch>
        </p:blipFill>
        <p:spPr>
          <a:xfrm>
            <a:off x="518160" y="699706"/>
            <a:ext cx="10942319" cy="5458587"/>
          </a:xfrm>
          <a:prstGeom prst="rect">
            <a:avLst/>
          </a:prstGeom>
        </p:spPr>
      </p:pic>
    </p:spTree>
    <p:extLst>
      <p:ext uri="{BB962C8B-B14F-4D97-AF65-F5344CB8AC3E}">
        <p14:creationId xmlns:p14="http://schemas.microsoft.com/office/powerpoint/2010/main" val="793162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CHALLENGES AND FUTURE DIRECTIONS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268964"/>
            <a:ext cx="9488130" cy="446888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r>
              <a:rPr lang="en-IN" sz="2400" b="1" u="sng" dirty="0">
                <a:latin typeface="Times New Roman" panose="02020603050405020304" pitchFamily="18" charset="0"/>
                <a:cs typeface="Times New Roman" panose="02020603050405020304" pitchFamily="18" charset="0"/>
              </a:rPr>
              <a:t>CHALLENGES: </a:t>
            </a:r>
          </a:p>
          <a:p>
            <a:endParaRPr lang="en-IN" sz="20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IN" sz="2100" b="1" u="sng" dirty="0">
                <a:latin typeface="Times New Roman" panose="02020603050405020304" pitchFamily="18" charset="0"/>
                <a:cs typeface="Times New Roman" panose="02020603050405020304" pitchFamily="18" charset="0"/>
              </a:rPr>
              <a:t>Complex Interconnectedness</a:t>
            </a:r>
            <a:r>
              <a:rPr lang="en-IN" sz="2100" dirty="0">
                <a:latin typeface="Times New Roman" panose="02020603050405020304" pitchFamily="18" charset="0"/>
                <a:cs typeface="Times New Roman" panose="02020603050405020304" pitchFamily="18" charset="0"/>
              </a:rPr>
              <a:t>: Achieving environmental and climate goals requires radical changes in production and consumption systems. However, these issues are intertwined with broader sustainability concerns, impacting social and economic dimensions. Holistic approaches to policy-making are essential.</a:t>
            </a:r>
          </a:p>
          <a:p>
            <a:pPr marL="342900" indent="-342900">
              <a:buFont typeface="+mj-lt"/>
              <a:buAutoNum type="arabicPeriod"/>
            </a:pPr>
            <a:endParaRPr lang="en-IN" sz="21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IN" sz="2100" b="1" u="sng" dirty="0">
                <a:latin typeface="Times New Roman" panose="02020603050405020304" pitchFamily="18" charset="0"/>
                <a:cs typeface="Times New Roman" panose="02020603050405020304" pitchFamily="18" charset="0"/>
              </a:rPr>
              <a:t>Socio-Economic Considerations</a:t>
            </a:r>
            <a:r>
              <a:rPr lang="en-IN" sz="2100" b="1" dirty="0">
                <a:latin typeface="Times New Roman" panose="02020603050405020304" pitchFamily="18" charset="0"/>
                <a:cs typeface="Times New Roman" panose="02020603050405020304" pitchFamily="18" charset="0"/>
              </a:rPr>
              <a:t>: </a:t>
            </a:r>
            <a:r>
              <a:rPr lang="en-IN" sz="2100" dirty="0">
                <a:latin typeface="Times New Roman" panose="02020603050405020304" pitchFamily="18" charset="0"/>
                <a:cs typeface="Times New Roman" panose="02020603050405020304" pitchFamily="18" charset="0"/>
              </a:rPr>
              <a:t>Transitioning to sustainable practices can lead to socio-economic challenges, including           unemployment and poverty. Addressing these dimensions ensures a socially just transition and avoids negative consequences.</a:t>
            </a:r>
          </a:p>
          <a:p>
            <a:pPr marL="342900" indent="-342900">
              <a:buFont typeface="+mj-lt"/>
              <a:buAutoNum type="arabicPeriod"/>
            </a:pPr>
            <a:endParaRPr lang="en-IN" sz="21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IN" sz="2100" b="1" u="sng" dirty="0">
                <a:latin typeface="Times New Roman" panose="02020603050405020304" pitchFamily="18" charset="0"/>
                <a:cs typeface="Times New Roman" panose="02020603050405020304" pitchFamily="18" charset="0"/>
              </a:rPr>
              <a:t>Cultural Shifts and </a:t>
            </a:r>
            <a:r>
              <a:rPr lang="en-IN" sz="2100" b="1" u="sng" dirty="0" err="1">
                <a:latin typeface="Times New Roman" panose="02020603050405020304" pitchFamily="18" charset="0"/>
                <a:cs typeface="Times New Roman" panose="02020603050405020304" pitchFamily="18" charset="0"/>
              </a:rPr>
              <a:t>Behavioral</a:t>
            </a:r>
            <a:r>
              <a:rPr lang="en-IN" sz="2100" b="1" u="sng" dirty="0">
                <a:latin typeface="Times New Roman" panose="02020603050405020304" pitchFamily="18" charset="0"/>
                <a:cs typeface="Times New Roman" panose="02020603050405020304" pitchFamily="18" charset="0"/>
              </a:rPr>
              <a:t> Changes: </a:t>
            </a:r>
            <a:r>
              <a:rPr lang="en-IN" sz="2100" dirty="0">
                <a:latin typeface="Times New Roman" panose="02020603050405020304" pitchFamily="18" charset="0"/>
                <a:cs typeface="Times New Roman" panose="02020603050405020304" pitchFamily="18" charset="0"/>
              </a:rPr>
              <a:t>Achieving sustainability requires changes in consumption patterns and </a:t>
            </a:r>
            <a:r>
              <a:rPr lang="en-IN" sz="2100" dirty="0" err="1">
                <a:latin typeface="Times New Roman" panose="02020603050405020304" pitchFamily="18" charset="0"/>
                <a:cs typeface="Times New Roman" panose="02020603050405020304" pitchFamily="18" charset="0"/>
              </a:rPr>
              <a:t>behaviors</a:t>
            </a:r>
            <a:r>
              <a:rPr lang="en-IN" sz="2100" dirty="0">
                <a:latin typeface="Times New Roman" panose="02020603050405020304" pitchFamily="18" charset="0"/>
                <a:cs typeface="Times New Roman" panose="02020603050405020304" pitchFamily="18" charset="0"/>
              </a:rPr>
              <a:t>. Shifting away from consumerism and short-termism may face resistance and requires strong advocacy and policy support. </a:t>
            </a:r>
          </a:p>
          <a:p>
            <a:pPr marL="342900" indent="-342900">
              <a:buFont typeface="+mj-lt"/>
              <a:buAutoNum type="arabicPeriod"/>
            </a:pPr>
            <a:endParaRPr lang="en-IN" sz="21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IN" sz="2100" b="1" u="sng" dirty="0">
                <a:latin typeface="Times New Roman" panose="02020603050405020304" pitchFamily="18" charset="0"/>
                <a:cs typeface="Times New Roman" panose="02020603050405020304" pitchFamily="18" charset="0"/>
              </a:rPr>
              <a:t>Global Coordination: </a:t>
            </a:r>
            <a:r>
              <a:rPr lang="en-IN" sz="2100" dirty="0">
                <a:latin typeface="Times New Roman" panose="02020603050405020304" pitchFamily="18" charset="0"/>
                <a:cs typeface="Times New Roman" panose="02020603050405020304" pitchFamily="18" charset="0"/>
              </a:rPr>
              <a:t>International cooperation is crucial for effective climate change mitigation. Strong agreements like the Paris Agreement are vital for global sustainability efforts.</a:t>
            </a:r>
          </a:p>
          <a:p>
            <a:r>
              <a:rPr lang="en-IN" dirty="0"/>
              <a:t> </a:t>
            </a:r>
          </a:p>
          <a:p>
            <a:pPr marL="342900" indent="-342900">
              <a:buFont typeface="+mj-lt"/>
              <a:buAutoNum type="arabicPeriod"/>
            </a:pPr>
            <a:endParaRPr lang="en-IN" dirty="0">
              <a:latin typeface="Times New Roman" panose="02020603050405020304" pitchFamily="18" charset="0"/>
              <a:cs typeface="Times New Roman" panose="02020603050405020304" pitchFamily="18" charset="0"/>
            </a:endParaRPr>
          </a:p>
          <a:p>
            <a:pPr marL="342900" indent="-342900">
              <a:buFont typeface="+mj-lt"/>
              <a:buAutoNum type="arabicPeriod"/>
            </a:pPr>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a:p>
            <a:pPr marL="342900" indent="-342900">
              <a:buFont typeface="+mj-lt"/>
              <a:buAutoNum type="arabicPeriod"/>
            </a:pPr>
            <a:endParaRPr lang="en-IN" dirty="0">
              <a:latin typeface="Times New Roman" panose="02020603050405020304" pitchFamily="18" charset="0"/>
              <a:cs typeface="Times New Roman" panose="02020603050405020304" pitchFamily="18" charset="0"/>
            </a:endParaRPr>
          </a:p>
          <a:p>
            <a:pPr marL="342900" indent="-342900">
              <a:buFont typeface="+mj-lt"/>
              <a:buAutoNum type="arabicPeriod"/>
            </a:pPr>
            <a:endParaRPr lang="en-IN" dirty="0">
              <a:latin typeface="Times New Roman" panose="02020603050405020304" pitchFamily="18" charset="0"/>
              <a:cs typeface="Times New Roman" panose="02020603050405020304" pitchFamily="18" charset="0"/>
            </a:endParaRPr>
          </a:p>
          <a:p>
            <a:pPr marL="342900" indent="-342900">
              <a:buFont typeface="+mj-lt"/>
              <a:buAutoNum type="arabicPeriod"/>
            </a:pPr>
            <a:endParaRPr lang="en-IN" dirty="0">
              <a:latin typeface="Times New Roman" panose="02020603050405020304" pitchFamily="18" charset="0"/>
              <a:cs typeface="Times New Roman" panose="02020603050405020304" pitchFamily="18" charset="0"/>
            </a:endParaRPr>
          </a:p>
          <a:p>
            <a:pPr marL="342900" indent="-342900">
              <a:buFont typeface="+mj-lt"/>
              <a:buAutoNum type="arabicPeriod"/>
            </a:pPr>
            <a:endParaRPr lang="en-IN" dirty="0">
              <a:latin typeface="Times New Roman" panose="02020603050405020304" pitchFamily="18" charset="0"/>
              <a:cs typeface="Times New Roman" panose="02020603050405020304" pitchFamily="18" charset="0"/>
            </a:endParaRPr>
          </a:p>
          <a:p>
            <a:r>
              <a:rPr lang="en-IN" b="1"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9206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4" end="4"/>
                                            </p:txEl>
                                          </p:spTgt>
                                        </p:tgtEl>
                                        <p:attrNameLst>
                                          <p:attrName>style.visibility</p:attrName>
                                        </p:attrNameLst>
                                      </p:cBhvr>
                                      <p:to>
                                        <p:strVal val="visible"/>
                                      </p:to>
                                    </p:set>
                                    <p:animEffect transition="in" filter="fade">
                                      <p:cBhvr>
                                        <p:cTn id="17" dur="1000"/>
                                        <p:tgtEl>
                                          <p:spTgt spid="15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6" end="6"/>
                                            </p:txEl>
                                          </p:spTgt>
                                        </p:tgtEl>
                                        <p:attrNameLst>
                                          <p:attrName>style.visibility</p:attrName>
                                        </p:attrNameLst>
                                      </p:cBhvr>
                                      <p:to>
                                        <p:strVal val="visible"/>
                                      </p:to>
                                    </p:set>
                                    <p:animEffect transition="in" filter="fade">
                                      <p:cBhvr>
                                        <p:cTn id="22" dur="1000"/>
                                        <p:tgtEl>
                                          <p:spTgt spid="15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8" end="8"/>
                                            </p:txEl>
                                          </p:spTgt>
                                        </p:tgtEl>
                                        <p:attrNameLst>
                                          <p:attrName>style.visibility</p:attrName>
                                        </p:attrNameLst>
                                      </p:cBhvr>
                                      <p:to>
                                        <p:strVal val="visible"/>
                                      </p:to>
                                    </p:set>
                                    <p:animEffect transition="in" filter="fade">
                                      <p:cBhvr>
                                        <p:cTn id="27" dur="1000"/>
                                        <p:tgtEl>
                                          <p:spTgt spid="158">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9" end="9"/>
                                            </p:txEl>
                                          </p:spTgt>
                                        </p:tgtEl>
                                        <p:attrNameLst>
                                          <p:attrName>style.visibility</p:attrName>
                                        </p:attrNameLst>
                                      </p:cBhvr>
                                      <p:to>
                                        <p:strVal val="visible"/>
                                      </p:to>
                                    </p:set>
                                    <p:animEffect transition="in" filter="fade">
                                      <p:cBhvr>
                                        <p:cTn id="32" dur="1000"/>
                                        <p:tgtEl>
                                          <p:spTgt spid="158">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17" end="17"/>
                                            </p:txEl>
                                          </p:spTgt>
                                        </p:tgtEl>
                                        <p:attrNameLst>
                                          <p:attrName>style.visibility</p:attrName>
                                        </p:attrNameLst>
                                      </p:cBhvr>
                                      <p:to>
                                        <p:strVal val="visible"/>
                                      </p:to>
                                    </p:set>
                                    <p:animEffect transition="in" filter="fade">
                                      <p:cBhvr>
                                        <p:cTn id="37" dur="1000"/>
                                        <p:tgtEl>
                                          <p:spTgt spid="158">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CHALLENGES AND FUTURE DIRECTIONS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268964"/>
            <a:ext cx="9488130" cy="446888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IN" sz="2000" b="1" u="sng" dirty="0">
                <a:latin typeface="Times New Roman" panose="02020603050405020304" pitchFamily="18" charset="0"/>
                <a:cs typeface="Times New Roman" panose="02020603050405020304" pitchFamily="18" charset="0"/>
              </a:rPr>
              <a:t>FUTURE DIRECTIONS</a:t>
            </a:r>
          </a:p>
          <a:p>
            <a:r>
              <a:rPr lang="en-IN" dirty="0">
                <a:latin typeface="Times New Roman" panose="02020603050405020304" pitchFamily="18" charset="0"/>
                <a:cs typeface="Times New Roman" panose="02020603050405020304" pitchFamily="18" charset="0"/>
              </a:rPr>
              <a:t> </a:t>
            </a:r>
          </a:p>
          <a:p>
            <a:pPr marL="342900" indent="-342900">
              <a:buFont typeface="+mj-lt"/>
              <a:buAutoNum type="arabicPeriod"/>
            </a:pPr>
            <a:r>
              <a:rPr lang="en-IN" sz="1700" b="1" u="sng" dirty="0">
                <a:latin typeface="Times New Roman" panose="02020603050405020304" pitchFamily="18" charset="0"/>
                <a:cs typeface="Times New Roman" panose="02020603050405020304" pitchFamily="18" charset="0"/>
              </a:rPr>
              <a:t>Rethinking Growth</a:t>
            </a:r>
            <a:r>
              <a:rPr lang="en-IN" sz="1700" dirty="0">
                <a:latin typeface="Times New Roman" panose="02020603050405020304" pitchFamily="18" charset="0"/>
                <a:cs typeface="Times New Roman" panose="02020603050405020304" pitchFamily="18" charset="0"/>
              </a:rPr>
              <a:t>: Societies need to rethink the meaning of growth and progress for global sustainability, drawing inspiration from simplicity and social innovation.</a:t>
            </a:r>
          </a:p>
          <a:p>
            <a:pPr marL="342900" indent="-342900">
              <a:buFont typeface="+mj-lt"/>
              <a:buAutoNum type="arabicPeriod"/>
            </a:pPr>
            <a:endParaRPr lang="en-IN" sz="17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IN" sz="1700" b="1" u="sng" dirty="0">
                <a:latin typeface="Times New Roman" panose="02020603050405020304" pitchFamily="18" charset="0"/>
                <a:cs typeface="Times New Roman" panose="02020603050405020304" pitchFamily="18" charset="0"/>
              </a:rPr>
              <a:t>Transforming Agriculture</a:t>
            </a:r>
            <a:r>
              <a:rPr lang="en-IN" sz="1700" dirty="0">
                <a:latin typeface="Times New Roman" panose="02020603050405020304" pitchFamily="18" charset="0"/>
                <a:cs typeface="Times New Roman" panose="02020603050405020304" pitchFamily="18" charset="0"/>
              </a:rPr>
              <a:t>: Rethinking agriculture and food systems is crucial for enhancing resilience and sustainability.</a:t>
            </a:r>
          </a:p>
          <a:p>
            <a:pPr marL="342900" indent="-342900">
              <a:buFont typeface="+mj-lt"/>
              <a:buAutoNum type="arabicPeriod"/>
            </a:pPr>
            <a:endParaRPr lang="en-IN" sz="17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IN" sz="1700" b="1" u="sng" dirty="0">
                <a:latin typeface="Times New Roman" panose="02020603050405020304" pitchFamily="18" charset="0"/>
                <a:cs typeface="Times New Roman" panose="02020603050405020304" pitchFamily="18" charset="0"/>
              </a:rPr>
              <a:t>Addressing Socio-Economic Impacts</a:t>
            </a:r>
            <a:r>
              <a:rPr lang="en-IN" sz="1700" dirty="0">
                <a:latin typeface="Times New Roman" panose="02020603050405020304" pitchFamily="18" charset="0"/>
                <a:cs typeface="Times New Roman" panose="02020603050405020304" pitchFamily="18" charset="0"/>
              </a:rPr>
              <a:t>: Policy responses must address potential socio-economic disparities and ensure an inclusive transition to a climate-neutral economy.</a:t>
            </a:r>
          </a:p>
          <a:p>
            <a:r>
              <a:rPr lang="en-IN" sz="17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024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1" end="1"/>
                                            </p:txEl>
                                          </p:spTgt>
                                        </p:tgtEl>
                                        <p:attrNameLst>
                                          <p:attrName>style.visibility</p:attrName>
                                        </p:attrNameLst>
                                      </p:cBhvr>
                                      <p:to>
                                        <p:strVal val="visible"/>
                                      </p:to>
                                    </p:set>
                                    <p:animEffect transition="in" filter="fade">
                                      <p:cBhvr>
                                        <p:cTn id="7" dur="1000"/>
                                        <p:tgtEl>
                                          <p:spTgt spid="15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0" end="0"/>
                                            </p:txEl>
                                          </p:spTgt>
                                        </p:tgtEl>
                                        <p:attrNameLst>
                                          <p:attrName>style.visibility</p:attrName>
                                        </p:attrNameLst>
                                      </p:cBhvr>
                                      <p:to>
                                        <p:strVal val="visible"/>
                                      </p:to>
                                    </p:set>
                                    <p:animEffect transition="in" filter="fade">
                                      <p:cBhvr>
                                        <p:cTn id="12" dur="1000"/>
                                        <p:tgtEl>
                                          <p:spTgt spid="15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6" end="6"/>
                                            </p:txEl>
                                          </p:spTgt>
                                        </p:tgtEl>
                                        <p:attrNameLst>
                                          <p:attrName>style.visibility</p:attrName>
                                        </p:attrNameLst>
                                      </p:cBhvr>
                                      <p:to>
                                        <p:strVal val="visible"/>
                                      </p:to>
                                    </p:set>
                                    <p:animEffect transition="in" filter="fade">
                                      <p:cBhvr>
                                        <p:cTn id="27" dur="1000"/>
                                        <p:tgtEl>
                                          <p:spTgt spid="15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7" end="7"/>
                                            </p:txEl>
                                          </p:spTgt>
                                        </p:tgtEl>
                                        <p:attrNameLst>
                                          <p:attrName>style.visibility</p:attrName>
                                        </p:attrNameLst>
                                      </p:cBhvr>
                                      <p:to>
                                        <p:strVal val="visible"/>
                                      </p:to>
                                    </p:set>
                                    <p:animEffect transition="in" filter="fade">
                                      <p:cBhvr>
                                        <p:cTn id="32" dur="1000"/>
                                        <p:tgtEl>
                                          <p:spTgt spid="1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CONCLUSION</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268964"/>
            <a:ext cx="9488130" cy="446888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buFont typeface="Arial" panose="020B0604020202020204" pitchFamily="34" charset="0"/>
              <a:buChar char="•"/>
            </a:pPr>
            <a:r>
              <a:rPr lang="en-IN" sz="1800" dirty="0">
                <a:latin typeface="Times New Roman" panose="02020603050405020304" pitchFamily="18" charset="0"/>
                <a:cs typeface="Times New Roman" panose="02020603050405020304" pitchFamily="18" charset="0"/>
              </a:rPr>
              <a:t>The European Union's commitment to the 2030 Agenda and the Sustainable Development Goals (SDGs) is evident through various legislative initiatives and policy frameworks.</a:t>
            </a:r>
          </a:p>
          <a:p>
            <a:pPr marL="285750" indent="-285750">
              <a:buFont typeface="Arial" panose="020B0604020202020204" pitchFamily="34" charset="0"/>
              <a:buChar char="•"/>
            </a:pPr>
            <a:r>
              <a:rPr lang="en-IN" sz="1800" dirty="0">
                <a:latin typeface="Times New Roman" panose="02020603050405020304" pitchFamily="18" charset="0"/>
                <a:cs typeface="Times New Roman" panose="02020603050405020304" pitchFamily="18" charset="0"/>
              </a:rPr>
              <a:t>Sustainable development principles, such as the precautionary principle, the polluter-pays principle, and the integration of sustainability into legislation, are integral to EU policymaking.</a:t>
            </a:r>
          </a:p>
          <a:p>
            <a:pPr marL="285750" indent="-285750">
              <a:buFont typeface="Arial" panose="020B0604020202020204" pitchFamily="34" charset="0"/>
              <a:buChar char="•"/>
            </a:pPr>
            <a:r>
              <a:rPr lang="en-IN" sz="1800" dirty="0">
                <a:latin typeface="Times New Roman" panose="02020603050405020304" pitchFamily="18" charset="0"/>
                <a:cs typeface="Times New Roman" panose="02020603050405020304" pitchFamily="18" charset="0"/>
              </a:rPr>
              <a:t>Challenges such as economic growth, transitioning to a climate-neutral economy, and reimagining agriculture for sustainability underscore the ongoing efforts and complexities in implementing sustainable development in EU legislation.</a:t>
            </a:r>
          </a:p>
          <a:p>
            <a:pPr marL="285750" indent="-285750">
              <a:buFont typeface="Arial" panose="020B0604020202020204" pitchFamily="34" charset="0"/>
              <a:buChar char="•"/>
            </a:pPr>
            <a:r>
              <a:rPr lang="en-IN" sz="1800" dirty="0">
                <a:latin typeface="Times New Roman" panose="02020603050405020304" pitchFamily="18" charset="0"/>
                <a:cs typeface="Times New Roman" panose="02020603050405020304" pitchFamily="18" charset="0"/>
              </a:rPr>
              <a:t>Sustainable development is not just a goal but a necessity for the EU to address pressing environmental, social, and economic challenges.</a:t>
            </a:r>
          </a:p>
          <a:p>
            <a:pPr marL="285750" indent="-285750">
              <a:buFont typeface="Arial" panose="020B0604020202020204" pitchFamily="34" charset="0"/>
              <a:buChar char="•"/>
            </a:pPr>
            <a:r>
              <a:rPr lang="en-IN" sz="1800" dirty="0">
                <a:latin typeface="Times New Roman" panose="02020603050405020304" pitchFamily="18" charset="0"/>
                <a:cs typeface="Times New Roman" panose="02020603050405020304" pitchFamily="18" charset="0"/>
              </a:rPr>
              <a:t>EU legislation plays a crucial role in promoting sustainable development by integrating principles that prioritize environmental protection, social equity, and economic prosperity.</a:t>
            </a:r>
          </a:p>
          <a:p>
            <a:pPr marL="285750" indent="-285750">
              <a:buFont typeface="Arial" panose="020B0604020202020204" pitchFamily="34" charset="0"/>
              <a:buChar char="•"/>
            </a:pPr>
            <a:r>
              <a:rPr lang="en-IN" sz="1800" dirty="0">
                <a:latin typeface="Times New Roman" panose="02020603050405020304" pitchFamily="18" charset="0"/>
                <a:cs typeface="Times New Roman" panose="02020603050405020304" pitchFamily="18" charset="0"/>
              </a:rPr>
              <a:t>Upholding sustainable development in EU legislation ensures the well-being of current and future generations, fosters resilience to global challenges, and contributes to a more sustainable and prosperous Europe.</a:t>
            </a:r>
          </a:p>
          <a:p>
            <a:r>
              <a:rPr lang="en-IN" sz="1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8152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EXTRA READING MATERIAL</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268964"/>
            <a:ext cx="9488130" cy="446888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US" sz="2800" b="1" dirty="0">
                <a:latin typeface="Times New Roman" panose="02020603050405020304" pitchFamily="18" charset="0"/>
                <a:cs typeface="Times New Roman" panose="02020603050405020304" pitchFamily="18" charset="0"/>
              </a:rPr>
              <a:t>Sustainable development in the European Union – Monitoring report on progress towards the SDGs in an EU context – 2023 edition</a:t>
            </a:r>
          </a:p>
          <a:p>
            <a:endParaRPr lang="en-IN" sz="1800" dirty="0">
              <a:latin typeface="Times New Roman" panose="02020603050405020304" pitchFamily="18" charset="0"/>
              <a:cs typeface="Times New Roman" panose="02020603050405020304" pitchFamily="18" charset="0"/>
            </a:endParaRPr>
          </a:p>
          <a:p>
            <a:endParaRPr lang="en-IN" sz="1800" dirty="0">
              <a:latin typeface="Times New Roman" panose="02020603050405020304" pitchFamily="18" charset="0"/>
              <a:cs typeface="Times New Roman" panose="02020603050405020304" pitchFamily="18" charset="0"/>
            </a:endParaRPr>
          </a:p>
          <a:p>
            <a:r>
              <a:rPr lang="en-IN" sz="1800" dirty="0">
                <a:latin typeface="Times New Roman" panose="02020603050405020304" pitchFamily="18" charset="0"/>
                <a:cs typeface="Times New Roman" panose="02020603050405020304" pitchFamily="18" charset="0"/>
                <a:hlinkClick r:id="rId3"/>
              </a:rPr>
              <a:t>https://ec.europa.eu/eurostat/en/web/products-statistical-reports/w/ks-05-23-188</a:t>
            </a:r>
            <a:endParaRPr lang="en-IN"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511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3" end="3"/>
                                            </p:txEl>
                                          </p:spTgt>
                                        </p:tgtEl>
                                        <p:attrNameLst>
                                          <p:attrName>style.visibility</p:attrName>
                                        </p:attrNameLst>
                                      </p:cBhvr>
                                      <p:to>
                                        <p:strVal val="visible"/>
                                      </p:to>
                                    </p:set>
                                    <p:animEffect transition="in" filter="fade">
                                      <p:cBhvr>
                                        <p:cTn id="7" dur="1000"/>
                                        <p:tgtEl>
                                          <p:spTgt spid="15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0" end="0"/>
                                            </p:txEl>
                                          </p:spTgt>
                                        </p:tgtEl>
                                        <p:attrNameLst>
                                          <p:attrName>style.visibility</p:attrName>
                                        </p:attrNameLst>
                                      </p:cBhvr>
                                      <p:to>
                                        <p:strVal val="visible"/>
                                      </p:to>
                                    </p:set>
                                    <p:animEffect transition="in" filter="fade">
                                      <p:cBhvr>
                                        <p:cTn id="12"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74606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DEFINITION OF SUSTAINABLE DEVELOPMENT</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592356"/>
            <a:ext cx="9746061"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IN" b="1" u="sng" dirty="0">
                <a:latin typeface="Times New Roman" panose="02020603050405020304" pitchFamily="18" charset="0"/>
                <a:cs typeface="Times New Roman" panose="02020603050405020304" pitchFamily="18" charset="0"/>
              </a:rPr>
              <a:t>DEFINITION:</a:t>
            </a:r>
          </a:p>
          <a:p>
            <a:r>
              <a:rPr lang="en-IN" dirty="0">
                <a:latin typeface="Times New Roman" panose="02020603050405020304" pitchFamily="18" charset="0"/>
                <a:cs typeface="Times New Roman" panose="02020603050405020304" pitchFamily="18" charset="0"/>
              </a:rPr>
              <a:t>The European Commission, under the leadership of </a:t>
            </a:r>
            <a:r>
              <a:rPr lang="en-IN" u="sng" dirty="0">
                <a:latin typeface="Times New Roman" panose="02020603050405020304" pitchFamily="18" charset="0"/>
                <a:cs typeface="Times New Roman" panose="02020603050405020304" pitchFamily="18" charset="0"/>
              </a:rPr>
              <a:t>President Von Der Leyen</a:t>
            </a:r>
            <a:r>
              <a:rPr lang="en-IN" dirty="0">
                <a:latin typeface="Times New Roman" panose="02020603050405020304" pitchFamily="18" charset="0"/>
                <a:cs typeface="Times New Roman" panose="02020603050405020304" pitchFamily="18" charset="0"/>
              </a:rPr>
              <a:t>, views sustainable development as a fundamental principle guiding policymaking. Sustainable development entails meeting the needs of the present without compromising the ability of future generations to meet their own needs. It encompasses economic, social, and environmental considerations, striving for a balance between these dimensions.</a:t>
            </a:r>
          </a:p>
          <a:p>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 </a:t>
            </a:r>
          </a:p>
          <a:p>
            <a:r>
              <a:rPr lang="en-IN" b="1" u="sng" dirty="0">
                <a:latin typeface="Times New Roman" panose="02020603050405020304" pitchFamily="18" charset="0"/>
                <a:cs typeface="Times New Roman" panose="02020603050405020304" pitchFamily="18" charset="0"/>
              </a:rPr>
              <a:t>Importance of Integrating Sustainable Development Principles into Legislation:</a:t>
            </a:r>
          </a:p>
          <a:p>
            <a:endParaRPr lang="en-IN" u="sng"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 The Commission recognizes the significance of embedding sustainable development principles into legislation. By doing so, policies and actions are aligned with long-term sustainability goals, contributing to the well-being of current and future generations. Legislation integrating sustainable development principles promotes responsible resource management, economic prosperity, social equity, and environmental protection. This ensures that the EU addresses pressing global challenges such as climate change, biodiversity loss, social inequality, and economic instability effectively, leading to a sustainable future.</a:t>
            </a:r>
          </a:p>
          <a:p>
            <a:pPr marL="457200" marR="0" lvl="1" indent="0" algn="just" rtl="0">
              <a:lnSpc>
                <a:spcPct val="150000"/>
              </a:lnSpc>
              <a:spcBef>
                <a:spcPts val="0"/>
              </a:spcBef>
              <a:spcAft>
                <a:spcPts val="0"/>
              </a:spcAft>
              <a:buClr>
                <a:srgbClr val="000000"/>
              </a:buClr>
              <a:buSzPts val="1600"/>
              <a:buFont typeface="Arial"/>
              <a:buNone/>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6" end="6"/>
                                            </p:txEl>
                                          </p:spTgt>
                                        </p:tgtEl>
                                        <p:attrNameLst>
                                          <p:attrName>style.visibility</p:attrName>
                                        </p:attrNameLst>
                                      </p:cBhvr>
                                      <p:to>
                                        <p:strVal val="visible"/>
                                      </p:to>
                                    </p:set>
                                    <p:animEffect transition="in" filter="fade">
                                      <p:cBhvr>
                                        <p:cTn id="27" dur="1000"/>
                                        <p:tgtEl>
                                          <p:spTgt spid="1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epeicted President von der Leyen’s Political Guidelines">
            <a:extLst>
              <a:ext uri="{FF2B5EF4-FFF2-40B4-BE49-F238E27FC236}">
                <a16:creationId xmlns:a16="http://schemas.microsoft.com/office/drawing/2014/main" id="{A2FC0B08-F44F-B102-0A21-CCB2D155E8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55" y="671804"/>
            <a:ext cx="5355772" cy="52717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showing the  Sustainable Developent goals government aproach">
            <a:extLst>
              <a:ext uri="{FF2B5EF4-FFF2-40B4-BE49-F238E27FC236}">
                <a16:creationId xmlns:a16="http://schemas.microsoft.com/office/drawing/2014/main" id="{B48909A0-F1B4-1C4E-0A51-3C97C66990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3754" y="671804"/>
            <a:ext cx="5355772" cy="5271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678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38E0E-8783-889A-42F7-FC57843E4A85}"/>
              </a:ext>
            </a:extLst>
          </p:cNvPr>
          <p:cNvSpPr txBox="1"/>
          <p:nvPr/>
        </p:nvSpPr>
        <p:spPr>
          <a:xfrm>
            <a:off x="309880" y="1330320"/>
            <a:ext cx="7066280" cy="5078313"/>
          </a:xfrm>
          <a:prstGeom prst="rect">
            <a:avLst/>
          </a:prstGeom>
          <a:noFill/>
        </p:spPr>
        <p:txBody>
          <a:bodyPr wrap="square">
            <a:spAutoFit/>
          </a:bodyPr>
          <a:lstStyle/>
          <a:p>
            <a:pPr algn="l"/>
            <a:r>
              <a:rPr lang="en-US" sz="1800" dirty="0">
                <a:solidFill>
                  <a:srgbClr val="404040"/>
                </a:solidFill>
                <a:effectLst/>
                <a:latin typeface="Times New Roman" panose="02020603050405020304" pitchFamily="18" charset="0"/>
                <a:cs typeface="Times New Roman" panose="02020603050405020304" pitchFamily="18" charset="0"/>
              </a:rPr>
              <a:t>Sustainable Development Goal 1: </a:t>
            </a:r>
            <a:r>
              <a:rPr lang="en-US" sz="1800" u="sng" dirty="0">
                <a:solidFill>
                  <a:srgbClr val="004494"/>
                </a:solidFill>
                <a:effectLst/>
                <a:latin typeface="Times New Roman" panose="02020603050405020304" pitchFamily="18" charset="0"/>
                <a:cs typeface="Times New Roman" panose="02020603050405020304" pitchFamily="18" charset="0"/>
                <a:hlinkClick r:id="rId2"/>
              </a:rPr>
              <a:t>No poverty</a:t>
            </a:r>
            <a:endParaRPr lang="en-US" sz="1800" dirty="0">
              <a:solidFill>
                <a:srgbClr val="404040"/>
              </a:solidFill>
              <a:effectLst/>
              <a:latin typeface="Times New Roman" panose="02020603050405020304" pitchFamily="18" charset="0"/>
              <a:cs typeface="Times New Roman" panose="02020603050405020304" pitchFamily="18" charset="0"/>
            </a:endParaRPr>
          </a:p>
          <a:p>
            <a:pPr algn="l"/>
            <a:r>
              <a:rPr lang="en-US" sz="1800" dirty="0">
                <a:solidFill>
                  <a:srgbClr val="404040"/>
                </a:solidFill>
                <a:effectLst/>
                <a:latin typeface="Times New Roman" panose="02020603050405020304" pitchFamily="18" charset="0"/>
                <a:cs typeface="Times New Roman" panose="02020603050405020304" pitchFamily="18" charset="0"/>
              </a:rPr>
              <a:t>Sustainable Development Goal 2: </a:t>
            </a:r>
            <a:r>
              <a:rPr lang="en-US" sz="1800" u="sng" dirty="0">
                <a:solidFill>
                  <a:srgbClr val="004494"/>
                </a:solidFill>
                <a:effectLst/>
                <a:latin typeface="Times New Roman" panose="02020603050405020304" pitchFamily="18" charset="0"/>
                <a:cs typeface="Times New Roman" panose="02020603050405020304" pitchFamily="18" charset="0"/>
                <a:hlinkClick r:id="rId3"/>
              </a:rPr>
              <a:t>Zero hunger</a:t>
            </a:r>
            <a:r>
              <a:rPr lang="en-US" sz="1800" dirty="0">
                <a:solidFill>
                  <a:srgbClr val="404040"/>
                </a:solidFill>
                <a:effectLst/>
                <a:latin typeface="Times New Roman" panose="02020603050405020304" pitchFamily="18" charset="0"/>
                <a:cs typeface="Times New Roman" panose="02020603050405020304" pitchFamily="18" charset="0"/>
              </a:rPr>
              <a:t> </a:t>
            </a:r>
          </a:p>
          <a:p>
            <a:pPr algn="l"/>
            <a:r>
              <a:rPr lang="en-US" sz="1800" dirty="0">
                <a:solidFill>
                  <a:srgbClr val="404040"/>
                </a:solidFill>
                <a:effectLst/>
                <a:latin typeface="Times New Roman" panose="02020603050405020304" pitchFamily="18" charset="0"/>
                <a:cs typeface="Times New Roman" panose="02020603050405020304" pitchFamily="18" charset="0"/>
              </a:rPr>
              <a:t>Sustainable Development Goal 3: </a:t>
            </a:r>
            <a:r>
              <a:rPr lang="en-US" sz="1800" u="sng" dirty="0">
                <a:solidFill>
                  <a:srgbClr val="004494"/>
                </a:solidFill>
                <a:effectLst/>
                <a:latin typeface="Times New Roman" panose="02020603050405020304" pitchFamily="18" charset="0"/>
                <a:cs typeface="Times New Roman" panose="02020603050405020304" pitchFamily="18" charset="0"/>
                <a:hlinkClick r:id="rId4"/>
              </a:rPr>
              <a:t>Good health and well-being</a:t>
            </a:r>
            <a:endParaRPr lang="en-US" sz="1800" dirty="0">
              <a:solidFill>
                <a:srgbClr val="404040"/>
              </a:solidFill>
              <a:effectLst/>
              <a:latin typeface="Times New Roman" panose="02020603050405020304" pitchFamily="18" charset="0"/>
              <a:cs typeface="Times New Roman" panose="02020603050405020304" pitchFamily="18" charset="0"/>
            </a:endParaRPr>
          </a:p>
          <a:p>
            <a:pPr algn="l"/>
            <a:r>
              <a:rPr lang="en-US" sz="1800" dirty="0">
                <a:solidFill>
                  <a:srgbClr val="404040"/>
                </a:solidFill>
                <a:effectLst/>
                <a:latin typeface="Times New Roman" panose="02020603050405020304" pitchFamily="18" charset="0"/>
                <a:cs typeface="Times New Roman" panose="02020603050405020304" pitchFamily="18" charset="0"/>
              </a:rPr>
              <a:t>Sustainable Development Goal 4: </a:t>
            </a:r>
            <a:r>
              <a:rPr lang="en-US" sz="1800" u="sng" dirty="0">
                <a:solidFill>
                  <a:srgbClr val="004494"/>
                </a:solidFill>
                <a:effectLst/>
                <a:latin typeface="Times New Roman" panose="02020603050405020304" pitchFamily="18" charset="0"/>
                <a:cs typeface="Times New Roman" panose="02020603050405020304" pitchFamily="18" charset="0"/>
                <a:hlinkClick r:id="rId5"/>
              </a:rPr>
              <a:t>Quality education</a:t>
            </a:r>
            <a:endParaRPr lang="en-US" sz="1800" dirty="0">
              <a:solidFill>
                <a:srgbClr val="404040"/>
              </a:solidFill>
              <a:effectLst/>
              <a:latin typeface="Times New Roman" panose="02020603050405020304" pitchFamily="18" charset="0"/>
              <a:cs typeface="Times New Roman" panose="02020603050405020304" pitchFamily="18" charset="0"/>
            </a:endParaRPr>
          </a:p>
          <a:p>
            <a:pPr algn="l"/>
            <a:r>
              <a:rPr lang="en-US" sz="1800" dirty="0">
                <a:solidFill>
                  <a:srgbClr val="404040"/>
                </a:solidFill>
                <a:effectLst/>
                <a:latin typeface="Times New Roman" panose="02020603050405020304" pitchFamily="18" charset="0"/>
                <a:cs typeface="Times New Roman" panose="02020603050405020304" pitchFamily="18" charset="0"/>
              </a:rPr>
              <a:t>Sustainable Development Goal 5: </a:t>
            </a:r>
            <a:r>
              <a:rPr lang="en-US" sz="1800" u="sng" dirty="0">
                <a:solidFill>
                  <a:srgbClr val="004494"/>
                </a:solidFill>
                <a:effectLst/>
                <a:latin typeface="Times New Roman" panose="02020603050405020304" pitchFamily="18" charset="0"/>
                <a:cs typeface="Times New Roman" panose="02020603050405020304" pitchFamily="18" charset="0"/>
                <a:hlinkClick r:id="rId6"/>
              </a:rPr>
              <a:t>Gender equality</a:t>
            </a:r>
            <a:endParaRPr lang="en-US" sz="1800" dirty="0">
              <a:solidFill>
                <a:srgbClr val="404040"/>
              </a:solidFill>
              <a:effectLst/>
              <a:latin typeface="Times New Roman" panose="02020603050405020304" pitchFamily="18" charset="0"/>
              <a:cs typeface="Times New Roman" panose="02020603050405020304" pitchFamily="18" charset="0"/>
            </a:endParaRPr>
          </a:p>
          <a:p>
            <a:pPr algn="l"/>
            <a:r>
              <a:rPr lang="en-US" sz="1800" dirty="0">
                <a:solidFill>
                  <a:srgbClr val="404040"/>
                </a:solidFill>
                <a:effectLst/>
                <a:latin typeface="Times New Roman" panose="02020603050405020304" pitchFamily="18" charset="0"/>
                <a:cs typeface="Times New Roman" panose="02020603050405020304" pitchFamily="18" charset="0"/>
              </a:rPr>
              <a:t>Sustainable Development Goal 6: </a:t>
            </a:r>
            <a:r>
              <a:rPr lang="en-US" sz="1800" u="sng" dirty="0">
                <a:solidFill>
                  <a:srgbClr val="004494"/>
                </a:solidFill>
                <a:effectLst/>
                <a:latin typeface="Times New Roman" panose="02020603050405020304" pitchFamily="18" charset="0"/>
                <a:cs typeface="Times New Roman" panose="02020603050405020304" pitchFamily="18" charset="0"/>
                <a:hlinkClick r:id="rId7"/>
              </a:rPr>
              <a:t>Clear water and sanitation</a:t>
            </a:r>
            <a:r>
              <a:rPr lang="en-US" sz="1800" dirty="0">
                <a:solidFill>
                  <a:srgbClr val="404040"/>
                </a:solidFill>
                <a:effectLst/>
                <a:latin typeface="Times New Roman" panose="02020603050405020304" pitchFamily="18" charset="0"/>
                <a:cs typeface="Times New Roman" panose="02020603050405020304" pitchFamily="18" charset="0"/>
              </a:rPr>
              <a:t> </a:t>
            </a:r>
          </a:p>
          <a:p>
            <a:pPr algn="l"/>
            <a:r>
              <a:rPr lang="en-US" sz="1800" dirty="0">
                <a:solidFill>
                  <a:srgbClr val="404040"/>
                </a:solidFill>
                <a:effectLst/>
                <a:latin typeface="Times New Roman" panose="02020603050405020304" pitchFamily="18" charset="0"/>
                <a:cs typeface="Times New Roman" panose="02020603050405020304" pitchFamily="18" charset="0"/>
              </a:rPr>
              <a:t>Sustainable Development Goal 7: </a:t>
            </a:r>
            <a:r>
              <a:rPr lang="en-US" sz="1800" u="sng" dirty="0">
                <a:solidFill>
                  <a:srgbClr val="004494"/>
                </a:solidFill>
                <a:effectLst/>
                <a:latin typeface="Times New Roman" panose="02020603050405020304" pitchFamily="18" charset="0"/>
                <a:cs typeface="Times New Roman" panose="02020603050405020304" pitchFamily="18" charset="0"/>
                <a:hlinkClick r:id="rId8"/>
              </a:rPr>
              <a:t>Affordable and clean energy</a:t>
            </a:r>
            <a:r>
              <a:rPr lang="en-US" sz="1800" dirty="0">
                <a:solidFill>
                  <a:srgbClr val="404040"/>
                </a:solidFill>
                <a:effectLst/>
                <a:latin typeface="Times New Roman" panose="02020603050405020304" pitchFamily="18" charset="0"/>
                <a:cs typeface="Times New Roman" panose="02020603050405020304" pitchFamily="18" charset="0"/>
              </a:rPr>
              <a:t> </a:t>
            </a:r>
          </a:p>
          <a:p>
            <a:pPr algn="l"/>
            <a:r>
              <a:rPr lang="en-US" sz="1800" dirty="0">
                <a:solidFill>
                  <a:srgbClr val="404040"/>
                </a:solidFill>
                <a:effectLst/>
                <a:latin typeface="Times New Roman" panose="02020603050405020304" pitchFamily="18" charset="0"/>
                <a:cs typeface="Times New Roman" panose="02020603050405020304" pitchFamily="18" charset="0"/>
              </a:rPr>
              <a:t>Sustainable Development Goal 8: </a:t>
            </a:r>
            <a:r>
              <a:rPr lang="en-US" sz="1800" u="sng" dirty="0">
                <a:solidFill>
                  <a:srgbClr val="004494"/>
                </a:solidFill>
                <a:effectLst/>
                <a:latin typeface="Times New Roman" panose="02020603050405020304" pitchFamily="18" charset="0"/>
                <a:cs typeface="Times New Roman" panose="02020603050405020304" pitchFamily="18" charset="0"/>
                <a:hlinkClick r:id="rId9"/>
              </a:rPr>
              <a:t>Decent work and economic growth</a:t>
            </a:r>
            <a:r>
              <a:rPr lang="en-US" sz="1800" dirty="0">
                <a:solidFill>
                  <a:srgbClr val="404040"/>
                </a:solidFill>
                <a:effectLst/>
                <a:latin typeface="Times New Roman" panose="02020603050405020304" pitchFamily="18" charset="0"/>
                <a:cs typeface="Times New Roman" panose="02020603050405020304" pitchFamily="18" charset="0"/>
              </a:rPr>
              <a:t> </a:t>
            </a:r>
          </a:p>
          <a:p>
            <a:pPr algn="l"/>
            <a:r>
              <a:rPr lang="en-US" sz="1800" dirty="0">
                <a:solidFill>
                  <a:srgbClr val="404040"/>
                </a:solidFill>
                <a:effectLst/>
                <a:latin typeface="Times New Roman" panose="02020603050405020304" pitchFamily="18" charset="0"/>
                <a:cs typeface="Times New Roman" panose="02020603050405020304" pitchFamily="18" charset="0"/>
              </a:rPr>
              <a:t>Sustainable Development Goal 9: </a:t>
            </a:r>
            <a:r>
              <a:rPr lang="en-US" sz="1800" u="sng" dirty="0">
                <a:solidFill>
                  <a:srgbClr val="004494"/>
                </a:solidFill>
                <a:effectLst/>
                <a:latin typeface="Times New Roman" panose="02020603050405020304" pitchFamily="18" charset="0"/>
                <a:cs typeface="Times New Roman" panose="02020603050405020304" pitchFamily="18" charset="0"/>
                <a:hlinkClick r:id="rId10"/>
              </a:rPr>
              <a:t>Industry, innovation and infrastructure</a:t>
            </a:r>
            <a:r>
              <a:rPr lang="en-US" sz="1800" dirty="0">
                <a:solidFill>
                  <a:srgbClr val="404040"/>
                </a:solidFill>
                <a:effectLst/>
                <a:latin typeface="Times New Roman" panose="02020603050405020304" pitchFamily="18" charset="0"/>
                <a:cs typeface="Times New Roman" panose="02020603050405020304" pitchFamily="18" charset="0"/>
              </a:rPr>
              <a:t>  </a:t>
            </a:r>
          </a:p>
          <a:p>
            <a:pPr algn="l"/>
            <a:r>
              <a:rPr lang="en-US" sz="1800" dirty="0">
                <a:solidFill>
                  <a:srgbClr val="404040"/>
                </a:solidFill>
                <a:effectLst/>
                <a:latin typeface="Times New Roman" panose="02020603050405020304" pitchFamily="18" charset="0"/>
                <a:cs typeface="Times New Roman" panose="02020603050405020304" pitchFamily="18" charset="0"/>
              </a:rPr>
              <a:t>Sustainable Development Goal 10: </a:t>
            </a:r>
            <a:r>
              <a:rPr lang="en-US" sz="1800" u="sng" dirty="0">
                <a:solidFill>
                  <a:srgbClr val="004494"/>
                </a:solidFill>
                <a:effectLst/>
                <a:latin typeface="Times New Roman" panose="02020603050405020304" pitchFamily="18" charset="0"/>
                <a:cs typeface="Times New Roman" panose="02020603050405020304" pitchFamily="18" charset="0"/>
                <a:hlinkClick r:id="rId11"/>
              </a:rPr>
              <a:t>Reduced inequalities</a:t>
            </a:r>
            <a:r>
              <a:rPr lang="en-US" sz="1800" dirty="0">
                <a:solidFill>
                  <a:srgbClr val="404040"/>
                </a:solidFill>
                <a:effectLst/>
                <a:latin typeface="Times New Roman" panose="02020603050405020304" pitchFamily="18" charset="0"/>
                <a:cs typeface="Times New Roman" panose="02020603050405020304" pitchFamily="18" charset="0"/>
              </a:rPr>
              <a:t>  </a:t>
            </a:r>
          </a:p>
          <a:p>
            <a:pPr algn="l"/>
            <a:r>
              <a:rPr lang="en-US" sz="1800" dirty="0">
                <a:solidFill>
                  <a:srgbClr val="404040"/>
                </a:solidFill>
                <a:effectLst/>
                <a:latin typeface="Times New Roman" panose="02020603050405020304" pitchFamily="18" charset="0"/>
                <a:cs typeface="Times New Roman" panose="02020603050405020304" pitchFamily="18" charset="0"/>
              </a:rPr>
              <a:t>Sustainable Development Goal 11: </a:t>
            </a:r>
            <a:r>
              <a:rPr lang="en-US" sz="1800" u="sng" dirty="0">
                <a:solidFill>
                  <a:srgbClr val="004494"/>
                </a:solidFill>
                <a:effectLst/>
                <a:latin typeface="Times New Roman" panose="02020603050405020304" pitchFamily="18" charset="0"/>
                <a:cs typeface="Times New Roman" panose="02020603050405020304" pitchFamily="18" charset="0"/>
                <a:hlinkClick r:id="rId12"/>
              </a:rPr>
              <a:t>Sustainable cities and communities</a:t>
            </a:r>
            <a:r>
              <a:rPr lang="en-US" sz="1800" dirty="0">
                <a:solidFill>
                  <a:srgbClr val="404040"/>
                </a:solidFill>
                <a:effectLst/>
                <a:latin typeface="Times New Roman" panose="02020603050405020304" pitchFamily="18" charset="0"/>
                <a:cs typeface="Times New Roman" panose="02020603050405020304" pitchFamily="18" charset="0"/>
              </a:rPr>
              <a:t> </a:t>
            </a:r>
          </a:p>
          <a:p>
            <a:pPr algn="l"/>
            <a:r>
              <a:rPr lang="en-US" sz="1800" dirty="0">
                <a:solidFill>
                  <a:srgbClr val="404040"/>
                </a:solidFill>
                <a:effectLst/>
                <a:latin typeface="Times New Roman" panose="02020603050405020304" pitchFamily="18" charset="0"/>
                <a:cs typeface="Times New Roman" panose="02020603050405020304" pitchFamily="18" charset="0"/>
              </a:rPr>
              <a:t>Sustainable Development Goal 12: </a:t>
            </a:r>
            <a:r>
              <a:rPr lang="en-US" sz="1800" u="sng" dirty="0">
                <a:solidFill>
                  <a:srgbClr val="004494"/>
                </a:solidFill>
                <a:effectLst/>
                <a:latin typeface="Times New Roman" panose="02020603050405020304" pitchFamily="18" charset="0"/>
                <a:cs typeface="Times New Roman" panose="02020603050405020304" pitchFamily="18" charset="0"/>
                <a:hlinkClick r:id="rId13"/>
              </a:rPr>
              <a:t>Responsible consumption and production</a:t>
            </a:r>
            <a:r>
              <a:rPr lang="en-US" sz="1800" dirty="0">
                <a:solidFill>
                  <a:srgbClr val="404040"/>
                </a:solidFill>
                <a:effectLst/>
                <a:latin typeface="Times New Roman" panose="02020603050405020304" pitchFamily="18" charset="0"/>
                <a:cs typeface="Times New Roman" panose="02020603050405020304" pitchFamily="18" charset="0"/>
              </a:rPr>
              <a:t> </a:t>
            </a:r>
          </a:p>
          <a:p>
            <a:pPr algn="l"/>
            <a:r>
              <a:rPr lang="en-US" sz="1800" dirty="0">
                <a:solidFill>
                  <a:srgbClr val="404040"/>
                </a:solidFill>
                <a:effectLst/>
                <a:latin typeface="Times New Roman" panose="02020603050405020304" pitchFamily="18" charset="0"/>
                <a:cs typeface="Times New Roman" panose="02020603050405020304" pitchFamily="18" charset="0"/>
              </a:rPr>
              <a:t>Sustainable Development Goal 13: </a:t>
            </a:r>
            <a:r>
              <a:rPr lang="en-US" sz="1800" u="sng" dirty="0">
                <a:solidFill>
                  <a:srgbClr val="004494"/>
                </a:solidFill>
                <a:effectLst/>
                <a:latin typeface="Times New Roman" panose="02020603050405020304" pitchFamily="18" charset="0"/>
                <a:cs typeface="Times New Roman" panose="02020603050405020304" pitchFamily="18" charset="0"/>
                <a:hlinkClick r:id="rId14"/>
              </a:rPr>
              <a:t>Climate action</a:t>
            </a:r>
            <a:r>
              <a:rPr lang="en-US" sz="1800" dirty="0">
                <a:solidFill>
                  <a:srgbClr val="404040"/>
                </a:solidFill>
                <a:effectLst/>
                <a:latin typeface="Times New Roman" panose="02020603050405020304" pitchFamily="18" charset="0"/>
                <a:cs typeface="Times New Roman" panose="02020603050405020304" pitchFamily="18" charset="0"/>
              </a:rPr>
              <a:t> </a:t>
            </a:r>
          </a:p>
          <a:p>
            <a:pPr algn="l"/>
            <a:r>
              <a:rPr lang="en-US" sz="1800" dirty="0">
                <a:solidFill>
                  <a:srgbClr val="404040"/>
                </a:solidFill>
                <a:effectLst/>
                <a:latin typeface="Times New Roman" panose="02020603050405020304" pitchFamily="18" charset="0"/>
                <a:cs typeface="Times New Roman" panose="02020603050405020304" pitchFamily="18" charset="0"/>
              </a:rPr>
              <a:t>Sustainable Development Goal 14: </a:t>
            </a:r>
            <a:r>
              <a:rPr lang="en-US" sz="1800" u="sng" dirty="0">
                <a:solidFill>
                  <a:srgbClr val="004494"/>
                </a:solidFill>
                <a:effectLst/>
                <a:latin typeface="Times New Roman" panose="02020603050405020304" pitchFamily="18" charset="0"/>
                <a:cs typeface="Times New Roman" panose="02020603050405020304" pitchFamily="18" charset="0"/>
                <a:hlinkClick r:id="rId15"/>
              </a:rPr>
              <a:t>Life below water</a:t>
            </a:r>
            <a:r>
              <a:rPr lang="en-US" sz="1800" dirty="0">
                <a:solidFill>
                  <a:srgbClr val="404040"/>
                </a:solidFill>
                <a:effectLst/>
                <a:latin typeface="Times New Roman" panose="02020603050405020304" pitchFamily="18" charset="0"/>
                <a:cs typeface="Times New Roman" panose="02020603050405020304" pitchFamily="18" charset="0"/>
              </a:rPr>
              <a:t>  </a:t>
            </a:r>
          </a:p>
          <a:p>
            <a:pPr algn="l"/>
            <a:r>
              <a:rPr lang="en-US" sz="1800" dirty="0">
                <a:solidFill>
                  <a:srgbClr val="404040"/>
                </a:solidFill>
                <a:effectLst/>
                <a:latin typeface="Times New Roman" panose="02020603050405020304" pitchFamily="18" charset="0"/>
                <a:cs typeface="Times New Roman" panose="02020603050405020304" pitchFamily="18" charset="0"/>
              </a:rPr>
              <a:t>Sustainable Development Goal 15: </a:t>
            </a:r>
            <a:r>
              <a:rPr lang="en-US" sz="1800" u="sng" dirty="0">
                <a:solidFill>
                  <a:srgbClr val="004494"/>
                </a:solidFill>
                <a:effectLst/>
                <a:latin typeface="Times New Roman" panose="02020603050405020304" pitchFamily="18" charset="0"/>
                <a:cs typeface="Times New Roman" panose="02020603050405020304" pitchFamily="18" charset="0"/>
                <a:hlinkClick r:id="rId16"/>
              </a:rPr>
              <a:t>Life on land</a:t>
            </a:r>
            <a:r>
              <a:rPr lang="en-US" sz="1800" dirty="0">
                <a:solidFill>
                  <a:srgbClr val="404040"/>
                </a:solidFill>
                <a:effectLst/>
                <a:latin typeface="Times New Roman" panose="02020603050405020304" pitchFamily="18" charset="0"/>
                <a:cs typeface="Times New Roman" panose="02020603050405020304" pitchFamily="18" charset="0"/>
              </a:rPr>
              <a:t> </a:t>
            </a:r>
          </a:p>
          <a:p>
            <a:pPr algn="l"/>
            <a:r>
              <a:rPr lang="en-US" sz="1800" dirty="0">
                <a:solidFill>
                  <a:srgbClr val="404040"/>
                </a:solidFill>
                <a:effectLst/>
                <a:latin typeface="Times New Roman" panose="02020603050405020304" pitchFamily="18" charset="0"/>
                <a:cs typeface="Times New Roman" panose="02020603050405020304" pitchFamily="18" charset="0"/>
              </a:rPr>
              <a:t>Sustainable Development Goal 16: </a:t>
            </a:r>
            <a:r>
              <a:rPr lang="en-US" sz="1800" u="sng" dirty="0">
                <a:solidFill>
                  <a:srgbClr val="004494"/>
                </a:solidFill>
                <a:effectLst/>
                <a:latin typeface="Times New Roman" panose="02020603050405020304" pitchFamily="18" charset="0"/>
                <a:cs typeface="Times New Roman" panose="02020603050405020304" pitchFamily="18" charset="0"/>
                <a:hlinkClick r:id="rId17"/>
              </a:rPr>
              <a:t>Peace, justice and strong institutions</a:t>
            </a:r>
            <a:r>
              <a:rPr lang="en-US" sz="1800" dirty="0">
                <a:solidFill>
                  <a:srgbClr val="404040"/>
                </a:solidFill>
                <a:effectLst/>
                <a:latin typeface="Times New Roman" panose="02020603050405020304" pitchFamily="18" charset="0"/>
                <a:cs typeface="Times New Roman" panose="02020603050405020304" pitchFamily="18" charset="0"/>
              </a:rPr>
              <a:t> </a:t>
            </a:r>
          </a:p>
          <a:p>
            <a:pPr algn="l"/>
            <a:r>
              <a:rPr lang="en-US" sz="1800" dirty="0">
                <a:solidFill>
                  <a:srgbClr val="404040"/>
                </a:solidFill>
                <a:effectLst/>
                <a:latin typeface="Times New Roman" panose="02020603050405020304" pitchFamily="18" charset="0"/>
                <a:cs typeface="Times New Roman" panose="02020603050405020304" pitchFamily="18" charset="0"/>
              </a:rPr>
              <a:t>Sustainable Development Goal 17: </a:t>
            </a:r>
            <a:r>
              <a:rPr lang="en-US" sz="1800" u="sng" dirty="0">
                <a:solidFill>
                  <a:srgbClr val="004494"/>
                </a:solidFill>
                <a:effectLst/>
                <a:latin typeface="Times New Roman" panose="02020603050405020304" pitchFamily="18" charset="0"/>
                <a:cs typeface="Times New Roman" panose="02020603050405020304" pitchFamily="18" charset="0"/>
                <a:hlinkClick r:id="rId18"/>
              </a:rPr>
              <a:t>Partnerships for the goals</a:t>
            </a:r>
            <a:endParaRPr lang="en-US" sz="1800" dirty="0">
              <a:solidFill>
                <a:srgbClr val="404040"/>
              </a:solidFill>
              <a:effectLst/>
              <a:latin typeface="Times New Roman" panose="02020603050405020304" pitchFamily="18" charset="0"/>
              <a:cs typeface="Times New Roman" panose="02020603050405020304" pitchFamily="18" charset="0"/>
            </a:endParaRPr>
          </a:p>
        </p:txBody>
      </p:sp>
      <p:sp>
        <p:nvSpPr>
          <p:cNvPr id="4" name="Google Shape;157;p46">
            <a:extLst>
              <a:ext uri="{FF2B5EF4-FFF2-40B4-BE49-F238E27FC236}">
                <a16:creationId xmlns:a16="http://schemas.microsoft.com/office/drawing/2014/main" id="{F185A08E-1BD6-4E53-43CC-B169AD69C810}"/>
              </a:ext>
            </a:extLst>
          </p:cNvPr>
          <p:cNvSpPr/>
          <p:nvPr/>
        </p:nvSpPr>
        <p:spPr>
          <a:xfrm>
            <a:off x="309880" y="468080"/>
            <a:ext cx="11165840"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dirty="0">
                <a:solidFill>
                  <a:srgbClr val="FFFFFF"/>
                </a:solidFill>
                <a:latin typeface="Segoe UI" panose="020B0502040204020203" pitchFamily="34" charset="0"/>
                <a:ea typeface="Century Gothic"/>
                <a:cs typeface="Segoe UI" panose="020B0502040204020203" pitchFamily="34" charset="0"/>
                <a:sym typeface="Century Gothic"/>
              </a:rPr>
              <a:t>UN’S SUSTAINABLE DELOPMENT GOALS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pic>
        <p:nvPicPr>
          <p:cNvPr id="1026" name="Picture 2" descr="Sustainable Development Goals">
            <a:extLst>
              <a:ext uri="{FF2B5EF4-FFF2-40B4-BE49-F238E27FC236}">
                <a16:creationId xmlns:a16="http://schemas.microsoft.com/office/drawing/2014/main" id="{16508A65-AA6A-B7FB-A59D-8B9922A24BE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071360" y="1330319"/>
            <a:ext cx="5029201" cy="5404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641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005840" y="468080"/>
            <a:ext cx="9475349"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INTEGRATION</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1005840" y="1455576"/>
            <a:ext cx="9475349" cy="428227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Integration refers to the cohesive incorporation of sustainable development principles into various aspects of policymaking, ensuring that economic, social, and environmental considerations are harmonized and mutually reinforcing.</a:t>
            </a:r>
          </a:p>
          <a:p>
            <a:pPr marL="285750" indent="-285750">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In the context of the European Commission's whole-of-government approach, integration involves mainstreaming the Sustainable Development Goals (SDGs) into all levels of government decision-making, including national, regional, and local authorities, as well as across different policy sectors.</a:t>
            </a:r>
          </a:p>
          <a:p>
            <a:r>
              <a:rPr lang="en-IN" sz="1600" dirty="0">
                <a:latin typeface="Times New Roman" panose="02020603050405020304" pitchFamily="18" charset="0"/>
                <a:cs typeface="Times New Roman" panose="02020603050405020304" pitchFamily="18" charset="0"/>
              </a:rPr>
              <a:t> </a:t>
            </a:r>
          </a:p>
          <a:p>
            <a:r>
              <a:rPr lang="en-IN" sz="1600" dirty="0">
                <a:latin typeface="Times New Roman" panose="02020603050405020304" pitchFamily="18" charset="0"/>
                <a:cs typeface="Times New Roman" panose="02020603050405020304" pitchFamily="18" charset="0"/>
              </a:rPr>
              <a:t>      </a:t>
            </a:r>
            <a:r>
              <a:rPr lang="en-IN" sz="1600" b="1" u="sng" dirty="0">
                <a:latin typeface="Times New Roman" panose="02020603050405020304" pitchFamily="18" charset="0"/>
                <a:cs typeface="Times New Roman" panose="02020603050405020304" pitchFamily="18" charset="0"/>
              </a:rPr>
              <a:t>Examples :- </a:t>
            </a:r>
          </a:p>
          <a:p>
            <a:pPr marL="285750" indent="-285750">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The European Commission ensures that sustainability considerations are central to the development of new legislation, with specific provisions aimed at advancing the SDGs.</a:t>
            </a:r>
          </a:p>
          <a:p>
            <a:pPr marL="285750" indent="-285750">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 For instance, in environmental policy, directives and regulations may include targets and measures aligned with specific SDGs, such as promoting renewable energy (SDG 7) or protecting biodiversity (SDG 15).</a:t>
            </a:r>
          </a:p>
          <a:p>
            <a:pPr marL="285750" indent="-285750">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Similarly, in social policy, initiatives may aim to reduce inequalities (SDG 10) or improve access to quality education (SDG 4) through targeted funding and support programs.</a:t>
            </a:r>
          </a:p>
          <a:p>
            <a:pPr marL="285750" indent="-285750">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Integration is not limited to specific sectors but permeates all areas of legislation to ensure a comprehensive and coherent approach to sustainable development.</a:t>
            </a:r>
          </a:p>
        </p:txBody>
      </p:sp>
    </p:spTree>
    <p:extLst>
      <p:ext uri="{BB962C8B-B14F-4D97-AF65-F5344CB8AC3E}">
        <p14:creationId xmlns:p14="http://schemas.microsoft.com/office/powerpoint/2010/main" val="352604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7" end="7"/>
                                            </p:txEl>
                                          </p:spTgt>
                                        </p:tgtEl>
                                        <p:attrNameLst>
                                          <p:attrName>style.visibility</p:attrName>
                                        </p:attrNameLst>
                                      </p:cBhvr>
                                      <p:to>
                                        <p:strVal val="visible"/>
                                      </p:to>
                                    </p:set>
                                    <p:animEffect transition="in" filter="fade">
                                      <p:cBhvr>
                                        <p:cTn id="42" dur="1000"/>
                                        <p:tgtEl>
                                          <p:spTgt spid="1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528320" y="468080"/>
            <a:ext cx="10962640"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INTER GENRATIONAL EQUITY</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528320" y="1455576"/>
            <a:ext cx="10962640" cy="428227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r>
              <a:rPr lang="en-US" sz="2000" dirty="0">
                <a:latin typeface="Times New Roman" panose="02020603050405020304" pitchFamily="18" charset="0"/>
                <a:cs typeface="Times New Roman" panose="02020603050405020304" pitchFamily="18" charset="0"/>
              </a:rPr>
              <a:t>The principle of intergenerational equity states that every generation holds the Earth in common with members of the present generation and with other generations, past and future. The principle articulates a concept of fairness among generations in the use and conservation of the environment and its natural resources (see also Conservation of Natural Resources; Environment, International Protection). The principle is the foundation of sustainable development.</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right to development must be fulfilled so as to equitably meet developmental and environmental needs of present and future generations </a:t>
            </a:r>
            <a:r>
              <a:rPr lang="en-US" sz="2000" u="sng" dirty="0">
                <a:latin typeface="Times New Roman" panose="02020603050405020304" pitchFamily="18" charset="0"/>
                <a:cs typeface="Times New Roman" panose="02020603050405020304" pitchFamily="18" charset="0"/>
              </a:rPr>
              <a:t>(Rio Principle 3).</a:t>
            </a:r>
          </a:p>
          <a:p>
            <a:endParaRPr lang="en-US" sz="1600" dirty="0">
              <a:latin typeface="Segoe UI" panose="020B0502040204020203" pitchFamily="34" charset="0"/>
              <a:ea typeface="Quattrocento Sans"/>
              <a:cs typeface="Segoe UI" panose="020B0502040204020203" pitchFamily="34" charset="0"/>
              <a:sym typeface="Quattrocento Sans"/>
            </a:endParaRPr>
          </a:p>
          <a:p>
            <a:r>
              <a:rPr lang="en-US" sz="2000" b="1" u="sng" dirty="0">
                <a:latin typeface="Times New Roman" panose="02020603050405020304" pitchFamily="18" charset="0"/>
                <a:ea typeface="Quattrocento Sans"/>
                <a:cs typeface="Times New Roman" panose="02020603050405020304" pitchFamily="18" charset="0"/>
                <a:sym typeface="Quattrocento Sans"/>
              </a:rPr>
              <a:t>Integration into EU LAW:</a:t>
            </a:r>
          </a:p>
          <a:p>
            <a:endParaRPr lang="en-US" sz="2000" b="1" u="sng" dirty="0">
              <a:latin typeface="Times New Roman" panose="02020603050405020304" pitchFamily="18" charset="0"/>
              <a:ea typeface="Quattrocento Sans"/>
              <a:cs typeface="Times New Roman" panose="02020603050405020304" pitchFamily="18" charset="0"/>
              <a:sym typeface="Quattrocento Sans"/>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TFEU Article 3(3): Promotion of sustainable development.</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Environmental Legislation: Directives and regulations for conservation and sustainability.</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Climate Change Policy: Commitment to reducing greenhouse gas emissions.</a:t>
            </a:r>
          </a:p>
          <a:p>
            <a:endParaRPr lang="en-US" sz="1600" dirty="0">
              <a:latin typeface="Segoe UI" panose="020B0502040204020203" pitchFamily="34" charset="0"/>
              <a:ea typeface="Quattrocento Sans"/>
              <a:cs typeface="Segoe UI" panose="020B0502040204020203" pitchFamily="34" charset="0"/>
              <a:sym typeface="Quattrocento Sans"/>
            </a:endParaRP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244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4" end="4"/>
                                            </p:txEl>
                                          </p:spTgt>
                                        </p:tgtEl>
                                        <p:attrNameLst>
                                          <p:attrName>style.visibility</p:attrName>
                                        </p:attrNameLst>
                                      </p:cBhvr>
                                      <p:to>
                                        <p:strVal val="visible"/>
                                      </p:to>
                                    </p:set>
                                    <p:animEffect transition="in" filter="fade">
                                      <p:cBhvr>
                                        <p:cTn id="17" dur="1000"/>
                                        <p:tgtEl>
                                          <p:spTgt spid="15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6" end="6"/>
                                            </p:txEl>
                                          </p:spTgt>
                                        </p:tgtEl>
                                        <p:attrNameLst>
                                          <p:attrName>style.visibility</p:attrName>
                                        </p:attrNameLst>
                                      </p:cBhvr>
                                      <p:to>
                                        <p:strVal val="visible"/>
                                      </p:to>
                                    </p:set>
                                    <p:animEffect transition="in" filter="fade">
                                      <p:cBhvr>
                                        <p:cTn id="22" dur="1000"/>
                                        <p:tgtEl>
                                          <p:spTgt spid="15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7" end="7"/>
                                            </p:txEl>
                                          </p:spTgt>
                                        </p:tgtEl>
                                        <p:attrNameLst>
                                          <p:attrName>style.visibility</p:attrName>
                                        </p:attrNameLst>
                                      </p:cBhvr>
                                      <p:to>
                                        <p:strVal val="visible"/>
                                      </p:to>
                                    </p:set>
                                    <p:animEffect transition="in" filter="fade">
                                      <p:cBhvr>
                                        <p:cTn id="27" dur="1000"/>
                                        <p:tgtEl>
                                          <p:spTgt spid="158">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8" end="8"/>
                                            </p:txEl>
                                          </p:spTgt>
                                        </p:tgtEl>
                                        <p:attrNameLst>
                                          <p:attrName>style.visibility</p:attrName>
                                        </p:attrNameLst>
                                      </p:cBhvr>
                                      <p:to>
                                        <p:strVal val="visible"/>
                                      </p:to>
                                    </p:set>
                                    <p:animEffect transition="in" filter="fade">
                                      <p:cBhvr>
                                        <p:cTn id="32" dur="1000"/>
                                        <p:tgtEl>
                                          <p:spTgt spid="1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INTRA GENERATIONAL EQUITIES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US" sz="2000" dirty="0">
                <a:latin typeface="Times New Roman" panose="02020603050405020304" pitchFamily="18" charset="0"/>
                <a:cs typeface="Times New Roman" panose="02020603050405020304" pitchFamily="18" charset="0"/>
              </a:rPr>
              <a:t>Intragenerational equity is concerned with equity between people of the same generation and aims to assure justice among human beings that are alive today, as reflected in Rio Principle 6, mandating particular priority for the special situation and needs of developing countries, particularly the least developed and those most environmentally vulnerable.</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special situation and needs of developing countries, particularly the least developed and those most environmentally vulnerable, shall be given special priority. International actions in the field of environment and development should also address the interests and needs of all countries</a:t>
            </a:r>
            <a:r>
              <a:rPr lang="en-US" sz="2000" u="sng" dirty="0">
                <a:latin typeface="Times New Roman" panose="02020603050405020304" pitchFamily="18" charset="0"/>
                <a:cs typeface="Times New Roman" panose="02020603050405020304" pitchFamily="18" charset="0"/>
              </a:rPr>
              <a:t>. (Rio Principle 6).</a:t>
            </a:r>
          </a:p>
          <a:p>
            <a:endParaRPr lang="en-US" sz="2000" u="sng" dirty="0">
              <a:latin typeface="Times New Roman" panose="02020603050405020304" pitchFamily="18" charset="0"/>
              <a:cs typeface="Times New Roman" panose="02020603050405020304" pitchFamily="18" charset="0"/>
            </a:endParaRPr>
          </a:p>
          <a:p>
            <a:r>
              <a:rPr lang="en-US" sz="2000" b="1" u="sng" dirty="0">
                <a:latin typeface="Times New Roman" panose="02020603050405020304" pitchFamily="18" charset="0"/>
                <a:cs typeface="Times New Roman" panose="02020603050405020304" pitchFamily="18" charset="0"/>
              </a:rPr>
              <a:t>Integration into EU Law:</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Cohesion Policy: Reduction of economic, social, and territorial disparities.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Environmental Justice: Legislation addressing environmental concerns and liabilities.</a:t>
            </a:r>
          </a:p>
          <a:p>
            <a:endParaRPr lang="en-US" sz="20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047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4" end="4"/>
                                            </p:txEl>
                                          </p:spTgt>
                                        </p:tgtEl>
                                        <p:attrNameLst>
                                          <p:attrName>style.visibility</p:attrName>
                                        </p:attrNameLst>
                                      </p:cBhvr>
                                      <p:to>
                                        <p:strVal val="visible"/>
                                      </p:to>
                                    </p:set>
                                    <p:animEffect transition="in" filter="fade">
                                      <p:cBhvr>
                                        <p:cTn id="17" dur="1000"/>
                                        <p:tgtEl>
                                          <p:spTgt spid="15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5" end="5"/>
                                            </p:txEl>
                                          </p:spTgt>
                                        </p:tgtEl>
                                        <p:attrNameLst>
                                          <p:attrName>style.visibility</p:attrName>
                                        </p:attrNameLst>
                                      </p:cBhvr>
                                      <p:to>
                                        <p:strVal val="visible"/>
                                      </p:to>
                                    </p:set>
                                    <p:animEffect transition="in" filter="fade">
                                      <p:cBhvr>
                                        <p:cTn id="22" dur="1000"/>
                                        <p:tgtEl>
                                          <p:spTgt spid="15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6" end="6"/>
                                            </p:txEl>
                                          </p:spTgt>
                                        </p:tgtEl>
                                        <p:attrNameLst>
                                          <p:attrName>style.visibility</p:attrName>
                                        </p:attrNameLst>
                                      </p:cBhvr>
                                      <p:to>
                                        <p:strVal val="visible"/>
                                      </p:to>
                                    </p:set>
                                    <p:animEffect transition="in" filter="fade">
                                      <p:cBhvr>
                                        <p:cTn id="27" dur="1000"/>
                                        <p:tgtEl>
                                          <p:spTgt spid="1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PRECAUTIONARY PRINCIPLE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268964"/>
            <a:ext cx="9488130" cy="446888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marL="285750" indent="-285750">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The precautionary principle is an approach to risk management adopted by the European Union, outlined in </a:t>
            </a:r>
            <a:r>
              <a:rPr lang="en-IN" u="sng" dirty="0">
                <a:latin typeface="Times New Roman" panose="02020603050405020304" pitchFamily="18" charset="0"/>
                <a:cs typeface="Times New Roman" panose="02020603050405020304" pitchFamily="18" charset="0"/>
              </a:rPr>
              <a:t>Article 191 </a:t>
            </a:r>
            <a:r>
              <a:rPr lang="en-IN" dirty="0">
                <a:latin typeface="Times New Roman" panose="02020603050405020304" pitchFamily="18" charset="0"/>
                <a:cs typeface="Times New Roman" panose="02020603050405020304" pitchFamily="18" charset="0"/>
              </a:rPr>
              <a:t>of the </a:t>
            </a:r>
            <a:r>
              <a:rPr lang="en-IN" u="sng" dirty="0">
                <a:latin typeface="Times New Roman" panose="02020603050405020304" pitchFamily="18" charset="0"/>
                <a:cs typeface="Times New Roman" panose="02020603050405020304" pitchFamily="18" charset="0"/>
              </a:rPr>
              <a:t>Treaty on the Functioning of the European Union (TFEU</a:t>
            </a:r>
            <a:r>
              <a:rPr lang="en-IN" dirty="0">
                <a:latin typeface="Times New Roman" panose="02020603050405020304" pitchFamily="18" charset="0"/>
                <a:cs typeface="Times New Roman" panose="02020603050405020304" pitchFamily="18" charset="0"/>
              </a:rPr>
              <a:t>). It dictates that if there is a possibility that a policy or action may cause harm to the public or the environment, and if there is insufficient scientific consensus on the issue, then precautionary measures should be taken.</a:t>
            </a:r>
          </a:p>
          <a:p>
            <a:pPr marL="285750" indent="-285750">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This principle emphasizes the importance of acting in the face of uncertainty to prevent potential harm, even in the absence of conclusive scientific evidence.</a:t>
            </a:r>
          </a:p>
          <a:p>
            <a:pPr marL="285750" indent="-285750">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Developed by the case Law: “The Waddenzee Case”</a:t>
            </a:r>
          </a:p>
          <a:p>
            <a:r>
              <a:rPr lang="en-IN" dirty="0">
                <a:latin typeface="Times New Roman" panose="02020603050405020304" pitchFamily="18" charset="0"/>
                <a:cs typeface="Times New Roman" panose="02020603050405020304" pitchFamily="18" charset="0"/>
              </a:rPr>
              <a:t> </a:t>
            </a:r>
          </a:p>
          <a:p>
            <a:r>
              <a:rPr lang="en-IN" dirty="0">
                <a:latin typeface="Times New Roman" panose="02020603050405020304" pitchFamily="18" charset="0"/>
                <a:cs typeface="Times New Roman" panose="02020603050405020304" pitchFamily="18" charset="0"/>
              </a:rPr>
              <a:t>      </a:t>
            </a:r>
            <a:r>
              <a:rPr lang="en-IN" b="1" u="sng" dirty="0">
                <a:latin typeface="Times New Roman" panose="02020603050405020304" pitchFamily="18" charset="0"/>
                <a:cs typeface="Times New Roman" panose="02020603050405020304" pitchFamily="18" charset="0"/>
              </a:rPr>
              <a:t>Instances of the Precautionary Principle in EU Legislation:</a:t>
            </a:r>
          </a:p>
          <a:p>
            <a:endParaRPr lang="en-IN"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The precautionary principle is integrated into various aspects of EU legislation, reflecting its significance in protecting public health and the environment.</a:t>
            </a:r>
          </a:p>
          <a:p>
            <a:endParaRPr lang="en-IN"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One notable example is the regulatory framework for chemicals, including Regulation (EC) No 1907/2006, commonly known as REACH. REACH requires companies to assess and manage the risks associated with chemicals they produce or import, even in cases where scientific evidence of harm is inconclusive. This ensures that potentially hazardous substances are subject to precautionary measures to protect human health and the environment.</a:t>
            </a:r>
          </a:p>
          <a:p>
            <a:endParaRPr lang="en-IN"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Another instance is the general regulation on food law, as outlined in Regulation (EC) No 178/2002. This regulation establishes principles and requirements for food safety and traceability within the EU, including provisions for applying the precautionary principle to address potential risks to public health associated with food consumption.</a:t>
            </a:r>
          </a:p>
          <a:p>
            <a:r>
              <a:rPr lang="en-IN"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0801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6" end="6"/>
                                            </p:txEl>
                                          </p:spTgt>
                                        </p:tgtEl>
                                        <p:attrNameLst>
                                          <p:attrName>style.visibility</p:attrName>
                                        </p:attrNameLst>
                                      </p:cBhvr>
                                      <p:to>
                                        <p:strVal val="visible"/>
                                      </p:to>
                                    </p:set>
                                    <p:animEffect transition="in" filter="fade">
                                      <p:cBhvr>
                                        <p:cTn id="32" dur="1000"/>
                                        <p:tgtEl>
                                          <p:spTgt spid="15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8" end="8"/>
                                            </p:txEl>
                                          </p:spTgt>
                                        </p:tgtEl>
                                        <p:attrNameLst>
                                          <p:attrName>style.visibility</p:attrName>
                                        </p:attrNameLst>
                                      </p:cBhvr>
                                      <p:to>
                                        <p:strVal val="visible"/>
                                      </p:to>
                                    </p:set>
                                    <p:animEffect transition="in" filter="fade">
                                      <p:cBhvr>
                                        <p:cTn id="37" dur="1000"/>
                                        <p:tgtEl>
                                          <p:spTgt spid="158">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10" end="10"/>
                                            </p:txEl>
                                          </p:spTgt>
                                        </p:tgtEl>
                                        <p:attrNameLst>
                                          <p:attrName>style.visibility</p:attrName>
                                        </p:attrNameLst>
                                      </p:cBhvr>
                                      <p:to>
                                        <p:strVal val="visible"/>
                                      </p:to>
                                    </p:set>
                                    <p:animEffect transition="in" filter="fade">
                                      <p:cBhvr>
                                        <p:cTn id="42" dur="1000"/>
                                        <p:tgtEl>
                                          <p:spTgt spid="158">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11" end="11"/>
                                            </p:txEl>
                                          </p:spTgt>
                                        </p:tgtEl>
                                        <p:attrNameLst>
                                          <p:attrName>style.visibility</p:attrName>
                                        </p:attrNameLst>
                                      </p:cBhvr>
                                      <p:to>
                                        <p:strVal val="visible"/>
                                      </p:to>
                                    </p:set>
                                    <p:animEffect transition="in" filter="fade">
                                      <p:cBhvr>
                                        <p:cTn id="47" dur="1000"/>
                                        <p:tgtEl>
                                          <p:spTgt spid="15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dirty="0">
                <a:solidFill>
                  <a:srgbClr val="FFFFFF"/>
                </a:solidFill>
                <a:latin typeface="Segoe UI" panose="020B0502040204020203" pitchFamily="34" charset="0"/>
                <a:ea typeface="Century Gothic"/>
                <a:cs typeface="Segoe UI" panose="020B0502040204020203" pitchFamily="34" charset="0"/>
                <a:sym typeface="Century Gothic"/>
              </a:rPr>
              <a:t>POLLUTER-PAYS PRINCIPLE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268964"/>
            <a:ext cx="9488130" cy="446888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marL="285750" indent="-285750">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The polluter-pays principle is a fundamental concept in EU environmental policy, asserting that those responsible for environmental damage should pay to cover the costs incurred by society due to pollution.</a:t>
            </a:r>
          </a:p>
          <a:p>
            <a:endParaRPr lang="en-IN"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It applies to various aspects, including prevention of pollution, remediation, liability (criminal, civil, and environmental), and the costs imposed on society by pollution that does occur.</a:t>
            </a:r>
          </a:p>
          <a:p>
            <a:endParaRPr lang="en-IN"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This principle aims to internalize the external costs of pollution, ensuring that polluters are held accountable for the harm they cause to the environment and society.</a:t>
            </a:r>
          </a:p>
          <a:p>
            <a:r>
              <a:rPr lang="en-IN" dirty="0">
                <a:latin typeface="Times New Roman" panose="02020603050405020304" pitchFamily="18" charset="0"/>
                <a:cs typeface="Times New Roman" panose="02020603050405020304" pitchFamily="18" charset="0"/>
              </a:rPr>
              <a:t> </a:t>
            </a:r>
          </a:p>
          <a:p>
            <a:r>
              <a:rPr lang="en-IN" dirty="0">
                <a:latin typeface="Times New Roman" panose="02020603050405020304" pitchFamily="18" charset="0"/>
                <a:cs typeface="Times New Roman" panose="02020603050405020304" pitchFamily="18" charset="0"/>
              </a:rPr>
              <a:t>     </a:t>
            </a:r>
            <a:r>
              <a:rPr lang="en-IN" b="1" u="sng" dirty="0">
                <a:latin typeface="Times New Roman" panose="02020603050405020304" pitchFamily="18" charset="0"/>
                <a:cs typeface="Times New Roman" panose="02020603050405020304" pitchFamily="18" charset="0"/>
              </a:rPr>
              <a:t> Incorporation of the Principle in EU Legislation:</a:t>
            </a:r>
          </a:p>
          <a:p>
            <a:endParaRPr lang="en-IN" b="1" u="sng"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The polluter-pays principle is integrated into EU legislation across multiple sectors, reflecting its significance in environmental governance.</a:t>
            </a:r>
          </a:p>
          <a:p>
            <a:endParaRPr lang="en-IN"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In waste management, for example, Directive 2008/98/EC mandates member states to establish systems for financing the costs of waste management, with polluters bearing financial responsibility.</a:t>
            </a:r>
          </a:p>
          <a:p>
            <a:endParaRPr lang="en-IN"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Liability regimes for environmental damage, including criminal, civil, and environmental liability, are established under various EU directives, ensuring that polluters are legally accountable for their actions and the costs imposed on society.</a:t>
            </a:r>
          </a:p>
          <a:p>
            <a:endParaRPr lang="en-IN"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Developed by a project led by the Institute for European Environmental Policy (IEEP) for DG Environment, this principle underscores the commitment of the European Union to environmental sustainability and responsible management of natural resources.</a:t>
            </a:r>
          </a:p>
        </p:txBody>
      </p:sp>
    </p:spTree>
    <p:extLst>
      <p:ext uri="{BB962C8B-B14F-4D97-AF65-F5344CB8AC3E}">
        <p14:creationId xmlns:p14="http://schemas.microsoft.com/office/powerpoint/2010/main" val="196307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4" end="4"/>
                                            </p:txEl>
                                          </p:spTgt>
                                        </p:tgtEl>
                                        <p:attrNameLst>
                                          <p:attrName>style.visibility</p:attrName>
                                        </p:attrNameLst>
                                      </p:cBhvr>
                                      <p:to>
                                        <p:strVal val="visible"/>
                                      </p:to>
                                    </p:set>
                                    <p:animEffect transition="in" filter="fade">
                                      <p:cBhvr>
                                        <p:cTn id="17" dur="1000"/>
                                        <p:tgtEl>
                                          <p:spTgt spid="15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5" end="5"/>
                                            </p:txEl>
                                          </p:spTgt>
                                        </p:tgtEl>
                                        <p:attrNameLst>
                                          <p:attrName>style.visibility</p:attrName>
                                        </p:attrNameLst>
                                      </p:cBhvr>
                                      <p:to>
                                        <p:strVal val="visible"/>
                                      </p:to>
                                    </p:set>
                                    <p:animEffect transition="in" filter="fade">
                                      <p:cBhvr>
                                        <p:cTn id="22" dur="1000"/>
                                        <p:tgtEl>
                                          <p:spTgt spid="15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6" end="6"/>
                                            </p:txEl>
                                          </p:spTgt>
                                        </p:tgtEl>
                                        <p:attrNameLst>
                                          <p:attrName>style.visibility</p:attrName>
                                        </p:attrNameLst>
                                      </p:cBhvr>
                                      <p:to>
                                        <p:strVal val="visible"/>
                                      </p:to>
                                    </p:set>
                                    <p:animEffect transition="in" filter="fade">
                                      <p:cBhvr>
                                        <p:cTn id="27" dur="1000"/>
                                        <p:tgtEl>
                                          <p:spTgt spid="15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8" end="8"/>
                                            </p:txEl>
                                          </p:spTgt>
                                        </p:tgtEl>
                                        <p:attrNameLst>
                                          <p:attrName>style.visibility</p:attrName>
                                        </p:attrNameLst>
                                      </p:cBhvr>
                                      <p:to>
                                        <p:strVal val="visible"/>
                                      </p:to>
                                    </p:set>
                                    <p:animEffect transition="in" filter="fade">
                                      <p:cBhvr>
                                        <p:cTn id="32" dur="1000"/>
                                        <p:tgtEl>
                                          <p:spTgt spid="158">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10" end="10"/>
                                            </p:txEl>
                                          </p:spTgt>
                                        </p:tgtEl>
                                        <p:attrNameLst>
                                          <p:attrName>style.visibility</p:attrName>
                                        </p:attrNameLst>
                                      </p:cBhvr>
                                      <p:to>
                                        <p:strVal val="visible"/>
                                      </p:to>
                                    </p:set>
                                    <p:animEffect transition="in" filter="fade">
                                      <p:cBhvr>
                                        <p:cTn id="37" dur="1000"/>
                                        <p:tgtEl>
                                          <p:spTgt spid="158">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12" end="12"/>
                                            </p:txEl>
                                          </p:spTgt>
                                        </p:tgtEl>
                                        <p:attrNameLst>
                                          <p:attrName>style.visibility</p:attrName>
                                        </p:attrNameLst>
                                      </p:cBhvr>
                                      <p:to>
                                        <p:strVal val="visible"/>
                                      </p:to>
                                    </p:set>
                                    <p:animEffect transition="in" filter="fade">
                                      <p:cBhvr>
                                        <p:cTn id="42" dur="1000"/>
                                        <p:tgtEl>
                                          <p:spTgt spid="158">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14" end="14"/>
                                            </p:txEl>
                                          </p:spTgt>
                                        </p:tgtEl>
                                        <p:attrNameLst>
                                          <p:attrName>style.visibility</p:attrName>
                                        </p:attrNameLst>
                                      </p:cBhvr>
                                      <p:to>
                                        <p:strVal val="visible"/>
                                      </p:to>
                                    </p:set>
                                    <p:animEffect transition="in" filter="fade">
                                      <p:cBhvr>
                                        <p:cTn id="47" dur="1000"/>
                                        <p:tgtEl>
                                          <p:spTgt spid="158">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4698</TotalTime>
  <Words>2546</Words>
  <Application>Microsoft Office PowerPoint</Application>
  <PresentationFormat>Widescreen</PresentationFormat>
  <Paragraphs>180</Paragraphs>
  <Slides>19</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Segoe UI</vt:lpstr>
      <vt:lpstr>Century Gothic</vt:lpstr>
      <vt:lpstr>Times New Roman</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KATYAYNI JANDROTIA</cp:lastModifiedBy>
  <cp:revision>7</cp:revision>
  <dcterms:created xsi:type="dcterms:W3CDTF">2020-01-02T01:56:26Z</dcterms:created>
  <dcterms:modified xsi:type="dcterms:W3CDTF">2024-03-31T05:11:51Z</dcterms:modified>
</cp:coreProperties>
</file>