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88" r:id="rId3"/>
    <p:sldId id="287" r:id="rId4"/>
    <p:sldId id="289" r:id="rId5"/>
    <p:sldId id="296" r:id="rId6"/>
    <p:sldId id="290" r:id="rId7"/>
  </p:sldIdLst>
  <p:sldSz cx="12192000" cy="6858000"/>
  <p:notesSz cx="6951663" cy="10082213"/>
  <p:embeddedFontLs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95473" autoAdjust="0"/>
  </p:normalViewPr>
  <p:slideViewPr>
    <p:cSldViewPr snapToGrid="0">
      <p:cViewPr varScale="1">
        <p:scale>
          <a:sx n="73" d="100"/>
          <a:sy n="73" d="100"/>
        </p:scale>
        <p:origin x="68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51" Type="http://schemas.openxmlformats.org/officeDocument/2006/relationships/viewProps" Target="viewProps.xml"/><Relationship Id="rId3" Type="http://schemas.openxmlformats.org/officeDocument/2006/relationships/slide" Target="slides/slide2.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4.xml"/><Relationship Id="rId49" Type="http://customschemas.google.com/relationships/presentationmetadata" Target="metadata"/><Relationship Id="rId10"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3950CD97-21ED-65FD-64AF-E87E47AE9BC7}"/>
            </a:ext>
          </a:extLst>
        </p:cNvPr>
        <p:cNvGrpSpPr/>
        <p:nvPr/>
      </p:nvGrpSpPr>
      <p:grpSpPr>
        <a:xfrm>
          <a:off x="0" y="0"/>
          <a:ext cx="0" cy="0"/>
          <a:chOff x="0" y="0"/>
          <a:chExt cx="0" cy="0"/>
        </a:xfrm>
      </p:grpSpPr>
      <p:sp>
        <p:nvSpPr>
          <p:cNvPr id="154" name="Google Shape;154;p46:notes">
            <a:extLst>
              <a:ext uri="{FF2B5EF4-FFF2-40B4-BE49-F238E27FC236}">
                <a16:creationId xmlns:a16="http://schemas.microsoft.com/office/drawing/2014/main" id="{B00B1A8A-20E2-4AFE-9473-16E66FBE4F47}"/>
              </a:ext>
            </a:extLst>
          </p:cNvPr>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a:extLst>
              <a:ext uri="{FF2B5EF4-FFF2-40B4-BE49-F238E27FC236}">
                <a16:creationId xmlns:a16="http://schemas.microsoft.com/office/drawing/2014/main" id="{8C447BCD-2D9F-2EE6-C609-3C112427C4E0}"/>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742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DB470D50-3A59-6972-19FE-F138D2781B99}"/>
            </a:ext>
          </a:extLst>
        </p:cNvPr>
        <p:cNvGrpSpPr/>
        <p:nvPr/>
      </p:nvGrpSpPr>
      <p:grpSpPr>
        <a:xfrm>
          <a:off x="0" y="0"/>
          <a:ext cx="0" cy="0"/>
          <a:chOff x="0" y="0"/>
          <a:chExt cx="0" cy="0"/>
        </a:xfrm>
      </p:grpSpPr>
      <p:sp>
        <p:nvSpPr>
          <p:cNvPr id="154" name="Google Shape;154;p46:notes">
            <a:extLst>
              <a:ext uri="{FF2B5EF4-FFF2-40B4-BE49-F238E27FC236}">
                <a16:creationId xmlns:a16="http://schemas.microsoft.com/office/drawing/2014/main" id="{410AAF3E-1450-A639-8F4D-10B5423C7954}"/>
              </a:ext>
            </a:extLst>
          </p:cNvPr>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a:extLst>
              <a:ext uri="{FF2B5EF4-FFF2-40B4-BE49-F238E27FC236}">
                <a16:creationId xmlns:a16="http://schemas.microsoft.com/office/drawing/2014/main" id="{0DB44B15-C826-4D8E-8056-8B0B261C7E61}"/>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468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F7B0F54E-965C-B993-2B47-3D180BCF57FB}"/>
            </a:ext>
          </a:extLst>
        </p:cNvPr>
        <p:cNvGrpSpPr/>
        <p:nvPr/>
      </p:nvGrpSpPr>
      <p:grpSpPr>
        <a:xfrm>
          <a:off x="0" y="0"/>
          <a:ext cx="0" cy="0"/>
          <a:chOff x="0" y="0"/>
          <a:chExt cx="0" cy="0"/>
        </a:xfrm>
      </p:grpSpPr>
      <p:sp>
        <p:nvSpPr>
          <p:cNvPr id="154" name="Google Shape;154;p46:notes">
            <a:extLst>
              <a:ext uri="{FF2B5EF4-FFF2-40B4-BE49-F238E27FC236}">
                <a16:creationId xmlns:a16="http://schemas.microsoft.com/office/drawing/2014/main" id="{0133E367-1C48-F8F2-521A-EF12903F5FE4}"/>
              </a:ext>
            </a:extLst>
          </p:cNvPr>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a:extLst>
              <a:ext uri="{FF2B5EF4-FFF2-40B4-BE49-F238E27FC236}">
                <a16:creationId xmlns:a16="http://schemas.microsoft.com/office/drawing/2014/main" id="{FC7E5DCA-6104-E4CD-C476-308926C5BD5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61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5D649B96-321B-84E1-02A3-49E5CBDBF937}"/>
            </a:ext>
          </a:extLst>
        </p:cNvPr>
        <p:cNvGrpSpPr/>
        <p:nvPr/>
      </p:nvGrpSpPr>
      <p:grpSpPr>
        <a:xfrm>
          <a:off x="0" y="0"/>
          <a:ext cx="0" cy="0"/>
          <a:chOff x="0" y="0"/>
          <a:chExt cx="0" cy="0"/>
        </a:xfrm>
      </p:grpSpPr>
      <p:sp>
        <p:nvSpPr>
          <p:cNvPr id="154" name="Google Shape;154;p46:notes">
            <a:extLst>
              <a:ext uri="{FF2B5EF4-FFF2-40B4-BE49-F238E27FC236}">
                <a16:creationId xmlns:a16="http://schemas.microsoft.com/office/drawing/2014/main" id="{FDB089F0-B8A0-C08F-E156-DF460B8AA236}"/>
              </a:ext>
            </a:extLst>
          </p:cNvPr>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a:extLst>
              <a:ext uri="{FF2B5EF4-FFF2-40B4-BE49-F238E27FC236}">
                <a16:creationId xmlns:a16="http://schemas.microsoft.com/office/drawing/2014/main" id="{1151D179-8834-BC75-FF2B-65B8ADAAB9E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01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AA05A3DD-1D40-0486-2A13-2C4550220F2C}"/>
            </a:ext>
          </a:extLst>
        </p:cNvPr>
        <p:cNvGrpSpPr/>
        <p:nvPr/>
      </p:nvGrpSpPr>
      <p:grpSpPr>
        <a:xfrm>
          <a:off x="0" y="0"/>
          <a:ext cx="0" cy="0"/>
          <a:chOff x="0" y="0"/>
          <a:chExt cx="0" cy="0"/>
        </a:xfrm>
      </p:grpSpPr>
      <p:sp>
        <p:nvSpPr>
          <p:cNvPr id="154" name="Google Shape;154;p46:notes">
            <a:extLst>
              <a:ext uri="{FF2B5EF4-FFF2-40B4-BE49-F238E27FC236}">
                <a16:creationId xmlns:a16="http://schemas.microsoft.com/office/drawing/2014/main" id="{1B6271D7-4A13-3506-3809-C7C46DEA28FA}"/>
              </a:ext>
            </a:extLst>
          </p:cNvPr>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a:extLst>
              <a:ext uri="{FF2B5EF4-FFF2-40B4-BE49-F238E27FC236}">
                <a16:creationId xmlns:a16="http://schemas.microsoft.com/office/drawing/2014/main" id="{E3F260C4-28A0-F7BA-77CB-94A9236B688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369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04167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nSpc>
                <a:spcPct val="107000"/>
              </a:lnSpc>
              <a:spcBef>
                <a:spcPts val="800"/>
              </a:spcBef>
              <a:spcAft>
                <a:spcPts val="800"/>
              </a:spcAft>
              <a:buNone/>
              <a:defRPr sz="2700" b="1">
                <a:solidFill>
                  <a:srgbClr val="003399"/>
                </a:solidFill>
                <a:latin typeface="Century Gothic"/>
                <a:ea typeface="Century Gothic"/>
                <a:cs typeface="Century Gothic"/>
              </a:defRPr>
            </a:lvl1pPr>
          </a:lstStyle>
          <a:p>
            <a:r>
              <a:rPr lang="en-US" dirty="0">
                <a:sym typeface="Century Gothic"/>
              </a:rPr>
              <a:t>Subject title: </a:t>
            </a:r>
            <a:r>
              <a:rPr lang="en-GB" dirty="0"/>
              <a:t>CLIMATE CHANGE DISPUTE RESOLUTION</a:t>
            </a:r>
            <a:endParaRPr lang="en-US" dirty="0">
              <a:sym typeface="Century Gothic"/>
            </a:endParaRPr>
          </a:p>
          <a:p>
            <a:endParaRPr lang="en-US" dirty="0">
              <a:sym typeface="Century Gothic"/>
            </a:endParaRPr>
          </a:p>
          <a:p>
            <a:r>
              <a:rPr lang="en-US" dirty="0">
                <a:sym typeface="Century Gothic"/>
              </a:rPr>
              <a:t>Instructor Name: Tran Anh Tuan</a:t>
            </a:r>
            <a:endParaRPr dirty="0">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1333FB6D-88E5-DA17-AF04-94A7BACBD827}"/>
            </a:ext>
          </a:extLst>
        </p:cNvPr>
        <p:cNvGrpSpPr/>
        <p:nvPr/>
      </p:nvGrpSpPr>
      <p:grpSpPr>
        <a:xfrm>
          <a:off x="0" y="0"/>
          <a:ext cx="0" cy="0"/>
          <a:chOff x="0" y="0"/>
          <a:chExt cx="0" cy="0"/>
        </a:xfrm>
      </p:grpSpPr>
      <p:sp>
        <p:nvSpPr>
          <p:cNvPr id="157" name="Google Shape;157;p46">
            <a:extLst>
              <a:ext uri="{FF2B5EF4-FFF2-40B4-BE49-F238E27FC236}">
                <a16:creationId xmlns:a16="http://schemas.microsoft.com/office/drawing/2014/main" id="{2796671B-D206-E67D-619A-9D3414E263E7}"/>
              </a:ext>
            </a:extLst>
          </p:cNvPr>
          <p:cNvSpPr/>
          <p:nvPr/>
        </p:nvSpPr>
        <p:spPr>
          <a:xfrm>
            <a:off x="772341" y="335225"/>
            <a:ext cx="10358114" cy="523180"/>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800" b="1" dirty="0">
                <a:solidFill>
                  <a:srgbClr val="FFFF00"/>
                </a:solidFill>
                <a:latin typeface="Arial" panose="020B0604020202020204" pitchFamily="34" charset="0"/>
                <a:cs typeface="Arial" panose="020B0604020202020204" pitchFamily="34" charset="0"/>
              </a:rPr>
              <a:t>Module 9. </a:t>
            </a:r>
            <a:r>
              <a:rPr lang="en-GB" sz="2800" b="1" dirty="0">
                <a:solidFill>
                  <a:srgbClr val="FFFF00"/>
                </a:solidFill>
                <a:latin typeface="Arial" panose="020B0604020202020204" pitchFamily="34" charset="0"/>
                <a:cs typeface="Arial" panose="020B0604020202020204" pitchFamily="34" charset="0"/>
              </a:rPr>
              <a:t>Practical applications and simulations </a:t>
            </a:r>
            <a:endParaRPr lang="en-US" sz="2800" b="1" dirty="0">
              <a:solidFill>
                <a:srgbClr val="FFFF00"/>
              </a:solidFill>
              <a:latin typeface="Arial" panose="020B0604020202020204" pitchFamily="34" charset="0"/>
              <a:cs typeface="Arial" panose="020B0604020202020204" pitchFamily="34" charset="0"/>
            </a:endParaRPr>
          </a:p>
        </p:txBody>
      </p:sp>
      <p:sp>
        <p:nvSpPr>
          <p:cNvPr id="2" name="Τίτλος 1">
            <a:extLst>
              <a:ext uri="{FF2B5EF4-FFF2-40B4-BE49-F238E27FC236}">
                <a16:creationId xmlns:a16="http://schemas.microsoft.com/office/drawing/2014/main" id="{A58BF95B-0D22-4479-2793-2AB54D574477}"/>
              </a:ext>
            </a:extLst>
          </p:cNvPr>
          <p:cNvSpPr>
            <a:spLocks noGrp="1"/>
          </p:cNvSpPr>
          <p:nvPr>
            <p:ph type="title"/>
          </p:nvPr>
        </p:nvSpPr>
        <p:spPr>
          <a:xfrm>
            <a:off x="720725" y="1497852"/>
            <a:ext cx="6110703" cy="45276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200" b="1" dirty="0">
                <a:solidFill>
                  <a:srgbClr val="0000CC"/>
                </a:solidFill>
                <a:latin typeface="Arial" panose="020B0604020202020204" pitchFamily="34" charset="0"/>
                <a:cs typeface="Arial" panose="020B0604020202020204" pitchFamily="34" charset="0"/>
              </a:rPr>
              <a:t>9.4. </a:t>
            </a:r>
            <a:r>
              <a:rPr lang="en-US" sz="2200" b="1" dirty="0">
                <a:solidFill>
                  <a:srgbClr val="0000CC"/>
                </a:solidFill>
                <a:latin typeface="Arial" panose="020B0604020202020204" pitchFamily="34" charset="0"/>
                <a:cs typeface="Arial" panose="020B0604020202020204" pitchFamily="34" charset="0"/>
              </a:rPr>
              <a:t>Communication exercises</a:t>
            </a:r>
            <a:endParaRPr lang="LID4096" sz="22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F62D459E-F138-1646-DEFF-F5830EB111F5}"/>
              </a:ext>
            </a:extLst>
          </p:cNvPr>
          <p:cNvSpPr>
            <a:spLocks noGrp="1"/>
          </p:cNvSpPr>
          <p:nvPr>
            <p:ph type="body" idx="1"/>
          </p:nvPr>
        </p:nvSpPr>
        <p:spPr>
          <a:xfrm>
            <a:off x="720725" y="2113659"/>
            <a:ext cx="6148674" cy="361620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l"/>
            <a:r>
              <a:rPr lang="en-US" sz="2000" b="1" i="0" dirty="0">
                <a:solidFill>
                  <a:srgbClr val="29261B"/>
                </a:solidFill>
                <a:effectLst/>
                <a:latin typeface="Arial" panose="020B0604020202020204" pitchFamily="34" charset="0"/>
                <a:cs typeface="Arial" panose="020B0604020202020204" pitchFamily="34" charset="0"/>
              </a:rPr>
              <a:t>Case Study: Coastal Wind Farm Dispute</a:t>
            </a:r>
          </a:p>
          <a:p>
            <a:pPr algn="l"/>
            <a:r>
              <a:rPr lang="en-US" sz="2000" b="1" i="0" dirty="0">
                <a:solidFill>
                  <a:srgbClr val="29261B"/>
                </a:solidFill>
                <a:effectLst/>
                <a:latin typeface="Arial" panose="020B0604020202020204" pitchFamily="34" charset="0"/>
                <a:cs typeface="Arial" panose="020B0604020202020204" pitchFamily="34" charset="0"/>
              </a:rPr>
              <a:t>Background: </a:t>
            </a:r>
          </a:p>
          <a:p>
            <a:pPr marL="514350" indent="-285750" algn="just">
              <a:buFont typeface="Arial" panose="020B0604020202020204" pitchFamily="34" charset="0"/>
              <a:buChar char="•"/>
            </a:pPr>
            <a:r>
              <a:rPr lang="en-US" sz="2000" b="0" i="0" dirty="0">
                <a:solidFill>
                  <a:srgbClr val="29261B"/>
                </a:solidFill>
                <a:effectLst/>
                <a:latin typeface="Arial" panose="020B0604020202020204" pitchFamily="34" charset="0"/>
                <a:cs typeface="Arial" panose="020B0604020202020204" pitchFamily="34" charset="0"/>
              </a:rPr>
              <a:t>A proposed offshore wind farm project elicits strong opposition from the local fishing community concerned about impacts to their catches and livelihoods. </a:t>
            </a:r>
          </a:p>
          <a:p>
            <a:pPr marL="514350" indent="-285750" algn="just">
              <a:buFont typeface="Arial" panose="020B0604020202020204" pitchFamily="34" charset="0"/>
              <a:buChar char="•"/>
            </a:pPr>
            <a:r>
              <a:rPr lang="en-US" sz="2000" b="0" i="0" dirty="0">
                <a:solidFill>
                  <a:srgbClr val="29261B"/>
                </a:solidFill>
                <a:effectLst/>
                <a:latin typeface="Arial" panose="020B0604020202020204" pitchFamily="34" charset="0"/>
                <a:cs typeface="Arial" panose="020B0604020202020204" pitchFamily="34" charset="0"/>
              </a:rPr>
              <a:t>The wind energy company believes the project will benefit the area and help meet renewable energy goals. </a:t>
            </a:r>
          </a:p>
          <a:p>
            <a:pPr marL="514350" indent="-285750" algn="just">
              <a:buFont typeface="Arial" panose="020B0604020202020204" pitchFamily="34" charset="0"/>
              <a:buChar char="•"/>
            </a:pPr>
            <a:r>
              <a:rPr lang="en-US" sz="2000" b="0" i="0" dirty="0">
                <a:solidFill>
                  <a:srgbClr val="29261B"/>
                </a:solidFill>
                <a:effectLst/>
                <a:latin typeface="Arial" panose="020B0604020202020204" pitchFamily="34" charset="0"/>
                <a:cs typeface="Arial" panose="020B0604020202020204" pitchFamily="34" charset="0"/>
              </a:rPr>
              <a:t>Conflict escalates as both sides dig in.</a:t>
            </a:r>
          </a:p>
          <a:p>
            <a:pPr algn="l"/>
            <a:endParaRPr lang="en-US" b="0" i="0" dirty="0">
              <a:solidFill>
                <a:srgbClr val="1F1F1F"/>
              </a:solidFill>
              <a:effectLst/>
              <a:latin typeface="Google Sans"/>
            </a:endParaRPr>
          </a:p>
        </p:txBody>
      </p:sp>
      <p:pic>
        <p:nvPicPr>
          <p:cNvPr id="6" name="Εικόνα 5">
            <a:extLst>
              <a:ext uri="{FF2B5EF4-FFF2-40B4-BE49-F238E27FC236}">
                <a16:creationId xmlns:a16="http://schemas.microsoft.com/office/drawing/2014/main" id="{60567374-A66A-EB89-8B86-BF490ED0C25F}"/>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a:extLst>
              <a:ext uri="{FF2B5EF4-FFF2-40B4-BE49-F238E27FC236}">
                <a16:creationId xmlns:a16="http://schemas.microsoft.com/office/drawing/2014/main" id="{963DB72A-8A84-0500-0C8D-E84952C841DF}"/>
              </a:ext>
            </a:extLst>
          </p:cNvPr>
          <p:cNvPicPr>
            <a:picLocks noChangeAspect="1"/>
          </p:cNvPicPr>
          <p:nvPr/>
        </p:nvPicPr>
        <p:blipFill>
          <a:blip r:embed="rId4"/>
          <a:stretch>
            <a:fillRect/>
          </a:stretch>
        </p:blipFill>
        <p:spPr>
          <a:xfrm>
            <a:off x="7075553" y="2113659"/>
            <a:ext cx="4943902" cy="2966341"/>
          </a:xfrm>
          <a:prstGeom prst="rect">
            <a:avLst/>
          </a:prstGeom>
        </p:spPr>
      </p:pic>
    </p:spTree>
    <p:extLst>
      <p:ext uri="{BB962C8B-B14F-4D97-AF65-F5344CB8AC3E}">
        <p14:creationId xmlns:p14="http://schemas.microsoft.com/office/powerpoint/2010/main" val="2129770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536003E0-F5F8-48B0-D449-A677E6730C8F}"/>
            </a:ext>
          </a:extLst>
        </p:cNvPr>
        <p:cNvGrpSpPr/>
        <p:nvPr/>
      </p:nvGrpSpPr>
      <p:grpSpPr>
        <a:xfrm>
          <a:off x="0" y="0"/>
          <a:ext cx="0" cy="0"/>
          <a:chOff x="0" y="0"/>
          <a:chExt cx="0" cy="0"/>
        </a:xfrm>
      </p:grpSpPr>
      <p:sp>
        <p:nvSpPr>
          <p:cNvPr id="157" name="Google Shape;157;p46">
            <a:extLst>
              <a:ext uri="{FF2B5EF4-FFF2-40B4-BE49-F238E27FC236}">
                <a16:creationId xmlns:a16="http://schemas.microsoft.com/office/drawing/2014/main" id="{CF995C31-B047-C125-583C-02F18AF8D27D}"/>
              </a:ext>
            </a:extLst>
          </p:cNvPr>
          <p:cNvSpPr/>
          <p:nvPr/>
        </p:nvSpPr>
        <p:spPr>
          <a:xfrm>
            <a:off x="772341" y="335225"/>
            <a:ext cx="10358114" cy="523180"/>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800" b="1" dirty="0">
                <a:solidFill>
                  <a:srgbClr val="FFFF00"/>
                </a:solidFill>
                <a:latin typeface="Arial" panose="020B0604020202020204" pitchFamily="34" charset="0"/>
                <a:cs typeface="Arial" panose="020B0604020202020204" pitchFamily="34" charset="0"/>
              </a:rPr>
              <a:t>Module 9. </a:t>
            </a:r>
            <a:r>
              <a:rPr lang="en-GB" sz="2800" b="1" dirty="0">
                <a:solidFill>
                  <a:srgbClr val="FFFF00"/>
                </a:solidFill>
                <a:latin typeface="Arial" panose="020B0604020202020204" pitchFamily="34" charset="0"/>
                <a:cs typeface="Arial" panose="020B0604020202020204" pitchFamily="34" charset="0"/>
              </a:rPr>
              <a:t>Practical applications and simulations </a:t>
            </a:r>
            <a:endParaRPr lang="en-US" sz="2800" b="1" dirty="0">
              <a:solidFill>
                <a:srgbClr val="FFFF00"/>
              </a:solidFill>
              <a:latin typeface="Arial" panose="020B0604020202020204" pitchFamily="34" charset="0"/>
              <a:cs typeface="Arial" panose="020B0604020202020204" pitchFamily="34" charset="0"/>
            </a:endParaRPr>
          </a:p>
        </p:txBody>
      </p:sp>
      <p:sp>
        <p:nvSpPr>
          <p:cNvPr id="2" name="Τίτλος 1">
            <a:extLst>
              <a:ext uri="{FF2B5EF4-FFF2-40B4-BE49-F238E27FC236}">
                <a16:creationId xmlns:a16="http://schemas.microsoft.com/office/drawing/2014/main" id="{554F2BBA-1E08-86BF-4F8C-8988BCA6A464}"/>
              </a:ext>
            </a:extLst>
          </p:cNvPr>
          <p:cNvSpPr>
            <a:spLocks noGrp="1"/>
          </p:cNvSpPr>
          <p:nvPr>
            <p:ph type="title"/>
          </p:nvPr>
        </p:nvSpPr>
        <p:spPr>
          <a:xfrm>
            <a:off x="720725" y="1497852"/>
            <a:ext cx="6110703" cy="45276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200" b="1" dirty="0">
                <a:solidFill>
                  <a:srgbClr val="0000CC"/>
                </a:solidFill>
                <a:latin typeface="Arial" panose="020B0604020202020204" pitchFamily="34" charset="0"/>
                <a:cs typeface="Arial" panose="020B0604020202020204" pitchFamily="34" charset="0"/>
              </a:rPr>
              <a:t>9.4. </a:t>
            </a:r>
            <a:r>
              <a:rPr lang="en-US" sz="2200" b="1" dirty="0">
                <a:solidFill>
                  <a:srgbClr val="0000CC"/>
                </a:solidFill>
                <a:latin typeface="Arial" panose="020B0604020202020204" pitchFamily="34" charset="0"/>
                <a:cs typeface="Arial" panose="020B0604020202020204" pitchFamily="34" charset="0"/>
              </a:rPr>
              <a:t>Communication exercises</a:t>
            </a:r>
            <a:endParaRPr lang="LID4096" sz="22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AB721739-FD02-8AB3-93CA-7FE679DC8534}"/>
              </a:ext>
            </a:extLst>
          </p:cNvPr>
          <p:cNvSpPr>
            <a:spLocks noGrp="1"/>
          </p:cNvSpPr>
          <p:nvPr>
            <p:ph type="body" idx="1"/>
          </p:nvPr>
        </p:nvSpPr>
        <p:spPr>
          <a:xfrm>
            <a:off x="720725" y="2113659"/>
            <a:ext cx="10409730" cy="361620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algn="just">
              <a:lnSpc>
                <a:spcPct val="80000"/>
              </a:lnSpc>
              <a:spcBef>
                <a:spcPts val="600"/>
              </a:spcBef>
              <a:spcAft>
                <a:spcPts val="600"/>
              </a:spcAft>
            </a:pPr>
            <a:r>
              <a:rPr lang="en-US" sz="2000" b="1" i="0" dirty="0">
                <a:solidFill>
                  <a:srgbClr val="29261B"/>
                </a:solidFill>
                <a:effectLst/>
                <a:latin typeface="Arial" panose="020B0604020202020204" pitchFamily="34" charset="0"/>
                <a:cs typeface="Arial" panose="020B0604020202020204" pitchFamily="34" charset="0"/>
              </a:rPr>
              <a:t>Case Study: Coastal Wind Farm Dispute</a:t>
            </a:r>
          </a:p>
          <a:p>
            <a:pPr algn="just">
              <a:lnSpc>
                <a:spcPct val="80000"/>
              </a:lnSpc>
              <a:spcBef>
                <a:spcPts val="600"/>
              </a:spcBef>
              <a:spcAft>
                <a:spcPts val="600"/>
              </a:spcAft>
            </a:pPr>
            <a:r>
              <a:rPr lang="en-US" sz="2000" b="0" i="0" dirty="0">
                <a:solidFill>
                  <a:srgbClr val="29261B"/>
                </a:solidFill>
                <a:effectLst/>
                <a:latin typeface="Arial" panose="020B0604020202020204" pitchFamily="34" charset="0"/>
                <a:cs typeface="Arial" panose="020B0604020202020204" pitchFamily="34" charset="0"/>
              </a:rPr>
              <a:t>Communication Exercise 1 - Active Listening Roleplay:</a:t>
            </a:r>
          </a:p>
          <a:p>
            <a:pPr algn="just">
              <a:lnSpc>
                <a:spcPct val="80000"/>
              </a:lnSpc>
              <a:spcBef>
                <a:spcPts val="600"/>
              </a:spcBef>
              <a:spcAft>
                <a:spcPts val="600"/>
              </a:spcAft>
              <a:buFont typeface="Arial" panose="020B0604020202020204" pitchFamily="34" charset="0"/>
              <a:buChar char="•"/>
            </a:pPr>
            <a:r>
              <a:rPr lang="en-US" sz="2000" b="0" i="0" dirty="0">
                <a:solidFill>
                  <a:srgbClr val="29261B"/>
                </a:solidFill>
                <a:effectLst/>
                <a:latin typeface="Arial" panose="020B0604020202020204" pitchFamily="34" charset="0"/>
                <a:cs typeface="Arial" panose="020B0604020202020204" pitchFamily="34" charset="0"/>
              </a:rPr>
              <a:t>Participants take roles as the fishing representative and wind company liaison. The goal is to practice attentive dialogue.</a:t>
            </a:r>
          </a:p>
          <a:p>
            <a:pPr algn="just">
              <a:lnSpc>
                <a:spcPct val="80000"/>
              </a:lnSpc>
              <a:spcBef>
                <a:spcPts val="600"/>
              </a:spcBef>
              <a:spcAft>
                <a:spcPts val="600"/>
              </a:spcAft>
              <a:buFont typeface="Arial" panose="020B0604020202020204" pitchFamily="34" charset="0"/>
              <a:buChar char="•"/>
            </a:pPr>
            <a:r>
              <a:rPr lang="en-US" sz="2000" b="0" i="0" dirty="0">
                <a:solidFill>
                  <a:srgbClr val="29261B"/>
                </a:solidFill>
                <a:effectLst/>
                <a:latin typeface="Arial" panose="020B0604020202020204" pitchFamily="34" charset="0"/>
                <a:cs typeface="Arial" panose="020B0604020202020204" pitchFamily="34" charset="0"/>
              </a:rPr>
              <a:t>They take turns sharing their perspective on the wind farm dispute for 2 minutes uninterrupted.</a:t>
            </a:r>
          </a:p>
          <a:p>
            <a:pPr algn="just">
              <a:lnSpc>
                <a:spcPct val="80000"/>
              </a:lnSpc>
              <a:spcBef>
                <a:spcPts val="600"/>
              </a:spcBef>
              <a:spcAft>
                <a:spcPts val="600"/>
              </a:spcAft>
              <a:buFont typeface="Arial" panose="020B0604020202020204" pitchFamily="34" charset="0"/>
              <a:buChar char="•"/>
            </a:pPr>
            <a:r>
              <a:rPr lang="en-US" sz="2000" b="0" i="0" dirty="0">
                <a:solidFill>
                  <a:srgbClr val="29261B"/>
                </a:solidFill>
                <a:effectLst/>
                <a:latin typeface="Arial" panose="020B0604020202020204" pitchFamily="34" charset="0"/>
                <a:cs typeface="Arial" panose="020B0604020202020204" pitchFamily="34" charset="0"/>
              </a:rPr>
              <a:t>After one speaker finishes, the listener paraphrases back the core arguments made before responding, to demonstrate deep listening.</a:t>
            </a:r>
          </a:p>
          <a:p>
            <a:pPr algn="just">
              <a:lnSpc>
                <a:spcPct val="80000"/>
              </a:lnSpc>
              <a:spcBef>
                <a:spcPts val="600"/>
              </a:spcBef>
              <a:spcAft>
                <a:spcPts val="600"/>
              </a:spcAft>
              <a:buFont typeface="Arial" panose="020B0604020202020204" pitchFamily="34" charset="0"/>
              <a:buChar char="•"/>
            </a:pPr>
            <a:r>
              <a:rPr lang="en-US" sz="2000" b="0" i="0" dirty="0">
                <a:solidFill>
                  <a:srgbClr val="29261B"/>
                </a:solidFill>
                <a:effectLst/>
                <a:latin typeface="Arial" panose="020B0604020202020204" pitchFamily="34" charset="0"/>
                <a:cs typeface="Arial" panose="020B0604020202020204" pitchFamily="34" charset="0"/>
              </a:rPr>
              <a:t>The exercise continues with the roles reversed. Observers provide feedback on the quality of listening demonstrated</a:t>
            </a:r>
          </a:p>
        </p:txBody>
      </p:sp>
      <p:pic>
        <p:nvPicPr>
          <p:cNvPr id="6" name="Εικόνα 5">
            <a:extLst>
              <a:ext uri="{FF2B5EF4-FFF2-40B4-BE49-F238E27FC236}">
                <a16:creationId xmlns:a16="http://schemas.microsoft.com/office/drawing/2014/main" id="{43D6B4CB-507F-A0A2-8668-148716A7C43B}"/>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368397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977FBAC5-5CEC-2E54-0DE6-A8F482AC35BC}"/>
            </a:ext>
          </a:extLst>
        </p:cNvPr>
        <p:cNvGrpSpPr/>
        <p:nvPr/>
      </p:nvGrpSpPr>
      <p:grpSpPr>
        <a:xfrm>
          <a:off x="0" y="0"/>
          <a:ext cx="0" cy="0"/>
          <a:chOff x="0" y="0"/>
          <a:chExt cx="0" cy="0"/>
        </a:xfrm>
      </p:grpSpPr>
      <p:sp>
        <p:nvSpPr>
          <p:cNvPr id="157" name="Google Shape;157;p46">
            <a:extLst>
              <a:ext uri="{FF2B5EF4-FFF2-40B4-BE49-F238E27FC236}">
                <a16:creationId xmlns:a16="http://schemas.microsoft.com/office/drawing/2014/main" id="{07CF4167-E3E6-429B-9C21-D7C69EAEE548}"/>
              </a:ext>
            </a:extLst>
          </p:cNvPr>
          <p:cNvSpPr/>
          <p:nvPr/>
        </p:nvSpPr>
        <p:spPr>
          <a:xfrm>
            <a:off x="772341" y="335225"/>
            <a:ext cx="10358114" cy="523180"/>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800" b="1" dirty="0">
                <a:solidFill>
                  <a:srgbClr val="FFFF00"/>
                </a:solidFill>
                <a:latin typeface="Arial" panose="020B0604020202020204" pitchFamily="34" charset="0"/>
                <a:cs typeface="Arial" panose="020B0604020202020204" pitchFamily="34" charset="0"/>
              </a:rPr>
              <a:t>Module 9. </a:t>
            </a:r>
            <a:r>
              <a:rPr lang="en-GB" sz="2800" b="1" dirty="0">
                <a:solidFill>
                  <a:srgbClr val="FFFF00"/>
                </a:solidFill>
                <a:latin typeface="Arial" panose="020B0604020202020204" pitchFamily="34" charset="0"/>
                <a:cs typeface="Arial" panose="020B0604020202020204" pitchFamily="34" charset="0"/>
              </a:rPr>
              <a:t>Practical applications and simulations </a:t>
            </a:r>
            <a:endParaRPr lang="en-US" sz="2800" b="1" dirty="0">
              <a:solidFill>
                <a:srgbClr val="FFFF00"/>
              </a:solidFill>
              <a:latin typeface="Arial" panose="020B0604020202020204" pitchFamily="34" charset="0"/>
              <a:cs typeface="Arial" panose="020B0604020202020204" pitchFamily="34" charset="0"/>
            </a:endParaRPr>
          </a:p>
        </p:txBody>
      </p:sp>
      <p:sp>
        <p:nvSpPr>
          <p:cNvPr id="2" name="Τίτλος 1">
            <a:extLst>
              <a:ext uri="{FF2B5EF4-FFF2-40B4-BE49-F238E27FC236}">
                <a16:creationId xmlns:a16="http://schemas.microsoft.com/office/drawing/2014/main" id="{C8E83550-D482-9E4E-0255-DE141E00054E}"/>
              </a:ext>
            </a:extLst>
          </p:cNvPr>
          <p:cNvSpPr>
            <a:spLocks noGrp="1"/>
          </p:cNvSpPr>
          <p:nvPr>
            <p:ph type="title"/>
          </p:nvPr>
        </p:nvSpPr>
        <p:spPr>
          <a:xfrm>
            <a:off x="720725" y="1497852"/>
            <a:ext cx="6110703" cy="45276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200" b="1" dirty="0">
                <a:solidFill>
                  <a:srgbClr val="0000CC"/>
                </a:solidFill>
                <a:latin typeface="Arial" panose="020B0604020202020204" pitchFamily="34" charset="0"/>
                <a:cs typeface="Arial" panose="020B0604020202020204" pitchFamily="34" charset="0"/>
              </a:rPr>
              <a:t>9.4. </a:t>
            </a:r>
            <a:r>
              <a:rPr lang="en-US" sz="2200" b="1" dirty="0">
                <a:solidFill>
                  <a:srgbClr val="0000CC"/>
                </a:solidFill>
                <a:latin typeface="Arial" panose="020B0604020202020204" pitchFamily="34" charset="0"/>
                <a:cs typeface="Arial" panose="020B0604020202020204" pitchFamily="34" charset="0"/>
              </a:rPr>
              <a:t>Communication exercises</a:t>
            </a:r>
            <a:endParaRPr lang="LID4096" sz="22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78A9AC6F-6C30-B6EB-0B77-2987769A4B84}"/>
              </a:ext>
            </a:extLst>
          </p:cNvPr>
          <p:cNvSpPr>
            <a:spLocks noGrp="1"/>
          </p:cNvSpPr>
          <p:nvPr>
            <p:ph type="body" idx="1"/>
          </p:nvPr>
        </p:nvSpPr>
        <p:spPr>
          <a:xfrm>
            <a:off x="720725" y="2345909"/>
            <a:ext cx="6148674" cy="251617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US" sz="1800" b="1" i="0" dirty="0">
                <a:solidFill>
                  <a:srgbClr val="29261B"/>
                </a:solidFill>
                <a:effectLst/>
                <a:latin typeface="Arial" panose="020B0604020202020204" pitchFamily="34" charset="0"/>
                <a:cs typeface="Arial" panose="020B0604020202020204" pitchFamily="34" charset="0"/>
              </a:rPr>
              <a:t>Case Study: Coastal Wind Farm Dispute</a:t>
            </a:r>
          </a:p>
          <a:p>
            <a:pPr algn="just"/>
            <a:r>
              <a:rPr lang="en-US" sz="1800" b="0" i="0" dirty="0">
                <a:solidFill>
                  <a:srgbClr val="29261B"/>
                </a:solidFill>
                <a:effectLst/>
                <a:latin typeface="Arial" panose="020B0604020202020204" pitchFamily="34" charset="0"/>
                <a:cs typeface="Arial" panose="020B0604020202020204" pitchFamily="34" charset="0"/>
              </a:rPr>
              <a:t>Communication Exercise 2 - Powerful Questioning Roleplay:</a:t>
            </a:r>
          </a:p>
          <a:p>
            <a:pPr algn="just">
              <a:buFont typeface="Arial" panose="020B0604020202020204" pitchFamily="34" charset="0"/>
              <a:buChar char="•"/>
            </a:pPr>
            <a:r>
              <a:rPr lang="en-US" sz="1800" b="0" i="0" dirty="0">
                <a:solidFill>
                  <a:srgbClr val="29261B"/>
                </a:solidFill>
                <a:effectLst/>
                <a:latin typeface="Arial" panose="020B0604020202020204" pitchFamily="34" charset="0"/>
                <a:cs typeface="Arial" panose="020B0604020202020204" pitchFamily="34" charset="0"/>
              </a:rPr>
              <a:t>Participants roleplay a town hall meeting between the parties facilitated by a mediator.</a:t>
            </a:r>
          </a:p>
          <a:p>
            <a:pPr algn="just">
              <a:buFont typeface="Arial" panose="020B0604020202020204" pitchFamily="34" charset="0"/>
              <a:buChar char="•"/>
            </a:pPr>
            <a:r>
              <a:rPr lang="en-US" sz="1800" b="0" i="0" dirty="0">
                <a:solidFill>
                  <a:srgbClr val="29261B"/>
                </a:solidFill>
                <a:effectLst/>
                <a:latin typeface="Arial" panose="020B0604020202020204" pitchFamily="34" charset="0"/>
                <a:cs typeface="Arial" panose="020B0604020202020204" pitchFamily="34" charset="0"/>
              </a:rPr>
              <a:t>The focus is crafting probing open-ended questions that reveal underlying interests and illuminate values.</a:t>
            </a:r>
          </a:p>
        </p:txBody>
      </p:sp>
      <p:pic>
        <p:nvPicPr>
          <p:cNvPr id="6" name="Εικόνα 5">
            <a:extLst>
              <a:ext uri="{FF2B5EF4-FFF2-40B4-BE49-F238E27FC236}">
                <a16:creationId xmlns:a16="http://schemas.microsoft.com/office/drawing/2014/main" id="{286F2D13-F460-3313-0C67-2A743FB40675}"/>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a:extLst>
              <a:ext uri="{FF2B5EF4-FFF2-40B4-BE49-F238E27FC236}">
                <a16:creationId xmlns:a16="http://schemas.microsoft.com/office/drawing/2014/main" id="{E1B23491-E011-7330-D4E9-E550B95C2342}"/>
              </a:ext>
            </a:extLst>
          </p:cNvPr>
          <p:cNvPicPr>
            <a:picLocks noChangeAspect="1"/>
          </p:cNvPicPr>
          <p:nvPr/>
        </p:nvPicPr>
        <p:blipFill>
          <a:blip r:embed="rId4"/>
          <a:stretch>
            <a:fillRect/>
          </a:stretch>
        </p:blipFill>
        <p:spPr>
          <a:xfrm>
            <a:off x="7556499" y="1890597"/>
            <a:ext cx="4251325" cy="2834151"/>
          </a:xfrm>
          <a:prstGeom prst="rect">
            <a:avLst/>
          </a:prstGeom>
        </p:spPr>
      </p:pic>
    </p:spTree>
    <p:extLst>
      <p:ext uri="{BB962C8B-B14F-4D97-AF65-F5344CB8AC3E}">
        <p14:creationId xmlns:p14="http://schemas.microsoft.com/office/powerpoint/2010/main" val="2489115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8454D830-F157-FF70-43A5-1CB682113A55}"/>
            </a:ext>
          </a:extLst>
        </p:cNvPr>
        <p:cNvGrpSpPr/>
        <p:nvPr/>
      </p:nvGrpSpPr>
      <p:grpSpPr>
        <a:xfrm>
          <a:off x="0" y="0"/>
          <a:ext cx="0" cy="0"/>
          <a:chOff x="0" y="0"/>
          <a:chExt cx="0" cy="0"/>
        </a:xfrm>
      </p:grpSpPr>
      <p:sp>
        <p:nvSpPr>
          <p:cNvPr id="157" name="Google Shape;157;p46">
            <a:extLst>
              <a:ext uri="{FF2B5EF4-FFF2-40B4-BE49-F238E27FC236}">
                <a16:creationId xmlns:a16="http://schemas.microsoft.com/office/drawing/2014/main" id="{CF73BECD-23D8-A372-435B-6A7828D40CF3}"/>
              </a:ext>
            </a:extLst>
          </p:cNvPr>
          <p:cNvSpPr/>
          <p:nvPr/>
        </p:nvSpPr>
        <p:spPr>
          <a:xfrm>
            <a:off x="772341" y="335225"/>
            <a:ext cx="10358114" cy="523180"/>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800" b="1" dirty="0">
                <a:solidFill>
                  <a:srgbClr val="FFFF00"/>
                </a:solidFill>
                <a:latin typeface="Arial" panose="020B0604020202020204" pitchFamily="34" charset="0"/>
                <a:cs typeface="Arial" panose="020B0604020202020204" pitchFamily="34" charset="0"/>
              </a:rPr>
              <a:t>Module 9. </a:t>
            </a:r>
            <a:r>
              <a:rPr lang="en-GB" sz="2800" b="1" dirty="0">
                <a:solidFill>
                  <a:srgbClr val="FFFF00"/>
                </a:solidFill>
                <a:latin typeface="Arial" panose="020B0604020202020204" pitchFamily="34" charset="0"/>
                <a:cs typeface="Arial" panose="020B0604020202020204" pitchFamily="34" charset="0"/>
              </a:rPr>
              <a:t>Practical applications and simulations </a:t>
            </a:r>
            <a:endParaRPr lang="en-US" sz="2800" b="1" dirty="0">
              <a:solidFill>
                <a:srgbClr val="FFFF00"/>
              </a:solidFill>
              <a:latin typeface="Arial" panose="020B0604020202020204" pitchFamily="34" charset="0"/>
              <a:cs typeface="Arial" panose="020B0604020202020204" pitchFamily="34" charset="0"/>
            </a:endParaRPr>
          </a:p>
        </p:txBody>
      </p:sp>
      <p:sp>
        <p:nvSpPr>
          <p:cNvPr id="2" name="Τίτλος 1">
            <a:extLst>
              <a:ext uri="{FF2B5EF4-FFF2-40B4-BE49-F238E27FC236}">
                <a16:creationId xmlns:a16="http://schemas.microsoft.com/office/drawing/2014/main" id="{42DA672B-F015-B91F-D4B0-649FB4F2A2B1}"/>
              </a:ext>
            </a:extLst>
          </p:cNvPr>
          <p:cNvSpPr>
            <a:spLocks noGrp="1"/>
          </p:cNvSpPr>
          <p:nvPr>
            <p:ph type="title"/>
          </p:nvPr>
        </p:nvSpPr>
        <p:spPr>
          <a:xfrm>
            <a:off x="720725" y="1497852"/>
            <a:ext cx="6110703" cy="45276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200" b="1" dirty="0">
                <a:solidFill>
                  <a:srgbClr val="0000CC"/>
                </a:solidFill>
                <a:latin typeface="Arial" panose="020B0604020202020204" pitchFamily="34" charset="0"/>
                <a:cs typeface="Arial" panose="020B0604020202020204" pitchFamily="34" charset="0"/>
              </a:rPr>
              <a:t>9.4. </a:t>
            </a:r>
            <a:r>
              <a:rPr lang="en-US" sz="2200" b="1" dirty="0">
                <a:solidFill>
                  <a:srgbClr val="0000CC"/>
                </a:solidFill>
                <a:latin typeface="Arial" panose="020B0604020202020204" pitchFamily="34" charset="0"/>
                <a:cs typeface="Arial" panose="020B0604020202020204" pitchFamily="34" charset="0"/>
              </a:rPr>
              <a:t>Communication exercises</a:t>
            </a:r>
            <a:endParaRPr lang="LID4096" sz="22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BDA9EA61-137E-8865-E012-98AA8C7F501D}"/>
              </a:ext>
            </a:extLst>
          </p:cNvPr>
          <p:cNvSpPr>
            <a:spLocks noGrp="1"/>
          </p:cNvSpPr>
          <p:nvPr>
            <p:ph type="body" idx="1"/>
          </p:nvPr>
        </p:nvSpPr>
        <p:spPr>
          <a:xfrm>
            <a:off x="720725" y="2113659"/>
            <a:ext cx="6148674" cy="361620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US" sz="1800" b="1" i="0" dirty="0">
                <a:solidFill>
                  <a:srgbClr val="29261B"/>
                </a:solidFill>
                <a:effectLst/>
                <a:latin typeface="Arial" panose="020B0604020202020204" pitchFamily="34" charset="0"/>
                <a:cs typeface="Arial" panose="020B0604020202020204" pitchFamily="34" charset="0"/>
              </a:rPr>
              <a:t>Case Study: Coastal Wind Farm Dispute</a:t>
            </a:r>
          </a:p>
          <a:p>
            <a:pPr marL="227013" indent="1588" algn="just"/>
            <a:r>
              <a:rPr lang="en-US" sz="1800" b="0" i="0" dirty="0">
                <a:solidFill>
                  <a:srgbClr val="29261B"/>
                </a:solidFill>
                <a:effectLst/>
                <a:latin typeface="Arial" panose="020B0604020202020204" pitchFamily="34" charset="0"/>
                <a:cs typeface="Arial" panose="020B0604020202020204" pitchFamily="34" charset="0"/>
              </a:rPr>
              <a:t>Communication Exercise 2 - Powerful Questioning Roleplay:</a:t>
            </a:r>
          </a:p>
          <a:p>
            <a:pPr algn="just">
              <a:buFont typeface="Arial" panose="020B0604020202020204" pitchFamily="34" charset="0"/>
              <a:buChar char="•"/>
            </a:pPr>
            <a:r>
              <a:rPr lang="en-US" sz="1800" b="0" i="0" dirty="0">
                <a:solidFill>
                  <a:srgbClr val="29261B"/>
                </a:solidFill>
                <a:effectLst/>
                <a:latin typeface="Arial" panose="020B0604020202020204" pitchFamily="34" charset="0"/>
                <a:cs typeface="Arial" panose="020B0604020202020204" pitchFamily="34" charset="0"/>
              </a:rPr>
              <a:t>Examples are asking about desired alternatives, importance of location, bottom lines, and envisioned solutions.</a:t>
            </a:r>
          </a:p>
          <a:p>
            <a:pPr algn="just">
              <a:buFont typeface="Arial" panose="020B0604020202020204" pitchFamily="34" charset="0"/>
              <a:buChar char="•"/>
            </a:pPr>
            <a:r>
              <a:rPr lang="en-US" sz="1800" b="0" i="0" dirty="0">
                <a:solidFill>
                  <a:srgbClr val="29261B"/>
                </a:solidFill>
                <a:effectLst/>
                <a:latin typeface="Arial" panose="020B0604020202020204" pitchFamily="34" charset="0"/>
                <a:cs typeface="Arial" panose="020B0604020202020204" pitchFamily="34" charset="0"/>
              </a:rPr>
              <a:t>The insightful questioning aims to uncover common ground and possibilities for mutually beneficial options.</a:t>
            </a:r>
          </a:p>
          <a:p>
            <a:pPr algn="just">
              <a:buFont typeface="Arial" panose="020B0604020202020204" pitchFamily="34" charset="0"/>
              <a:buChar char="•"/>
            </a:pPr>
            <a:r>
              <a:rPr lang="en-US" sz="1800" b="0" i="0" dirty="0">
                <a:solidFill>
                  <a:srgbClr val="29261B"/>
                </a:solidFill>
                <a:effectLst/>
                <a:latin typeface="Arial" panose="020B0604020202020204" pitchFamily="34" charset="0"/>
                <a:cs typeface="Arial" panose="020B0604020202020204" pitchFamily="34" charset="0"/>
              </a:rPr>
              <a:t>Observers identify effective questions and reflect on shifts in the discussion.</a:t>
            </a:r>
          </a:p>
        </p:txBody>
      </p:sp>
      <p:pic>
        <p:nvPicPr>
          <p:cNvPr id="6" name="Εικόνα 5">
            <a:extLst>
              <a:ext uri="{FF2B5EF4-FFF2-40B4-BE49-F238E27FC236}">
                <a16:creationId xmlns:a16="http://schemas.microsoft.com/office/drawing/2014/main" id="{EBA30485-EDC7-890D-130A-3D2E1A0DA663}"/>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a:extLst>
              <a:ext uri="{FF2B5EF4-FFF2-40B4-BE49-F238E27FC236}">
                <a16:creationId xmlns:a16="http://schemas.microsoft.com/office/drawing/2014/main" id="{69217068-2FFF-0BF5-5772-5F5CBC1D707B}"/>
              </a:ext>
            </a:extLst>
          </p:cNvPr>
          <p:cNvPicPr>
            <a:picLocks noChangeAspect="1"/>
          </p:cNvPicPr>
          <p:nvPr/>
        </p:nvPicPr>
        <p:blipFill>
          <a:blip r:embed="rId4"/>
          <a:stretch>
            <a:fillRect/>
          </a:stretch>
        </p:blipFill>
        <p:spPr>
          <a:xfrm>
            <a:off x="7607300" y="2247899"/>
            <a:ext cx="4216400" cy="2859087"/>
          </a:xfrm>
          <a:prstGeom prst="ellipse">
            <a:avLst/>
          </a:prstGeom>
        </p:spPr>
      </p:pic>
    </p:spTree>
    <p:extLst>
      <p:ext uri="{BB962C8B-B14F-4D97-AF65-F5344CB8AC3E}">
        <p14:creationId xmlns:p14="http://schemas.microsoft.com/office/powerpoint/2010/main" val="182032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67295BCE-5FF4-E933-888B-E8FB3F58A702}"/>
            </a:ext>
          </a:extLst>
        </p:cNvPr>
        <p:cNvGrpSpPr/>
        <p:nvPr/>
      </p:nvGrpSpPr>
      <p:grpSpPr>
        <a:xfrm>
          <a:off x="0" y="0"/>
          <a:ext cx="0" cy="0"/>
          <a:chOff x="0" y="0"/>
          <a:chExt cx="0" cy="0"/>
        </a:xfrm>
      </p:grpSpPr>
      <p:sp>
        <p:nvSpPr>
          <p:cNvPr id="157" name="Google Shape;157;p46">
            <a:extLst>
              <a:ext uri="{FF2B5EF4-FFF2-40B4-BE49-F238E27FC236}">
                <a16:creationId xmlns:a16="http://schemas.microsoft.com/office/drawing/2014/main" id="{75EF5643-7748-1A0E-2B03-4135A330B0FB}"/>
              </a:ext>
            </a:extLst>
          </p:cNvPr>
          <p:cNvSpPr/>
          <p:nvPr/>
        </p:nvSpPr>
        <p:spPr>
          <a:xfrm>
            <a:off x="772341" y="335225"/>
            <a:ext cx="10358114" cy="523180"/>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800" b="1" dirty="0">
                <a:solidFill>
                  <a:srgbClr val="FFFF00"/>
                </a:solidFill>
                <a:latin typeface="Arial" panose="020B0604020202020204" pitchFamily="34" charset="0"/>
                <a:cs typeface="Arial" panose="020B0604020202020204" pitchFamily="34" charset="0"/>
              </a:rPr>
              <a:t>Module 9. </a:t>
            </a:r>
            <a:r>
              <a:rPr lang="en-GB" sz="2800" b="1" dirty="0">
                <a:solidFill>
                  <a:srgbClr val="FFFF00"/>
                </a:solidFill>
                <a:latin typeface="Arial" panose="020B0604020202020204" pitchFamily="34" charset="0"/>
                <a:cs typeface="Arial" panose="020B0604020202020204" pitchFamily="34" charset="0"/>
              </a:rPr>
              <a:t>Practical applications and simulations </a:t>
            </a:r>
            <a:endParaRPr lang="en-US" sz="2800" b="1" dirty="0">
              <a:solidFill>
                <a:srgbClr val="FFFF00"/>
              </a:solidFill>
              <a:latin typeface="Arial" panose="020B0604020202020204" pitchFamily="34" charset="0"/>
              <a:cs typeface="Arial" panose="020B0604020202020204" pitchFamily="34" charset="0"/>
            </a:endParaRPr>
          </a:p>
        </p:txBody>
      </p:sp>
      <p:sp>
        <p:nvSpPr>
          <p:cNvPr id="2" name="Τίτλος 1">
            <a:extLst>
              <a:ext uri="{FF2B5EF4-FFF2-40B4-BE49-F238E27FC236}">
                <a16:creationId xmlns:a16="http://schemas.microsoft.com/office/drawing/2014/main" id="{3271AEAF-2E5D-1008-6DFF-84B8989545A4}"/>
              </a:ext>
            </a:extLst>
          </p:cNvPr>
          <p:cNvSpPr>
            <a:spLocks noGrp="1"/>
          </p:cNvSpPr>
          <p:nvPr>
            <p:ph type="title"/>
          </p:nvPr>
        </p:nvSpPr>
        <p:spPr>
          <a:xfrm>
            <a:off x="720725" y="1497852"/>
            <a:ext cx="6110703" cy="45276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200" b="1" dirty="0">
                <a:solidFill>
                  <a:srgbClr val="0000CC"/>
                </a:solidFill>
                <a:latin typeface="Arial" panose="020B0604020202020204" pitchFamily="34" charset="0"/>
                <a:cs typeface="Arial" panose="020B0604020202020204" pitchFamily="34" charset="0"/>
              </a:rPr>
              <a:t>9.4. </a:t>
            </a:r>
            <a:r>
              <a:rPr lang="en-US" sz="2200" b="1" dirty="0">
                <a:solidFill>
                  <a:srgbClr val="0000CC"/>
                </a:solidFill>
                <a:latin typeface="Arial" panose="020B0604020202020204" pitchFamily="34" charset="0"/>
                <a:cs typeface="Arial" panose="020B0604020202020204" pitchFamily="34" charset="0"/>
              </a:rPr>
              <a:t>Communication exercises</a:t>
            </a:r>
            <a:endParaRPr lang="LID4096" sz="22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EFD9EE97-4F42-36BC-F54A-36DA699DBB93}"/>
              </a:ext>
            </a:extLst>
          </p:cNvPr>
          <p:cNvSpPr>
            <a:spLocks noGrp="1"/>
          </p:cNvSpPr>
          <p:nvPr>
            <p:ph type="body" idx="1"/>
          </p:nvPr>
        </p:nvSpPr>
        <p:spPr>
          <a:xfrm>
            <a:off x="720725" y="2113659"/>
            <a:ext cx="6148674" cy="361620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US" sz="2200" b="1" i="0" dirty="0">
                <a:solidFill>
                  <a:srgbClr val="29261B"/>
                </a:solidFill>
                <a:effectLst/>
                <a:latin typeface="Arial" panose="020B0604020202020204" pitchFamily="34" charset="0"/>
                <a:cs typeface="Arial" panose="020B0604020202020204" pitchFamily="34" charset="0"/>
              </a:rPr>
              <a:t>Key takeaways</a:t>
            </a:r>
            <a:r>
              <a:rPr lang="en-US" sz="2200" b="0" i="0" dirty="0">
                <a:solidFill>
                  <a:srgbClr val="29261B"/>
                </a:solidFill>
                <a:effectLst/>
                <a:latin typeface="Arial" panose="020B0604020202020204" pitchFamily="34" charset="0"/>
                <a:cs typeface="Arial" panose="020B0604020202020204" pitchFamily="34" charset="0"/>
              </a:rPr>
              <a:t>:</a:t>
            </a:r>
          </a:p>
          <a:p>
            <a:pPr algn="just">
              <a:buFont typeface="Arial" panose="020B0604020202020204" pitchFamily="34" charset="0"/>
              <a:buChar char="•"/>
            </a:pPr>
            <a:r>
              <a:rPr lang="en-US" sz="2000" b="0" i="0" dirty="0">
                <a:solidFill>
                  <a:srgbClr val="29261B"/>
                </a:solidFill>
                <a:effectLst/>
                <a:latin typeface="Arial" panose="020B0604020202020204" pitchFamily="34" charset="0"/>
                <a:cs typeface="Arial" panose="020B0604020202020204" pitchFamily="34" charset="0"/>
              </a:rPr>
              <a:t>Practicing core communication techniques like active listening and strategic questioning are key skills for constructively resolving climate disputes.</a:t>
            </a:r>
          </a:p>
          <a:p>
            <a:pPr algn="just">
              <a:buFont typeface="Arial" panose="020B0604020202020204" pitchFamily="34" charset="0"/>
              <a:buChar char="•"/>
            </a:pPr>
            <a:r>
              <a:rPr lang="en-US" sz="2000" b="0" i="0" dirty="0">
                <a:solidFill>
                  <a:srgbClr val="29261B"/>
                </a:solidFill>
                <a:effectLst/>
                <a:latin typeface="Arial" panose="020B0604020202020204" pitchFamily="34" charset="0"/>
                <a:cs typeface="Arial" panose="020B0604020202020204" pitchFamily="34" charset="0"/>
              </a:rPr>
              <a:t>Applying these skills in roleplays builds competence and intuition before engaging in high-stakes negotiations.</a:t>
            </a:r>
          </a:p>
          <a:p>
            <a:pPr algn="just">
              <a:buFont typeface="Arial" panose="020B0604020202020204" pitchFamily="34" charset="0"/>
              <a:buChar char="•"/>
            </a:pPr>
            <a:r>
              <a:rPr lang="en-US" sz="2000" b="0" i="0" dirty="0">
                <a:solidFill>
                  <a:srgbClr val="29261B"/>
                </a:solidFill>
                <a:effectLst/>
                <a:latin typeface="Arial" panose="020B0604020202020204" pitchFamily="34" charset="0"/>
                <a:cs typeface="Arial" panose="020B0604020202020204" pitchFamily="34" charset="0"/>
              </a:rPr>
              <a:t>Tailoring exercises to real-world climate contexts makes the learning immersive and relevant.</a:t>
            </a:r>
          </a:p>
        </p:txBody>
      </p:sp>
      <p:pic>
        <p:nvPicPr>
          <p:cNvPr id="6" name="Εικόνα 5">
            <a:extLst>
              <a:ext uri="{FF2B5EF4-FFF2-40B4-BE49-F238E27FC236}">
                <a16:creationId xmlns:a16="http://schemas.microsoft.com/office/drawing/2014/main" id="{7A271CDC-DD27-B704-56E8-82104BCCC49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a:extLst>
              <a:ext uri="{FF2B5EF4-FFF2-40B4-BE49-F238E27FC236}">
                <a16:creationId xmlns:a16="http://schemas.microsoft.com/office/drawing/2014/main" id="{3AA874AA-8ABE-9BCC-C9EB-D4FE7A2B7386}"/>
              </a:ext>
            </a:extLst>
          </p:cNvPr>
          <p:cNvPicPr>
            <a:picLocks noChangeAspect="1"/>
          </p:cNvPicPr>
          <p:nvPr/>
        </p:nvPicPr>
        <p:blipFill>
          <a:blip r:embed="rId4"/>
          <a:stretch>
            <a:fillRect/>
          </a:stretch>
        </p:blipFill>
        <p:spPr>
          <a:xfrm>
            <a:off x="7493000" y="2494659"/>
            <a:ext cx="4165599" cy="2604246"/>
          </a:xfrm>
          <a:prstGeom prst="rect">
            <a:avLst/>
          </a:prstGeom>
        </p:spPr>
      </p:pic>
    </p:spTree>
    <p:extLst>
      <p:ext uri="{BB962C8B-B14F-4D97-AF65-F5344CB8AC3E}">
        <p14:creationId xmlns:p14="http://schemas.microsoft.com/office/powerpoint/2010/main" val="63147336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8442</TotalTime>
  <Words>433</Words>
  <Application>Microsoft Office PowerPoint</Application>
  <PresentationFormat>Widescreen</PresentationFormat>
  <Paragraphs>42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Century Gothic</vt:lpstr>
      <vt:lpstr>Arial</vt:lpstr>
      <vt:lpstr>Calibri</vt:lpstr>
      <vt:lpstr>Google Sans</vt:lpstr>
      <vt:lpstr>Office Theme</vt:lpstr>
      <vt:lpstr>PowerPoint Presentation</vt:lpstr>
      <vt:lpstr>9.4. Communication exercises</vt:lpstr>
      <vt:lpstr>9.4. Communication exercises</vt:lpstr>
      <vt:lpstr>9.4. Communication exercises</vt:lpstr>
      <vt:lpstr>9.4. Communication exercises</vt:lpstr>
      <vt:lpstr>9.4. Communication exercises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admin</cp:lastModifiedBy>
  <cp:revision>39</cp:revision>
  <dcterms:created xsi:type="dcterms:W3CDTF">2020-01-02T01:56:26Z</dcterms:created>
  <dcterms:modified xsi:type="dcterms:W3CDTF">2024-05-23T04:23:14Z</dcterms:modified>
</cp:coreProperties>
</file>