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88" r:id="rId3"/>
    <p:sldId id="287" r:id="rId4"/>
    <p:sldId id="289" r:id="rId5"/>
    <p:sldId id="296" r:id="rId6"/>
    <p:sldId id="290"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7" autoAdjust="0"/>
    <p:restoredTop sz="95473" autoAdjust="0"/>
  </p:normalViewPr>
  <p:slideViewPr>
    <p:cSldViewPr snapToGrid="0">
      <p:cViewPr varScale="1">
        <p:scale>
          <a:sx n="73" d="100"/>
          <a:sy n="73" d="100"/>
        </p:scale>
        <p:origin x="6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950CD97-21ED-65FD-64AF-E87E47AE9BC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0B1A8A-20E2-4AFE-9473-16E66FBE4F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447BCD-2D9F-2EE6-C609-3C112427C4E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7428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B470D50-3A59-6972-19FE-F138D2781B9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0AAF3E-1450-A639-8F4D-10B5423C795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DB44B15-C826-4D8E-8056-8B0B261C7E6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4680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7B0F54E-965C-B993-2B47-3D180BCF57F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133E367-1C48-F8F2-521A-EF12903F5FE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C7E5DCA-6104-E4CD-C476-308926C5BD5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5616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D649B96-321B-84E1-02A3-49E5CBDBF93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DB089F0-B8A0-C08F-E156-DF460B8AA2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151D179-8834-BC75-FF2B-65B8ADAAB9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4018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A05A3DD-1D40-0486-2A13-2C4550220F2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6271D7-4A13-3506-3809-C7C46DEA28F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3F260C4-28A0-F7BA-77CB-94A9236B688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3694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333FB6D-88E5-DA17-AF04-94A7BACBD82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796671B-D206-E67D-619A-9D3414E263E7}"/>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58BF95B-0D22-4479-2793-2AB54D57447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9.4. </a:t>
            </a:r>
            <a:r>
              <a:rPr lang="en-US" sz="2200" b="1" dirty="0">
                <a:solidFill>
                  <a:srgbClr val="0000CC"/>
                </a:solidFill>
                <a:latin typeface="Arial" panose="020B0604020202020204" pitchFamily="34" charset="0"/>
                <a:cs typeface="Arial" panose="020B0604020202020204" pitchFamily="34" charset="0"/>
              </a:rPr>
              <a:t>Communication exercises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62D459E-F138-1646-DEFF-F5830EB111F5}"/>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29261B"/>
                </a:solidFill>
                <a:effectLst/>
                <a:latin typeface="Arial" panose="020B0604020202020204" pitchFamily="34" charset="0"/>
                <a:cs typeface="Arial" panose="020B0604020202020204" pitchFamily="34" charset="0"/>
              </a:rPr>
              <a:t>Case Study: Coastal Wind Farm Dispute</a:t>
            </a:r>
          </a:p>
          <a:p>
            <a:pPr algn="l"/>
            <a:r>
              <a:rPr lang="en-US" sz="2000" b="1" i="0" dirty="0">
                <a:solidFill>
                  <a:srgbClr val="29261B"/>
                </a:solidFill>
                <a:effectLst/>
                <a:latin typeface="Arial" panose="020B0604020202020204" pitchFamily="34" charset="0"/>
                <a:cs typeface="Arial" panose="020B0604020202020204" pitchFamily="34" charset="0"/>
              </a:rPr>
              <a:t>Background: </a:t>
            </a:r>
          </a:p>
          <a:p>
            <a:pPr marL="514350" indent="-28575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A proposed offshore wind farm project elicits strong opposition from the local fishing community concerned about impacts to their catches and livelihoods. </a:t>
            </a:r>
          </a:p>
          <a:p>
            <a:pPr marL="514350" indent="-28575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The wind energy company believes the project will benefit the area and help meet renewable energy goals. </a:t>
            </a:r>
          </a:p>
          <a:p>
            <a:pPr marL="514350" indent="-28575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Conflict escalates as both sides dig in.</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60567374-A66A-EB89-8B86-BF490ED0C25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963DB72A-8A84-0500-0C8D-E84952C841DF}"/>
              </a:ext>
            </a:extLst>
          </p:cNvPr>
          <p:cNvPicPr>
            <a:picLocks noChangeAspect="1"/>
          </p:cNvPicPr>
          <p:nvPr/>
        </p:nvPicPr>
        <p:blipFill>
          <a:blip r:embed="rId4"/>
          <a:stretch>
            <a:fillRect/>
          </a:stretch>
        </p:blipFill>
        <p:spPr>
          <a:xfrm>
            <a:off x="7075553" y="2113659"/>
            <a:ext cx="4943902" cy="2966341"/>
          </a:xfrm>
          <a:prstGeom prst="rect">
            <a:avLst/>
          </a:prstGeom>
        </p:spPr>
      </p:pic>
    </p:spTree>
    <p:extLst>
      <p:ext uri="{BB962C8B-B14F-4D97-AF65-F5344CB8AC3E}">
        <p14:creationId xmlns:p14="http://schemas.microsoft.com/office/powerpoint/2010/main" val="2129770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36003E0-F5F8-48B0-D449-A677E6730C8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F995C31-B047-C125-583C-02F18AF8D27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54F2BBA-1E08-86BF-4F8C-8988BCA6A46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9.4. </a:t>
            </a:r>
            <a:r>
              <a:rPr lang="en-US" sz="2200" b="1" dirty="0">
                <a:solidFill>
                  <a:srgbClr val="0000CC"/>
                </a:solidFill>
                <a:latin typeface="Arial" panose="020B0604020202020204" pitchFamily="34" charset="0"/>
                <a:cs typeface="Arial" panose="020B0604020202020204" pitchFamily="34" charset="0"/>
              </a:rPr>
              <a:t>Communication exercises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B721739-FD02-8AB3-93CA-7FE679DC8534}"/>
              </a:ext>
            </a:extLst>
          </p:cNvPr>
          <p:cNvSpPr>
            <a:spLocks noGrp="1"/>
          </p:cNvSpPr>
          <p:nvPr>
            <p:ph type="body" idx="1"/>
          </p:nvPr>
        </p:nvSpPr>
        <p:spPr>
          <a:xfrm>
            <a:off x="720725" y="2113659"/>
            <a:ext cx="1040973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29261B"/>
                </a:solidFill>
                <a:effectLst/>
                <a:latin typeface="Arial" panose="020B0604020202020204" pitchFamily="34" charset="0"/>
                <a:cs typeface="Arial" panose="020B0604020202020204" pitchFamily="34" charset="0"/>
              </a:rPr>
              <a:t>Case Study: Coastal Wind Farm Dispute</a:t>
            </a:r>
          </a:p>
          <a:p>
            <a:pPr algn="just">
              <a:lnSpc>
                <a:spcPct val="80000"/>
              </a:lnSpc>
              <a:spcBef>
                <a:spcPts val="600"/>
              </a:spcBef>
              <a:spcAft>
                <a:spcPts val="600"/>
              </a:spcAft>
            </a:pPr>
            <a:r>
              <a:rPr lang="en-US" sz="2000" b="0" i="0" dirty="0">
                <a:solidFill>
                  <a:srgbClr val="29261B"/>
                </a:solidFill>
                <a:effectLst/>
                <a:latin typeface="Arial" panose="020B0604020202020204" pitchFamily="34" charset="0"/>
                <a:cs typeface="Arial" panose="020B0604020202020204" pitchFamily="34" charset="0"/>
              </a:rPr>
              <a:t>Communication Exercise 1 - Active Listening Roleplay:</a:t>
            </a:r>
          </a:p>
          <a:p>
            <a:pPr algn="just">
              <a:lnSpc>
                <a:spcPct val="8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Participants take roles as the fishing representative and wind company liaison. The goal is to practice attentive dialogue.</a:t>
            </a:r>
          </a:p>
          <a:p>
            <a:pPr algn="just">
              <a:lnSpc>
                <a:spcPct val="8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They take turns sharing their perspective on the wind farm dispute for 2 minutes uninterrupted.</a:t>
            </a:r>
          </a:p>
          <a:p>
            <a:pPr algn="just">
              <a:lnSpc>
                <a:spcPct val="8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After one speaker finishes, the listener paraphrases back the core arguments made before responding, to demonstrate deep listening.</a:t>
            </a:r>
          </a:p>
          <a:p>
            <a:pPr algn="just">
              <a:lnSpc>
                <a:spcPct val="8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The exercise continues with the roles reversed. Observers provide feedback on the quality of listening demonstrated</a:t>
            </a:r>
          </a:p>
        </p:txBody>
      </p:sp>
      <p:pic>
        <p:nvPicPr>
          <p:cNvPr id="6" name="Εικόνα 5">
            <a:extLst>
              <a:ext uri="{FF2B5EF4-FFF2-40B4-BE49-F238E27FC236}">
                <a16:creationId xmlns:a16="http://schemas.microsoft.com/office/drawing/2014/main" id="{43D6B4CB-507F-A0A2-8668-148716A7C43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683979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77FBAC5-5CEC-2E54-0DE6-A8F482AC35B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7CF4167-E3E6-429B-9C21-D7C69EAEE54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8E83550-D482-9E4E-0255-DE141E00054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9.4. </a:t>
            </a:r>
            <a:r>
              <a:rPr lang="en-US" sz="2200" b="1" dirty="0">
                <a:solidFill>
                  <a:srgbClr val="0000CC"/>
                </a:solidFill>
                <a:latin typeface="Arial" panose="020B0604020202020204" pitchFamily="34" charset="0"/>
                <a:cs typeface="Arial" panose="020B0604020202020204" pitchFamily="34" charset="0"/>
              </a:rPr>
              <a:t>Communication exercises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8A9AC6F-6C30-B6EB-0B77-2987769A4B84}"/>
              </a:ext>
            </a:extLst>
          </p:cNvPr>
          <p:cNvSpPr>
            <a:spLocks noGrp="1"/>
          </p:cNvSpPr>
          <p:nvPr>
            <p:ph type="body" idx="1"/>
          </p:nvPr>
        </p:nvSpPr>
        <p:spPr>
          <a:xfrm>
            <a:off x="720725" y="2345909"/>
            <a:ext cx="6148674" cy="25161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29261B"/>
                </a:solidFill>
                <a:effectLst/>
                <a:latin typeface="Arial" panose="020B0604020202020204" pitchFamily="34" charset="0"/>
                <a:cs typeface="Arial" panose="020B0604020202020204" pitchFamily="34" charset="0"/>
              </a:rPr>
              <a:t>Case Study: Coastal Wind Farm Dispute</a:t>
            </a:r>
          </a:p>
          <a:p>
            <a:pPr algn="just"/>
            <a:r>
              <a:rPr lang="en-US" sz="1800" b="0" i="0" dirty="0">
                <a:solidFill>
                  <a:srgbClr val="29261B"/>
                </a:solidFill>
                <a:effectLst/>
                <a:latin typeface="Arial" panose="020B0604020202020204" pitchFamily="34" charset="0"/>
                <a:cs typeface="Arial" panose="020B0604020202020204" pitchFamily="34" charset="0"/>
              </a:rPr>
              <a:t>Communication Exercise 2 - Powerful Questioning Roleplay:</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Participants roleplay a town hall meeting between the parties facilitated by a mediator.</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The focus is crafting probing open-ended questions that reveal underlying interests and illuminate values.</a:t>
            </a:r>
          </a:p>
        </p:txBody>
      </p:sp>
      <p:pic>
        <p:nvPicPr>
          <p:cNvPr id="6" name="Εικόνα 5">
            <a:extLst>
              <a:ext uri="{FF2B5EF4-FFF2-40B4-BE49-F238E27FC236}">
                <a16:creationId xmlns:a16="http://schemas.microsoft.com/office/drawing/2014/main" id="{286F2D13-F460-3313-0C67-2A743FB4067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E1B23491-E011-7330-D4E9-E550B95C2342}"/>
              </a:ext>
            </a:extLst>
          </p:cNvPr>
          <p:cNvPicPr>
            <a:picLocks noChangeAspect="1"/>
          </p:cNvPicPr>
          <p:nvPr/>
        </p:nvPicPr>
        <p:blipFill>
          <a:blip r:embed="rId4"/>
          <a:stretch>
            <a:fillRect/>
          </a:stretch>
        </p:blipFill>
        <p:spPr>
          <a:xfrm>
            <a:off x="7556499" y="1890597"/>
            <a:ext cx="4251325" cy="2834151"/>
          </a:xfrm>
          <a:prstGeom prst="rect">
            <a:avLst/>
          </a:prstGeom>
        </p:spPr>
      </p:pic>
    </p:spTree>
    <p:extLst>
      <p:ext uri="{BB962C8B-B14F-4D97-AF65-F5344CB8AC3E}">
        <p14:creationId xmlns:p14="http://schemas.microsoft.com/office/powerpoint/2010/main" val="2489115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454D830-F157-FF70-43A5-1CB682113A5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F73BECD-23D8-A372-435B-6A7828D40CF3}"/>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2DA672B-F015-B91F-D4B0-649FB4F2A2B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9.4. </a:t>
            </a:r>
            <a:r>
              <a:rPr lang="en-US" sz="2200" b="1" dirty="0">
                <a:solidFill>
                  <a:srgbClr val="0000CC"/>
                </a:solidFill>
                <a:latin typeface="Arial" panose="020B0604020202020204" pitchFamily="34" charset="0"/>
                <a:cs typeface="Arial" panose="020B0604020202020204" pitchFamily="34" charset="0"/>
              </a:rPr>
              <a:t>Communication exercises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DA9EA61-137E-8865-E012-98AA8C7F501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29261B"/>
                </a:solidFill>
                <a:effectLst/>
                <a:latin typeface="Arial" panose="020B0604020202020204" pitchFamily="34" charset="0"/>
                <a:cs typeface="Arial" panose="020B0604020202020204" pitchFamily="34" charset="0"/>
              </a:rPr>
              <a:t>Case Study: Coastal Wind Farm Dispute</a:t>
            </a:r>
          </a:p>
          <a:p>
            <a:pPr marL="227013" indent="1588" algn="just"/>
            <a:r>
              <a:rPr lang="en-US" sz="1800" b="0" i="0" dirty="0">
                <a:solidFill>
                  <a:srgbClr val="29261B"/>
                </a:solidFill>
                <a:effectLst/>
                <a:latin typeface="Arial" panose="020B0604020202020204" pitchFamily="34" charset="0"/>
                <a:cs typeface="Arial" panose="020B0604020202020204" pitchFamily="34" charset="0"/>
              </a:rPr>
              <a:t>Communication Exercise 2 - Powerful Questioning Roleplay:</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Examples are asking about desired alternatives, importance of location, bottom lines, and envisioned solutions.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The insightful questioning aims to uncover common ground and possibilities for mutually beneficial options.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Observers identify effective questions and reflect on shifts in the discussion.</a:t>
            </a:r>
          </a:p>
        </p:txBody>
      </p:sp>
      <p:pic>
        <p:nvPicPr>
          <p:cNvPr id="6" name="Εικόνα 5">
            <a:extLst>
              <a:ext uri="{FF2B5EF4-FFF2-40B4-BE49-F238E27FC236}">
                <a16:creationId xmlns:a16="http://schemas.microsoft.com/office/drawing/2014/main" id="{EBA30485-EDC7-890D-130A-3D2E1A0DA66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69217068-2FFF-0BF5-5772-5F5CBC1D707B}"/>
              </a:ext>
            </a:extLst>
          </p:cNvPr>
          <p:cNvPicPr>
            <a:picLocks noChangeAspect="1"/>
          </p:cNvPicPr>
          <p:nvPr/>
        </p:nvPicPr>
        <p:blipFill>
          <a:blip r:embed="rId4"/>
          <a:stretch>
            <a:fillRect/>
          </a:stretch>
        </p:blipFill>
        <p:spPr>
          <a:xfrm>
            <a:off x="7607300" y="2247899"/>
            <a:ext cx="4216400" cy="2859087"/>
          </a:xfrm>
          <a:prstGeom prst="ellipse">
            <a:avLst/>
          </a:prstGeom>
        </p:spPr>
      </p:pic>
    </p:spTree>
    <p:extLst>
      <p:ext uri="{BB962C8B-B14F-4D97-AF65-F5344CB8AC3E}">
        <p14:creationId xmlns:p14="http://schemas.microsoft.com/office/powerpoint/2010/main" val="182032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7295BCE-5FF4-E933-888B-E8FB3F58A70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5EF5643-7748-1A0E-2B03-4135A330B0F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271AEAF-2E5D-1008-6DFF-84B8989545A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9.4. </a:t>
            </a:r>
            <a:r>
              <a:rPr lang="en-US" sz="2200" b="1" dirty="0">
                <a:solidFill>
                  <a:srgbClr val="0000CC"/>
                </a:solidFill>
                <a:latin typeface="Arial" panose="020B0604020202020204" pitchFamily="34" charset="0"/>
                <a:cs typeface="Arial" panose="020B0604020202020204" pitchFamily="34" charset="0"/>
              </a:rPr>
              <a:t>Communication exercises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FD9EE97-4F42-36BC-F54A-36DA699DBB93}"/>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200" b="1" i="0" dirty="0">
                <a:solidFill>
                  <a:srgbClr val="29261B"/>
                </a:solidFill>
                <a:effectLst/>
                <a:latin typeface="Arial" panose="020B0604020202020204" pitchFamily="34" charset="0"/>
                <a:cs typeface="Arial" panose="020B0604020202020204" pitchFamily="34" charset="0"/>
              </a:rPr>
              <a:t>Key takeaways</a:t>
            </a:r>
            <a:r>
              <a:rPr lang="en-US" sz="2200" b="0" i="0" dirty="0">
                <a:solidFill>
                  <a:srgbClr val="29261B"/>
                </a:solidFill>
                <a:effectLst/>
                <a:latin typeface="Arial" panose="020B0604020202020204" pitchFamily="34" charset="0"/>
                <a:cs typeface="Arial" panose="020B0604020202020204" pitchFamily="34" charset="0"/>
              </a:rPr>
              <a:t>:</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Practicing core communication techniques like active listening and strategic questioning are key skills for constructively resolving climate disputes.</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Applying these skills in roleplays builds competence and intuition before engaging in high-stakes negotiations.</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Tailoring exercises to real-world climate contexts makes the learning immersive and relevant.</a:t>
            </a:r>
          </a:p>
        </p:txBody>
      </p:sp>
      <p:pic>
        <p:nvPicPr>
          <p:cNvPr id="6" name="Εικόνα 5">
            <a:extLst>
              <a:ext uri="{FF2B5EF4-FFF2-40B4-BE49-F238E27FC236}">
                <a16:creationId xmlns:a16="http://schemas.microsoft.com/office/drawing/2014/main" id="{7A271CDC-DD27-B704-56E8-82104BCCC49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3AA874AA-8ABE-9BCC-C9EB-D4FE7A2B7386}"/>
              </a:ext>
            </a:extLst>
          </p:cNvPr>
          <p:cNvPicPr>
            <a:picLocks noChangeAspect="1"/>
          </p:cNvPicPr>
          <p:nvPr/>
        </p:nvPicPr>
        <p:blipFill>
          <a:blip r:embed="rId4"/>
          <a:stretch>
            <a:fillRect/>
          </a:stretch>
        </p:blipFill>
        <p:spPr>
          <a:xfrm>
            <a:off x="7493000" y="2494659"/>
            <a:ext cx="4165599" cy="2604246"/>
          </a:xfrm>
          <a:prstGeom prst="rect">
            <a:avLst/>
          </a:prstGeom>
        </p:spPr>
      </p:pic>
    </p:spTree>
    <p:extLst>
      <p:ext uri="{BB962C8B-B14F-4D97-AF65-F5344CB8AC3E}">
        <p14:creationId xmlns:p14="http://schemas.microsoft.com/office/powerpoint/2010/main" val="63147336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8442</TotalTime>
  <Words>433</Words>
  <Application>Microsoft Office PowerPoint</Application>
  <PresentationFormat>Widescreen</PresentationFormat>
  <Paragraphs>42</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Century Gothic</vt:lpstr>
      <vt:lpstr>Arial</vt:lpstr>
      <vt:lpstr>Calibri</vt:lpstr>
      <vt:lpstr>Google Sans</vt:lpstr>
      <vt:lpstr>Office Theme</vt:lpstr>
      <vt:lpstr>PowerPoint Presentation</vt:lpstr>
      <vt:lpstr>9.4. Communication exercises</vt:lpstr>
      <vt:lpstr>9.4. Communication exercises</vt:lpstr>
      <vt:lpstr>9.4. Communication exercises</vt:lpstr>
      <vt:lpstr>9.4. Communication exercises</vt:lpstr>
      <vt:lpstr>9.4. Communication exercises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39</cp:revision>
  <dcterms:created xsi:type="dcterms:W3CDTF">2020-01-02T01:56:26Z</dcterms:created>
  <dcterms:modified xsi:type="dcterms:W3CDTF">2024-05-23T04:23:14Z</dcterms:modified>
</cp:coreProperties>
</file>