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8" r:id="rId3"/>
    <p:sldId id="259" r:id="rId4"/>
    <p:sldId id="260" r:id="rId5"/>
    <p:sldId id="261" r:id="rId6"/>
    <p:sldId id="262" r:id="rId7"/>
    <p:sldId id="264" r:id="rId8"/>
    <p:sldId id="265" r:id="rId9"/>
    <p:sldId id="266" r:id="rId10"/>
    <p:sldId id="267" r:id="rId11"/>
    <p:sldId id="268" r:id="rId12"/>
    <p:sldId id="270" r:id="rId13"/>
    <p:sldId id="269" r:id="rId14"/>
    <p:sldId id="271" r:id="rId15"/>
    <p:sldId id="273" r:id="rId16"/>
    <p:sldId id="274" r:id="rId17"/>
    <p:sldId id="275" r:id="rId18"/>
    <p:sldId id="276" r:id="rId19"/>
    <p:sldId id="277" r:id="rId20"/>
    <p:sldId id="278" r:id="rId21"/>
    <p:sldId id="272" r:id="rId22"/>
    <p:sldId id="279" r:id="rId23"/>
    <p:sldId id="280" r:id="rId24"/>
    <p:sldId id="281" r:id="rId25"/>
    <p:sldId id="282" r:id="rId26"/>
    <p:sldId id="283" r:id="rId27"/>
    <p:sldId id="284" r:id="rId28"/>
    <p:sldId id="285" r:id="rId29"/>
    <p:sldId id="286" r:id="rId30"/>
  </p:sldIdLst>
  <p:sldSz cx="12192000" cy="6858000"/>
  <p:notesSz cx="6951663" cy="10082213"/>
  <p:embeddedFontLst>
    <p:embeddedFont>
      <p:font typeface="Century Gothic"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91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20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42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40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35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17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07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67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17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11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15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89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16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71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33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94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60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22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560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69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20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77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47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04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99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71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36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Introduction to Massachusetts v. EPA</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significance of Massachusetts v. EPA in climate change litigation history.</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case's origin: A petition to the EPA to regulate greenhouse gases under the Clean Air Act.</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EPA's initial refusal, citing lack of authority and uncertainty about climate change.</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014214" y="2668360"/>
            <a:ext cx="2466975" cy="1847850"/>
          </a:xfrm>
          <a:prstGeom prst="rect">
            <a:avLst/>
          </a:prstGeom>
        </p:spPr>
      </p:pic>
    </p:spTree>
    <p:extLst>
      <p:ext uri="{BB962C8B-B14F-4D97-AF65-F5344CB8AC3E}">
        <p14:creationId xmlns:p14="http://schemas.microsoft.com/office/powerpoint/2010/main" val="371252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Legal Arguments and Supreme Court Decision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Massachusetts's standing to sue, based on the state's claim of harm to its shorelines from sea-level rise.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Supreme Court's analysis of whether greenhouse gases could be considered air pollutants under the Clean Air Act.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landmark decision: In a 5-4 vote, the Court held that the EPA has the authority to regulate greenhouse gases as air pollutants.</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118989" y="2694536"/>
            <a:ext cx="2362200" cy="1933575"/>
          </a:xfrm>
          <a:prstGeom prst="rect">
            <a:avLst/>
          </a:prstGeom>
        </p:spPr>
      </p:pic>
    </p:spTree>
    <p:extLst>
      <p:ext uri="{BB962C8B-B14F-4D97-AF65-F5344CB8AC3E}">
        <p14:creationId xmlns:p14="http://schemas.microsoft.com/office/powerpoint/2010/main" val="286601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Impact of the Ruling</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ruling compelled the EPA to determine whether greenhouse gas emissions pose a danger to public health or welfare.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This led to the EPA's Endangerment Finding in 2009, affirming that greenhouse gases threaten public health and welfare.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Set the stage for future regulations on vehicle emissions and industrial pollutants.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118989" y="2694536"/>
            <a:ext cx="2362200" cy="1933575"/>
          </a:xfrm>
          <a:prstGeom prst="rect">
            <a:avLst/>
          </a:prstGeom>
        </p:spPr>
      </p:pic>
    </p:spTree>
    <p:extLst>
      <p:ext uri="{BB962C8B-B14F-4D97-AF65-F5344CB8AC3E}">
        <p14:creationId xmlns:p14="http://schemas.microsoft.com/office/powerpoint/2010/main" val="215626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Broader Implications for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Massachusetts v. EPA's role in empowering states and environmental groups to seek judicial remedies for climate 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case's influence on subsequent climate litigation, including challenges to government actions and inactions.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Encouraged a more proactive role by the judiciary in environmental protection.</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8291512" y="2823123"/>
            <a:ext cx="2466975" cy="1847850"/>
          </a:xfrm>
          <a:prstGeom prst="rect">
            <a:avLst/>
          </a:prstGeom>
        </p:spPr>
      </p:pic>
    </p:spTree>
    <p:extLst>
      <p:ext uri="{BB962C8B-B14F-4D97-AF65-F5344CB8AC3E}">
        <p14:creationId xmlns:p14="http://schemas.microsoft.com/office/powerpoint/2010/main" val="408473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mn-lt"/>
              </a:rPr>
              <a:t>Legacy and Ongoing Relevance</a:t>
            </a:r>
          </a:p>
          <a:p>
            <a:r>
              <a:rPr lang="en-US" sz="1800" dirty="0">
                <a:solidFill>
                  <a:srgbClr val="002060"/>
                </a:solidFill>
                <a:latin typeface="+mn-lt"/>
              </a:rPr>
              <a:t>The continued relevance of Massachusetts v. EPA in debates over the scope of EPA's regulatory authority.</a:t>
            </a:r>
          </a:p>
          <a:p>
            <a:r>
              <a:rPr lang="en-US" sz="1800" dirty="0">
                <a:solidFill>
                  <a:srgbClr val="002060"/>
                </a:solidFill>
                <a:latin typeface="+mn-lt"/>
              </a:rPr>
              <a:t>Its role in shaping discussions on environmental policy and climate change mitigation strategies.</a:t>
            </a:r>
          </a:p>
          <a:p>
            <a:r>
              <a:rPr lang="en-US" sz="1800" dirty="0">
                <a:solidFill>
                  <a:srgbClr val="002060"/>
                </a:solidFill>
                <a:latin typeface="+mn-lt"/>
              </a:rPr>
              <a:t>The case as a cornerstone in the legal fight against climate change, influencing both national policy and international perceptions.</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268698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Introduction to </a:t>
            </a:r>
            <a:r>
              <a:rPr lang="en-US" sz="1800" b="1" dirty="0" err="1">
                <a:solidFill>
                  <a:srgbClr val="002060"/>
                </a:solidFill>
                <a:latin typeface="Arial" panose="020B0604020202020204" pitchFamily="34" charset="0"/>
                <a:cs typeface="Arial" panose="020B0604020202020204" pitchFamily="34" charset="0"/>
              </a:rPr>
              <a:t>Urgenda</a:t>
            </a:r>
            <a:r>
              <a:rPr lang="en-US" sz="1800" b="1" dirty="0">
                <a:solidFill>
                  <a:srgbClr val="002060"/>
                </a:solidFill>
                <a:latin typeface="Arial" panose="020B0604020202020204" pitchFamily="34" charset="0"/>
                <a:cs typeface="Arial" panose="020B0604020202020204" pitchFamily="34" charset="0"/>
              </a:rPr>
              <a:t> v. Netherlands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Overview of </a:t>
            </a: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v. Netherlands as a pivotal case in global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lawsuit filed by the </a:t>
            </a: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Foundation against the Dutch government for failing to take adequate measures against climate 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case's basis on the argument that the government's lack of action violated citizens' human rights.</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385563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514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Legal Arguments</a:t>
            </a:r>
          </a:p>
          <a:p>
            <a:pPr marL="514350" indent="-285750">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Urgenda's</a:t>
            </a:r>
            <a:r>
              <a:rPr lang="en-US" sz="1800" dirty="0">
                <a:solidFill>
                  <a:srgbClr val="002060"/>
                </a:solidFill>
                <a:latin typeface="Arial" panose="020B0604020202020204" pitchFamily="34" charset="0"/>
                <a:cs typeface="Arial" panose="020B0604020202020204" pitchFamily="34" charset="0"/>
              </a:rPr>
              <a:t> argument centered on the Dutch government's duty to protect its citizens from the harmful impacts of climate 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foundation cited international obligations, including the European Convention on Human Rights, to argue that the government was legally obligated to significantly reduce GHG emissions.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case's innovative use of human rights law in environmental litigation.</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175798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514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Landmark Decision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Dutch Supreme Court's decision in 2019, ruling in favor of </a:t>
            </a: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and mandating the government to reduce emissions.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court's order for the Netherlands to cut its greenhouse gas emissions by at least 25% by the end of 2020 compared to 1990 levels.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This decision marked the first time a court has ordered a government to reduce its emissions based on human rights and domestic law.</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138746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514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Impact and Implications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global significance of the </a:t>
            </a: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ruling for climate litigation and policy.</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How the case has inspired similar lawsuits around the world, seeking to hold governments accountable for climate change action.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the judiciary in addressing climate change and enforcing government accountability.</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223470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514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Impact and Implications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global significance of the </a:t>
            </a: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ruling for climate litigation and policy.</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How the case has inspired similar lawsuits around the world, seeking to hold governments accountable for climate change action.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role of the judiciary in addressing climate change and enforcing government accountability.</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143829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4</a:t>
            </a:r>
            <a:r>
              <a:rPr lang="en-US" sz="2400" b="1" dirty="0" smtClean="0">
                <a:solidFill>
                  <a:srgbClr val="FFFF00"/>
                </a:solidFill>
                <a:latin typeface="Arial" panose="020B0604020202020204" pitchFamily="34" charset="0"/>
                <a:cs typeface="Arial" panose="020B0604020202020204" pitchFamily="34" charset="0"/>
              </a:rPr>
              <a:t>.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Introduction to Domestic Climate Litigation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Overview of the rise in domestic climate litigation cases globally.</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role of domestic courts in addressing climate change and enforcing policy changes.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variety of legal strategies and theories employed in domestic settings.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026" name="Picture 2" descr="Climate Litigation: A growing challen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225" y="2860448"/>
            <a:ext cx="30099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7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smtClean="0">
                <a:solidFill>
                  <a:srgbClr val="0000CC"/>
                </a:solidFill>
                <a:latin typeface="Arial" panose="020B0604020202020204" pitchFamily="34" charset="0"/>
                <a:cs typeface="Arial" panose="020B0604020202020204" pitchFamily="34" charset="0"/>
              </a:rPr>
              <a:t>4.2. </a:t>
            </a:r>
            <a:r>
              <a:rPr lang="en-US" b="1" dirty="0">
                <a:solidFill>
                  <a:srgbClr val="002060"/>
                </a:solidFill>
              </a:rPr>
              <a:t>e.g., </a:t>
            </a:r>
            <a:r>
              <a:rPr lang="en-US" b="1" i="1" dirty="0">
                <a:solidFill>
                  <a:srgbClr val="002060"/>
                </a:solidFill>
              </a:rPr>
              <a:t>Massachusetts v. EPA (U.S.), </a:t>
            </a:r>
            <a:r>
              <a:rPr lang="en-US" b="1" i="1" dirty="0" err="1">
                <a:solidFill>
                  <a:srgbClr val="002060"/>
                </a:solidFill>
              </a:rPr>
              <a:t>Urgenda</a:t>
            </a:r>
            <a:r>
              <a:rPr lang="en-US" b="1" i="1" dirty="0">
                <a:solidFill>
                  <a:srgbClr val="002060"/>
                </a:solidFill>
              </a:rPr>
              <a:t> v. Netherlands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514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Legacy and Ongoing Influence</a:t>
            </a:r>
          </a:p>
          <a:p>
            <a:pPr marL="514350" indent="-285750">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Urgenda</a:t>
            </a:r>
            <a:r>
              <a:rPr lang="en-US" sz="1800" dirty="0">
                <a:solidFill>
                  <a:srgbClr val="002060"/>
                </a:solidFill>
                <a:latin typeface="Arial" panose="020B0604020202020204" pitchFamily="34" charset="0"/>
                <a:cs typeface="Arial" panose="020B0604020202020204" pitchFamily="34" charset="0"/>
              </a:rPr>
              <a:t> v. Netherlands as a cornerstone in the fight for climate justice through legal means.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case's contribution to the legal recognition of environmental protection as a human right.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Its ongoing influence on climate litigation, policy debates, and the global movement for governmental accountability in addressing climate change.</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44555" y="2823123"/>
            <a:ext cx="2466975" cy="1847850"/>
          </a:xfrm>
          <a:prstGeom prst="rect">
            <a:avLst/>
          </a:prstGeom>
        </p:spPr>
      </p:pic>
    </p:spTree>
    <p:extLst>
      <p:ext uri="{BB962C8B-B14F-4D97-AF65-F5344CB8AC3E}">
        <p14:creationId xmlns:p14="http://schemas.microsoft.com/office/powerpoint/2010/main" val="312820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4.3.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Introduction to </a:t>
            </a:r>
            <a:r>
              <a:rPr lang="en-US" sz="2000" b="1" dirty="0" smtClean="0">
                <a:solidFill>
                  <a:srgbClr val="002060"/>
                </a:solidFill>
                <a:latin typeface="Arial" panose="020B0604020202020204" pitchFamily="34" charset="0"/>
                <a:cs typeface="Arial" panose="020B0604020202020204" pitchFamily="34" charset="0"/>
              </a:rPr>
              <a:t>International </a:t>
            </a:r>
            <a:r>
              <a:rPr lang="en-US" sz="2000" b="1" dirty="0">
                <a:solidFill>
                  <a:srgbClr val="002060"/>
                </a:solidFill>
                <a:latin typeface="Arial" panose="020B0604020202020204" pitchFamily="34" charset="0"/>
                <a:cs typeface="Arial" panose="020B0604020202020204" pitchFamily="34" charset="0"/>
              </a:rPr>
              <a:t>Climate Litigation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Rising significance of cross-border and international litigation in addressing global climate change.</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role of international courts, tribunals, and legal principles in these cases.</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challenges and opportunities presented by cross-border environmental disputes.</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7723414" y="2394498"/>
            <a:ext cx="2757775" cy="2397310"/>
          </a:xfrm>
          <a:prstGeom prst="rect">
            <a:avLst/>
          </a:prstGeom>
        </p:spPr>
      </p:pic>
    </p:spTree>
    <p:extLst>
      <p:ext uri="{BB962C8B-B14F-4D97-AF65-F5344CB8AC3E}">
        <p14:creationId xmlns:p14="http://schemas.microsoft.com/office/powerpoint/2010/main" val="186915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Carbon Majors Inquiry (Philippines Human Rights Commission)</a:t>
            </a:r>
          </a:p>
          <a:p>
            <a:pPr marL="571500" indent="-34290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Examination of 47 “carbon majors” for their role in human rights violations due to climate impacts.</a:t>
            </a:r>
          </a:p>
          <a:p>
            <a:pPr marL="571500" indent="-34290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First instance of a human rights body accepting jurisdiction over climate change allegations.</a:t>
            </a:r>
          </a:p>
          <a:p>
            <a:pPr marL="571500" indent="-34290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Ongoing inquiry aims to attribute corporate accountability for climate change.</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4.3.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393090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4.3.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Torres Strait Islanders v. Australia (UN Human Rights Committee)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Complaint filed by Torres Strait Islanders against the Australian government for insufficient climate action affecting their rights.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Marks a significant effort to link climate change with human rights at an international level.</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 underscores the vulnerability of indigenous communities to climate impacts.</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15638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4.3.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People’s Climate Case (European General Court)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Families from Europe and beyond suing the EU for its 2030 climate targets being too lax.</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Although dismissed on procedural grounds, the case raised critical questions on the adequacy of climate action.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Highlighted the role of individuals and communities in holding governments to account.</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346806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4.3.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16983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err="1">
                <a:solidFill>
                  <a:srgbClr val="002060"/>
                </a:solidFill>
                <a:latin typeface="Arial" panose="020B0604020202020204" pitchFamily="34" charset="0"/>
                <a:cs typeface="Arial" panose="020B0604020202020204" pitchFamily="34" charset="0"/>
              </a:rPr>
              <a:t>Teitiota</a:t>
            </a:r>
            <a:r>
              <a:rPr lang="en-US" sz="1800" b="1" dirty="0">
                <a:solidFill>
                  <a:srgbClr val="002060"/>
                </a:solidFill>
                <a:latin typeface="Arial" panose="020B0604020202020204" pitchFamily="34" charset="0"/>
                <a:cs typeface="Arial" panose="020B0604020202020204" pitchFamily="34" charset="0"/>
              </a:rPr>
              <a:t> v. New Zealand (UN Human Rights Committee)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Landmark ruling recognizing that failing to protect citizens from climate change can constitute a violation of their right not to be returned to a country where their life is at risk.</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First case to acknowledge climate change as a factor in asylum claims.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Sets a precedent for refugee and human rights law concerning climate change.</a:t>
            </a:r>
          </a:p>
          <a:p>
            <a:pPr marL="342900" indent="-342900" algn="just">
              <a:lnSpc>
                <a:spcPct val="80000"/>
              </a:lnSpc>
              <a:spcBef>
                <a:spcPts val="600"/>
              </a:spcBef>
              <a:spcAft>
                <a:spcPts val="600"/>
              </a:spcAft>
              <a:buFont typeface="Arial" panose="020B0604020202020204" pitchFamily="34" charset="0"/>
              <a:buChar char="•"/>
            </a:pPr>
            <a:endParaRPr lang="en-US" sz="18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307208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4.4. Key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smtClean="0">
                <a:solidFill>
                  <a:srgbClr val="002060"/>
                </a:solidFill>
                <a:latin typeface="Arial" panose="020B0604020202020204" pitchFamily="34" charset="0"/>
                <a:cs typeface="Arial" panose="020B0604020202020204" pitchFamily="34" charset="0"/>
              </a:rPr>
              <a:t>Introduction to the Advisory Opinion Process at the ICJ</a:t>
            </a:r>
          </a:p>
          <a:p>
            <a:pPr marL="5143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Overview of the International Court of Justice's role in providing advisory opinions on legal questions referred by UN bodies.</a:t>
            </a:r>
          </a:p>
          <a:p>
            <a:pPr marL="5143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The advisory opinion process as a tool for clarifying international legal principles, including those relevant to environmental protection and climate action.</a:t>
            </a:r>
          </a:p>
          <a:p>
            <a:pPr marL="5143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Significance for global governance and international law, setting precedents that influence environmental treaty negotiations and implementation.</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3110815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4.4. Key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002060"/>
                </a:solidFill>
                <a:latin typeface="Arial" panose="020B0604020202020204" pitchFamily="34" charset="0"/>
                <a:cs typeface="Arial" panose="020B0604020202020204" pitchFamily="34" charset="0"/>
              </a:rPr>
              <a:t>Background of Bolivia v. Chile</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Bolivia's request for an advisory opinion on its right of access to the Pacific Ocean, stemming from its loss of coastline to Chile in the late 19th century.</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broader implications for regional cooperation, economic development, and environmental management, including access to maritime resources critical for climate resilience.</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case's significance in highlighting how territorial disputes can intersect with environmental and climate issues.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2192931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4.4. Key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002060"/>
                </a:solidFill>
                <a:latin typeface="Arial" panose="020B0604020202020204" pitchFamily="34" charset="0"/>
                <a:cs typeface="Arial" panose="020B0604020202020204" pitchFamily="34" charset="0"/>
              </a:rPr>
              <a:t>Legal Arguments and Environmental Implications</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Bolivia's argument for a negotiated solution based on historical treaties and international law principles, emphasizing equitable access to natural resources.</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Chile's defense of its territorial sovereignty and legal interpretations of treaty obligations.</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How the case underscores the importance of international cooperation in managing shared environmental resources, crucial for addressing climate change.</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163570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4.4. Key </a:t>
            </a:r>
            <a:r>
              <a:rPr lang="en-US" b="1" dirty="0" smtClean="0">
                <a:solidFill>
                  <a:srgbClr val="002060"/>
                </a:solidFill>
              </a:rPr>
              <a:t>International Cases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ICJ's Advisory Opinion and Outcomes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Summary of the ICJ's findings, emphasizing the legal reasoning behind the decision and its implications for international law and territorial disputes.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court's emphasis on peaceful negotiation and international cooperation as foundational principles.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Reflection on the missed opportunity to directly address environmental management and climate action in the court's opinion.</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338064" y="2394498"/>
            <a:ext cx="2143125" cy="2133600"/>
          </a:xfrm>
          <a:prstGeom prst="rect">
            <a:avLst/>
          </a:prstGeom>
        </p:spPr>
      </p:pic>
    </p:spTree>
    <p:extLst>
      <p:ext uri="{BB962C8B-B14F-4D97-AF65-F5344CB8AC3E}">
        <p14:creationId xmlns:p14="http://schemas.microsoft.com/office/powerpoint/2010/main" val="362331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err="1">
                <a:solidFill>
                  <a:srgbClr val="002060"/>
                </a:solidFill>
                <a:latin typeface="Arial" panose="020B0604020202020204" pitchFamily="34" charset="0"/>
                <a:cs typeface="Arial" panose="020B0604020202020204" pitchFamily="34" charset="0"/>
              </a:rPr>
              <a:t>Urgenda</a:t>
            </a:r>
            <a:r>
              <a:rPr lang="en-US" sz="2000" b="1" dirty="0">
                <a:solidFill>
                  <a:srgbClr val="002060"/>
                </a:solidFill>
                <a:latin typeface="Arial" panose="020B0604020202020204" pitchFamily="34" charset="0"/>
                <a:cs typeface="Arial" panose="020B0604020202020204" pitchFamily="34" charset="0"/>
              </a:rPr>
              <a:t> Foundation v. The State of the Netherlands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Netherlands' Supreme Court ruling in favor of reducing GHG emissions.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case set a precedent for climate litigation based on human rights.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impact on Dutch climate policy and international legal circles.</a:t>
            </a:r>
          </a:p>
          <a:p>
            <a:pPr marL="0" indent="0" algn="just">
              <a:lnSpc>
                <a:spcPct val="80000"/>
              </a:lnSpc>
              <a:spcBef>
                <a:spcPts val="600"/>
              </a:spcBef>
              <a:spcAft>
                <a:spcPts val="600"/>
              </a:spcAft>
            </a:pP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851322" y="2841171"/>
            <a:ext cx="2857500" cy="1600200"/>
          </a:xfrm>
          <a:prstGeom prst="rect">
            <a:avLst/>
          </a:prstGeom>
        </p:spPr>
      </p:pic>
    </p:spTree>
    <p:extLst>
      <p:ext uri="{BB962C8B-B14F-4D97-AF65-F5344CB8AC3E}">
        <p14:creationId xmlns:p14="http://schemas.microsoft.com/office/powerpoint/2010/main" val="349467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smtClean="0">
                <a:solidFill>
                  <a:srgbClr val="002060"/>
                </a:solidFill>
                <a:latin typeface="Arial" panose="020B0604020202020204" pitchFamily="34" charset="0"/>
                <a:cs typeface="Arial" panose="020B0604020202020204" pitchFamily="34" charset="0"/>
              </a:rPr>
              <a:t>Juliana </a:t>
            </a:r>
            <a:r>
              <a:rPr lang="en-US" sz="2000" b="1" dirty="0">
                <a:solidFill>
                  <a:srgbClr val="002060"/>
                </a:solidFill>
                <a:latin typeface="Arial" panose="020B0604020202020204" pitchFamily="34" charset="0"/>
                <a:cs typeface="Arial" panose="020B0604020202020204" pitchFamily="34" charset="0"/>
              </a:rPr>
              <a:t>v. United States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Young plaintiffs argue the U.S. government's climate policy violates their constitutional rights.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case's journey through the U.S. legal system and its call for a climate recovery plan.</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Ongoing legal battle and its significance in youth-led climate activism.</a:t>
            </a:r>
          </a:p>
          <a:p>
            <a:pPr marL="0" indent="0" algn="just">
              <a:lnSpc>
                <a:spcPct val="80000"/>
              </a:lnSpc>
              <a:spcBef>
                <a:spcPts val="600"/>
              </a:spcBef>
              <a:spcAft>
                <a:spcPts val="600"/>
              </a:spcAft>
            </a:pP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101012" y="2688091"/>
            <a:ext cx="2619375" cy="1743075"/>
          </a:xfrm>
          <a:prstGeom prst="rect">
            <a:avLst/>
          </a:prstGeom>
        </p:spPr>
      </p:pic>
    </p:spTree>
    <p:extLst>
      <p:ext uri="{BB962C8B-B14F-4D97-AF65-F5344CB8AC3E}">
        <p14:creationId xmlns:p14="http://schemas.microsoft.com/office/powerpoint/2010/main" val="283149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err="1">
                <a:solidFill>
                  <a:srgbClr val="002060"/>
                </a:solidFill>
                <a:latin typeface="Arial" panose="020B0604020202020204" pitchFamily="34" charset="0"/>
                <a:cs typeface="Arial" panose="020B0604020202020204" pitchFamily="34" charset="0"/>
              </a:rPr>
              <a:t>Neubauer</a:t>
            </a:r>
            <a:r>
              <a:rPr lang="en-US" sz="2000" b="1" dirty="0">
                <a:solidFill>
                  <a:srgbClr val="002060"/>
                </a:solidFill>
                <a:latin typeface="Arial" panose="020B0604020202020204" pitchFamily="34" charset="0"/>
                <a:cs typeface="Arial" panose="020B0604020202020204" pitchFamily="34" charset="0"/>
              </a:rPr>
              <a:t> et al. v. Germany</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German Federal Constitutional Court's decision emphasizing stronger climate protection measures.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ruling's basis on fundamental rights and its push for updated climate targets.</a:t>
            </a:r>
          </a:p>
          <a:p>
            <a:pPr marL="571500"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case's influence on German climate policy and legislation</a:t>
            </a:r>
            <a:r>
              <a:rPr lang="en-US" dirty="0"/>
              <a:t>.</a:t>
            </a:r>
          </a:p>
          <a:p>
            <a:pPr marL="0" indent="0" algn="just">
              <a:lnSpc>
                <a:spcPct val="80000"/>
              </a:lnSpc>
              <a:spcBef>
                <a:spcPts val="600"/>
              </a:spcBef>
              <a:spcAft>
                <a:spcPts val="600"/>
              </a:spcAft>
            </a:pP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049986" y="2377321"/>
            <a:ext cx="2133600" cy="2143125"/>
          </a:xfrm>
          <a:prstGeom prst="rect">
            <a:avLst/>
          </a:prstGeom>
        </p:spPr>
      </p:pic>
    </p:spTree>
    <p:extLst>
      <p:ext uri="{BB962C8B-B14F-4D97-AF65-F5344CB8AC3E}">
        <p14:creationId xmlns:p14="http://schemas.microsoft.com/office/powerpoint/2010/main" val="411679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err="1">
                <a:solidFill>
                  <a:srgbClr val="002060"/>
                </a:solidFill>
                <a:latin typeface="+mn-lt"/>
              </a:rPr>
              <a:t>Leghari</a:t>
            </a:r>
            <a:r>
              <a:rPr lang="en-US" sz="2000" b="1" dirty="0">
                <a:solidFill>
                  <a:srgbClr val="002060"/>
                </a:solidFill>
                <a:latin typeface="+mn-lt"/>
              </a:rPr>
              <a:t> v. Federation of Pakistan</a:t>
            </a:r>
          </a:p>
          <a:p>
            <a:pPr marL="514350" indent="-285750">
              <a:buFont typeface="Arial" panose="020B0604020202020204" pitchFamily="34" charset="0"/>
              <a:buChar char="•"/>
            </a:pPr>
            <a:r>
              <a:rPr lang="en-US" sz="2000" dirty="0">
                <a:solidFill>
                  <a:srgbClr val="002060"/>
                </a:solidFill>
                <a:latin typeface="+mn-lt"/>
              </a:rPr>
              <a:t>Landmark ruling in Pakistan based on the threat climate change poses to human rights.</a:t>
            </a:r>
          </a:p>
          <a:p>
            <a:pPr marL="514350" indent="-285750">
              <a:buFont typeface="Arial" panose="020B0604020202020204" pitchFamily="34" charset="0"/>
              <a:buChar char="•"/>
            </a:pPr>
            <a:r>
              <a:rPr lang="en-US" sz="2000" dirty="0">
                <a:solidFill>
                  <a:srgbClr val="002060"/>
                </a:solidFill>
                <a:latin typeface="+mn-lt"/>
              </a:rPr>
              <a:t>The establishment of a climate change commission to ensure government action.</a:t>
            </a:r>
          </a:p>
          <a:p>
            <a:pPr marL="514350" indent="-285750">
              <a:buFont typeface="Arial" panose="020B0604020202020204" pitchFamily="34" charset="0"/>
              <a:buChar char="•"/>
            </a:pPr>
            <a:r>
              <a:rPr lang="en-US" sz="2000" dirty="0">
                <a:solidFill>
                  <a:srgbClr val="002060"/>
                </a:solidFill>
                <a:latin typeface="+mn-lt"/>
              </a:rPr>
              <a:t>The case as a model for climate justice in developing countries.</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7738382" y="2832327"/>
            <a:ext cx="2952750" cy="1552575"/>
          </a:xfrm>
          <a:prstGeom prst="rect">
            <a:avLst/>
          </a:prstGeom>
        </p:spPr>
      </p:pic>
    </p:spTree>
    <p:extLst>
      <p:ext uri="{BB962C8B-B14F-4D97-AF65-F5344CB8AC3E}">
        <p14:creationId xmlns:p14="http://schemas.microsoft.com/office/powerpoint/2010/main" val="105392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Friends of the Irish Environment v. Ireland</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Ireland's High Court case challenging the government's inadequate action on climate change.</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The legal argument centered around Ireland's National Mitigation Plan.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Although the case was not successful, it raised significant public awareness and debate.</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014214" y="2619375"/>
            <a:ext cx="2466975" cy="1847850"/>
          </a:xfrm>
          <a:prstGeom prst="rect">
            <a:avLst/>
          </a:prstGeom>
        </p:spPr>
      </p:pic>
    </p:spTree>
    <p:extLst>
      <p:ext uri="{BB962C8B-B14F-4D97-AF65-F5344CB8AC3E}">
        <p14:creationId xmlns:p14="http://schemas.microsoft.com/office/powerpoint/2010/main" val="240436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err="1">
                <a:solidFill>
                  <a:srgbClr val="002060"/>
                </a:solidFill>
                <a:latin typeface="Arial" panose="020B0604020202020204" pitchFamily="34" charset="0"/>
                <a:cs typeface="Arial" panose="020B0604020202020204" pitchFamily="34" charset="0"/>
              </a:rPr>
              <a:t>Environnement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Jeunesse</a:t>
            </a:r>
            <a:r>
              <a:rPr lang="en-US" sz="1800" b="1" dirty="0">
                <a:solidFill>
                  <a:srgbClr val="002060"/>
                </a:solidFill>
                <a:latin typeface="Arial" panose="020B0604020202020204" pitchFamily="34" charset="0"/>
                <a:cs typeface="Arial" panose="020B0604020202020204" pitchFamily="34" charset="0"/>
              </a:rPr>
              <a:t> v. Canada</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 class action lawsuit filed in Quebec on behalf of young citizens against the Canadian government.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Claims that the government's failure to limit greenhouse gas emissions violates the rights of young people.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case's importance in highlighting intergenerational justice in climate litigation.</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014214" y="2251251"/>
            <a:ext cx="2466975" cy="1847850"/>
          </a:xfrm>
          <a:prstGeom prst="rect">
            <a:avLst/>
          </a:prstGeom>
        </p:spPr>
      </p:pic>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692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4. KEY CASES IN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00CC"/>
                </a:solidFill>
                <a:latin typeface="Arial" panose="020B0604020202020204" pitchFamily="34" charset="0"/>
                <a:cs typeface="Arial" panose="020B0604020202020204" pitchFamily="34" charset="0"/>
              </a:rPr>
              <a:t>4.1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Domestic Cases</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Role of Domestic Litigation in Global Climate Action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Domestic cases as catalysts for policy change and increased ambition in climate action.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growing recognition of the judiciary as a key player in the global fight against climate 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potential for domestic litigation to set international precedents and inspire actions in other countries.</a:t>
            </a:r>
          </a:p>
          <a:p>
            <a:pPr marL="342900" indent="-342900" algn="just">
              <a:lnSpc>
                <a:spcPct val="80000"/>
              </a:lnSpc>
              <a:spcBef>
                <a:spcPts val="600"/>
              </a:spcBef>
              <a:spcAft>
                <a:spcPts val="600"/>
              </a:spcAft>
              <a:buFont typeface="Arial" panose="020B0604020202020204" pitchFamily="34" charset="0"/>
              <a:buChar char="•"/>
            </a:pPr>
            <a:endParaRPr lang="en-US" sz="2000" dirty="0">
              <a:solidFill>
                <a:srgbClr val="002060"/>
              </a:solidFill>
              <a:effectLst/>
              <a:latin typeface="+mn-lt"/>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7861814" y="2737076"/>
            <a:ext cx="2619375" cy="1743075"/>
          </a:xfrm>
          <a:prstGeom prst="rect">
            <a:avLst/>
          </a:prstGeom>
        </p:spPr>
      </p:pic>
    </p:spTree>
    <p:extLst>
      <p:ext uri="{BB962C8B-B14F-4D97-AF65-F5344CB8AC3E}">
        <p14:creationId xmlns:p14="http://schemas.microsoft.com/office/powerpoint/2010/main" val="37995978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5557</TotalTime>
  <Words>2079</Words>
  <Application>Microsoft Office PowerPoint</Application>
  <PresentationFormat>Widescreen</PresentationFormat>
  <Paragraphs>198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Century Gothic</vt:lpstr>
      <vt:lpstr>Calibri</vt:lpstr>
      <vt:lpstr>Office Theme</vt:lpstr>
      <vt:lpstr>PowerPoint Presentation</vt:lpstr>
      <vt:lpstr>4.1. Domestic Cases</vt:lpstr>
      <vt:lpstr>4.1. Domestic Cases</vt:lpstr>
      <vt:lpstr>4.1. Domestic Cases</vt:lpstr>
      <vt:lpstr>4.1. Domestic Cases</vt:lpstr>
      <vt:lpstr>4.1. Domestic Cases</vt:lpstr>
      <vt:lpstr>4.1. Domestic Cases</vt:lpstr>
      <vt:lpstr>4.1. Domestic Cases</vt:lpstr>
      <vt:lpstr>4.1. Domestic Cases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4.2. e.g., Massachusetts v. EPA (U.S.), Urgenda v. Netherlands</vt:lpstr>
      <vt:lpstr>4.3. International Cases</vt:lpstr>
      <vt:lpstr>4.3. International Cases</vt:lpstr>
      <vt:lpstr>4.3. International Cases</vt:lpstr>
      <vt:lpstr>4.3. International Cases</vt:lpstr>
      <vt:lpstr>4.3. International Cases</vt:lpstr>
      <vt:lpstr>4.4. Key International Cases</vt:lpstr>
      <vt:lpstr>4.4. Key International Cases</vt:lpstr>
      <vt:lpstr>4.4. Key International Cases</vt:lpstr>
      <vt:lpstr>4.4. Key International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59</cp:revision>
  <dcterms:created xsi:type="dcterms:W3CDTF">2020-01-02T01:56:26Z</dcterms:created>
  <dcterms:modified xsi:type="dcterms:W3CDTF">2024-04-09T15:45:53Z</dcterms:modified>
</cp:coreProperties>
</file>