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6"/>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951663" cy="10082213"/>
  <p:embeddedFontLst>
    <p:embeddedFont>
      <p:font typeface="Century Gothic" panose="020B0502020202020204" pitchFamily="34" charset="0"/>
      <p:regular r:id="rId17"/>
      <p:bold r:id="rId18"/>
      <p:italic r:id="rId19"/>
      <p:boldItalic r:id="rId20"/>
    </p:embeddedFont>
    <p:embeddedFont>
      <p:font typeface="Segoe UI" panose="020B0502040204020203"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6793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9352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0073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9188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2888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0860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7628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5770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2344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815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0441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princeton.edu/~amoravcs/library/double.pdf"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International and Domestic ‘Theories of International Bargaining</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800" b="1" dirty="0">
                <a:effectLst/>
                <a:latin typeface="Segoe UI" panose="020B0502040204020203" pitchFamily="34" charset="0"/>
                <a:ea typeface="Noto Sans Mono CJK SC"/>
                <a:cs typeface="Segoe UI" panose="020B0502040204020203" pitchFamily="34" charset="0"/>
              </a:rPr>
              <a:t>Four cases range across more than half a century of international economic conflicts among advanced industrial or newly industrializing states: </a:t>
            </a:r>
          </a:p>
          <a:p>
            <a:pPr marL="719138" indent="-342900">
              <a:buAutoNum type="arabicParenBoth"/>
            </a:pPr>
            <a:r>
              <a:rPr lang="en-US" sz="1800" dirty="0">
                <a:effectLst/>
                <a:latin typeface="Segoe UI" panose="020B0502040204020203" pitchFamily="34" charset="0"/>
                <a:ea typeface="Noto Sans Mono CJK SC"/>
                <a:cs typeface="Segoe UI" panose="020B0502040204020203" pitchFamily="34" charset="0"/>
              </a:rPr>
              <a:t>the attempt by Europe and the United States to stem the tide of the Great Depression at the World Economic Conference of 1933;</a:t>
            </a:r>
          </a:p>
          <a:p>
            <a:pPr marL="719138" indent="-342900">
              <a:buAutoNum type="arabicParenBoth"/>
            </a:pPr>
            <a:r>
              <a:rPr lang="en-US" sz="1800" dirty="0">
                <a:latin typeface="Segoe UI" panose="020B0502040204020203" pitchFamily="34" charset="0"/>
                <a:ea typeface="Noto Sans Mono CJK SC"/>
                <a:cs typeface="Segoe UI" panose="020B0502040204020203" pitchFamily="34" charset="0"/>
              </a:rPr>
              <a:t>P</a:t>
            </a:r>
            <a:r>
              <a:rPr lang="en-US" sz="1800" dirty="0">
                <a:effectLst/>
                <a:latin typeface="Segoe UI" panose="020B0502040204020203" pitchFamily="34" charset="0"/>
                <a:ea typeface="Noto Sans Mono CJK SC"/>
                <a:cs typeface="Segoe UI" panose="020B0502040204020203" pitchFamily="34" charset="0"/>
              </a:rPr>
              <a:t>ostwar Anglo-American discussions over the creation of airline and oil regimes; </a:t>
            </a:r>
          </a:p>
          <a:p>
            <a:pPr marL="719138" indent="-342900">
              <a:buAutoNum type="arabicParenBoth"/>
            </a:pPr>
            <a:r>
              <a:rPr lang="en-US" sz="1800" dirty="0">
                <a:effectLst/>
                <a:latin typeface="Segoe UI" panose="020B0502040204020203" pitchFamily="34" charset="0"/>
                <a:ea typeface="Noto Sans Mono CJK SC"/>
                <a:cs typeface="Segoe UI" panose="020B0502040204020203" pitchFamily="34" charset="0"/>
              </a:rPr>
              <a:t>Japanese-American trade disputes in construction and semiconductors; and </a:t>
            </a:r>
          </a:p>
          <a:p>
            <a:pPr marL="719138" indent="-342900">
              <a:buAutoNum type="arabicParenBoth"/>
            </a:pPr>
            <a:r>
              <a:rPr lang="en-US" sz="1800" dirty="0">
                <a:effectLst/>
                <a:latin typeface="Segoe UI" panose="020B0502040204020203" pitchFamily="34" charset="0"/>
                <a:ea typeface="Noto Sans Mono CJK SC"/>
                <a:cs typeface="Segoe UI" panose="020B0502040204020203" pitchFamily="34" charset="0"/>
              </a:rPr>
              <a:t> U.S. conflicts with Europe and Brazil over agriculture and computers.</a:t>
            </a:r>
          </a:p>
          <a:p>
            <a:pPr marL="342900" indent="-342900">
              <a:buAutoNum type="arabicParenBoth"/>
            </a:pPr>
            <a:endParaRPr lang="en-US" sz="1800" dirty="0">
              <a:latin typeface="Segoe UI" panose="020B0502040204020203" pitchFamily="34" charset="0"/>
              <a:ea typeface="Noto Sans Mono CJK SC"/>
              <a:cs typeface="Segoe UI" panose="020B0502040204020203" pitchFamily="34" charset="0"/>
            </a:endParaRPr>
          </a:p>
          <a:p>
            <a:r>
              <a:rPr lang="en-US" sz="1800" b="1" dirty="0">
                <a:effectLst/>
                <a:latin typeface="Segoe UI" panose="020B0502040204020203" pitchFamily="34" charset="0"/>
                <a:ea typeface="Noto Sans Mono CJK SC"/>
                <a:cs typeface="Segoe UI" panose="020B0502040204020203" pitchFamily="34" charset="0"/>
              </a:rPr>
              <a:t>Moving from Metaphor Toward Theory</a:t>
            </a:r>
          </a:p>
          <a:p>
            <a:pPr marL="285750" indent="-285750">
              <a:buFont typeface="Arial" panose="020B0604020202020204" pitchFamily="34" charset="0"/>
              <a:buChar char="•"/>
            </a:pPr>
            <a:r>
              <a:rPr lang="en-US" sz="1800" dirty="0">
                <a:effectLst/>
                <a:latin typeface="Segoe UI" panose="020B0502040204020203" pitchFamily="34" charset="0"/>
                <a:ea typeface="Noto Sans Mono CJK SC"/>
                <a:cs typeface="Segoe UI" panose="020B0502040204020203" pitchFamily="34" charset="0"/>
              </a:rPr>
              <a:t>These eleven sets of paired comparisons are used to evaluate the two-level-games approach, which can be understood as metaphor or as theo</a:t>
            </a:r>
            <a:r>
              <a:rPr lang="en-US" sz="1800" dirty="0">
                <a:effectLst/>
                <a:latin typeface="Segoe UI" panose="020B0502040204020203" pitchFamily="34" charset="0"/>
                <a:ea typeface="Source Han Serif CN"/>
                <a:cs typeface="Segoe UI" panose="020B0502040204020203" pitchFamily="34" charset="0"/>
              </a:rPr>
              <a:t>ry.</a:t>
            </a:r>
          </a:p>
          <a:p>
            <a:pPr marL="285750" indent="-285750">
              <a:buFont typeface="Arial" panose="020B0604020202020204" pitchFamily="34" charset="0"/>
              <a:buChar char="•"/>
            </a:pPr>
            <a:r>
              <a:rPr lang="en-US" sz="1800" dirty="0">
                <a:effectLst/>
                <a:latin typeface="Segoe UI" panose="020B0502040204020203" pitchFamily="34" charset="0"/>
                <a:ea typeface="Noto Sans Mono CJK SC"/>
                <a:cs typeface="Segoe UI" panose="020B0502040204020203" pitchFamily="34" charset="0"/>
              </a:rPr>
              <a:t>The two-level-games metaphor views the relationship between domestic and international politics </a:t>
            </a:r>
            <a:r>
              <a:rPr lang="en-US" sz="1800" dirty="0">
                <a:effectLst/>
                <a:latin typeface="Segoe UI" panose="020B0502040204020203" pitchFamily="34" charset="0"/>
                <a:ea typeface="Source Han Serif CN"/>
                <a:cs typeface="Segoe UI" panose="020B0502040204020203" pitchFamily="34" charset="0"/>
              </a:rPr>
              <a:t>‘through the eyes of the statesman.</a:t>
            </a:r>
            <a:endPar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455130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International and Domestic ‘Theories of International Bargaining</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800" dirty="0">
                <a:effectLst/>
                <a:latin typeface="Segoe UI" panose="020B0502040204020203" pitchFamily="34" charset="0"/>
                <a:ea typeface="Noto Sans Mono CJK SC"/>
                <a:cs typeface="Segoe UI" panose="020B0502040204020203" pitchFamily="34" charset="0"/>
              </a:rPr>
              <a:t>“Each side is represented by a single leader or ‘chief negotiator’ ”—referred to in this volume as a statesman </a:t>
            </a:r>
            <a:r>
              <a:rPr lang="en-US" sz="1800" dirty="0">
                <a:effectLst/>
                <a:latin typeface="Segoe UI" panose="020B0502040204020203" pitchFamily="34" charset="0"/>
                <a:ea typeface="Source Han Serif CN"/>
                <a:cs typeface="Segoe UI" panose="020B0502040204020203" pitchFamily="34" charset="0"/>
              </a:rPr>
              <a:t>“chief of government” (COG). </a:t>
            </a:r>
          </a:p>
          <a:p>
            <a:pPr marL="285750" indent="-285750">
              <a:buFont typeface="Arial" panose="020B0604020202020204" pitchFamily="34" charset="0"/>
              <a:buChar char="•"/>
            </a:pPr>
            <a:r>
              <a:rPr lang="en-US" sz="1800" dirty="0">
                <a:effectLst/>
                <a:latin typeface="Segoe UI" panose="020B0502040204020203" pitchFamily="34" charset="0"/>
                <a:ea typeface="Noto Sans Mono CJK SC"/>
                <a:cs typeface="Segoe UI" panose="020B0502040204020203" pitchFamily="34" charset="0"/>
              </a:rPr>
              <a:t>The ratification process is thus the “crucial theoretical link” between domestic and international politics—although in reality, as Putnam makes clear, the international and domestic “phases” are inter-twined and simultaneous, as expectations and unfolding developments </a:t>
            </a:r>
            <a:r>
              <a:rPr lang="en-US" sz="1800" dirty="0">
                <a:effectLst/>
                <a:latin typeface="Segoe UI" panose="020B0502040204020203" pitchFamily="34" charset="0"/>
                <a:ea typeface="Source Han Serif CN"/>
                <a:cs typeface="Segoe UI" panose="020B0502040204020203" pitchFamily="34" charset="0"/>
              </a:rPr>
              <a:t>in one arena affect negotiations in the other arena.</a:t>
            </a:r>
          </a:p>
          <a:p>
            <a:pPr marL="285750" indent="-285750">
              <a:buFont typeface="Arial" panose="020B0604020202020204" pitchFamily="34" charset="0"/>
              <a:buChar char="•"/>
            </a:pPr>
            <a:endParaRPr lang="en-US" sz="1800" dirty="0">
              <a:latin typeface="Segoe UI" panose="020B0502040204020203" pitchFamily="34" charset="0"/>
              <a:ea typeface="Source Han Serif CN"/>
              <a:cs typeface="Segoe UI" panose="020B0502040204020203" pitchFamily="34" charset="0"/>
            </a:endParaRPr>
          </a:p>
          <a:p>
            <a:r>
              <a:rPr lang="en-US" sz="1800" b="1" dirty="0">
                <a:effectLst/>
                <a:latin typeface="Segoe UI" panose="020B0502040204020203" pitchFamily="34" charset="0"/>
                <a:ea typeface="Noto Sans Mono CJK SC"/>
                <a:cs typeface="Segoe UI" panose="020B0502040204020203" pitchFamily="34" charset="0"/>
              </a:rPr>
              <a:t>Strategies Employed by Domestic Groups</a:t>
            </a:r>
            <a:r>
              <a:rPr lang="en-US" sz="1800" dirty="0">
                <a:effectLst/>
                <a:latin typeface="Segoe UI" panose="020B0502040204020203" pitchFamily="34" charset="0"/>
                <a:ea typeface="Noto Sans Mono CJK SC"/>
                <a:cs typeface="Segoe UI" panose="020B0502040204020203" pitchFamily="34" charset="0"/>
              </a:rPr>
              <a:t>. </a:t>
            </a:r>
          </a:p>
          <a:p>
            <a:pPr marL="285750" indent="-285750">
              <a:buFont typeface="Arial" panose="020B0604020202020204" pitchFamily="34" charset="0"/>
              <a:buChar char="•"/>
            </a:pPr>
            <a:r>
              <a:rPr lang="en-US" sz="1800" dirty="0">
                <a:effectLst/>
                <a:latin typeface="Segoe UI" panose="020B0502040204020203" pitchFamily="34" charset="0"/>
                <a:ea typeface="Noto Sans Mono CJK SC"/>
                <a:cs typeface="Segoe UI" panose="020B0502040204020203" pitchFamily="34" charset="0"/>
              </a:rPr>
              <a:t>Can domestic groups adopt two-level strategies? What is the role of transnational alliances in international negotiations?</a:t>
            </a:r>
          </a:p>
          <a:p>
            <a:pPr marL="285750" indent="-285750">
              <a:buFont typeface="Arial" panose="020B0604020202020204" pitchFamily="34" charset="0"/>
              <a:buChar char="•"/>
            </a:pPr>
            <a:r>
              <a:rPr lang="en-US" sz="1800" dirty="0">
                <a:latin typeface="Segoe UI" panose="020B0502040204020203" pitchFamily="34" charset="0"/>
                <a:ea typeface="Noto Sans Mono CJK SC"/>
                <a:cs typeface="Segoe UI" panose="020B0502040204020203" pitchFamily="34" charset="0"/>
              </a:rPr>
              <a:t>As the diagram suggests these strategies exhaust the possibilities for two-level action.</a:t>
            </a:r>
            <a:endPar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18196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International and Domestic ‘Theories of International Bargaining</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endParaRPr lang="en-US" sz="1800" dirty="0">
              <a:effectLst/>
              <a:latin typeface="Segoe UI" panose="020B0502040204020203" pitchFamily="34" charset="0"/>
              <a:ea typeface="Source Han Serif CN"/>
              <a:cs typeface="Segoe UI" panose="020B0502040204020203" pitchFamily="34" charset="0"/>
            </a:endParaRPr>
          </a:p>
          <a:p>
            <a:endPar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50FCF7A8-A915-FBBE-90D3-401DCBB8BA0F}"/>
              </a:ext>
            </a:extLst>
          </p:cNvPr>
          <p:cNvPicPr>
            <a:picLocks noChangeAspect="1"/>
          </p:cNvPicPr>
          <p:nvPr/>
        </p:nvPicPr>
        <p:blipFill>
          <a:blip r:embed="rId3"/>
          <a:stretch>
            <a:fillRect/>
          </a:stretch>
        </p:blipFill>
        <p:spPr>
          <a:xfrm>
            <a:off x="1469279" y="1740939"/>
            <a:ext cx="8032908" cy="3848324"/>
          </a:xfrm>
          <a:prstGeom prst="rect">
            <a:avLst/>
          </a:prstGeom>
        </p:spPr>
      </p:pic>
    </p:spTree>
    <p:extLst>
      <p:ext uri="{BB962C8B-B14F-4D97-AF65-F5344CB8AC3E}">
        <p14:creationId xmlns:p14="http://schemas.microsoft.com/office/powerpoint/2010/main" val="4178701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r>
              <a:rPr lang="en-US" sz="2200" dirty="0">
                <a:solidFill>
                  <a:schemeClr val="bg1"/>
                </a:solidFill>
                <a:effectLst/>
                <a:latin typeface="Segoe UI" panose="020B0502040204020203" pitchFamily="34" charset="0"/>
                <a:ea typeface="Source Han Serif CN"/>
                <a:cs typeface="Segoe UI" panose="020B0502040204020203" pitchFamily="34" charset="0"/>
              </a:rPr>
              <a:t>Further Reading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US" sz="1800" b="1" dirty="0">
              <a:effectLst/>
              <a:latin typeface="Segoe UI" panose="020B0502040204020203" pitchFamily="34" charset="0"/>
              <a:ea typeface="Source Han Serif CN"/>
              <a:cs typeface="Segoe UI" panose="020B0502040204020203" pitchFamily="34" charset="0"/>
            </a:endParaRPr>
          </a:p>
          <a:p>
            <a:pPr marL="285750" indent="-285750">
              <a:buFont typeface="Arial" panose="020B0604020202020204" pitchFamily="34" charset="0"/>
              <a:buChar char="•"/>
            </a:pPr>
            <a:r>
              <a:rPr lang="en-US" sz="1800" dirty="0">
                <a:effectLst/>
                <a:latin typeface="Segoe UI" panose="020B0502040204020203" pitchFamily="34" charset="0"/>
                <a:ea typeface="Noto Sans Mono CJK SC"/>
                <a:cs typeface="Segoe UI" panose="020B0502040204020203" pitchFamily="34" charset="0"/>
              </a:rPr>
              <a:t>Integrating International and Domestic ‘Theories of International Bargaining by Andrew </a:t>
            </a:r>
            <a:r>
              <a:rPr lang="en-US" sz="1800" dirty="0" err="1">
                <a:effectLst/>
                <a:latin typeface="Segoe UI" panose="020B0502040204020203" pitchFamily="34" charset="0"/>
                <a:ea typeface="Noto Sans Mono CJK SC"/>
                <a:cs typeface="Segoe UI" panose="020B0502040204020203" pitchFamily="34" charset="0"/>
              </a:rPr>
              <a:t>Moravesik</a:t>
            </a:r>
            <a:r>
              <a:rPr lang="en-US" sz="1800" dirty="0">
                <a:effectLst/>
                <a:latin typeface="Segoe UI" panose="020B0502040204020203" pitchFamily="34" charset="0"/>
                <a:ea typeface="Noto Sans Mono CJK SC"/>
                <a:cs typeface="Segoe UI" panose="020B0502040204020203" pitchFamily="34" charset="0"/>
              </a:rPr>
              <a:t> </a:t>
            </a:r>
            <a:r>
              <a:rPr lang="en-US" sz="1800" dirty="0">
                <a:effectLst/>
                <a:latin typeface="Segoe UI" panose="020B0502040204020203" pitchFamily="34" charset="0"/>
                <a:ea typeface="Noto Sans Mono CJK SC"/>
                <a:cs typeface="Segoe UI" panose="020B0502040204020203" pitchFamily="34" charset="0"/>
                <a:hlinkClick r:id="rId3"/>
              </a:rPr>
              <a:t>https://www.princeton.edu/~amoravcs/library/double.pdf</a:t>
            </a:r>
            <a:r>
              <a:rPr lang="en-US" sz="1800" dirty="0">
                <a:effectLst/>
                <a:latin typeface="Segoe UI" panose="020B0502040204020203" pitchFamily="34" charset="0"/>
                <a:ea typeface="Noto Sans Mono CJK SC"/>
                <a:cs typeface="Segoe UI" panose="020B0502040204020203" pitchFamily="34" charset="0"/>
              </a:rPr>
              <a:t> </a:t>
            </a:r>
          </a:p>
          <a:p>
            <a:pPr marL="285750" indent="-285750">
              <a:buFont typeface="Arial" panose="020B0604020202020204" pitchFamily="34" charset="0"/>
              <a:buChar char="•"/>
            </a:pPr>
            <a:endParaRPr lang="en-IN" sz="1800" dirty="0">
              <a:effectLst/>
              <a:latin typeface="Segoe UI" panose="020B0502040204020203" pitchFamily="34" charset="0"/>
              <a:ea typeface="Noto Sans Mono CJK SC"/>
              <a:cs typeface="Segoe UI" panose="020B0502040204020203" pitchFamily="34" charset="0"/>
            </a:endParaRPr>
          </a:p>
          <a:p>
            <a:pPr marL="285750" indent="-285750">
              <a:buFont typeface="Arial" panose="020B0604020202020204" pitchFamily="34" charset="0"/>
              <a:buChar char="•"/>
            </a:pPr>
            <a:endParaRPr lang="en-US" sz="1800" dirty="0">
              <a:effectLst/>
              <a:latin typeface="Segoe UI" panose="020B0502040204020203" pitchFamily="34" charset="0"/>
              <a:ea typeface="Source Han Serif CN"/>
              <a:cs typeface="Segoe UI" panose="020B0502040204020203" pitchFamily="34" charset="0"/>
            </a:endParaRPr>
          </a:p>
          <a:p>
            <a:endPar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902353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International and Domestic ‘Theories of International Bargaining</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One important characteristic common to many international negotiations: the statesmen involved simultaneously calculated the domestic and international implications of their actions. The outcomes in each case would be inexplicable without an analysis of the paradoxical interactions between domestic and international politics.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Robert Putnam has sought to capture this quality of international negotiations with the metaphor of a “two-level game”!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Statesmen are strategically positioned between two “tables,” one representing domestic politics and the other international negotiation.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Diplomatic tactics and strategies are constrained simultaneously by what other states will accept and what domestic constituencies will ratify. To conclude a negotiation successfully, the statesman must bargain on these two tables, both reaching an international agreement and securing its domestic ratification.</a:t>
            </a:r>
          </a:p>
          <a:p>
            <a:pPr marL="285750" lvl="1" indent="-285750" algn="just">
              <a:lnSpc>
                <a:spcPct val="150000"/>
              </a:lnSpc>
              <a:buSzPts val="1600"/>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International and Domestic ‘Theories of International Bargaining</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The level of analysis Problem</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 The most widely employed schema, introduced in the 1950s by Kenneth Waltz, distinguishes three levels of analysis: </a:t>
            </a:r>
          </a:p>
          <a:p>
            <a:pPr marL="342900" lvl="1" indent="-342900" algn="just">
              <a:lnSpc>
                <a:spcPct val="150000"/>
              </a:lnSpc>
              <a:buSzPts val="1600"/>
              <a:buFont typeface="+mj-lt"/>
              <a:buAutoNum type="arabicPeriod"/>
            </a:pPr>
            <a:r>
              <a:rPr lang="en-US" sz="1600" dirty="0">
                <a:latin typeface="Segoe UI" panose="020B0502040204020203" pitchFamily="34" charset="0"/>
                <a:ea typeface="Quattrocento Sans"/>
                <a:cs typeface="Segoe UI" panose="020B0502040204020203" pitchFamily="34" charset="0"/>
                <a:sym typeface="Quattrocento Sans"/>
              </a:rPr>
              <a:t>International-level (or “systemic”) explanations look to a state’s position in the international system; </a:t>
            </a:r>
          </a:p>
          <a:p>
            <a:pPr marL="342900" lvl="1" indent="-342900" algn="just">
              <a:lnSpc>
                <a:spcPct val="150000"/>
              </a:lnSpc>
              <a:buSzPts val="1600"/>
              <a:buFont typeface="+mj-lt"/>
              <a:buAutoNum type="arabicPeriod"/>
            </a:pPr>
            <a:r>
              <a:rPr lang="en-US" sz="1600" dirty="0">
                <a:latin typeface="Segoe UI" panose="020B0502040204020203" pitchFamily="34" charset="0"/>
                <a:ea typeface="Quattrocento Sans"/>
                <a:cs typeface="Segoe UI" panose="020B0502040204020203" pitchFamily="34" charset="0"/>
                <a:sym typeface="Quattrocento Sans"/>
              </a:rPr>
              <a:t>Domestic-level explanations look to the society, culture, and political institutions of individual nation-states; and </a:t>
            </a:r>
          </a:p>
          <a:p>
            <a:pPr marL="342900" lvl="1" indent="-342900" algn="just">
              <a:lnSpc>
                <a:spcPct val="150000"/>
              </a:lnSpc>
              <a:buSzPts val="1600"/>
              <a:buFont typeface="+mj-lt"/>
              <a:buAutoNum type="arabicPeriod"/>
            </a:pPr>
            <a:r>
              <a:rPr lang="en-US" sz="1600" dirty="0">
                <a:latin typeface="Segoe UI" panose="020B0502040204020203" pitchFamily="34" charset="0"/>
                <a:ea typeface="Quattrocento Sans"/>
                <a:cs typeface="Segoe UI" panose="020B0502040204020203" pitchFamily="34" charset="0"/>
                <a:sym typeface="Quattrocento Sans"/>
              </a:rPr>
              <a:t>Individual-level explanations look at the personal or psychological characteristics of individual statesmen.</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two-level-games project is concerned with all three levels.</a:t>
            </a: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577344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International and Domestic ‘Theories of International Bargaining</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International explanations assume that nation-states are unitary actors responding to external incentives  with 2 theoretical approaches </a:t>
            </a:r>
          </a:p>
          <a:p>
            <a:pPr marL="625475" lvl="1" indent="-342900" algn="just">
              <a:lnSpc>
                <a:spcPct val="150000"/>
              </a:lnSpc>
              <a:buSzPts val="1600"/>
              <a:buAutoNum type="arabicPeriod"/>
            </a:pPr>
            <a:r>
              <a:rPr lang="en-IN" sz="1600" dirty="0">
                <a:latin typeface="Segoe UI" panose="020B0502040204020203" pitchFamily="34" charset="0"/>
                <a:ea typeface="Quattrocento Sans"/>
                <a:cs typeface="Segoe UI" panose="020B0502040204020203" pitchFamily="34" charset="0"/>
                <a:sym typeface="Quattrocento Sans"/>
              </a:rPr>
              <a:t>Realist Approach- which stresses the preeminent role of power in international relations.</a:t>
            </a:r>
          </a:p>
          <a:p>
            <a:pPr marL="625475" lvl="1" indent="-342900" algn="just">
              <a:lnSpc>
                <a:spcPct val="150000"/>
              </a:lnSpc>
              <a:buSzPts val="1600"/>
              <a:buAutoNum type="arabi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International/systemic theory approach</a:t>
            </a:r>
            <a:r>
              <a:rPr lang="en-IN" sz="1600" dirty="0">
                <a:latin typeface="Segoe UI" panose="020B0502040204020203" pitchFamily="34" charset="0"/>
                <a:ea typeface="Quattrocento Sans"/>
                <a:cs typeface="Segoe UI" panose="020B0502040204020203" pitchFamily="34" charset="0"/>
                <a:sym typeface="Quattrocento Sans"/>
              </a:rPr>
              <a:t>- Neo-realist i.e. systematic explanations </a:t>
            </a:r>
          </a:p>
          <a:p>
            <a:pPr marL="342900" lvl="1" indent="-342900" algn="just">
              <a:lnSpc>
                <a:spcPct val="150000"/>
              </a:lnSpc>
              <a:buSzPts val="1600"/>
              <a:buAutoNum type="arabicPeriod"/>
            </a:pPr>
            <a:endParaRPr lang="en-IN"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Domestic explanations, by contrast, locate the determinants of foreign policy and international relations within the national state itself. State behaviour does not respond to the international system; it constitutes it.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Current domestic theories can be divided into 3 subcategories according to the source of domestic policy posited by analysts. </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165630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International and Domestic ‘Theories of International Bargaining</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19138" lvl="1" indent="-354013" algn="just">
              <a:lnSpc>
                <a:spcPct val="150000"/>
              </a:lnSpc>
              <a:buSzPts val="1600"/>
              <a:buAutoNum type="arabicPeriod"/>
            </a:pPr>
            <a:r>
              <a:rPr lang="en-IN" sz="1600" dirty="0">
                <a:latin typeface="Segoe UI" panose="020B0502040204020203" pitchFamily="34" charset="0"/>
                <a:ea typeface="Quattrocento Sans"/>
                <a:cs typeface="Segoe UI" panose="020B0502040204020203" pitchFamily="34" charset="0"/>
                <a:sym typeface="Quattrocento Sans"/>
              </a:rPr>
              <a:t>Society- </a:t>
            </a:r>
            <a:r>
              <a:rPr lang="en-IN" sz="1600" dirty="0" err="1">
                <a:latin typeface="Segoe UI" panose="020B0502040204020203" pitchFamily="34" charset="0"/>
                <a:ea typeface="Quattrocento Sans"/>
                <a:cs typeface="Segoe UI" panose="020B0502040204020203" pitchFamily="34" charset="0"/>
                <a:sym typeface="Quattrocento Sans"/>
              </a:rPr>
              <a:t>centered</a:t>
            </a:r>
            <a:r>
              <a:rPr lang="en-IN" sz="1600" dirty="0">
                <a:latin typeface="Segoe UI" panose="020B0502040204020203" pitchFamily="34" charset="0"/>
                <a:ea typeface="Quattrocento Sans"/>
                <a:cs typeface="Segoe UI" panose="020B0502040204020203" pitchFamily="34" charset="0"/>
                <a:sym typeface="Quattrocento Sans"/>
              </a:rPr>
              <a:t> </a:t>
            </a:r>
          </a:p>
          <a:p>
            <a:pPr marL="719138" lvl="1" indent="-354013" algn="just">
              <a:lnSpc>
                <a:spcPct val="150000"/>
              </a:lnSpc>
              <a:buSzPts val="1600"/>
              <a:buAutoNum type="arabicPeriod"/>
            </a:pPr>
            <a:r>
              <a:rPr lang="en-IN" sz="1600" dirty="0">
                <a:latin typeface="Segoe UI" panose="020B0502040204020203" pitchFamily="34" charset="0"/>
                <a:ea typeface="Quattrocento Sans"/>
                <a:cs typeface="Segoe UI" panose="020B0502040204020203" pitchFamily="34" charset="0"/>
                <a:sym typeface="Quattrocento Sans"/>
              </a:rPr>
              <a:t> state-</a:t>
            </a:r>
            <a:r>
              <a:rPr lang="en-IN" sz="1600" dirty="0" err="1">
                <a:latin typeface="Segoe UI" panose="020B0502040204020203" pitchFamily="34" charset="0"/>
                <a:ea typeface="Quattrocento Sans"/>
                <a:cs typeface="Segoe UI" panose="020B0502040204020203" pitchFamily="34" charset="0"/>
                <a:sym typeface="Quattrocento Sans"/>
              </a:rPr>
              <a:t>centered</a:t>
            </a:r>
            <a:r>
              <a:rPr lang="en-IN" sz="1600" dirty="0">
                <a:latin typeface="Segoe UI" panose="020B0502040204020203" pitchFamily="34" charset="0"/>
                <a:ea typeface="Quattrocento Sans"/>
                <a:cs typeface="Segoe UI" panose="020B0502040204020203" pitchFamily="34" charset="0"/>
                <a:sym typeface="Quattrocento Sans"/>
              </a:rPr>
              <a:t> </a:t>
            </a:r>
          </a:p>
          <a:p>
            <a:pPr marL="719138" lvl="1" indent="-354013" algn="just">
              <a:lnSpc>
                <a:spcPct val="150000"/>
              </a:lnSpc>
              <a:buSzPts val="1600"/>
              <a:buAutoNum type="arabi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State-society relations </a:t>
            </a:r>
          </a:p>
          <a:p>
            <a:pPr lvl="1" algn="just">
              <a:lnSpc>
                <a:spcPct val="150000"/>
              </a:lnSpc>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limitations of pure systemic theory </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Both Realist and Liberal interdependence variants of systemic theory customarily assume that states are (at least boundedly) rational actors, that they have stable preferences across outcomes, and that they possess a fixed ability to mobilize domestic bargaining resources. If these three aspects of state behavior are held constant, systemic theorists argue domestic politics can be reduced to an intervening process, a “transmission belt” or “black box,” through which international imperatives are translated into state policies. </a:t>
            </a:r>
          </a:p>
          <a:p>
            <a:pPr lvl="1" algn="just">
              <a:lnSpc>
                <a:spcPct val="150000"/>
              </a:lnSpc>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894549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International and Domestic ‘Theories of International Bargaining</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Domestic Politics as the Source </a:t>
            </a:r>
            <a:r>
              <a:rPr lang="en-IN" sz="1600" b="1" dirty="0">
                <a:latin typeface="Segoe UI" panose="020B0502040204020203" pitchFamily="34" charset="0"/>
                <a:ea typeface="Quattrocento Sans"/>
                <a:cs typeface="Segoe UI" panose="020B0502040204020203" pitchFamily="34" charset="0"/>
                <a:sym typeface="Quattrocento Sans"/>
              </a:rPr>
              <a:t>of Residual Variance</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 seeking to integrate domestic and international politics, most systemic theorists retreat to the metaphor of domestic politics as an “imperfect” transmission belt that introduces deviations from rational response to external imperatives. </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domestic politics is an intervening variable that introduces residual variance around the predictions of systemic theory. Residual variance can be introduced by relaxing any of the three fundamental assumptions: rational decision-making, a fixed ability to mobilize domestic resources, and stable preferences across different domestic regimes.</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Relaxing the Assumption of Rationality</a:t>
            </a:r>
          </a:p>
          <a:p>
            <a:pPr lvl="1" algn="just">
              <a:lnSpc>
                <a:spcPct val="150000"/>
              </a:lnSpc>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62637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International and Domestic ‘Theories of International Bargaining</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Relaxing the Assumption of Constant Mobilization Capability</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Relaxing the Assumption of Stable State Preferences</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Criticisms of the “Residual Variance” Approach</a:t>
            </a:r>
          </a:p>
          <a:p>
            <a:pPr lvl="1" algn="just">
              <a:lnSpc>
                <a:spcPct val="150000"/>
              </a:lnSpc>
              <a:buSzPts val="1600"/>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Two-Level Games: Statesmen and Interactive Bargaining</a:t>
            </a:r>
          </a:p>
          <a:p>
            <a:pPr marL="285750" lvl="1" indent="-285750" algn="just">
              <a:lnSpc>
                <a:spcPct val="150000"/>
              </a:lnSpc>
              <a:buSzPts val="1600"/>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two-level-games approach begins by assuming that statesmen are typically trying to do two things at once; that is, they seek to manipulate domestic and international politics simultaneously. Diplomatic strategies and tactics are constrained both by what other states will accept and by what domestic constituencies will ratify. </a:t>
            </a:r>
          </a:p>
          <a:p>
            <a:pPr marL="285750" lvl="1" indent="-285750" algn="just">
              <a:lnSpc>
                <a:spcPct val="150000"/>
              </a:lnSpc>
              <a:buSzPts val="1600"/>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two-level-games approach differs from previous theories in three essential respects</a:t>
            </a:r>
          </a:p>
          <a:p>
            <a:pPr marL="719138" lvl="1" indent="-342900" algn="just">
              <a:lnSpc>
                <a:spcPct val="150000"/>
              </a:lnSpc>
              <a:buSzPts val="1600"/>
              <a:buAutoNum type="arabicPeriod"/>
            </a:pPr>
            <a:r>
              <a:rPr lang="en-US" sz="1600" dirty="0">
                <a:latin typeface="Segoe UI" panose="020B0502040204020203" pitchFamily="34" charset="0"/>
                <a:ea typeface="Quattrocento Sans"/>
                <a:cs typeface="Segoe UI" panose="020B0502040204020203" pitchFamily="34" charset="0"/>
                <a:sym typeface="Quattrocento Sans"/>
              </a:rPr>
              <a:t>It is a theory of international bargaining</a:t>
            </a:r>
          </a:p>
          <a:p>
            <a:pPr marL="719138" lvl="1" indent="-342900" algn="just">
              <a:lnSpc>
                <a:spcPct val="150000"/>
              </a:lnSpc>
              <a:buSzPts val="1600"/>
              <a:buAutoNum type="arabicPeriod"/>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emphasis on the statesman as the central strategic actor. The stateman’s choice of strategy is assumed to be an important element in international negotiations</a:t>
            </a:r>
          </a:p>
          <a:p>
            <a:pPr marL="342900" lvl="1" indent="-342900" algn="just">
              <a:lnSpc>
                <a:spcPct val="150000"/>
              </a:lnSpc>
              <a:buSzPts val="1600"/>
              <a:buAutoNum type="arabicPeriod"/>
            </a:pPr>
            <a:endPar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90419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International and Domestic ‘Theories of International Bargaining</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Integrating Theory and Evidence</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The Cases to be Studied </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Each of the paired case studies described below employs theories expressed within 2-leve-games framework to account for two dimensions of negotiated outcomes: </a:t>
            </a:r>
          </a:p>
          <a:p>
            <a:pPr marL="719138" indent="-354013">
              <a:buAutoNum type="arabicParenBoth"/>
            </a:pPr>
            <a:r>
              <a:rPr lang="en-US" sz="1800" dirty="0">
                <a:latin typeface="Segoe UI" panose="020B0502040204020203" pitchFamily="34" charset="0"/>
                <a:ea typeface="Noto Sans Mono CJK SC"/>
                <a:cs typeface="Segoe UI" panose="020B0502040204020203" pitchFamily="34" charset="0"/>
              </a:rPr>
              <a:t>S</a:t>
            </a:r>
            <a:r>
              <a:rPr lang="en-US" sz="1800" dirty="0">
                <a:effectLst/>
                <a:latin typeface="Segoe UI" panose="020B0502040204020203" pitchFamily="34" charset="0"/>
                <a:ea typeface="Noto Sans Mono CJK SC"/>
                <a:cs typeface="Segoe UI" panose="020B0502040204020203" pitchFamily="34" charset="0"/>
              </a:rPr>
              <a:t>uccess or failure in reaching agree</a:t>
            </a:r>
            <a:r>
              <a:rPr lang="en-US" sz="1800" dirty="0">
                <a:effectLst/>
                <a:latin typeface="Segoe UI" panose="020B0502040204020203" pitchFamily="34" charset="0"/>
                <a:ea typeface="Source Han Serif CN"/>
                <a:cs typeface="Segoe UI" panose="020B0502040204020203" pitchFamily="34" charset="0"/>
              </a:rPr>
              <a:t>ment, and </a:t>
            </a:r>
          </a:p>
          <a:p>
            <a:pPr marL="719138" indent="-354013">
              <a:buAutoNum type="arabicParenBoth"/>
            </a:pPr>
            <a:r>
              <a:rPr lang="en-US" sz="1800" dirty="0">
                <a:latin typeface="Segoe UI" panose="020B0502040204020203" pitchFamily="34" charset="0"/>
                <a:ea typeface="Source Han Serif CN"/>
                <a:cs typeface="Segoe UI" panose="020B0502040204020203" pitchFamily="34" charset="0"/>
              </a:rPr>
              <a:t>T</a:t>
            </a:r>
            <a:r>
              <a:rPr lang="en-US" sz="1800" dirty="0">
                <a:effectLst/>
                <a:latin typeface="Segoe UI" panose="020B0502040204020203" pitchFamily="34" charset="0"/>
                <a:ea typeface="Source Han Serif CN"/>
                <a:cs typeface="Segoe UI" panose="020B0502040204020203" pitchFamily="34" charset="0"/>
              </a:rPr>
              <a:t>he distribution of gains and losses</a:t>
            </a:r>
          </a:p>
          <a:p>
            <a:pPr marL="342900" indent="-342900">
              <a:buAutoNum type="arabicParenBoth"/>
            </a:pPr>
            <a:endParaRPr lang="en-US" sz="1800" dirty="0">
              <a:effectLst/>
              <a:latin typeface="Segoe UI" panose="020B0502040204020203" pitchFamily="34" charset="0"/>
              <a:ea typeface="Source Han Serif CN"/>
              <a:cs typeface="Segoe UI" panose="020B0502040204020203" pitchFamily="34" charset="0"/>
            </a:endParaRPr>
          </a:p>
          <a:p>
            <a:r>
              <a:rPr lang="en-US" sz="1800" b="1" dirty="0">
                <a:effectLst/>
                <a:latin typeface="Segoe UI" panose="020B0502040204020203" pitchFamily="34" charset="0"/>
                <a:ea typeface="Noto Sans Mono CJK SC"/>
                <a:cs typeface="Segoe UI" panose="020B0502040204020203" pitchFamily="34" charset="0"/>
              </a:rPr>
              <a:t>Four case studies examine enduring issues of high foreign policy</a:t>
            </a:r>
            <a:r>
              <a:rPr lang="en-US" sz="1800" dirty="0">
                <a:effectLst/>
                <a:latin typeface="Segoe UI" panose="020B0502040204020203" pitchFamily="34" charset="0"/>
                <a:ea typeface="Noto Sans Mono CJK SC"/>
                <a:cs typeface="Segoe UI" panose="020B0502040204020203" pitchFamily="34" charset="0"/>
              </a:rPr>
              <a:t>:</a:t>
            </a:r>
            <a:endParaRPr lang="en-IN" sz="1800" dirty="0">
              <a:effectLst/>
              <a:latin typeface="Segoe UI" panose="020B0502040204020203" pitchFamily="34" charset="0"/>
              <a:ea typeface="Noto Sans Mono CJK SC"/>
              <a:cs typeface="Segoe UI" panose="020B0502040204020203" pitchFamily="34" charset="0"/>
            </a:endParaRPr>
          </a:p>
          <a:p>
            <a:pPr marL="719138" indent="-342900">
              <a:buAutoNum type="arabicParenBoth"/>
            </a:pPr>
            <a:r>
              <a:rPr lang="en-US" sz="1800" dirty="0">
                <a:effectLst/>
                <a:latin typeface="Segoe UI" panose="020B0502040204020203" pitchFamily="34" charset="0"/>
                <a:ea typeface="Noto Sans Mono CJK SC"/>
                <a:cs typeface="Segoe UI" panose="020B0502040204020203" pitchFamily="34" charset="0"/>
              </a:rPr>
              <a:t>East-West conflict in Central Europe; </a:t>
            </a:r>
          </a:p>
          <a:p>
            <a:pPr marL="719138" indent="-342900">
              <a:buAutoNum type="arabicParenBoth"/>
            </a:pPr>
            <a:r>
              <a:rPr lang="en-US" sz="1800" dirty="0">
                <a:effectLst/>
                <a:latin typeface="Segoe UI" panose="020B0502040204020203" pitchFamily="34" charset="0"/>
                <a:ea typeface="Noto Sans Mono CJK SC"/>
                <a:cs typeface="Segoe UI" panose="020B0502040204020203" pitchFamily="34" charset="0"/>
              </a:rPr>
              <a:t>NATO nuclear policy; </a:t>
            </a:r>
          </a:p>
          <a:p>
            <a:pPr marL="719138" indent="-342900">
              <a:buAutoNum type="arabicParenBoth"/>
            </a:pPr>
            <a:r>
              <a:rPr lang="en-US" sz="1800" dirty="0">
                <a:effectLst/>
                <a:latin typeface="Segoe UI" panose="020B0502040204020203" pitchFamily="34" charset="0"/>
                <a:ea typeface="Noto Sans Mono CJK SC"/>
                <a:cs typeface="Segoe UI" panose="020B0502040204020203" pitchFamily="34" charset="0"/>
              </a:rPr>
              <a:t>Franco-German collaborative arms procurement; and </a:t>
            </a:r>
          </a:p>
          <a:p>
            <a:pPr marL="719138" indent="-342900">
              <a:buAutoNum type="arabicParenBoth"/>
            </a:pPr>
            <a:r>
              <a:rPr lang="en-US" sz="1800" dirty="0">
                <a:effectLst/>
                <a:latin typeface="Segoe UI" panose="020B0502040204020203" pitchFamily="34" charset="0"/>
                <a:ea typeface="Noto Sans Mono CJK SC"/>
                <a:cs typeface="Segoe UI" panose="020B0502040204020203" pitchFamily="34" charset="0"/>
              </a:rPr>
              <a:t>the Arab-</a:t>
            </a:r>
            <a:r>
              <a:rPr lang="en-US" sz="1800" dirty="0">
                <a:effectLst/>
                <a:latin typeface="Segoe UI" panose="020B0502040204020203" pitchFamily="34" charset="0"/>
                <a:ea typeface="Source Han Serif CN"/>
                <a:cs typeface="Segoe UI" panose="020B0502040204020203" pitchFamily="34" charset="0"/>
              </a:rPr>
              <a:t>Israeli dispute</a:t>
            </a:r>
            <a:endPar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067934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International and Domestic ‘Theories of International Bargaining</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800" dirty="0">
                <a:effectLst/>
                <a:latin typeface="Segoe UI" panose="020B0502040204020203" pitchFamily="34" charset="0"/>
                <a:ea typeface="Sans Serif Collection" panose="020B0502040504020204" pitchFamily="34" charset="0"/>
                <a:cs typeface="Segoe UI" panose="020B0502040204020203" pitchFamily="34" charset="0"/>
              </a:rPr>
              <a:t>Jack Snyder applies the two-level-games approach to the explosive legacy of the Potsdam settlement: the East-West conflict over Berlin.</a:t>
            </a:r>
          </a:p>
          <a:p>
            <a:endParaRPr lang="en-US" sz="1800" dirty="0">
              <a:effectLst/>
              <a:latin typeface="Segoe UI" panose="020B0502040204020203" pitchFamily="34" charset="0"/>
              <a:ea typeface="Sans Serif Collection" panose="020B0502040504020204" pitchFamily="34" charset="0"/>
              <a:cs typeface="Segoe UI" panose="020B0502040204020203" pitchFamily="34" charset="0"/>
            </a:endParaRPr>
          </a:p>
          <a:p>
            <a:pPr marL="285750" indent="-285750">
              <a:buFont typeface="Arial" panose="020B0604020202020204" pitchFamily="34" charset="0"/>
              <a:buChar char="•"/>
            </a:pPr>
            <a:r>
              <a:rPr lang="en-US" sz="1800" dirty="0">
                <a:effectLst/>
                <a:latin typeface="Segoe UI" panose="020B0502040204020203" pitchFamily="34" charset="0"/>
                <a:ea typeface="Sans Serif Collection" panose="020B0502040504020204" pitchFamily="34" charset="0"/>
                <a:cs typeface="Segoe UI" panose="020B0502040204020203" pitchFamily="34" charset="0"/>
              </a:rPr>
              <a:t>Three case studies examine the relevance of the two-level-games model to issues in North-South relations: </a:t>
            </a:r>
          </a:p>
          <a:p>
            <a:pPr marL="719138" indent="-342900">
              <a:buAutoNum type="arabicParenBoth"/>
            </a:pPr>
            <a:r>
              <a:rPr lang="en-US" sz="1800" dirty="0">
                <a:latin typeface="Segoe UI" panose="020B0502040204020203" pitchFamily="34" charset="0"/>
                <a:ea typeface="Sans Serif Collection" panose="020B0502040504020204" pitchFamily="34" charset="0"/>
                <a:cs typeface="Segoe UI" panose="020B0502040204020203" pitchFamily="34" charset="0"/>
              </a:rPr>
              <a:t>T</a:t>
            </a:r>
            <a:r>
              <a:rPr lang="en-US" sz="1800" dirty="0">
                <a:effectLst/>
                <a:latin typeface="Segoe UI" panose="020B0502040204020203" pitchFamily="34" charset="0"/>
                <a:ea typeface="Sans Serif Collection" panose="020B0502040504020204" pitchFamily="34" charset="0"/>
                <a:cs typeface="Segoe UI" panose="020B0502040204020203" pitchFamily="34" charset="0"/>
              </a:rPr>
              <a:t>he Carter human rights policy in Argentina and Guatemala; </a:t>
            </a:r>
          </a:p>
          <a:p>
            <a:pPr marL="719138" indent="-342900">
              <a:buAutoNum type="arabicParenBoth"/>
            </a:pPr>
            <a:r>
              <a:rPr lang="en-US" sz="1800" dirty="0">
                <a:effectLst/>
                <a:latin typeface="Segoe UI" panose="020B0502040204020203" pitchFamily="34" charset="0"/>
                <a:ea typeface="Sans Serif Collection" panose="020B0502040504020204" pitchFamily="34" charset="0"/>
                <a:cs typeface="Segoe UI" panose="020B0502040204020203" pitchFamily="34" charset="0"/>
              </a:rPr>
              <a:t> U.S. policies toward Panama and Nicaragua; and </a:t>
            </a:r>
          </a:p>
          <a:p>
            <a:pPr marL="719138" indent="-342900">
              <a:buAutoNum type="arabicParenBoth"/>
            </a:pPr>
            <a:r>
              <a:rPr lang="en-US" sz="1800" dirty="0">
                <a:effectLst/>
                <a:latin typeface="Segoe UI" panose="020B0502040204020203" pitchFamily="34" charset="0"/>
                <a:ea typeface="Sans Serif Collection" panose="020B0502040504020204" pitchFamily="34" charset="0"/>
                <a:cs typeface="Segoe UI" panose="020B0502040204020203" pitchFamily="34" charset="0"/>
              </a:rPr>
              <a:t>International Monetary Fund (IMF) stabilization agreements in Jamaica and Somalia. </a:t>
            </a:r>
          </a:p>
          <a:p>
            <a:pPr marL="342900" indent="-342900">
              <a:buAutoNum type="arabicParenBoth"/>
            </a:pPr>
            <a:endParaRPr lang="en-US" sz="1800" dirty="0">
              <a:effectLst/>
              <a:latin typeface="Segoe UI" panose="020B0502040204020203" pitchFamily="34" charset="0"/>
              <a:ea typeface="Sans Serif Collection" panose="020B0502040504020204" pitchFamily="34" charset="0"/>
              <a:cs typeface="Segoe UI" panose="020B0502040204020203" pitchFamily="34" charset="0"/>
            </a:endParaRPr>
          </a:p>
          <a:p>
            <a:pPr marL="285750" indent="-285750">
              <a:buFont typeface="Arial" panose="020B0604020202020204" pitchFamily="34" charset="0"/>
              <a:buChar char="•"/>
            </a:pPr>
            <a:r>
              <a:rPr lang="en-US" sz="1800" dirty="0">
                <a:effectLst/>
                <a:latin typeface="Segoe UI" panose="020B0502040204020203" pitchFamily="34" charset="0"/>
                <a:ea typeface="Sans Serif Collection" panose="020B0502040504020204" pitchFamily="34" charset="0"/>
                <a:cs typeface="Segoe UI" panose="020B0502040204020203" pitchFamily="34" charset="0"/>
              </a:rPr>
              <a:t>All three are cases of coercive diplomacy, in which the ability to “ratify” a threat (that is, to win adequate domestic support for implementing the threat) becomes a critical concern of statesmen.</a:t>
            </a:r>
            <a:endParaRPr lang="en-IN" sz="1800" dirty="0">
              <a:effectLst/>
              <a:latin typeface="Segoe UI" panose="020B0502040204020203" pitchFamily="34" charset="0"/>
              <a:ea typeface="Sans Serif Collection" panose="020B0502040504020204" pitchFamily="34" charset="0"/>
              <a:cs typeface="Segoe UI" panose="020B0502040204020203" pitchFamily="34" charset="0"/>
            </a:endParaRPr>
          </a:p>
          <a:p>
            <a:endPar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58779249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4902</TotalTime>
  <Words>1274</Words>
  <Application>Microsoft Office PowerPoint</Application>
  <PresentationFormat>Widescreen</PresentationFormat>
  <Paragraphs>91</Paragraphs>
  <Slides>13</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11</cp:revision>
  <dcterms:created xsi:type="dcterms:W3CDTF">2020-01-02T01:56:26Z</dcterms:created>
  <dcterms:modified xsi:type="dcterms:W3CDTF">2024-06-10T05:26:06Z</dcterms:modified>
</cp:coreProperties>
</file>