
<file path=[Content_Types].xml><?xml version="1.0" encoding="utf-8"?>
<Types xmlns="http://schemas.openxmlformats.org/package/2006/content-types">
  <Default Extension="fntdata" ContentType="application/x-fontdata"/>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48" r:id="rId1"/>
    <p:sldMasterId id="2147483657" r:id="rId2"/>
  </p:sldMasterIdLst>
  <p:notesMasterIdLst>
    <p:notesMasterId r:id="rId16"/>
  </p:notesMasterIdLst>
  <p:sldIdLst>
    <p:sldId id="256" r:id="rId3"/>
    <p:sldId id="257" r:id="rId4"/>
    <p:sldId id="260" r:id="rId5"/>
    <p:sldId id="261" r:id="rId6"/>
    <p:sldId id="262" r:id="rId7"/>
    <p:sldId id="263" r:id="rId8"/>
    <p:sldId id="264" r:id="rId9"/>
    <p:sldId id="265" r:id="rId10"/>
    <p:sldId id="266" r:id="rId11"/>
    <p:sldId id="267" r:id="rId12"/>
    <p:sldId id="268" r:id="rId13"/>
    <p:sldId id="269" r:id="rId14"/>
    <p:sldId id="270" r:id="rId15"/>
  </p:sldIdLst>
  <p:sldSz cx="12192000" cy="6858000"/>
  <p:notesSz cx="6951663" cy="10082213"/>
  <p:embeddedFontLst>
    <p:embeddedFont>
      <p:font typeface="Century Gothic" panose="020B0502020202020204" pitchFamily="34" charset="0"/>
      <p:regular r:id="rId17"/>
      <p:bold r:id="rId18"/>
      <p:italic r:id="rId19"/>
      <p:boldItalic r:id="rId20"/>
    </p:embeddedFont>
    <p:embeddedFont>
      <p:font typeface="Segoe UI" panose="020B0502040204020203" pitchFamily="34" charset="0"/>
      <p:regular r:id="rId21"/>
      <p:bold r:id="rId22"/>
      <p:italic r:id="rId23"/>
      <p:boldItalic r:id="rId24"/>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GoogleSlidesCustomDataVersion2">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r:id="rId25" roundtripDataSignature="AMtx7mg7M6y+/XS8+h8EtkVaUVOdauOeoA=="/>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29A00ED3-4F39-45E5-B855-3537186DFB81}">
  <a:tblStyle styleId="{29A00ED3-4F39-45E5-B855-3537186DFB81}" styleName="Table_0">
    <a:wholeTbl>
      <a:tcTxStyle>
        <a:font>
          <a:latin typeface="Arial"/>
          <a:ea typeface="Arial"/>
          <a:cs typeface="Arial"/>
        </a:font>
        <a:srgbClr val="000000"/>
      </a:tcTxStyle>
      <a:tcStyle>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57" d="100"/>
          <a:sy n="57" d="100"/>
        </p:scale>
        <p:origin x="78" y="1068"/>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font" Target="fonts/font2.fntdata"/><Relationship Id="rId26" Type="http://schemas.openxmlformats.org/officeDocument/2006/relationships/presProps" Target="presProps.xml"/><Relationship Id="rId3" Type="http://schemas.openxmlformats.org/officeDocument/2006/relationships/slide" Target="slides/slide1.xml"/><Relationship Id="rId21" Type="http://schemas.openxmlformats.org/officeDocument/2006/relationships/font" Target="fonts/font5.fntdata"/><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font" Target="fonts/font1.fntdata"/><Relationship Id="rId25" Type="http://customschemas.google.com/relationships/presentationmetadata" Target="metadata"/><Relationship Id="rId2" Type="http://schemas.openxmlformats.org/officeDocument/2006/relationships/slideMaster" Target="slideMasters/slideMaster2.xml"/><Relationship Id="rId16" Type="http://schemas.openxmlformats.org/officeDocument/2006/relationships/notesMaster" Target="notesMasters/notesMaster1.xml"/><Relationship Id="rId20" Type="http://schemas.openxmlformats.org/officeDocument/2006/relationships/font" Target="fonts/font4.fntdata"/><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font" Target="fonts/font8.fntdata"/><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font" Target="fonts/font7.fntdata"/><Relationship Id="rId28" Type="http://schemas.openxmlformats.org/officeDocument/2006/relationships/theme" Target="theme/theme1.xml"/><Relationship Id="rId10" Type="http://schemas.openxmlformats.org/officeDocument/2006/relationships/slide" Target="slides/slide8.xml"/><Relationship Id="rId19" Type="http://schemas.openxmlformats.org/officeDocument/2006/relationships/font" Target="fonts/font3.fntdata"/><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font" Target="fonts/font6.fntdata"/><Relationship Id="rId27"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1158825" y="756150"/>
            <a:ext cx="4634650" cy="3780825"/>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95150" y="4789025"/>
            <a:ext cx="5561300" cy="4536975"/>
          </a:xfrm>
          <a:prstGeom prst="rect">
            <a:avLst/>
          </a:prstGeom>
          <a:noFill/>
          <a:ln>
            <a:noFill/>
          </a:ln>
        </p:spPr>
        <p:txBody>
          <a:bodyPr spcFirstLastPara="1" wrap="square" lIns="91425" tIns="91425" rIns="91425" bIns="91425" anchor="t" anchorCtr="0">
            <a:noAutofit/>
          </a:bodyPr>
          <a:lstStyle>
            <a:lvl1pPr marL="457200" marR="0" lvl="0"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1pPr>
            <a:lvl2pPr marL="914400" marR="0" lvl="1"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2pPr>
            <a:lvl3pPr marL="1371600" marR="0" lvl="2"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3pPr>
            <a:lvl4pPr marL="1828800" marR="0" lvl="3"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4pPr>
            <a:lvl5pPr marL="2286000" marR="0" lvl="4"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5pPr>
            <a:lvl6pPr marL="2743200" marR="0" lvl="5"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6pPr>
            <a:lvl7pPr marL="3200400" marR="0" lvl="6"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7pPr>
            <a:lvl8pPr marL="3657600" marR="0" lvl="7"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8pPr>
            <a:lvl9pPr marL="4114800" marR="0" lvl="8"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2"/>
        <p:cNvGrpSpPr/>
        <p:nvPr/>
      </p:nvGrpSpPr>
      <p:grpSpPr>
        <a:xfrm>
          <a:off x="0" y="0"/>
          <a:ext cx="0" cy="0"/>
          <a:chOff x="0" y="0"/>
          <a:chExt cx="0" cy="0"/>
        </a:xfrm>
      </p:grpSpPr>
      <p:sp>
        <p:nvSpPr>
          <p:cNvPr id="133" name="Google Shape;133;p1:notes"/>
          <p:cNvSpPr txBox="1">
            <a:spLocks noGrp="1"/>
          </p:cNvSpPr>
          <p:nvPr>
            <p:ph type="body" idx="1"/>
          </p:nvPr>
        </p:nvSpPr>
        <p:spPr>
          <a:xfrm>
            <a:off x="695150" y="4789025"/>
            <a:ext cx="5561300" cy="4536975"/>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134" name="Google Shape;134;p1:notes"/>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3"/>
        <p:cNvGrpSpPr/>
        <p:nvPr/>
      </p:nvGrpSpPr>
      <p:grpSpPr>
        <a:xfrm>
          <a:off x="0" y="0"/>
          <a:ext cx="0" cy="0"/>
          <a:chOff x="0" y="0"/>
          <a:chExt cx="0" cy="0"/>
        </a:xfrm>
      </p:grpSpPr>
      <p:sp>
        <p:nvSpPr>
          <p:cNvPr id="154" name="Google Shape;154;p46:notes"/>
          <p:cNvSpPr txBox="1">
            <a:spLocks noGrp="1"/>
          </p:cNvSpPr>
          <p:nvPr>
            <p:ph type="body" idx="1"/>
          </p:nvPr>
        </p:nvSpPr>
        <p:spPr>
          <a:xfrm>
            <a:off x="695150" y="4789025"/>
            <a:ext cx="5561300" cy="4536975"/>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55" name="Google Shape;155;p46:notes"/>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20679319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3"/>
        <p:cNvGrpSpPr/>
        <p:nvPr/>
      </p:nvGrpSpPr>
      <p:grpSpPr>
        <a:xfrm>
          <a:off x="0" y="0"/>
          <a:ext cx="0" cy="0"/>
          <a:chOff x="0" y="0"/>
          <a:chExt cx="0" cy="0"/>
        </a:xfrm>
      </p:grpSpPr>
      <p:sp>
        <p:nvSpPr>
          <p:cNvPr id="154" name="Google Shape;154;p46:notes"/>
          <p:cNvSpPr txBox="1">
            <a:spLocks noGrp="1"/>
          </p:cNvSpPr>
          <p:nvPr>
            <p:ph type="body" idx="1"/>
          </p:nvPr>
        </p:nvSpPr>
        <p:spPr>
          <a:xfrm>
            <a:off x="695150" y="4789025"/>
            <a:ext cx="5561300" cy="4536975"/>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55" name="Google Shape;155;p46:notes"/>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55935287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3"/>
        <p:cNvGrpSpPr/>
        <p:nvPr/>
      </p:nvGrpSpPr>
      <p:grpSpPr>
        <a:xfrm>
          <a:off x="0" y="0"/>
          <a:ext cx="0" cy="0"/>
          <a:chOff x="0" y="0"/>
          <a:chExt cx="0" cy="0"/>
        </a:xfrm>
      </p:grpSpPr>
      <p:sp>
        <p:nvSpPr>
          <p:cNvPr id="154" name="Google Shape;154;p46:notes"/>
          <p:cNvSpPr txBox="1">
            <a:spLocks noGrp="1"/>
          </p:cNvSpPr>
          <p:nvPr>
            <p:ph type="body" idx="1"/>
          </p:nvPr>
        </p:nvSpPr>
        <p:spPr>
          <a:xfrm>
            <a:off x="695150" y="4789025"/>
            <a:ext cx="5561300" cy="4536975"/>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55" name="Google Shape;155;p46:notes"/>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41007319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3"/>
        <p:cNvGrpSpPr/>
        <p:nvPr/>
      </p:nvGrpSpPr>
      <p:grpSpPr>
        <a:xfrm>
          <a:off x="0" y="0"/>
          <a:ext cx="0" cy="0"/>
          <a:chOff x="0" y="0"/>
          <a:chExt cx="0" cy="0"/>
        </a:xfrm>
      </p:grpSpPr>
      <p:sp>
        <p:nvSpPr>
          <p:cNvPr id="154" name="Google Shape;154;p46:notes"/>
          <p:cNvSpPr txBox="1">
            <a:spLocks noGrp="1"/>
          </p:cNvSpPr>
          <p:nvPr>
            <p:ph type="body" idx="1"/>
          </p:nvPr>
        </p:nvSpPr>
        <p:spPr>
          <a:xfrm>
            <a:off x="695150" y="4789025"/>
            <a:ext cx="5561300" cy="4536975"/>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55" name="Google Shape;155;p46:notes"/>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15918863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3"/>
        <p:cNvGrpSpPr/>
        <p:nvPr/>
      </p:nvGrpSpPr>
      <p:grpSpPr>
        <a:xfrm>
          <a:off x="0" y="0"/>
          <a:ext cx="0" cy="0"/>
          <a:chOff x="0" y="0"/>
          <a:chExt cx="0" cy="0"/>
        </a:xfrm>
      </p:grpSpPr>
      <p:sp>
        <p:nvSpPr>
          <p:cNvPr id="154" name="Google Shape;154;p46:notes"/>
          <p:cNvSpPr txBox="1">
            <a:spLocks noGrp="1"/>
          </p:cNvSpPr>
          <p:nvPr>
            <p:ph type="body" idx="1"/>
          </p:nvPr>
        </p:nvSpPr>
        <p:spPr>
          <a:xfrm>
            <a:off x="695150" y="4789025"/>
            <a:ext cx="5561300" cy="4536975"/>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55" name="Google Shape;155;p46:notes"/>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3"/>
        <p:cNvGrpSpPr/>
        <p:nvPr/>
      </p:nvGrpSpPr>
      <p:grpSpPr>
        <a:xfrm>
          <a:off x="0" y="0"/>
          <a:ext cx="0" cy="0"/>
          <a:chOff x="0" y="0"/>
          <a:chExt cx="0" cy="0"/>
        </a:xfrm>
      </p:grpSpPr>
      <p:sp>
        <p:nvSpPr>
          <p:cNvPr id="154" name="Google Shape;154;p46:notes"/>
          <p:cNvSpPr txBox="1">
            <a:spLocks noGrp="1"/>
          </p:cNvSpPr>
          <p:nvPr>
            <p:ph type="body" idx="1"/>
          </p:nvPr>
        </p:nvSpPr>
        <p:spPr>
          <a:xfrm>
            <a:off x="695150" y="4789025"/>
            <a:ext cx="5561300" cy="4536975"/>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55" name="Google Shape;155;p46:notes"/>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22288867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3"/>
        <p:cNvGrpSpPr/>
        <p:nvPr/>
      </p:nvGrpSpPr>
      <p:grpSpPr>
        <a:xfrm>
          <a:off x="0" y="0"/>
          <a:ext cx="0" cy="0"/>
          <a:chOff x="0" y="0"/>
          <a:chExt cx="0" cy="0"/>
        </a:xfrm>
      </p:grpSpPr>
      <p:sp>
        <p:nvSpPr>
          <p:cNvPr id="154" name="Google Shape;154;p46:notes"/>
          <p:cNvSpPr txBox="1">
            <a:spLocks noGrp="1"/>
          </p:cNvSpPr>
          <p:nvPr>
            <p:ph type="body" idx="1"/>
          </p:nvPr>
        </p:nvSpPr>
        <p:spPr>
          <a:xfrm>
            <a:off x="695150" y="4789025"/>
            <a:ext cx="5561300" cy="4536975"/>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55" name="Google Shape;155;p46:notes"/>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64086014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3"/>
        <p:cNvGrpSpPr/>
        <p:nvPr/>
      </p:nvGrpSpPr>
      <p:grpSpPr>
        <a:xfrm>
          <a:off x="0" y="0"/>
          <a:ext cx="0" cy="0"/>
          <a:chOff x="0" y="0"/>
          <a:chExt cx="0" cy="0"/>
        </a:xfrm>
      </p:grpSpPr>
      <p:sp>
        <p:nvSpPr>
          <p:cNvPr id="154" name="Google Shape;154;p46:notes"/>
          <p:cNvSpPr txBox="1">
            <a:spLocks noGrp="1"/>
          </p:cNvSpPr>
          <p:nvPr>
            <p:ph type="body" idx="1"/>
          </p:nvPr>
        </p:nvSpPr>
        <p:spPr>
          <a:xfrm>
            <a:off x="695150" y="4789025"/>
            <a:ext cx="5561300" cy="4536975"/>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55" name="Google Shape;155;p46:notes"/>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24762819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3"/>
        <p:cNvGrpSpPr/>
        <p:nvPr/>
      </p:nvGrpSpPr>
      <p:grpSpPr>
        <a:xfrm>
          <a:off x="0" y="0"/>
          <a:ext cx="0" cy="0"/>
          <a:chOff x="0" y="0"/>
          <a:chExt cx="0" cy="0"/>
        </a:xfrm>
      </p:grpSpPr>
      <p:sp>
        <p:nvSpPr>
          <p:cNvPr id="154" name="Google Shape;154;p46:notes"/>
          <p:cNvSpPr txBox="1">
            <a:spLocks noGrp="1"/>
          </p:cNvSpPr>
          <p:nvPr>
            <p:ph type="body" idx="1"/>
          </p:nvPr>
        </p:nvSpPr>
        <p:spPr>
          <a:xfrm>
            <a:off x="695150" y="4789025"/>
            <a:ext cx="5561300" cy="4536975"/>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55" name="Google Shape;155;p46:notes"/>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49577016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3"/>
        <p:cNvGrpSpPr/>
        <p:nvPr/>
      </p:nvGrpSpPr>
      <p:grpSpPr>
        <a:xfrm>
          <a:off x="0" y="0"/>
          <a:ext cx="0" cy="0"/>
          <a:chOff x="0" y="0"/>
          <a:chExt cx="0" cy="0"/>
        </a:xfrm>
      </p:grpSpPr>
      <p:sp>
        <p:nvSpPr>
          <p:cNvPr id="154" name="Google Shape;154;p46:notes"/>
          <p:cNvSpPr txBox="1">
            <a:spLocks noGrp="1"/>
          </p:cNvSpPr>
          <p:nvPr>
            <p:ph type="body" idx="1"/>
          </p:nvPr>
        </p:nvSpPr>
        <p:spPr>
          <a:xfrm>
            <a:off x="695150" y="4789025"/>
            <a:ext cx="5561300" cy="4536975"/>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55" name="Google Shape;155;p46:notes"/>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48234464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3"/>
        <p:cNvGrpSpPr/>
        <p:nvPr/>
      </p:nvGrpSpPr>
      <p:grpSpPr>
        <a:xfrm>
          <a:off x="0" y="0"/>
          <a:ext cx="0" cy="0"/>
          <a:chOff x="0" y="0"/>
          <a:chExt cx="0" cy="0"/>
        </a:xfrm>
      </p:grpSpPr>
      <p:sp>
        <p:nvSpPr>
          <p:cNvPr id="154" name="Google Shape;154;p46:notes"/>
          <p:cNvSpPr txBox="1">
            <a:spLocks noGrp="1"/>
          </p:cNvSpPr>
          <p:nvPr>
            <p:ph type="body" idx="1"/>
          </p:nvPr>
        </p:nvSpPr>
        <p:spPr>
          <a:xfrm>
            <a:off x="695150" y="4789025"/>
            <a:ext cx="5561300" cy="4536975"/>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55" name="Google Shape;155;p46:notes"/>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8481587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3"/>
        <p:cNvGrpSpPr/>
        <p:nvPr/>
      </p:nvGrpSpPr>
      <p:grpSpPr>
        <a:xfrm>
          <a:off x="0" y="0"/>
          <a:ext cx="0" cy="0"/>
          <a:chOff x="0" y="0"/>
          <a:chExt cx="0" cy="0"/>
        </a:xfrm>
      </p:grpSpPr>
      <p:sp>
        <p:nvSpPr>
          <p:cNvPr id="154" name="Google Shape;154;p46:notes"/>
          <p:cNvSpPr txBox="1">
            <a:spLocks noGrp="1"/>
          </p:cNvSpPr>
          <p:nvPr>
            <p:ph type="body" idx="1"/>
          </p:nvPr>
        </p:nvSpPr>
        <p:spPr>
          <a:xfrm>
            <a:off x="695150" y="4789025"/>
            <a:ext cx="5561300" cy="4536975"/>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55" name="Google Shape;155;p46:notes"/>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67044135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11"/>
        <p:cNvGrpSpPr/>
        <p:nvPr/>
      </p:nvGrpSpPr>
      <p:grpSpPr>
        <a:xfrm>
          <a:off x="0" y="0"/>
          <a:ext cx="0" cy="0"/>
          <a:chOff x="0" y="0"/>
          <a:chExt cx="0" cy="0"/>
        </a:xfrm>
      </p:grpSpPr>
      <p:sp>
        <p:nvSpPr>
          <p:cNvPr id="12" name="Google Shape;12;p35"/>
          <p:cNvSpPr txBox="1">
            <a:spLocks noGrp="1"/>
          </p:cNvSpPr>
          <p:nvPr>
            <p:ph type="ctrTitle"/>
          </p:nvPr>
        </p:nvSpPr>
        <p:spPr>
          <a:xfrm>
            <a:off x="1524000" y="1122363"/>
            <a:ext cx="9144000" cy="2387600"/>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dk1"/>
              </a:buClr>
              <a:buSzPts val="6000"/>
              <a:buFont typeface="Calibri"/>
              <a:buNone/>
              <a:defRPr sz="60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3" name="Google Shape;13;p35"/>
          <p:cNvSpPr txBox="1">
            <a:spLocks noGrp="1"/>
          </p:cNvSpPr>
          <p:nvPr>
            <p:ph type="subTitle" idx="1"/>
          </p:nvPr>
        </p:nvSpPr>
        <p:spPr>
          <a:xfrm>
            <a:off x="1524000" y="3602038"/>
            <a:ext cx="9144000" cy="1655762"/>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
        <p:nvSpPr>
          <p:cNvPr id="14" name="Google Shape;14;p35"/>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5" name="Google Shape;15;p35"/>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6" name="Google Shape;16;p35"/>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24"/>
        <p:cNvGrpSpPr/>
        <p:nvPr/>
      </p:nvGrpSpPr>
      <p:grpSpPr>
        <a:xfrm>
          <a:off x="0" y="0"/>
          <a:ext cx="0" cy="0"/>
          <a:chOff x="0" y="0"/>
          <a:chExt cx="0" cy="0"/>
        </a:xfrm>
      </p:grpSpPr>
      <p:sp>
        <p:nvSpPr>
          <p:cNvPr id="25" name="Google Shape;25;p39"/>
          <p:cNvSpPr txBox="1">
            <a:spLocks noGrp="1"/>
          </p:cNvSpPr>
          <p:nvPr>
            <p:ph type="title"/>
          </p:nvPr>
        </p:nvSpPr>
        <p:spPr>
          <a:xfrm>
            <a:off x="839788"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6" name="Google Shape;26;p39"/>
          <p:cNvSpPr txBox="1">
            <a:spLocks noGrp="1"/>
          </p:cNvSpPr>
          <p:nvPr>
            <p:ph type="body" idx="1"/>
          </p:nvPr>
        </p:nvSpPr>
        <p:spPr>
          <a:xfrm>
            <a:off x="839788" y="1681163"/>
            <a:ext cx="5157787"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27" name="Google Shape;27;p39"/>
          <p:cNvSpPr txBox="1">
            <a:spLocks noGrp="1"/>
          </p:cNvSpPr>
          <p:nvPr>
            <p:ph type="body" idx="2"/>
          </p:nvPr>
        </p:nvSpPr>
        <p:spPr>
          <a:xfrm>
            <a:off x="839788" y="2505075"/>
            <a:ext cx="5157787"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28" name="Google Shape;28;p39"/>
          <p:cNvSpPr txBox="1">
            <a:spLocks noGrp="1"/>
          </p:cNvSpPr>
          <p:nvPr>
            <p:ph type="body" idx="3"/>
          </p:nvPr>
        </p:nvSpPr>
        <p:spPr>
          <a:xfrm>
            <a:off x="6172200" y="1681163"/>
            <a:ext cx="5183188"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29" name="Google Shape;29;p39"/>
          <p:cNvSpPr txBox="1">
            <a:spLocks noGrp="1"/>
          </p:cNvSpPr>
          <p:nvPr>
            <p:ph type="body" idx="4"/>
          </p:nvPr>
        </p:nvSpPr>
        <p:spPr>
          <a:xfrm>
            <a:off x="6172200" y="2505075"/>
            <a:ext cx="5183188"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0" name="Google Shape;30;p39"/>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1" name="Google Shape;31;p39"/>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2" name="Google Shape;32;p39"/>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33"/>
        <p:cNvGrpSpPr/>
        <p:nvPr/>
      </p:nvGrpSpPr>
      <p:grpSpPr>
        <a:xfrm>
          <a:off x="0" y="0"/>
          <a:ext cx="0" cy="0"/>
          <a:chOff x="0" y="0"/>
          <a:chExt cx="0" cy="0"/>
        </a:xfrm>
      </p:grpSpPr>
      <p:sp>
        <p:nvSpPr>
          <p:cNvPr id="34" name="Google Shape;34;p41"/>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5" name="Google Shape;35;p41"/>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6" name="Google Shape;36;p41"/>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37"/>
        <p:cNvGrpSpPr/>
        <p:nvPr/>
      </p:nvGrpSpPr>
      <p:grpSpPr>
        <a:xfrm>
          <a:off x="0" y="0"/>
          <a:ext cx="0" cy="0"/>
          <a:chOff x="0" y="0"/>
          <a:chExt cx="0" cy="0"/>
        </a:xfrm>
      </p:grpSpPr>
      <p:sp>
        <p:nvSpPr>
          <p:cNvPr id="38" name="Google Shape;38;p42"/>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9" name="Google Shape;39;p42"/>
          <p:cNvSpPr txBox="1">
            <a:spLocks noGrp="1"/>
          </p:cNvSpPr>
          <p:nvPr>
            <p:ph type="body" idx="1"/>
          </p:nvPr>
        </p:nvSpPr>
        <p:spPr>
          <a:xfrm>
            <a:off x="5183188" y="987425"/>
            <a:ext cx="6172200" cy="4873625"/>
          </a:xfrm>
          <a:prstGeom prst="rect">
            <a:avLst/>
          </a:prstGeom>
          <a:noFill/>
          <a:ln>
            <a:noFill/>
          </a:ln>
        </p:spPr>
        <p:txBody>
          <a:bodyPr spcFirstLastPara="1" wrap="square" lIns="91425" tIns="45700" rIns="91425" bIns="45700" anchor="t" anchorCtr="0">
            <a:normAutofit/>
          </a:bodyPr>
          <a:lstStyle>
            <a:lvl1pPr marL="457200" lvl="0" indent="-431800" algn="l">
              <a:lnSpc>
                <a:spcPct val="90000"/>
              </a:lnSpc>
              <a:spcBef>
                <a:spcPts val="1000"/>
              </a:spcBef>
              <a:spcAft>
                <a:spcPts val="0"/>
              </a:spcAft>
              <a:buClr>
                <a:schemeClr val="dk1"/>
              </a:buClr>
              <a:buSzPts val="3200"/>
              <a:buChar char="•"/>
              <a:defRPr sz="3200"/>
            </a:lvl1pPr>
            <a:lvl2pPr marL="914400" lvl="1" indent="-406400" algn="l">
              <a:lnSpc>
                <a:spcPct val="90000"/>
              </a:lnSpc>
              <a:spcBef>
                <a:spcPts val="500"/>
              </a:spcBef>
              <a:spcAft>
                <a:spcPts val="0"/>
              </a:spcAft>
              <a:buClr>
                <a:schemeClr val="dk1"/>
              </a:buClr>
              <a:buSzPts val="2800"/>
              <a:buChar char="•"/>
              <a:defRPr sz="2800"/>
            </a:lvl2pPr>
            <a:lvl3pPr marL="1371600" lvl="2" indent="-381000" algn="l">
              <a:lnSpc>
                <a:spcPct val="90000"/>
              </a:lnSpc>
              <a:spcBef>
                <a:spcPts val="500"/>
              </a:spcBef>
              <a:spcAft>
                <a:spcPts val="0"/>
              </a:spcAft>
              <a:buClr>
                <a:schemeClr val="dk1"/>
              </a:buClr>
              <a:buSzPts val="2400"/>
              <a:buChar char="•"/>
              <a:defRPr sz="2400"/>
            </a:lvl3pPr>
            <a:lvl4pPr marL="1828800" lvl="3" indent="-355600" algn="l">
              <a:lnSpc>
                <a:spcPct val="90000"/>
              </a:lnSpc>
              <a:spcBef>
                <a:spcPts val="500"/>
              </a:spcBef>
              <a:spcAft>
                <a:spcPts val="0"/>
              </a:spcAft>
              <a:buClr>
                <a:schemeClr val="dk1"/>
              </a:buClr>
              <a:buSzPts val="2000"/>
              <a:buChar char="•"/>
              <a:defRPr sz="2000"/>
            </a:lvl4pPr>
            <a:lvl5pPr marL="2286000" lvl="4" indent="-355600" algn="l">
              <a:lnSpc>
                <a:spcPct val="90000"/>
              </a:lnSpc>
              <a:spcBef>
                <a:spcPts val="500"/>
              </a:spcBef>
              <a:spcAft>
                <a:spcPts val="0"/>
              </a:spcAft>
              <a:buClr>
                <a:schemeClr val="dk1"/>
              </a:buClr>
              <a:buSzPts val="2000"/>
              <a:buChar char="•"/>
              <a:defRPr sz="2000"/>
            </a:lvl5pPr>
            <a:lvl6pPr marL="2743200" lvl="5" indent="-355600" algn="l">
              <a:lnSpc>
                <a:spcPct val="90000"/>
              </a:lnSpc>
              <a:spcBef>
                <a:spcPts val="500"/>
              </a:spcBef>
              <a:spcAft>
                <a:spcPts val="0"/>
              </a:spcAft>
              <a:buClr>
                <a:schemeClr val="dk1"/>
              </a:buClr>
              <a:buSzPts val="2000"/>
              <a:buChar char="•"/>
              <a:defRPr sz="2000"/>
            </a:lvl6pPr>
            <a:lvl7pPr marL="3200400" lvl="6" indent="-355600" algn="l">
              <a:lnSpc>
                <a:spcPct val="90000"/>
              </a:lnSpc>
              <a:spcBef>
                <a:spcPts val="500"/>
              </a:spcBef>
              <a:spcAft>
                <a:spcPts val="0"/>
              </a:spcAft>
              <a:buClr>
                <a:schemeClr val="dk1"/>
              </a:buClr>
              <a:buSzPts val="2000"/>
              <a:buChar char="•"/>
              <a:defRPr sz="2000"/>
            </a:lvl7pPr>
            <a:lvl8pPr marL="3657600" lvl="7" indent="-355600" algn="l">
              <a:lnSpc>
                <a:spcPct val="90000"/>
              </a:lnSpc>
              <a:spcBef>
                <a:spcPts val="500"/>
              </a:spcBef>
              <a:spcAft>
                <a:spcPts val="0"/>
              </a:spcAft>
              <a:buClr>
                <a:schemeClr val="dk1"/>
              </a:buClr>
              <a:buSzPts val="2000"/>
              <a:buChar char="•"/>
              <a:defRPr sz="2000"/>
            </a:lvl8pPr>
            <a:lvl9pPr marL="4114800" lvl="8" indent="-355600" algn="l">
              <a:lnSpc>
                <a:spcPct val="90000"/>
              </a:lnSpc>
              <a:spcBef>
                <a:spcPts val="500"/>
              </a:spcBef>
              <a:spcAft>
                <a:spcPts val="0"/>
              </a:spcAft>
              <a:buClr>
                <a:schemeClr val="dk1"/>
              </a:buClr>
              <a:buSzPts val="2000"/>
              <a:buChar char="•"/>
              <a:defRPr sz="2000"/>
            </a:lvl9pPr>
          </a:lstStyle>
          <a:p>
            <a:endParaRPr/>
          </a:p>
        </p:txBody>
      </p:sp>
      <p:sp>
        <p:nvSpPr>
          <p:cNvPr id="40" name="Google Shape;40;p42"/>
          <p:cNvSpPr txBox="1">
            <a:spLocks noGrp="1"/>
          </p:cNvSpPr>
          <p:nvPr>
            <p:ph type="body" idx="2"/>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41" name="Google Shape;41;p42"/>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2" name="Google Shape;42;p42"/>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3" name="Google Shape;43;p42"/>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51"/>
        <p:cNvGrpSpPr/>
        <p:nvPr/>
      </p:nvGrpSpPr>
      <p:grpSpPr>
        <a:xfrm>
          <a:off x="0" y="0"/>
          <a:ext cx="0" cy="0"/>
          <a:chOff x="0" y="0"/>
          <a:chExt cx="0" cy="0"/>
        </a:xfrm>
      </p:grpSpPr>
      <p:sp>
        <p:nvSpPr>
          <p:cNvPr id="52" name="Google Shape;52;p44"/>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3" name="Google Shape;53;p44"/>
          <p:cNvSpPr txBox="1">
            <a:spLocks noGrp="1"/>
          </p:cNvSpPr>
          <p:nvPr>
            <p:ph type="body" idx="1"/>
          </p:nvPr>
        </p:nvSpPr>
        <p:spPr>
          <a:xfrm rot="5400000">
            <a:off x="3920331" y="-1256506"/>
            <a:ext cx="4351338" cy="105156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54" name="Google Shape;54;p44"/>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5" name="Google Shape;55;p44"/>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6" name="Google Shape;56;p44"/>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57"/>
        <p:cNvGrpSpPr/>
        <p:nvPr/>
      </p:nvGrpSpPr>
      <p:grpSpPr>
        <a:xfrm>
          <a:off x="0" y="0"/>
          <a:ext cx="0" cy="0"/>
          <a:chOff x="0" y="0"/>
          <a:chExt cx="0" cy="0"/>
        </a:xfrm>
      </p:grpSpPr>
      <p:sp>
        <p:nvSpPr>
          <p:cNvPr id="58" name="Google Shape;58;p45"/>
          <p:cNvSpPr txBox="1">
            <a:spLocks noGrp="1"/>
          </p:cNvSpPr>
          <p:nvPr>
            <p:ph type="title"/>
          </p:nvPr>
        </p:nvSpPr>
        <p:spPr>
          <a:xfrm rot="5400000">
            <a:off x="7133431" y="1956594"/>
            <a:ext cx="5811838" cy="26289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9" name="Google Shape;59;p45"/>
          <p:cNvSpPr txBox="1">
            <a:spLocks noGrp="1"/>
          </p:cNvSpPr>
          <p:nvPr>
            <p:ph type="body" idx="1"/>
          </p:nvPr>
        </p:nvSpPr>
        <p:spPr>
          <a:xfrm rot="5400000">
            <a:off x="1799431" y="-596106"/>
            <a:ext cx="5811838" cy="77343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60" name="Google Shape;60;p45"/>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1" name="Google Shape;61;p45"/>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2" name="Google Shape;62;p45"/>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Κενό" type="blank">
  <p:cSld name="BLANK">
    <p:spTree>
      <p:nvGrpSpPr>
        <p:cNvPr id="1" name="Shape 66"/>
        <p:cNvGrpSpPr/>
        <p:nvPr/>
      </p:nvGrpSpPr>
      <p:grpSpPr>
        <a:xfrm>
          <a:off x="0" y="0"/>
          <a:ext cx="0" cy="0"/>
          <a:chOff x="0" y="0"/>
          <a:chExt cx="0" cy="0"/>
        </a:xfrm>
      </p:grpSpPr>
      <p:sp>
        <p:nvSpPr>
          <p:cNvPr id="67" name="Google Shape;67;p48"/>
          <p:cNvSpPr txBox="1"/>
          <p:nvPr/>
        </p:nvSpPr>
        <p:spPr>
          <a:xfrm>
            <a:off x="1538742" y="6251419"/>
            <a:ext cx="3760845" cy="514220"/>
          </a:xfrm>
          <a:prstGeom prst="rect">
            <a:avLst/>
          </a:prstGeom>
          <a:no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000" b="0" i="0" u="none" strike="noStrike" cap="none">
              <a:solidFill>
                <a:srgbClr val="595959"/>
              </a:solidFill>
              <a:latin typeface="Century Gothic"/>
              <a:ea typeface="Century Gothic"/>
              <a:cs typeface="Century Gothic"/>
              <a:sym typeface="Century Gothic"/>
            </a:endParaRPr>
          </a:p>
        </p:txBody>
      </p:sp>
      <p:graphicFrame>
        <p:nvGraphicFramePr>
          <p:cNvPr id="68" name="Google Shape;68;p48"/>
          <p:cNvGraphicFramePr/>
          <p:nvPr/>
        </p:nvGraphicFramePr>
        <p:xfrm>
          <a:off x="1189871" y="6101850"/>
          <a:ext cx="4136700" cy="471869"/>
        </p:xfrm>
        <a:graphic>
          <a:graphicData uri="http://schemas.openxmlformats.org/drawingml/2006/table">
            <a:tbl>
              <a:tblPr>
                <a:noFill/>
                <a:tableStyleId>{29A00ED3-4F39-45E5-B855-3537186DFB81}</a:tableStyleId>
              </a:tblPr>
              <a:tblGrid>
                <a:gridCol w="717225">
                  <a:extLst>
                    <a:ext uri="{9D8B030D-6E8A-4147-A177-3AD203B41FA5}">
                      <a16:colId xmlns:a16="http://schemas.microsoft.com/office/drawing/2014/main" val="20000"/>
                    </a:ext>
                  </a:extLst>
                </a:gridCol>
                <a:gridCol w="3419475">
                  <a:extLst>
                    <a:ext uri="{9D8B030D-6E8A-4147-A177-3AD203B41FA5}">
                      <a16:colId xmlns:a16="http://schemas.microsoft.com/office/drawing/2014/main" val="20001"/>
                    </a:ext>
                  </a:extLst>
                </a:gridCol>
              </a:tblGrid>
              <a:tr h="114300">
                <a:tc>
                  <a:txBody>
                    <a:bodyPr/>
                    <a:lstStyle/>
                    <a:p>
                      <a:pPr marL="0" marR="0" lvl="0" indent="0" algn="l" rtl="0">
                        <a:lnSpc>
                          <a:spcPct val="107000"/>
                        </a:lnSpc>
                        <a:spcBef>
                          <a:spcPts val="0"/>
                        </a:spcBef>
                        <a:spcAft>
                          <a:spcPts val="0"/>
                        </a:spcAft>
                        <a:buNone/>
                      </a:pPr>
                      <a:endParaRPr sz="1100" u="none" strike="noStrike" cap="none">
                        <a:latin typeface="Calibri"/>
                        <a:ea typeface="Calibri"/>
                        <a:cs typeface="Calibri"/>
                        <a:sym typeface="Calibri"/>
                      </a:endParaRPr>
                    </a:p>
                  </a:txBody>
                  <a:tcPr marL="68575" marR="68575" marT="0" marB="0" anchor="ctr">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tc>
                  <a:txBody>
                    <a:bodyPr/>
                    <a:lstStyle/>
                    <a:p>
                      <a:pPr marL="0" marR="0" lvl="0" indent="0" algn="l" rtl="0">
                        <a:lnSpc>
                          <a:spcPct val="107000"/>
                        </a:lnSpc>
                        <a:spcBef>
                          <a:spcPts val="0"/>
                        </a:spcBef>
                        <a:spcAft>
                          <a:spcPts val="0"/>
                        </a:spcAft>
                        <a:buNone/>
                      </a:pPr>
                      <a:r>
                        <a:rPr lang="en-US" sz="900" b="0" u="none" strike="noStrike" cap="none">
                          <a:solidFill>
                            <a:srgbClr val="003399"/>
                          </a:solidFill>
                          <a:latin typeface="Century Gothic"/>
                          <a:ea typeface="Century Gothic"/>
                          <a:cs typeface="Century Gothic"/>
                          <a:sym typeface="Century Gothic"/>
                        </a:rPr>
                        <a:t>CCP-LAW |</a:t>
                      </a:r>
                      <a:r>
                        <a:rPr lang="en-US" sz="900" b="0" u="none" strike="noStrike" cap="none">
                          <a:solidFill>
                            <a:srgbClr val="2683C6"/>
                          </a:solidFill>
                          <a:latin typeface="Century Gothic"/>
                          <a:ea typeface="Century Gothic"/>
                          <a:cs typeface="Century Gothic"/>
                          <a:sym typeface="Century Gothic"/>
                        </a:rPr>
                        <a:t>Curricula development on Climate Change Policy and Law</a:t>
                      </a:r>
                      <a:endParaRPr sz="900" b="0" u="none" strike="noStrike" cap="none">
                        <a:latin typeface="Calibri"/>
                        <a:ea typeface="Calibri"/>
                        <a:cs typeface="Calibri"/>
                        <a:sym typeface="Calibri"/>
                      </a:endParaRPr>
                    </a:p>
                    <a:p>
                      <a:pPr marL="0" marR="0" lvl="0" indent="0" algn="l" rtl="0">
                        <a:lnSpc>
                          <a:spcPct val="107000"/>
                        </a:lnSpc>
                        <a:spcBef>
                          <a:spcPts val="300"/>
                        </a:spcBef>
                        <a:spcAft>
                          <a:spcPts val="0"/>
                        </a:spcAft>
                        <a:buNone/>
                      </a:pPr>
                      <a:r>
                        <a:rPr lang="en-US" sz="900" u="none" strike="noStrike" cap="none">
                          <a:solidFill>
                            <a:srgbClr val="3B3838"/>
                          </a:solidFill>
                          <a:latin typeface="Calibri"/>
                          <a:ea typeface="Calibri"/>
                          <a:cs typeface="Calibri"/>
                          <a:sym typeface="Calibri"/>
                        </a:rPr>
                        <a:t>Project No of Reference: 618874-EPP-1-2020-1-VN-EPPKA2-CBHE-JP</a:t>
                      </a:r>
                      <a:endParaRPr sz="1100" u="none" strike="noStrike" cap="none">
                        <a:latin typeface="Calibri"/>
                        <a:ea typeface="Calibri"/>
                        <a:cs typeface="Calibri"/>
                        <a:sym typeface="Calibri"/>
                      </a:endParaRPr>
                    </a:p>
                  </a:txBody>
                  <a:tcPr marL="68575" marR="68575" marT="0" marB="0" anchor="ctr">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extLst>
                  <a:ext uri="{0D108BD9-81ED-4DB2-BD59-A6C34878D82A}">
                    <a16:rowId xmlns:a16="http://schemas.microsoft.com/office/drawing/2014/main" val="10000"/>
                  </a:ext>
                </a:extLst>
              </a:tr>
            </a:tbl>
          </a:graphicData>
        </a:graphic>
      </p:graphicFrame>
      <p:pic>
        <p:nvPicPr>
          <p:cNvPr id="69" name="Google Shape;69;p48"/>
          <p:cNvPicPr preferRelativeResize="0"/>
          <p:nvPr/>
        </p:nvPicPr>
        <p:blipFill rotWithShape="1">
          <a:blip r:embed="rId2">
            <a:alphaModFix/>
          </a:blip>
          <a:srcRect/>
          <a:stretch/>
        </p:blipFill>
        <p:spPr>
          <a:xfrm>
            <a:off x="1189871" y="6000290"/>
            <a:ext cx="697742" cy="674990"/>
          </a:xfrm>
          <a:prstGeom prst="rect">
            <a:avLst/>
          </a:prstGeom>
          <a:noFill/>
          <a:ln>
            <a:noFill/>
          </a:ln>
        </p:spPr>
      </p:pic>
      <p:pic>
        <p:nvPicPr>
          <p:cNvPr id="70" name="Google Shape;70;p48"/>
          <p:cNvPicPr preferRelativeResize="0"/>
          <p:nvPr/>
        </p:nvPicPr>
        <p:blipFill rotWithShape="1">
          <a:blip r:embed="rId3">
            <a:alphaModFix/>
          </a:blip>
          <a:srcRect/>
          <a:stretch/>
        </p:blipFill>
        <p:spPr>
          <a:xfrm>
            <a:off x="9126747" y="6078678"/>
            <a:ext cx="1526511" cy="429851"/>
          </a:xfrm>
          <a:prstGeom prst="rect">
            <a:avLst/>
          </a:prstGeom>
          <a:noFill/>
          <a:ln>
            <a:noFill/>
          </a:ln>
        </p:spPr>
      </p:pic>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2" Type="http://schemas.openxmlformats.org/officeDocument/2006/relationships/theme" Target="../theme/theme2.xml"/><Relationship Id="rId1" Type="http://schemas.openxmlformats.org/officeDocument/2006/relationships/slideLayout" Target="../slideLayouts/slideLayout7.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sp>
        <p:nvSpPr>
          <p:cNvPr id="6" name="Google Shape;6;p34"/>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a:p>
        </p:txBody>
      </p:sp>
      <p:sp>
        <p:nvSpPr>
          <p:cNvPr id="7" name="Google Shape;7;p34"/>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8" name="Google Shape;8;p34"/>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rgbClr val="888888"/>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9" name="Google Shape;9;p34"/>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marR="0" lvl="0" algn="ctr" rtl="0">
              <a:lnSpc>
                <a:spcPct val="100000"/>
              </a:lnSpc>
              <a:spcBef>
                <a:spcPts val="0"/>
              </a:spcBef>
              <a:spcAft>
                <a:spcPts val="0"/>
              </a:spcAft>
              <a:buClr>
                <a:srgbClr val="000000"/>
              </a:buClr>
              <a:buSzPts val="1400"/>
              <a:buFont typeface="Arial"/>
              <a:buNone/>
              <a:defRPr sz="1200" b="0" i="0" u="none" strike="noStrike" cap="none">
                <a:solidFill>
                  <a:srgbClr val="888888"/>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10" name="Google Shape;10;p34"/>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 bg1="lt1" tx1="dk1" bg2="dk2" tx2="lt2" accent1="accent1" accent2="accent2" accent3="accent3" accent4="accent4" accent5="accent5" accent6="accent6" hlink="hlink" folHlink="folHlink"/>
  <p:sldLayoutIdLst>
    <p:sldLayoutId id="2147483649" r:id="rId1"/>
    <p:sldLayoutId id="2147483651" r:id="rId2"/>
    <p:sldLayoutId id="2147483652" r:id="rId3"/>
    <p:sldLayoutId id="2147483653" r:id="rId4"/>
    <p:sldLayoutId id="2147483655" r:id="rId5"/>
    <p:sldLayoutId id="2147483656" r:id="rId6"/>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63"/>
        <p:cNvGrpSpPr/>
        <p:nvPr/>
      </p:nvGrpSpPr>
      <p:grpSpPr>
        <a:xfrm>
          <a:off x="0" y="0"/>
          <a:ext cx="0" cy="0"/>
          <a:chOff x="0" y="0"/>
          <a:chExt cx="0" cy="0"/>
        </a:xfrm>
      </p:grpSpPr>
      <p:sp>
        <p:nvSpPr>
          <p:cNvPr id="64" name="Google Shape;64;p47"/>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65" name="Google Shape;65;p47"/>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Tree>
  </p:cSld>
  <p:clrMap bg1="lt1" tx1="dk1" bg2="dk2" tx2="lt2" accent1="accent1" accent2="accent2" accent3="accent3" accent4="accent4" accent5="accent5" accent6="accent6" hlink="hlink" folHlink="folHlink"/>
  <p:sldLayoutIdLst>
    <p:sldLayoutId id="2147483658" r:id="rId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png"/><Relationship Id="rId13" Type="http://schemas.openxmlformats.org/officeDocument/2006/relationships/image" Target="../media/image12.png"/><Relationship Id="rId3" Type="http://schemas.openxmlformats.org/officeDocument/2006/relationships/image" Target="../media/image2.jpg"/><Relationship Id="rId7" Type="http://schemas.openxmlformats.org/officeDocument/2006/relationships/image" Target="../media/image6.png"/><Relationship Id="rId12" Type="http://schemas.openxmlformats.org/officeDocument/2006/relationships/image" Target="../media/image11.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5.png"/><Relationship Id="rId11" Type="http://schemas.openxmlformats.org/officeDocument/2006/relationships/image" Target="../media/image10.png"/><Relationship Id="rId5" Type="http://schemas.openxmlformats.org/officeDocument/2006/relationships/image" Target="../media/image4.png"/><Relationship Id="rId10" Type="http://schemas.openxmlformats.org/officeDocument/2006/relationships/image" Target="../media/image9.png"/><Relationship Id="rId4" Type="http://schemas.openxmlformats.org/officeDocument/2006/relationships/image" Target="../media/image3.png"/><Relationship Id="rId9" Type="http://schemas.openxmlformats.org/officeDocument/2006/relationships/image" Target="../media/image8.png"/><Relationship Id="rId14" Type="http://schemas.openxmlformats.org/officeDocument/2006/relationships/image" Target="../media/image13.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hyperlink" Target="https://www.princeton.edu/~amoravcs/library/double.pdf" TargetMode="External"/><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35"/>
        <p:cNvGrpSpPr/>
        <p:nvPr/>
      </p:nvGrpSpPr>
      <p:grpSpPr>
        <a:xfrm>
          <a:off x="0" y="0"/>
          <a:ext cx="0" cy="0"/>
          <a:chOff x="0" y="0"/>
          <a:chExt cx="0" cy="0"/>
        </a:xfrm>
      </p:grpSpPr>
      <p:sp>
        <p:nvSpPr>
          <p:cNvPr id="136" name="Google Shape;136;p1"/>
          <p:cNvSpPr/>
          <p:nvPr/>
        </p:nvSpPr>
        <p:spPr>
          <a:xfrm>
            <a:off x="0" y="0"/>
            <a:ext cx="12192000" cy="325120"/>
          </a:xfrm>
          <a:prstGeom prst="rect">
            <a:avLst/>
          </a:prstGeom>
          <a:solidFill>
            <a:srgbClr val="003399"/>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rgbClr val="FFFFFF"/>
              </a:solidFill>
              <a:latin typeface="Calibri"/>
              <a:ea typeface="Calibri"/>
              <a:cs typeface="Calibri"/>
              <a:sym typeface="Calibri"/>
            </a:endParaRPr>
          </a:p>
        </p:txBody>
      </p:sp>
      <p:pic>
        <p:nvPicPr>
          <p:cNvPr id="137" name="Google Shape;137;p1"/>
          <p:cNvPicPr preferRelativeResize="0"/>
          <p:nvPr/>
        </p:nvPicPr>
        <p:blipFill rotWithShape="1">
          <a:blip r:embed="rId3">
            <a:alphaModFix/>
          </a:blip>
          <a:srcRect/>
          <a:stretch/>
        </p:blipFill>
        <p:spPr>
          <a:xfrm>
            <a:off x="0" y="451804"/>
            <a:ext cx="3495675" cy="951865"/>
          </a:xfrm>
          <a:prstGeom prst="rect">
            <a:avLst/>
          </a:prstGeom>
          <a:noFill/>
          <a:ln>
            <a:noFill/>
          </a:ln>
        </p:spPr>
      </p:pic>
      <p:sp>
        <p:nvSpPr>
          <p:cNvPr id="138" name="Google Shape;138;p1"/>
          <p:cNvSpPr txBox="1"/>
          <p:nvPr/>
        </p:nvSpPr>
        <p:spPr>
          <a:xfrm>
            <a:off x="186689" y="1516385"/>
            <a:ext cx="11150343" cy="1585650"/>
          </a:xfrm>
          <a:prstGeom prst="rect">
            <a:avLst/>
          </a:prstGeom>
          <a:noFill/>
          <a:ln>
            <a:noFill/>
          </a:ln>
        </p:spPr>
        <p:txBody>
          <a:bodyPr spcFirstLastPara="1" wrap="square" lIns="91425" tIns="45700" rIns="91425" bIns="45700" anchor="t" anchorCtr="0">
            <a:spAutoFit/>
          </a:bodyPr>
          <a:lstStyle/>
          <a:p>
            <a:pPr marL="0" marR="0" lvl="0" indent="0" algn="ctr" rtl="0">
              <a:lnSpc>
                <a:spcPct val="107000"/>
              </a:lnSpc>
              <a:spcBef>
                <a:spcPts val="0"/>
              </a:spcBef>
              <a:spcAft>
                <a:spcPts val="0"/>
              </a:spcAft>
              <a:buNone/>
            </a:pPr>
            <a:r>
              <a:rPr lang="en-US" sz="2700" b="1" i="0" u="none" strike="noStrike" cap="none" dirty="0">
                <a:solidFill>
                  <a:srgbClr val="003399"/>
                </a:solidFill>
                <a:latin typeface="Century Gothic"/>
                <a:ea typeface="Century Gothic"/>
                <a:cs typeface="Century Gothic"/>
                <a:sym typeface="Century Gothic"/>
              </a:rPr>
              <a:t>CCP-LAW</a:t>
            </a:r>
            <a:endParaRPr sz="2700" b="0" i="0" u="none" strike="noStrike" cap="none" dirty="0">
              <a:solidFill>
                <a:srgbClr val="000000"/>
              </a:solidFill>
              <a:latin typeface="Century Gothic"/>
              <a:ea typeface="Century Gothic"/>
              <a:cs typeface="Century Gothic"/>
              <a:sym typeface="Century Gothic"/>
            </a:endParaRPr>
          </a:p>
          <a:p>
            <a:pPr marL="0" marR="0" lvl="0" indent="0" algn="ctr" rtl="0">
              <a:lnSpc>
                <a:spcPct val="107000"/>
              </a:lnSpc>
              <a:spcBef>
                <a:spcPts val="800"/>
              </a:spcBef>
              <a:spcAft>
                <a:spcPts val="0"/>
              </a:spcAft>
              <a:buNone/>
            </a:pPr>
            <a:r>
              <a:rPr lang="en-US" sz="2700" b="1" i="0" u="none" strike="noStrike" cap="none" dirty="0">
                <a:solidFill>
                  <a:srgbClr val="2683C6"/>
                </a:solidFill>
                <a:latin typeface="Century Gothic"/>
                <a:ea typeface="Century Gothic"/>
                <a:cs typeface="Century Gothic"/>
                <a:sym typeface="Century Gothic"/>
              </a:rPr>
              <a:t>Curricula development on Climate Change Policy and Law</a:t>
            </a:r>
            <a:endParaRPr sz="2700" b="0" i="0" u="none" strike="noStrike" cap="none" dirty="0">
              <a:solidFill>
                <a:srgbClr val="000000"/>
              </a:solidFill>
              <a:latin typeface="Century Gothic"/>
              <a:ea typeface="Century Gothic"/>
              <a:cs typeface="Century Gothic"/>
              <a:sym typeface="Century Gothic"/>
            </a:endParaRPr>
          </a:p>
          <a:p>
            <a:pPr marL="0" marR="0" lvl="0" indent="0" algn="l" rtl="0">
              <a:lnSpc>
                <a:spcPct val="107000"/>
              </a:lnSpc>
              <a:spcBef>
                <a:spcPts val="800"/>
              </a:spcBef>
              <a:spcAft>
                <a:spcPts val="800"/>
              </a:spcAft>
              <a:buNone/>
            </a:pPr>
            <a:endParaRPr sz="1800" b="0" i="0" u="none" strike="noStrike" cap="none" dirty="0">
              <a:solidFill>
                <a:srgbClr val="000000"/>
              </a:solidFill>
              <a:latin typeface="Century Gothic"/>
              <a:ea typeface="Century Gothic"/>
              <a:cs typeface="Century Gothic"/>
              <a:sym typeface="Century Gothic"/>
            </a:endParaRPr>
          </a:p>
        </p:txBody>
      </p:sp>
      <p:pic>
        <p:nvPicPr>
          <p:cNvPr id="150" name="Google Shape;150;p1"/>
          <p:cNvPicPr preferRelativeResize="0"/>
          <p:nvPr/>
        </p:nvPicPr>
        <p:blipFill rotWithShape="1">
          <a:blip r:embed="rId4">
            <a:alphaModFix/>
          </a:blip>
          <a:srcRect l="26643" t="10967" r="39273" b="27096"/>
          <a:stretch/>
        </p:blipFill>
        <p:spPr>
          <a:xfrm>
            <a:off x="10737335" y="339087"/>
            <a:ext cx="1305303" cy="1266981"/>
          </a:xfrm>
          <a:prstGeom prst="rect">
            <a:avLst/>
          </a:prstGeom>
          <a:noFill/>
          <a:ln>
            <a:noFill/>
          </a:ln>
        </p:spPr>
      </p:pic>
      <p:sp>
        <p:nvSpPr>
          <p:cNvPr id="151" name="Google Shape;151;p1"/>
          <p:cNvSpPr/>
          <p:nvPr/>
        </p:nvSpPr>
        <p:spPr>
          <a:xfrm>
            <a:off x="0" y="5902960"/>
            <a:ext cx="12192000" cy="955041"/>
          </a:xfrm>
          <a:prstGeom prst="rect">
            <a:avLst/>
          </a:prstGeom>
          <a:solidFill>
            <a:srgbClr val="BBCC94"/>
          </a:solidFill>
          <a:ln>
            <a:noFill/>
          </a:ln>
        </p:spPr>
        <p:txBody>
          <a:bodyPr spcFirstLastPara="1" wrap="square" lIns="91425" tIns="45700" rIns="91425" bIns="45700" anchor="ctr" anchorCtr="0">
            <a:noAutofit/>
          </a:bodyPr>
          <a:lstStyle/>
          <a:p>
            <a:pPr>
              <a:buSzPts val="1800"/>
            </a:pPr>
            <a:endParaRPr lang="en-US" sz="1200" b="0" i="0" u="none" strike="noStrike" cap="none" dirty="0">
              <a:solidFill>
                <a:srgbClr val="000000"/>
              </a:solidFill>
              <a:latin typeface="Calibri" panose="020F0502020204030204" pitchFamily="34" charset="0"/>
              <a:ea typeface="Calibri" panose="020F0502020204030204" pitchFamily="34" charset="0"/>
              <a:cs typeface="Calibri" panose="020F0502020204030204" pitchFamily="34" charset="0"/>
              <a:sym typeface="Arial"/>
            </a:endParaRPr>
          </a:p>
          <a:p>
            <a:pPr>
              <a:buSzPts val="1800"/>
            </a:pPr>
            <a:r>
              <a:rPr lang="en-US" sz="1200" b="1" i="0" u="none" strike="noStrike" cap="none" dirty="0">
                <a:solidFill>
                  <a:srgbClr val="000000"/>
                </a:solidFill>
                <a:latin typeface="Calibri" panose="020F0502020204030204" pitchFamily="34" charset="0"/>
                <a:ea typeface="Calibri" panose="020F0502020204030204" pitchFamily="34" charset="0"/>
                <a:cs typeface="Calibri" panose="020F0502020204030204" pitchFamily="34" charset="0"/>
                <a:sym typeface="Arial"/>
              </a:rPr>
              <a:t>Project No of Reference: 618874-EPP-1-2020-1-VN-EPPKA2-CBHE-JP:</a:t>
            </a:r>
            <a:r>
              <a:rPr lang="en-US" sz="1200" b="0" i="0" u="none" strike="noStrike" cap="none" dirty="0">
                <a:solidFill>
                  <a:srgbClr val="000000"/>
                </a:solidFill>
                <a:latin typeface="Calibri" panose="020F0502020204030204" pitchFamily="34" charset="0"/>
                <a:ea typeface="Calibri" panose="020F0502020204030204" pitchFamily="34" charset="0"/>
                <a:cs typeface="Calibri" panose="020F0502020204030204" pitchFamily="34" charset="0"/>
                <a:sym typeface="Arial"/>
              </a:rPr>
              <a:t> </a:t>
            </a:r>
          </a:p>
          <a:p>
            <a:pPr algn="just">
              <a:buSzPts val="1800"/>
            </a:pPr>
            <a:r>
              <a:rPr lang="en-GB" sz="1200" b="0" i="0" u="none" strike="noStrike" cap="none" dirty="0">
                <a:solidFill>
                  <a:srgbClr val="000000"/>
                </a:solidFill>
                <a:latin typeface="Calibri" panose="020F0502020204030204" pitchFamily="34" charset="0"/>
                <a:ea typeface="Calibri" panose="020F0502020204030204" pitchFamily="34" charset="0"/>
                <a:cs typeface="Calibri" panose="020F0502020204030204" pitchFamily="34" charset="0"/>
                <a:sym typeface="Calibri"/>
              </a:rPr>
              <a:t>The European Commission's support for the production of this publication does not constitute an endorsement of the contents, which reflect the views only of the authors, and the Commission cannot be held responsible for any use which may be made of the information contained therein.</a:t>
            </a:r>
            <a:endParaRPr lang="en-GB" sz="1200" dirty="0">
              <a:latin typeface="Calibri" panose="020F0502020204030204" pitchFamily="34" charset="0"/>
              <a:ea typeface="Calibri" panose="020F0502020204030204" pitchFamily="34" charset="0"/>
              <a:cs typeface="Calibri" panose="020F0502020204030204" pitchFamily="34" charset="0"/>
            </a:endParaRPr>
          </a:p>
          <a:p>
            <a:pPr marL="0" marR="0" lvl="0" indent="0" rtl="0">
              <a:lnSpc>
                <a:spcPct val="100000"/>
              </a:lnSpc>
              <a:spcBef>
                <a:spcPts val="0"/>
              </a:spcBef>
              <a:spcAft>
                <a:spcPts val="0"/>
              </a:spcAft>
              <a:buClr>
                <a:srgbClr val="000000"/>
              </a:buClr>
              <a:buSzPts val="1800"/>
              <a:buFont typeface="Arial"/>
              <a:buNone/>
            </a:pPr>
            <a:endParaRPr sz="1000" b="0" i="0" u="none" strike="noStrike" cap="none" dirty="0">
              <a:solidFill>
                <a:srgbClr val="FFFFFF"/>
              </a:solidFill>
              <a:latin typeface="Calibri"/>
              <a:ea typeface="Calibri"/>
              <a:cs typeface="Calibri"/>
              <a:sym typeface="Calibri"/>
            </a:endParaRPr>
          </a:p>
        </p:txBody>
      </p:sp>
      <p:sp>
        <p:nvSpPr>
          <p:cNvPr id="2" name="Google Shape;138;p1">
            <a:extLst>
              <a:ext uri="{FF2B5EF4-FFF2-40B4-BE49-F238E27FC236}">
                <a16:creationId xmlns:a16="http://schemas.microsoft.com/office/drawing/2014/main" id="{13B54DC1-B0AF-07BB-AA0D-404F1084EE72}"/>
              </a:ext>
            </a:extLst>
          </p:cNvPr>
          <p:cNvSpPr txBox="1"/>
          <p:nvPr/>
        </p:nvSpPr>
        <p:spPr>
          <a:xfrm>
            <a:off x="239643" y="2908665"/>
            <a:ext cx="11150343" cy="1309549"/>
          </a:xfrm>
          <a:prstGeom prst="rect">
            <a:avLst/>
          </a:prstGeom>
          <a:noFill/>
          <a:ln>
            <a:noFill/>
          </a:ln>
        </p:spPr>
        <p:txBody>
          <a:bodyPr spcFirstLastPara="1" wrap="square" lIns="91425" tIns="45700" rIns="91425" bIns="45700" anchor="t" anchorCtr="0">
            <a:spAutoFit/>
          </a:bodyPr>
          <a:lstStyle/>
          <a:p>
            <a:pPr marL="0" marR="0" lvl="0" indent="0" algn="l" rtl="0">
              <a:lnSpc>
                <a:spcPct val="107000"/>
              </a:lnSpc>
              <a:spcBef>
                <a:spcPts val="800"/>
              </a:spcBef>
              <a:spcAft>
                <a:spcPts val="800"/>
              </a:spcAft>
              <a:buNone/>
            </a:pPr>
            <a:r>
              <a:rPr lang="en-US" sz="2700" b="1" i="0" u="none" strike="noStrike" cap="none" dirty="0">
                <a:solidFill>
                  <a:srgbClr val="003399"/>
                </a:solidFill>
                <a:latin typeface="Century Gothic"/>
                <a:ea typeface="Century Gothic"/>
                <a:cs typeface="Century Gothic"/>
                <a:sym typeface="Century Gothic"/>
              </a:rPr>
              <a:t>Subject title: Climate Change Policy</a:t>
            </a:r>
            <a:endParaRPr lang="en-US" sz="2700" b="1" dirty="0">
              <a:solidFill>
                <a:srgbClr val="003399"/>
              </a:solidFill>
              <a:latin typeface="Century Gothic"/>
              <a:ea typeface="Century Gothic"/>
              <a:cs typeface="Century Gothic"/>
              <a:sym typeface="Century Gothic"/>
            </a:endParaRPr>
          </a:p>
          <a:p>
            <a:pPr marL="0" marR="0" lvl="0" indent="0" algn="l" rtl="0">
              <a:lnSpc>
                <a:spcPct val="107000"/>
              </a:lnSpc>
              <a:spcBef>
                <a:spcPts val="800"/>
              </a:spcBef>
              <a:spcAft>
                <a:spcPts val="800"/>
              </a:spcAft>
              <a:buNone/>
            </a:pPr>
            <a:r>
              <a:rPr lang="en-US" sz="2200" b="1" dirty="0">
                <a:solidFill>
                  <a:srgbClr val="003399"/>
                </a:solidFill>
                <a:latin typeface="Century Gothic"/>
                <a:ea typeface="Century Gothic"/>
                <a:cs typeface="Century Gothic"/>
                <a:sym typeface="Century Gothic"/>
              </a:rPr>
              <a:t>Instructor Name: Dr. Rahul Nikam</a:t>
            </a:r>
            <a:endParaRPr sz="2200" b="0" i="0" u="none" strike="noStrike" cap="none" dirty="0">
              <a:solidFill>
                <a:srgbClr val="000000"/>
              </a:solidFill>
              <a:latin typeface="Century Gothic"/>
              <a:ea typeface="Century Gothic"/>
              <a:cs typeface="Century Gothic"/>
              <a:sym typeface="Century Gothic"/>
            </a:endParaRPr>
          </a:p>
        </p:txBody>
      </p:sp>
      <p:pic>
        <p:nvPicPr>
          <p:cNvPr id="1026" name="Picture 2">
            <a:extLst>
              <a:ext uri="{FF2B5EF4-FFF2-40B4-BE49-F238E27FC236}">
                <a16:creationId xmlns:a16="http://schemas.microsoft.com/office/drawing/2014/main" id="{04133069-CC24-F66C-0BB9-CC939B377DAA}"/>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259248" y="5288834"/>
            <a:ext cx="1448292" cy="404478"/>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a:extLst>
              <a:ext uri="{FF2B5EF4-FFF2-40B4-BE49-F238E27FC236}">
                <a16:creationId xmlns:a16="http://schemas.microsoft.com/office/drawing/2014/main" id="{B684E9C0-EA28-5993-3AB6-2C7D5DDF05AB}"/>
              </a:ext>
            </a:extLst>
          </p:cNvPr>
          <p:cNvPicPr>
            <a:picLocks noChangeAspect="1" noChangeArrowheads="1"/>
          </p:cNvPicPr>
          <p:nvPr/>
        </p:nvPicPr>
        <p:blipFill rotWithShape="1">
          <a:blip r:embed="rId6">
            <a:extLst>
              <a:ext uri="{28A0092B-C50C-407E-A947-70E740481C1C}">
                <a14:useLocalDpi xmlns:a14="http://schemas.microsoft.com/office/drawing/2010/main" val="0"/>
              </a:ext>
            </a:extLst>
          </a:blip>
          <a:srcRect r="20178"/>
          <a:stretch/>
        </p:blipFill>
        <p:spPr bwMode="auto">
          <a:xfrm>
            <a:off x="10603618" y="5288834"/>
            <a:ext cx="1533649" cy="419377"/>
          </a:xfrm>
          <a:prstGeom prst="rect">
            <a:avLst/>
          </a:prstGeom>
          <a:noFill/>
          <a:extLst>
            <a:ext uri="{909E8E84-426E-40DD-AFC4-6F175D3DCCD1}">
              <a14:hiddenFill xmlns:a14="http://schemas.microsoft.com/office/drawing/2010/main">
                <a:solidFill>
                  <a:srgbClr val="FFFFFF"/>
                </a:solidFill>
              </a14:hiddenFill>
            </a:ext>
          </a:extLst>
        </p:spPr>
      </p:pic>
      <p:pic>
        <p:nvPicPr>
          <p:cNvPr id="1030" name="Picture 6">
            <a:extLst>
              <a:ext uri="{FF2B5EF4-FFF2-40B4-BE49-F238E27FC236}">
                <a16:creationId xmlns:a16="http://schemas.microsoft.com/office/drawing/2014/main" id="{4304AB17-F541-1E84-88BB-20907CE4E183}"/>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7460330" y="5245638"/>
            <a:ext cx="485416" cy="490870"/>
          </a:xfrm>
          <a:prstGeom prst="rect">
            <a:avLst/>
          </a:prstGeom>
          <a:noFill/>
          <a:extLst>
            <a:ext uri="{909E8E84-426E-40DD-AFC4-6F175D3DCCD1}">
              <a14:hiddenFill xmlns:a14="http://schemas.microsoft.com/office/drawing/2010/main">
                <a:solidFill>
                  <a:srgbClr val="FFFFFF"/>
                </a:solidFill>
              </a14:hiddenFill>
            </a:ext>
          </a:extLst>
        </p:spPr>
      </p:pic>
      <p:pic>
        <p:nvPicPr>
          <p:cNvPr id="1034" name="Picture 10">
            <a:extLst>
              <a:ext uri="{FF2B5EF4-FFF2-40B4-BE49-F238E27FC236}">
                <a16:creationId xmlns:a16="http://schemas.microsoft.com/office/drawing/2014/main" id="{46613AA4-509A-1471-9AF4-6C22B0581336}"/>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4733" y="5223940"/>
            <a:ext cx="485417" cy="509388"/>
          </a:xfrm>
          <a:prstGeom prst="rect">
            <a:avLst/>
          </a:prstGeom>
          <a:noFill/>
          <a:extLst>
            <a:ext uri="{909E8E84-426E-40DD-AFC4-6F175D3DCCD1}">
              <a14:hiddenFill xmlns:a14="http://schemas.microsoft.com/office/drawing/2010/main">
                <a:solidFill>
                  <a:srgbClr val="FFFFFF"/>
                </a:solidFill>
              </a14:hiddenFill>
            </a:ext>
          </a:extLst>
        </p:spPr>
      </p:pic>
      <p:pic>
        <p:nvPicPr>
          <p:cNvPr id="1036" name="Picture 12">
            <a:extLst>
              <a:ext uri="{FF2B5EF4-FFF2-40B4-BE49-F238E27FC236}">
                <a16:creationId xmlns:a16="http://schemas.microsoft.com/office/drawing/2014/main" id="{45F9B09C-6D04-B94E-2E1E-70926FBA16EB}"/>
              </a:ext>
            </a:extLst>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540150" y="5259686"/>
            <a:ext cx="1638414" cy="419377"/>
          </a:xfrm>
          <a:prstGeom prst="rect">
            <a:avLst/>
          </a:prstGeom>
          <a:noFill/>
          <a:extLst>
            <a:ext uri="{909E8E84-426E-40DD-AFC4-6F175D3DCCD1}">
              <a14:hiddenFill xmlns:a14="http://schemas.microsoft.com/office/drawing/2010/main">
                <a:solidFill>
                  <a:srgbClr val="FFFFFF"/>
                </a:solidFill>
              </a14:hiddenFill>
            </a:ext>
          </a:extLst>
        </p:spPr>
      </p:pic>
      <p:pic>
        <p:nvPicPr>
          <p:cNvPr id="1038" name="Picture 14">
            <a:extLst>
              <a:ext uri="{FF2B5EF4-FFF2-40B4-BE49-F238E27FC236}">
                <a16:creationId xmlns:a16="http://schemas.microsoft.com/office/drawing/2014/main" id="{751A3915-6AA9-6DEB-8B0C-33AE028B2A7C}"/>
              </a:ext>
            </a:extLst>
          </p:cNvPr>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914914" y="5357692"/>
            <a:ext cx="1489026" cy="367595"/>
          </a:xfrm>
          <a:prstGeom prst="rect">
            <a:avLst/>
          </a:prstGeom>
          <a:noFill/>
          <a:extLst>
            <a:ext uri="{909E8E84-426E-40DD-AFC4-6F175D3DCCD1}">
              <a14:hiddenFill xmlns:a14="http://schemas.microsoft.com/office/drawing/2010/main">
                <a:solidFill>
                  <a:srgbClr val="FFFFFF"/>
                </a:solidFill>
              </a14:hiddenFill>
            </a:ext>
          </a:extLst>
        </p:spPr>
      </p:pic>
      <p:pic>
        <p:nvPicPr>
          <p:cNvPr id="1040" name="Picture 16">
            <a:extLst>
              <a:ext uri="{FF2B5EF4-FFF2-40B4-BE49-F238E27FC236}">
                <a16:creationId xmlns:a16="http://schemas.microsoft.com/office/drawing/2014/main" id="{851F2177-31D0-3986-4DCE-C4E37F285121}"/>
              </a:ext>
            </a:extLst>
          </p:cNvPr>
          <p:cNvPicPr>
            <a:picLocks noChangeAspect="1" noChangeArrowheads="1"/>
          </p:cNvPicPr>
          <p:nvPr/>
        </p:nvPicPr>
        <p:blipFill rotWithShape="1">
          <a:blip r:embed="rId11">
            <a:extLst>
              <a:ext uri="{28A0092B-C50C-407E-A947-70E740481C1C}">
                <a14:useLocalDpi xmlns:a14="http://schemas.microsoft.com/office/drawing/2010/main" val="0"/>
              </a:ext>
            </a:extLst>
          </a:blip>
          <a:srcRect r="10407" b="8449"/>
          <a:stretch/>
        </p:blipFill>
        <p:spPr bwMode="auto">
          <a:xfrm>
            <a:off x="8705701" y="5233834"/>
            <a:ext cx="1795277" cy="489486"/>
          </a:xfrm>
          <a:prstGeom prst="rect">
            <a:avLst/>
          </a:prstGeom>
          <a:noFill/>
          <a:extLst>
            <a:ext uri="{909E8E84-426E-40DD-AFC4-6F175D3DCCD1}">
              <a14:hiddenFill xmlns:a14="http://schemas.microsoft.com/office/drawing/2010/main">
                <a:solidFill>
                  <a:srgbClr val="FFFFFF"/>
                </a:solidFill>
              </a14:hiddenFill>
            </a:ext>
          </a:extLst>
        </p:spPr>
      </p:pic>
      <p:pic>
        <p:nvPicPr>
          <p:cNvPr id="1042" name="Picture 18">
            <a:extLst>
              <a:ext uri="{FF2B5EF4-FFF2-40B4-BE49-F238E27FC236}">
                <a16:creationId xmlns:a16="http://schemas.microsoft.com/office/drawing/2014/main" id="{7D7AFF2E-219B-85F6-88C0-E9143FC684B9}"/>
              </a:ext>
            </a:extLst>
          </p:cNvPr>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6451188" y="5331800"/>
            <a:ext cx="980435" cy="419377"/>
          </a:xfrm>
          <a:prstGeom prst="rect">
            <a:avLst/>
          </a:prstGeom>
          <a:noFill/>
          <a:extLst>
            <a:ext uri="{909E8E84-426E-40DD-AFC4-6F175D3DCCD1}">
              <a14:hiddenFill xmlns:a14="http://schemas.microsoft.com/office/drawing/2010/main">
                <a:solidFill>
                  <a:srgbClr val="FFFFFF"/>
                </a:solidFill>
              </a14:hiddenFill>
            </a:ext>
          </a:extLst>
        </p:spPr>
      </p:pic>
      <p:pic>
        <p:nvPicPr>
          <p:cNvPr id="1044" name="Picture 20">
            <a:extLst>
              <a:ext uri="{FF2B5EF4-FFF2-40B4-BE49-F238E27FC236}">
                <a16:creationId xmlns:a16="http://schemas.microsoft.com/office/drawing/2014/main" id="{AD22EE0D-0762-BA7F-74B3-A509D480D35A}"/>
              </a:ext>
            </a:extLst>
          </p:cNvPr>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8018929" y="5259686"/>
            <a:ext cx="719168" cy="489486"/>
          </a:xfrm>
          <a:prstGeom prst="rect">
            <a:avLst/>
          </a:prstGeom>
          <a:noFill/>
          <a:extLst>
            <a:ext uri="{909E8E84-426E-40DD-AFC4-6F175D3DCCD1}">
              <a14:hiddenFill xmlns:a14="http://schemas.microsoft.com/office/drawing/2010/main">
                <a:solidFill>
                  <a:srgbClr val="FFFFFF"/>
                </a:solidFill>
              </a14:hiddenFill>
            </a:ext>
          </a:extLst>
        </p:spPr>
      </p:pic>
      <p:pic>
        <p:nvPicPr>
          <p:cNvPr id="1046" name="Picture 22">
            <a:extLst>
              <a:ext uri="{FF2B5EF4-FFF2-40B4-BE49-F238E27FC236}">
                <a16:creationId xmlns:a16="http://schemas.microsoft.com/office/drawing/2014/main" id="{493D8905-1E05-C414-56EA-4A4D644ED0AE}"/>
              </a:ext>
            </a:extLst>
          </p:cNvPr>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3774016" y="5265789"/>
            <a:ext cx="1131082" cy="502703"/>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56"/>
        <p:cNvGrpSpPr/>
        <p:nvPr/>
      </p:nvGrpSpPr>
      <p:grpSpPr>
        <a:xfrm>
          <a:off x="0" y="0"/>
          <a:ext cx="0" cy="0"/>
          <a:chOff x="0" y="0"/>
          <a:chExt cx="0" cy="0"/>
        </a:xfrm>
      </p:grpSpPr>
      <p:sp>
        <p:nvSpPr>
          <p:cNvPr id="157" name="Google Shape;157;p46"/>
          <p:cNvSpPr/>
          <p:nvPr/>
        </p:nvSpPr>
        <p:spPr>
          <a:xfrm>
            <a:off x="993058" y="468080"/>
            <a:ext cx="9488131" cy="954067"/>
          </a:xfrm>
          <a:prstGeom prst="rect">
            <a:avLst/>
          </a:prstGeom>
          <a:solidFill>
            <a:srgbClr val="003399"/>
          </a:solid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FFFFFF"/>
              </a:buClr>
              <a:buSzPts val="2800"/>
              <a:buFont typeface="Arial"/>
              <a:buNone/>
            </a:pPr>
            <a:r>
              <a:rPr lang="en-US" sz="2800" b="0" i="0" u="none" strike="noStrike" cap="none" dirty="0">
                <a:solidFill>
                  <a:srgbClr val="FFFFFF"/>
                </a:solidFill>
                <a:latin typeface="Segoe UI" panose="020B0502040204020203" pitchFamily="34" charset="0"/>
                <a:ea typeface="Century Gothic"/>
                <a:cs typeface="Segoe UI" panose="020B0502040204020203" pitchFamily="34" charset="0"/>
                <a:sym typeface="Century Gothic"/>
              </a:rPr>
              <a:t>Integrating International and Domestic ‘Theories of International Bargaining</a:t>
            </a:r>
            <a:endParaRPr lang="en-IN" sz="2800" b="0" i="0" u="none" strike="noStrike" cap="none" dirty="0">
              <a:solidFill>
                <a:srgbClr val="FFFFFF"/>
              </a:solidFill>
              <a:latin typeface="Segoe UI" panose="020B0502040204020203" pitchFamily="34" charset="0"/>
              <a:ea typeface="Century Gothic"/>
              <a:cs typeface="Segoe UI" panose="020B0502040204020203" pitchFamily="34" charset="0"/>
              <a:sym typeface="Century Gothic"/>
            </a:endParaRPr>
          </a:p>
        </p:txBody>
      </p:sp>
      <p:sp>
        <p:nvSpPr>
          <p:cNvPr id="158" name="Google Shape;158;p46"/>
          <p:cNvSpPr txBox="1"/>
          <p:nvPr/>
        </p:nvSpPr>
        <p:spPr>
          <a:xfrm>
            <a:off x="993059" y="1592356"/>
            <a:ext cx="9488130" cy="4145491"/>
          </a:xfrm>
          <a:prstGeom prst="rect">
            <a:avLst/>
          </a:prstGeom>
          <a:solidFill>
            <a:schemeClr val="lt1"/>
          </a:solidFill>
          <a:ln w="12700" cap="flat" cmpd="sng">
            <a:solidFill>
              <a:schemeClr val="accent6"/>
            </a:solidFill>
            <a:prstDash val="solid"/>
            <a:miter lim="800000"/>
            <a:headEnd type="none" w="sm" len="sm"/>
            <a:tailEnd type="none" w="sm" len="sm"/>
          </a:ln>
        </p:spPr>
        <p:txBody>
          <a:bodyPr spcFirstLastPara="1" wrap="square" lIns="91425" tIns="45700" rIns="91425" bIns="45700" anchor="t" anchorCtr="0">
            <a:normAutofit/>
          </a:bodyPr>
          <a:lstStyle/>
          <a:p>
            <a:r>
              <a:rPr lang="en-US" sz="1800" b="1" dirty="0">
                <a:effectLst/>
                <a:latin typeface="Segoe UI" panose="020B0502040204020203" pitchFamily="34" charset="0"/>
                <a:ea typeface="Noto Sans Mono CJK SC"/>
                <a:cs typeface="Segoe UI" panose="020B0502040204020203" pitchFamily="34" charset="0"/>
              </a:rPr>
              <a:t>Four cases range across more than half a century of international economic conflicts among advanced industrial or newly industrializing states: </a:t>
            </a:r>
          </a:p>
          <a:p>
            <a:pPr marL="719138" indent="-342900">
              <a:buAutoNum type="arabicParenBoth"/>
            </a:pPr>
            <a:r>
              <a:rPr lang="en-US" sz="1800" dirty="0">
                <a:effectLst/>
                <a:latin typeface="Segoe UI" panose="020B0502040204020203" pitchFamily="34" charset="0"/>
                <a:ea typeface="Noto Sans Mono CJK SC"/>
                <a:cs typeface="Segoe UI" panose="020B0502040204020203" pitchFamily="34" charset="0"/>
              </a:rPr>
              <a:t>the attempt by Europe and the United States to stem the tide of the Great Depression at the World Economic Conference of 1933;</a:t>
            </a:r>
          </a:p>
          <a:p>
            <a:pPr marL="719138" indent="-342900">
              <a:buAutoNum type="arabicParenBoth"/>
            </a:pPr>
            <a:r>
              <a:rPr lang="en-US" sz="1800" dirty="0">
                <a:latin typeface="Segoe UI" panose="020B0502040204020203" pitchFamily="34" charset="0"/>
                <a:ea typeface="Noto Sans Mono CJK SC"/>
                <a:cs typeface="Segoe UI" panose="020B0502040204020203" pitchFamily="34" charset="0"/>
              </a:rPr>
              <a:t>P</a:t>
            </a:r>
            <a:r>
              <a:rPr lang="en-US" sz="1800" dirty="0">
                <a:effectLst/>
                <a:latin typeface="Segoe UI" panose="020B0502040204020203" pitchFamily="34" charset="0"/>
                <a:ea typeface="Noto Sans Mono CJK SC"/>
                <a:cs typeface="Segoe UI" panose="020B0502040204020203" pitchFamily="34" charset="0"/>
              </a:rPr>
              <a:t>ostwar Anglo-American discussions over the creation of airline and oil regimes; </a:t>
            </a:r>
          </a:p>
          <a:p>
            <a:pPr marL="719138" indent="-342900">
              <a:buAutoNum type="arabicParenBoth"/>
            </a:pPr>
            <a:r>
              <a:rPr lang="en-US" sz="1800" dirty="0">
                <a:effectLst/>
                <a:latin typeface="Segoe UI" panose="020B0502040204020203" pitchFamily="34" charset="0"/>
                <a:ea typeface="Noto Sans Mono CJK SC"/>
                <a:cs typeface="Segoe UI" panose="020B0502040204020203" pitchFamily="34" charset="0"/>
              </a:rPr>
              <a:t>Japanese-American trade disputes in construction and semiconductors; and </a:t>
            </a:r>
          </a:p>
          <a:p>
            <a:pPr marL="719138" indent="-342900">
              <a:buAutoNum type="arabicParenBoth"/>
            </a:pPr>
            <a:r>
              <a:rPr lang="en-US" sz="1800" dirty="0">
                <a:effectLst/>
                <a:latin typeface="Segoe UI" panose="020B0502040204020203" pitchFamily="34" charset="0"/>
                <a:ea typeface="Noto Sans Mono CJK SC"/>
                <a:cs typeface="Segoe UI" panose="020B0502040204020203" pitchFamily="34" charset="0"/>
              </a:rPr>
              <a:t> U.S. conflicts with Europe and Brazil over agriculture and computers.</a:t>
            </a:r>
          </a:p>
          <a:p>
            <a:pPr marL="342900" indent="-342900">
              <a:buAutoNum type="arabicParenBoth"/>
            </a:pPr>
            <a:endParaRPr lang="en-US" sz="1800" dirty="0">
              <a:latin typeface="Segoe UI" panose="020B0502040204020203" pitchFamily="34" charset="0"/>
              <a:ea typeface="Noto Sans Mono CJK SC"/>
              <a:cs typeface="Segoe UI" panose="020B0502040204020203" pitchFamily="34" charset="0"/>
            </a:endParaRPr>
          </a:p>
          <a:p>
            <a:r>
              <a:rPr lang="en-US" sz="1800" b="1" dirty="0">
                <a:effectLst/>
                <a:latin typeface="Segoe UI" panose="020B0502040204020203" pitchFamily="34" charset="0"/>
                <a:ea typeface="Noto Sans Mono CJK SC"/>
                <a:cs typeface="Segoe UI" panose="020B0502040204020203" pitchFamily="34" charset="0"/>
              </a:rPr>
              <a:t>Moving from Metaphor Toward Theory</a:t>
            </a:r>
          </a:p>
          <a:p>
            <a:pPr marL="285750" indent="-285750">
              <a:buFont typeface="Arial" panose="020B0604020202020204" pitchFamily="34" charset="0"/>
              <a:buChar char="•"/>
            </a:pPr>
            <a:r>
              <a:rPr lang="en-US" sz="1800" dirty="0">
                <a:effectLst/>
                <a:latin typeface="Segoe UI" panose="020B0502040204020203" pitchFamily="34" charset="0"/>
                <a:ea typeface="Noto Sans Mono CJK SC"/>
                <a:cs typeface="Segoe UI" panose="020B0502040204020203" pitchFamily="34" charset="0"/>
              </a:rPr>
              <a:t>These eleven sets of paired comparisons are used to evaluate the two-level-games approach, which can be understood as metaphor or as theo</a:t>
            </a:r>
            <a:r>
              <a:rPr lang="en-US" sz="1800" dirty="0">
                <a:effectLst/>
                <a:latin typeface="Segoe UI" panose="020B0502040204020203" pitchFamily="34" charset="0"/>
                <a:ea typeface="Source Han Serif CN"/>
                <a:cs typeface="Segoe UI" panose="020B0502040204020203" pitchFamily="34" charset="0"/>
              </a:rPr>
              <a:t>ry.</a:t>
            </a:r>
          </a:p>
          <a:p>
            <a:pPr marL="285750" indent="-285750">
              <a:buFont typeface="Arial" panose="020B0604020202020204" pitchFamily="34" charset="0"/>
              <a:buChar char="•"/>
            </a:pPr>
            <a:r>
              <a:rPr lang="en-US" sz="1800" dirty="0">
                <a:effectLst/>
                <a:latin typeface="Segoe UI" panose="020B0502040204020203" pitchFamily="34" charset="0"/>
                <a:ea typeface="Noto Sans Mono CJK SC"/>
                <a:cs typeface="Segoe UI" panose="020B0502040204020203" pitchFamily="34" charset="0"/>
              </a:rPr>
              <a:t>The two-level-games metaphor views the relationship between domestic and international politics </a:t>
            </a:r>
            <a:r>
              <a:rPr lang="en-US" sz="1800" dirty="0">
                <a:effectLst/>
                <a:latin typeface="Segoe UI" panose="020B0502040204020203" pitchFamily="34" charset="0"/>
                <a:ea typeface="Source Han Serif CN"/>
                <a:cs typeface="Segoe UI" panose="020B0502040204020203" pitchFamily="34" charset="0"/>
              </a:rPr>
              <a:t>‘through the eyes of the statesman.</a:t>
            </a:r>
            <a:endParaRPr lang="en-IN" sz="1600" b="1" i="0" u="none" strike="noStrike" cap="none" dirty="0">
              <a:solidFill>
                <a:srgbClr val="000000"/>
              </a:solidFill>
              <a:latin typeface="Segoe UI" panose="020B0502040204020203" pitchFamily="34" charset="0"/>
              <a:ea typeface="Quattrocento Sans"/>
              <a:cs typeface="Segoe UI" panose="020B0502040204020203" pitchFamily="34" charset="0"/>
              <a:sym typeface="Quattrocento Sans"/>
            </a:endParaRPr>
          </a:p>
        </p:txBody>
      </p:sp>
    </p:spTree>
    <p:extLst>
      <p:ext uri="{BB962C8B-B14F-4D97-AF65-F5344CB8AC3E}">
        <p14:creationId xmlns:p14="http://schemas.microsoft.com/office/powerpoint/2010/main" val="245513028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56"/>
        <p:cNvGrpSpPr/>
        <p:nvPr/>
      </p:nvGrpSpPr>
      <p:grpSpPr>
        <a:xfrm>
          <a:off x="0" y="0"/>
          <a:ext cx="0" cy="0"/>
          <a:chOff x="0" y="0"/>
          <a:chExt cx="0" cy="0"/>
        </a:xfrm>
      </p:grpSpPr>
      <p:sp>
        <p:nvSpPr>
          <p:cNvPr id="157" name="Google Shape;157;p46"/>
          <p:cNvSpPr/>
          <p:nvPr/>
        </p:nvSpPr>
        <p:spPr>
          <a:xfrm>
            <a:off x="993058" y="468080"/>
            <a:ext cx="9488131" cy="954067"/>
          </a:xfrm>
          <a:prstGeom prst="rect">
            <a:avLst/>
          </a:prstGeom>
          <a:solidFill>
            <a:srgbClr val="003399"/>
          </a:solid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FFFFFF"/>
              </a:buClr>
              <a:buSzPts val="2800"/>
              <a:buFont typeface="Arial"/>
              <a:buNone/>
            </a:pPr>
            <a:r>
              <a:rPr lang="en-US" sz="2800" b="0" i="0" u="none" strike="noStrike" cap="none" dirty="0">
                <a:solidFill>
                  <a:srgbClr val="FFFFFF"/>
                </a:solidFill>
                <a:latin typeface="Segoe UI" panose="020B0502040204020203" pitchFamily="34" charset="0"/>
                <a:ea typeface="Century Gothic"/>
                <a:cs typeface="Segoe UI" panose="020B0502040204020203" pitchFamily="34" charset="0"/>
                <a:sym typeface="Century Gothic"/>
              </a:rPr>
              <a:t>Integrating International and Domestic ‘Theories of International Bargaining</a:t>
            </a:r>
            <a:endParaRPr lang="en-IN" sz="2800" b="0" i="0" u="none" strike="noStrike" cap="none" dirty="0">
              <a:solidFill>
                <a:srgbClr val="FFFFFF"/>
              </a:solidFill>
              <a:latin typeface="Segoe UI" panose="020B0502040204020203" pitchFamily="34" charset="0"/>
              <a:ea typeface="Century Gothic"/>
              <a:cs typeface="Segoe UI" panose="020B0502040204020203" pitchFamily="34" charset="0"/>
              <a:sym typeface="Century Gothic"/>
            </a:endParaRPr>
          </a:p>
        </p:txBody>
      </p:sp>
      <p:sp>
        <p:nvSpPr>
          <p:cNvPr id="158" name="Google Shape;158;p46"/>
          <p:cNvSpPr txBox="1"/>
          <p:nvPr/>
        </p:nvSpPr>
        <p:spPr>
          <a:xfrm>
            <a:off x="993059" y="1592356"/>
            <a:ext cx="9488130" cy="4145491"/>
          </a:xfrm>
          <a:prstGeom prst="rect">
            <a:avLst/>
          </a:prstGeom>
          <a:solidFill>
            <a:schemeClr val="lt1"/>
          </a:solidFill>
          <a:ln w="12700" cap="flat" cmpd="sng">
            <a:solidFill>
              <a:schemeClr val="accent6"/>
            </a:solidFill>
            <a:prstDash val="solid"/>
            <a:miter lim="800000"/>
            <a:headEnd type="none" w="sm" len="sm"/>
            <a:tailEnd type="none" w="sm" len="sm"/>
          </a:ln>
        </p:spPr>
        <p:txBody>
          <a:bodyPr spcFirstLastPara="1" wrap="square" lIns="91425" tIns="45700" rIns="91425" bIns="45700" anchor="t" anchorCtr="0">
            <a:normAutofit/>
          </a:bodyPr>
          <a:lstStyle/>
          <a:p>
            <a:pPr marL="285750" indent="-285750">
              <a:buFont typeface="Arial" panose="020B0604020202020204" pitchFamily="34" charset="0"/>
              <a:buChar char="•"/>
            </a:pPr>
            <a:r>
              <a:rPr lang="en-US" sz="1800" dirty="0">
                <a:effectLst/>
                <a:latin typeface="Segoe UI" panose="020B0502040204020203" pitchFamily="34" charset="0"/>
                <a:ea typeface="Noto Sans Mono CJK SC"/>
                <a:cs typeface="Segoe UI" panose="020B0502040204020203" pitchFamily="34" charset="0"/>
              </a:rPr>
              <a:t>“Each side is represented by a single leader or ‘chief negotiator’ ”—referred to in this volume as a statesman </a:t>
            </a:r>
            <a:r>
              <a:rPr lang="en-US" sz="1800" dirty="0">
                <a:effectLst/>
                <a:latin typeface="Segoe UI" panose="020B0502040204020203" pitchFamily="34" charset="0"/>
                <a:ea typeface="Source Han Serif CN"/>
                <a:cs typeface="Segoe UI" panose="020B0502040204020203" pitchFamily="34" charset="0"/>
              </a:rPr>
              <a:t>“chief of government” (COG). </a:t>
            </a:r>
          </a:p>
          <a:p>
            <a:pPr marL="285750" indent="-285750">
              <a:buFont typeface="Arial" panose="020B0604020202020204" pitchFamily="34" charset="0"/>
              <a:buChar char="•"/>
            </a:pPr>
            <a:r>
              <a:rPr lang="en-US" sz="1800" dirty="0">
                <a:effectLst/>
                <a:latin typeface="Segoe UI" panose="020B0502040204020203" pitchFamily="34" charset="0"/>
                <a:ea typeface="Noto Sans Mono CJK SC"/>
                <a:cs typeface="Segoe UI" panose="020B0502040204020203" pitchFamily="34" charset="0"/>
              </a:rPr>
              <a:t>The ratification process is thus the “crucial theoretical link” between domestic and international politics—although in reality, as Putnam makes clear, the international and domestic “phases” are inter-twined and simultaneous, as expectations and unfolding developments </a:t>
            </a:r>
            <a:r>
              <a:rPr lang="en-US" sz="1800" dirty="0">
                <a:effectLst/>
                <a:latin typeface="Segoe UI" panose="020B0502040204020203" pitchFamily="34" charset="0"/>
                <a:ea typeface="Source Han Serif CN"/>
                <a:cs typeface="Segoe UI" panose="020B0502040204020203" pitchFamily="34" charset="0"/>
              </a:rPr>
              <a:t>in one arena affect negotiations in the other arena.</a:t>
            </a:r>
          </a:p>
          <a:p>
            <a:pPr marL="285750" indent="-285750">
              <a:buFont typeface="Arial" panose="020B0604020202020204" pitchFamily="34" charset="0"/>
              <a:buChar char="•"/>
            </a:pPr>
            <a:endParaRPr lang="en-US" sz="1800" dirty="0">
              <a:latin typeface="Segoe UI" panose="020B0502040204020203" pitchFamily="34" charset="0"/>
              <a:ea typeface="Source Han Serif CN"/>
              <a:cs typeface="Segoe UI" panose="020B0502040204020203" pitchFamily="34" charset="0"/>
            </a:endParaRPr>
          </a:p>
          <a:p>
            <a:r>
              <a:rPr lang="en-US" sz="1800" b="1" dirty="0">
                <a:effectLst/>
                <a:latin typeface="Segoe UI" panose="020B0502040204020203" pitchFamily="34" charset="0"/>
                <a:ea typeface="Noto Sans Mono CJK SC"/>
                <a:cs typeface="Segoe UI" panose="020B0502040204020203" pitchFamily="34" charset="0"/>
              </a:rPr>
              <a:t>Strategies Employed by Domestic Groups</a:t>
            </a:r>
            <a:r>
              <a:rPr lang="en-US" sz="1800" dirty="0">
                <a:effectLst/>
                <a:latin typeface="Segoe UI" panose="020B0502040204020203" pitchFamily="34" charset="0"/>
                <a:ea typeface="Noto Sans Mono CJK SC"/>
                <a:cs typeface="Segoe UI" panose="020B0502040204020203" pitchFamily="34" charset="0"/>
              </a:rPr>
              <a:t>. </a:t>
            </a:r>
          </a:p>
          <a:p>
            <a:pPr marL="285750" indent="-285750">
              <a:buFont typeface="Arial" panose="020B0604020202020204" pitchFamily="34" charset="0"/>
              <a:buChar char="•"/>
            </a:pPr>
            <a:r>
              <a:rPr lang="en-US" sz="1800" dirty="0">
                <a:effectLst/>
                <a:latin typeface="Segoe UI" panose="020B0502040204020203" pitchFamily="34" charset="0"/>
                <a:ea typeface="Noto Sans Mono CJK SC"/>
                <a:cs typeface="Segoe UI" panose="020B0502040204020203" pitchFamily="34" charset="0"/>
              </a:rPr>
              <a:t>Can domestic groups adopt two-level strategies? What is the role of transnational alliances in international negotiations?</a:t>
            </a:r>
          </a:p>
          <a:p>
            <a:pPr marL="285750" indent="-285750">
              <a:buFont typeface="Arial" panose="020B0604020202020204" pitchFamily="34" charset="0"/>
              <a:buChar char="•"/>
            </a:pPr>
            <a:r>
              <a:rPr lang="en-US" sz="1800" dirty="0">
                <a:latin typeface="Segoe UI" panose="020B0502040204020203" pitchFamily="34" charset="0"/>
                <a:ea typeface="Noto Sans Mono CJK SC"/>
                <a:cs typeface="Segoe UI" panose="020B0502040204020203" pitchFamily="34" charset="0"/>
              </a:rPr>
              <a:t>As the diagram suggests these strategies exhaust the possibilities for two-level action.</a:t>
            </a:r>
            <a:endParaRPr lang="en-IN" sz="1600" b="1" i="0" u="none" strike="noStrike" cap="none" dirty="0">
              <a:solidFill>
                <a:srgbClr val="000000"/>
              </a:solidFill>
              <a:latin typeface="Segoe UI" panose="020B0502040204020203" pitchFamily="34" charset="0"/>
              <a:ea typeface="Quattrocento Sans"/>
              <a:cs typeface="Segoe UI" panose="020B0502040204020203" pitchFamily="34" charset="0"/>
              <a:sym typeface="Quattrocento Sans"/>
            </a:endParaRPr>
          </a:p>
        </p:txBody>
      </p:sp>
    </p:spTree>
    <p:extLst>
      <p:ext uri="{BB962C8B-B14F-4D97-AF65-F5344CB8AC3E}">
        <p14:creationId xmlns:p14="http://schemas.microsoft.com/office/powerpoint/2010/main" val="161819681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56"/>
        <p:cNvGrpSpPr/>
        <p:nvPr/>
      </p:nvGrpSpPr>
      <p:grpSpPr>
        <a:xfrm>
          <a:off x="0" y="0"/>
          <a:ext cx="0" cy="0"/>
          <a:chOff x="0" y="0"/>
          <a:chExt cx="0" cy="0"/>
        </a:xfrm>
      </p:grpSpPr>
      <p:sp>
        <p:nvSpPr>
          <p:cNvPr id="157" name="Google Shape;157;p46"/>
          <p:cNvSpPr/>
          <p:nvPr/>
        </p:nvSpPr>
        <p:spPr>
          <a:xfrm>
            <a:off x="993058" y="468080"/>
            <a:ext cx="9488131" cy="954067"/>
          </a:xfrm>
          <a:prstGeom prst="rect">
            <a:avLst/>
          </a:prstGeom>
          <a:solidFill>
            <a:srgbClr val="003399"/>
          </a:solid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FFFFFF"/>
              </a:buClr>
              <a:buSzPts val="2800"/>
              <a:buFont typeface="Arial"/>
              <a:buNone/>
            </a:pPr>
            <a:r>
              <a:rPr lang="en-US" sz="2800" b="0" i="0" u="none" strike="noStrike" cap="none" dirty="0">
                <a:solidFill>
                  <a:srgbClr val="FFFFFF"/>
                </a:solidFill>
                <a:latin typeface="Segoe UI" panose="020B0502040204020203" pitchFamily="34" charset="0"/>
                <a:ea typeface="Century Gothic"/>
                <a:cs typeface="Segoe UI" panose="020B0502040204020203" pitchFamily="34" charset="0"/>
                <a:sym typeface="Century Gothic"/>
              </a:rPr>
              <a:t>Integrating International and Domestic ‘Theories of International Bargaining</a:t>
            </a:r>
            <a:endParaRPr lang="en-IN" sz="2800" b="0" i="0" u="none" strike="noStrike" cap="none" dirty="0">
              <a:solidFill>
                <a:srgbClr val="FFFFFF"/>
              </a:solidFill>
              <a:latin typeface="Segoe UI" panose="020B0502040204020203" pitchFamily="34" charset="0"/>
              <a:ea typeface="Century Gothic"/>
              <a:cs typeface="Segoe UI" panose="020B0502040204020203" pitchFamily="34" charset="0"/>
              <a:sym typeface="Century Gothic"/>
            </a:endParaRPr>
          </a:p>
        </p:txBody>
      </p:sp>
      <p:sp>
        <p:nvSpPr>
          <p:cNvPr id="158" name="Google Shape;158;p46"/>
          <p:cNvSpPr txBox="1"/>
          <p:nvPr/>
        </p:nvSpPr>
        <p:spPr>
          <a:xfrm>
            <a:off x="993059" y="1592356"/>
            <a:ext cx="9488130" cy="4145491"/>
          </a:xfrm>
          <a:prstGeom prst="rect">
            <a:avLst/>
          </a:prstGeom>
          <a:solidFill>
            <a:schemeClr val="lt1"/>
          </a:solidFill>
          <a:ln w="12700" cap="flat" cmpd="sng">
            <a:solidFill>
              <a:schemeClr val="accent6"/>
            </a:solidFill>
            <a:prstDash val="solid"/>
            <a:miter lim="800000"/>
            <a:headEnd type="none" w="sm" len="sm"/>
            <a:tailEnd type="none" w="sm" len="sm"/>
          </a:ln>
        </p:spPr>
        <p:txBody>
          <a:bodyPr spcFirstLastPara="1" wrap="square" lIns="91425" tIns="45700" rIns="91425" bIns="45700" anchor="t" anchorCtr="0">
            <a:normAutofit/>
          </a:bodyPr>
          <a:lstStyle/>
          <a:p>
            <a:pPr marL="285750" indent="-285750">
              <a:buFont typeface="Arial" panose="020B0604020202020204" pitchFamily="34" charset="0"/>
              <a:buChar char="•"/>
            </a:pPr>
            <a:endParaRPr lang="en-US" sz="1800" dirty="0">
              <a:effectLst/>
              <a:latin typeface="Segoe UI" panose="020B0502040204020203" pitchFamily="34" charset="0"/>
              <a:ea typeface="Source Han Serif CN"/>
              <a:cs typeface="Segoe UI" panose="020B0502040204020203" pitchFamily="34" charset="0"/>
            </a:endParaRPr>
          </a:p>
          <a:p>
            <a:endParaRPr lang="en-IN" sz="1600" b="1" i="0" u="none" strike="noStrike" cap="none" dirty="0">
              <a:solidFill>
                <a:srgbClr val="000000"/>
              </a:solidFill>
              <a:latin typeface="Segoe UI" panose="020B0502040204020203" pitchFamily="34" charset="0"/>
              <a:ea typeface="Quattrocento Sans"/>
              <a:cs typeface="Segoe UI" panose="020B0502040204020203" pitchFamily="34" charset="0"/>
              <a:sym typeface="Quattrocento Sans"/>
            </a:endParaRPr>
          </a:p>
        </p:txBody>
      </p:sp>
      <p:pic>
        <p:nvPicPr>
          <p:cNvPr id="3" name="Picture 2">
            <a:extLst>
              <a:ext uri="{FF2B5EF4-FFF2-40B4-BE49-F238E27FC236}">
                <a16:creationId xmlns:a16="http://schemas.microsoft.com/office/drawing/2014/main" id="{50FCF7A8-A915-FBBE-90D3-401DCBB8BA0F}"/>
              </a:ext>
            </a:extLst>
          </p:cNvPr>
          <p:cNvPicPr>
            <a:picLocks noChangeAspect="1"/>
          </p:cNvPicPr>
          <p:nvPr/>
        </p:nvPicPr>
        <p:blipFill>
          <a:blip r:embed="rId3"/>
          <a:stretch>
            <a:fillRect/>
          </a:stretch>
        </p:blipFill>
        <p:spPr>
          <a:xfrm>
            <a:off x="1469279" y="1740939"/>
            <a:ext cx="8032908" cy="3848324"/>
          </a:xfrm>
          <a:prstGeom prst="rect">
            <a:avLst/>
          </a:prstGeom>
        </p:spPr>
      </p:pic>
    </p:spTree>
    <p:extLst>
      <p:ext uri="{BB962C8B-B14F-4D97-AF65-F5344CB8AC3E}">
        <p14:creationId xmlns:p14="http://schemas.microsoft.com/office/powerpoint/2010/main" val="417870100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56"/>
        <p:cNvGrpSpPr/>
        <p:nvPr/>
      </p:nvGrpSpPr>
      <p:grpSpPr>
        <a:xfrm>
          <a:off x="0" y="0"/>
          <a:ext cx="0" cy="0"/>
          <a:chOff x="0" y="0"/>
          <a:chExt cx="0" cy="0"/>
        </a:xfrm>
      </p:grpSpPr>
      <p:sp>
        <p:nvSpPr>
          <p:cNvPr id="157" name="Google Shape;157;p46"/>
          <p:cNvSpPr/>
          <p:nvPr/>
        </p:nvSpPr>
        <p:spPr>
          <a:xfrm>
            <a:off x="993058" y="468080"/>
            <a:ext cx="9488131" cy="430847"/>
          </a:xfrm>
          <a:prstGeom prst="rect">
            <a:avLst/>
          </a:prstGeom>
          <a:solidFill>
            <a:srgbClr val="003399"/>
          </a:solidFill>
          <a:ln>
            <a:noFill/>
          </a:ln>
        </p:spPr>
        <p:txBody>
          <a:bodyPr spcFirstLastPara="1" wrap="square" lIns="91425" tIns="45700" rIns="91425" bIns="45700" anchor="t" anchorCtr="0">
            <a:spAutoFit/>
          </a:bodyPr>
          <a:lstStyle/>
          <a:p>
            <a:r>
              <a:rPr lang="en-US" sz="2200" dirty="0">
                <a:solidFill>
                  <a:schemeClr val="bg1"/>
                </a:solidFill>
                <a:effectLst/>
                <a:latin typeface="Segoe UI" panose="020B0502040204020203" pitchFamily="34" charset="0"/>
                <a:ea typeface="Source Han Serif CN"/>
                <a:cs typeface="Segoe UI" panose="020B0502040204020203" pitchFamily="34" charset="0"/>
              </a:rPr>
              <a:t>Further Reading </a:t>
            </a:r>
          </a:p>
        </p:txBody>
      </p:sp>
      <p:sp>
        <p:nvSpPr>
          <p:cNvPr id="158" name="Google Shape;158;p46"/>
          <p:cNvSpPr txBox="1"/>
          <p:nvPr/>
        </p:nvSpPr>
        <p:spPr>
          <a:xfrm>
            <a:off x="993059" y="1592356"/>
            <a:ext cx="9488130" cy="4145491"/>
          </a:xfrm>
          <a:prstGeom prst="rect">
            <a:avLst/>
          </a:prstGeom>
          <a:solidFill>
            <a:schemeClr val="lt1"/>
          </a:solidFill>
          <a:ln w="12700" cap="flat" cmpd="sng">
            <a:solidFill>
              <a:schemeClr val="accent6"/>
            </a:solidFill>
            <a:prstDash val="solid"/>
            <a:miter lim="800000"/>
            <a:headEnd type="none" w="sm" len="sm"/>
            <a:tailEnd type="none" w="sm" len="sm"/>
          </a:ln>
        </p:spPr>
        <p:txBody>
          <a:bodyPr spcFirstLastPara="1" wrap="square" lIns="91425" tIns="45700" rIns="91425" bIns="45700" anchor="t" anchorCtr="0">
            <a:normAutofit/>
          </a:bodyPr>
          <a:lstStyle/>
          <a:p>
            <a:endParaRPr lang="en-US" sz="1800" b="1" dirty="0">
              <a:effectLst/>
              <a:latin typeface="Segoe UI" panose="020B0502040204020203" pitchFamily="34" charset="0"/>
              <a:ea typeface="Source Han Serif CN"/>
              <a:cs typeface="Segoe UI" panose="020B0502040204020203" pitchFamily="34" charset="0"/>
            </a:endParaRPr>
          </a:p>
          <a:p>
            <a:pPr marL="285750" indent="-285750">
              <a:buFont typeface="Arial" panose="020B0604020202020204" pitchFamily="34" charset="0"/>
              <a:buChar char="•"/>
            </a:pPr>
            <a:r>
              <a:rPr lang="en-US" sz="1800" dirty="0">
                <a:effectLst/>
                <a:latin typeface="Segoe UI" panose="020B0502040204020203" pitchFamily="34" charset="0"/>
                <a:ea typeface="Noto Sans Mono CJK SC"/>
                <a:cs typeface="Segoe UI" panose="020B0502040204020203" pitchFamily="34" charset="0"/>
              </a:rPr>
              <a:t>Integrating International and Domestic ‘Theories of International Bargaining by Andrew </a:t>
            </a:r>
            <a:r>
              <a:rPr lang="en-US" sz="1800" dirty="0" err="1">
                <a:effectLst/>
                <a:latin typeface="Segoe UI" panose="020B0502040204020203" pitchFamily="34" charset="0"/>
                <a:ea typeface="Noto Sans Mono CJK SC"/>
                <a:cs typeface="Segoe UI" panose="020B0502040204020203" pitchFamily="34" charset="0"/>
              </a:rPr>
              <a:t>Moravesik</a:t>
            </a:r>
            <a:r>
              <a:rPr lang="en-US" sz="1800" dirty="0">
                <a:effectLst/>
                <a:latin typeface="Segoe UI" panose="020B0502040204020203" pitchFamily="34" charset="0"/>
                <a:ea typeface="Noto Sans Mono CJK SC"/>
                <a:cs typeface="Segoe UI" panose="020B0502040204020203" pitchFamily="34" charset="0"/>
              </a:rPr>
              <a:t> </a:t>
            </a:r>
            <a:r>
              <a:rPr lang="en-US" sz="1800" dirty="0">
                <a:effectLst/>
                <a:latin typeface="Segoe UI" panose="020B0502040204020203" pitchFamily="34" charset="0"/>
                <a:ea typeface="Noto Sans Mono CJK SC"/>
                <a:cs typeface="Segoe UI" panose="020B0502040204020203" pitchFamily="34" charset="0"/>
                <a:hlinkClick r:id="rId3"/>
              </a:rPr>
              <a:t>https://www.princeton.edu/~amoravcs/library/double.pdf</a:t>
            </a:r>
            <a:r>
              <a:rPr lang="en-US" sz="1800" dirty="0">
                <a:effectLst/>
                <a:latin typeface="Segoe UI" panose="020B0502040204020203" pitchFamily="34" charset="0"/>
                <a:ea typeface="Noto Sans Mono CJK SC"/>
                <a:cs typeface="Segoe UI" panose="020B0502040204020203" pitchFamily="34" charset="0"/>
              </a:rPr>
              <a:t> </a:t>
            </a:r>
          </a:p>
          <a:p>
            <a:pPr marL="285750" indent="-285750">
              <a:buFont typeface="Arial" panose="020B0604020202020204" pitchFamily="34" charset="0"/>
              <a:buChar char="•"/>
            </a:pPr>
            <a:endParaRPr lang="en-IN" sz="1800" dirty="0">
              <a:effectLst/>
              <a:latin typeface="Segoe UI" panose="020B0502040204020203" pitchFamily="34" charset="0"/>
              <a:ea typeface="Noto Sans Mono CJK SC"/>
              <a:cs typeface="Segoe UI" panose="020B0502040204020203" pitchFamily="34" charset="0"/>
            </a:endParaRPr>
          </a:p>
          <a:p>
            <a:pPr marL="285750" indent="-285750">
              <a:buFont typeface="Arial" panose="020B0604020202020204" pitchFamily="34" charset="0"/>
              <a:buChar char="•"/>
            </a:pPr>
            <a:endParaRPr lang="en-US" sz="1800" dirty="0">
              <a:effectLst/>
              <a:latin typeface="Segoe UI" panose="020B0502040204020203" pitchFamily="34" charset="0"/>
              <a:ea typeface="Source Han Serif CN"/>
              <a:cs typeface="Segoe UI" panose="020B0502040204020203" pitchFamily="34" charset="0"/>
            </a:endParaRPr>
          </a:p>
          <a:p>
            <a:endParaRPr lang="en-IN" sz="1600" b="1" i="0" u="none" strike="noStrike" cap="none" dirty="0">
              <a:solidFill>
                <a:srgbClr val="000000"/>
              </a:solidFill>
              <a:latin typeface="Segoe UI" panose="020B0502040204020203" pitchFamily="34" charset="0"/>
              <a:ea typeface="Quattrocento Sans"/>
              <a:cs typeface="Segoe UI" panose="020B0502040204020203" pitchFamily="34" charset="0"/>
              <a:sym typeface="Quattrocento Sans"/>
            </a:endParaRPr>
          </a:p>
        </p:txBody>
      </p:sp>
    </p:spTree>
    <p:extLst>
      <p:ext uri="{BB962C8B-B14F-4D97-AF65-F5344CB8AC3E}">
        <p14:creationId xmlns:p14="http://schemas.microsoft.com/office/powerpoint/2010/main" val="9023535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56"/>
        <p:cNvGrpSpPr/>
        <p:nvPr/>
      </p:nvGrpSpPr>
      <p:grpSpPr>
        <a:xfrm>
          <a:off x="0" y="0"/>
          <a:ext cx="0" cy="0"/>
          <a:chOff x="0" y="0"/>
          <a:chExt cx="0" cy="0"/>
        </a:xfrm>
      </p:grpSpPr>
      <p:sp>
        <p:nvSpPr>
          <p:cNvPr id="157" name="Google Shape;157;p46"/>
          <p:cNvSpPr/>
          <p:nvPr/>
        </p:nvSpPr>
        <p:spPr>
          <a:xfrm>
            <a:off x="993058" y="468080"/>
            <a:ext cx="9488131" cy="954067"/>
          </a:xfrm>
          <a:prstGeom prst="rect">
            <a:avLst/>
          </a:prstGeom>
          <a:solidFill>
            <a:srgbClr val="003399"/>
          </a:solid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FFFFFF"/>
              </a:buClr>
              <a:buSzPts val="2800"/>
              <a:buFont typeface="Arial"/>
              <a:buNone/>
            </a:pPr>
            <a:r>
              <a:rPr lang="en-US" sz="2800" b="0" i="0" u="none" strike="noStrike" cap="none" dirty="0">
                <a:solidFill>
                  <a:srgbClr val="FFFFFF"/>
                </a:solidFill>
                <a:latin typeface="Segoe UI" panose="020B0502040204020203" pitchFamily="34" charset="0"/>
                <a:ea typeface="Century Gothic"/>
                <a:cs typeface="Segoe UI" panose="020B0502040204020203" pitchFamily="34" charset="0"/>
                <a:sym typeface="Century Gothic"/>
              </a:rPr>
              <a:t>Integrating International and Domestic ‘Theories of International Bargaining</a:t>
            </a:r>
            <a:endParaRPr lang="en-IN" sz="2800" b="0" i="0" u="none" strike="noStrike" cap="none" dirty="0">
              <a:solidFill>
                <a:srgbClr val="FFFFFF"/>
              </a:solidFill>
              <a:latin typeface="Segoe UI" panose="020B0502040204020203" pitchFamily="34" charset="0"/>
              <a:ea typeface="Century Gothic"/>
              <a:cs typeface="Segoe UI" panose="020B0502040204020203" pitchFamily="34" charset="0"/>
              <a:sym typeface="Century Gothic"/>
            </a:endParaRPr>
          </a:p>
        </p:txBody>
      </p:sp>
      <p:sp>
        <p:nvSpPr>
          <p:cNvPr id="158" name="Google Shape;158;p46"/>
          <p:cNvSpPr txBox="1"/>
          <p:nvPr/>
        </p:nvSpPr>
        <p:spPr>
          <a:xfrm>
            <a:off x="993059" y="1592356"/>
            <a:ext cx="9488130" cy="4145491"/>
          </a:xfrm>
          <a:prstGeom prst="rect">
            <a:avLst/>
          </a:prstGeom>
          <a:solidFill>
            <a:schemeClr val="lt1"/>
          </a:solidFill>
          <a:ln w="12700" cap="flat" cmpd="sng">
            <a:solidFill>
              <a:schemeClr val="accent6"/>
            </a:solidFill>
            <a:prstDash val="solid"/>
            <a:miter lim="800000"/>
            <a:headEnd type="none" w="sm" len="sm"/>
            <a:tailEnd type="none" w="sm" len="sm"/>
          </a:ln>
        </p:spPr>
        <p:txBody>
          <a:bodyPr spcFirstLastPara="1" wrap="square" lIns="91425" tIns="45700" rIns="91425" bIns="45700" anchor="t" anchorCtr="0">
            <a:normAutofit fontScale="92500"/>
          </a:bodyPr>
          <a:lstStyle/>
          <a:p>
            <a:pPr marL="285750" lvl="1" indent="-285750" algn="just">
              <a:lnSpc>
                <a:spcPct val="150000"/>
              </a:lnSpc>
              <a:buSzPts val="1600"/>
              <a:buFont typeface="Arial" panose="020B0604020202020204" pitchFamily="34" charset="0"/>
              <a:buChar char="•"/>
            </a:pPr>
            <a:r>
              <a:rPr lang="en-US" sz="1600" dirty="0">
                <a:latin typeface="Segoe UI" panose="020B0502040204020203" pitchFamily="34" charset="0"/>
                <a:ea typeface="Quattrocento Sans"/>
                <a:cs typeface="Segoe UI" panose="020B0502040204020203" pitchFamily="34" charset="0"/>
                <a:sym typeface="Quattrocento Sans"/>
              </a:rPr>
              <a:t>One important characteristic common to many international negotiations: the statesmen involved simultaneously calculated the domestic and international implications of their actions. The outcomes in each case would be inexplicable without an analysis of the paradoxical interactions between domestic and international politics.</a:t>
            </a:r>
          </a:p>
          <a:p>
            <a:pPr marL="285750" lvl="1" indent="-285750" algn="just">
              <a:lnSpc>
                <a:spcPct val="150000"/>
              </a:lnSpc>
              <a:buSzPts val="1600"/>
              <a:buFont typeface="Arial" panose="020B0604020202020204" pitchFamily="34" charset="0"/>
              <a:buChar char="•"/>
            </a:pPr>
            <a:r>
              <a:rPr lang="en-US" sz="1600" dirty="0">
                <a:latin typeface="Segoe UI" panose="020B0502040204020203" pitchFamily="34" charset="0"/>
                <a:ea typeface="Quattrocento Sans"/>
                <a:cs typeface="Segoe UI" panose="020B0502040204020203" pitchFamily="34" charset="0"/>
                <a:sym typeface="Quattrocento Sans"/>
              </a:rPr>
              <a:t>Robert Putnam has sought to capture this quality of international negotiations with the metaphor of a “two-level game”! </a:t>
            </a:r>
          </a:p>
          <a:p>
            <a:pPr marL="285750" lvl="1" indent="-285750" algn="just">
              <a:lnSpc>
                <a:spcPct val="150000"/>
              </a:lnSpc>
              <a:buSzPts val="1600"/>
              <a:buFont typeface="Arial" panose="020B0604020202020204" pitchFamily="34" charset="0"/>
              <a:buChar char="•"/>
            </a:pPr>
            <a:r>
              <a:rPr lang="en-US" sz="1600" dirty="0">
                <a:latin typeface="Segoe UI" panose="020B0502040204020203" pitchFamily="34" charset="0"/>
                <a:ea typeface="Quattrocento Sans"/>
                <a:cs typeface="Segoe UI" panose="020B0502040204020203" pitchFamily="34" charset="0"/>
                <a:sym typeface="Quattrocento Sans"/>
              </a:rPr>
              <a:t>Statesmen are strategically positioned between two “tables,” one representing domestic politics and the other international negotiation.</a:t>
            </a:r>
          </a:p>
          <a:p>
            <a:pPr marL="285750" lvl="1" indent="-285750" algn="just">
              <a:lnSpc>
                <a:spcPct val="150000"/>
              </a:lnSpc>
              <a:buSzPts val="1600"/>
              <a:buFont typeface="Arial" panose="020B0604020202020204" pitchFamily="34" charset="0"/>
              <a:buChar char="•"/>
            </a:pPr>
            <a:r>
              <a:rPr lang="en-US" sz="1600" dirty="0">
                <a:latin typeface="Segoe UI" panose="020B0502040204020203" pitchFamily="34" charset="0"/>
                <a:ea typeface="Quattrocento Sans"/>
                <a:cs typeface="Segoe UI" panose="020B0502040204020203" pitchFamily="34" charset="0"/>
                <a:sym typeface="Quattrocento Sans"/>
              </a:rPr>
              <a:t>Diplomatic tactics and strategies are constrained simultaneously by what other states will accept and what domestic constituencies will ratify. To conclude a negotiation successfully, the statesman must bargain on these two tables, both reaching an international agreement and securing its domestic ratification.</a:t>
            </a:r>
          </a:p>
          <a:p>
            <a:pPr marL="285750" lvl="1" indent="-285750" algn="just">
              <a:lnSpc>
                <a:spcPct val="150000"/>
              </a:lnSpc>
              <a:buSzPts val="1600"/>
              <a:buFont typeface="Arial" panose="020B0604020202020204" pitchFamily="34" charset="0"/>
              <a:buChar char="•"/>
            </a:pPr>
            <a:endParaRPr lang="en-US" sz="1600" dirty="0">
              <a:latin typeface="Segoe UI" panose="020B0502040204020203" pitchFamily="34" charset="0"/>
              <a:ea typeface="Quattrocento Sans"/>
              <a:cs typeface="Segoe UI" panose="020B0502040204020203" pitchFamily="34" charset="0"/>
              <a:sym typeface="Quattrocento Sans"/>
            </a:endParaRPr>
          </a:p>
          <a:p>
            <a:pPr marL="285750" lvl="1" indent="-285750" algn="just">
              <a:lnSpc>
                <a:spcPct val="150000"/>
              </a:lnSpc>
              <a:buSzPts val="1600"/>
              <a:buFont typeface="Arial" panose="020B0604020202020204" pitchFamily="34" charset="0"/>
              <a:buChar char="•"/>
            </a:pPr>
            <a:endParaRPr lang="en-US" sz="1600" dirty="0">
              <a:latin typeface="Segoe UI" panose="020B0502040204020203" pitchFamily="34" charset="0"/>
              <a:ea typeface="Quattrocento Sans"/>
              <a:cs typeface="Segoe UI" panose="020B0502040204020203" pitchFamily="34" charset="0"/>
              <a:sym typeface="Quattrocento Sans"/>
            </a:endParaRPr>
          </a:p>
          <a:p>
            <a:pPr marR="0" lvl="1" algn="just" rtl="0">
              <a:lnSpc>
                <a:spcPct val="150000"/>
              </a:lnSpc>
              <a:spcBef>
                <a:spcPts val="0"/>
              </a:spcBef>
              <a:spcAft>
                <a:spcPts val="0"/>
              </a:spcAft>
              <a:buClr>
                <a:srgbClr val="000000"/>
              </a:buClr>
              <a:buSzPts val="1600"/>
              <a:buFont typeface="Arial"/>
              <a:buNone/>
            </a:pPr>
            <a:endParaRPr sz="1600" b="0" i="0" u="none" strike="noStrike" cap="none" dirty="0">
              <a:solidFill>
                <a:srgbClr val="000000"/>
              </a:solidFill>
              <a:latin typeface="Segoe UI" panose="020B0502040204020203" pitchFamily="34" charset="0"/>
              <a:ea typeface="Quattrocento Sans"/>
              <a:cs typeface="Segoe UI" panose="020B0502040204020203" pitchFamily="34" charset="0"/>
              <a:sym typeface="Quattrocento San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58">
                                            <p:txEl>
                                              <p:pRg st="0" end="0"/>
                                            </p:txEl>
                                          </p:spTgt>
                                        </p:tgtEl>
                                        <p:attrNameLst>
                                          <p:attrName>style.visibility</p:attrName>
                                        </p:attrNameLst>
                                      </p:cBhvr>
                                      <p:to>
                                        <p:strVal val="visible"/>
                                      </p:to>
                                    </p:set>
                                    <p:animEffect transition="in" filter="fade">
                                      <p:cBhvr>
                                        <p:cTn id="7" dur="1000"/>
                                        <p:tgtEl>
                                          <p:spTgt spid="158">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58">
                                            <p:txEl>
                                              <p:pRg st="1" end="1"/>
                                            </p:txEl>
                                          </p:spTgt>
                                        </p:tgtEl>
                                        <p:attrNameLst>
                                          <p:attrName>style.visibility</p:attrName>
                                        </p:attrNameLst>
                                      </p:cBhvr>
                                      <p:to>
                                        <p:strVal val="visible"/>
                                      </p:to>
                                    </p:set>
                                    <p:animEffect transition="in" filter="fade">
                                      <p:cBhvr>
                                        <p:cTn id="12" dur="1000"/>
                                        <p:tgtEl>
                                          <p:spTgt spid="158">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158">
                                            <p:txEl>
                                              <p:pRg st="2" end="2"/>
                                            </p:txEl>
                                          </p:spTgt>
                                        </p:tgtEl>
                                        <p:attrNameLst>
                                          <p:attrName>style.visibility</p:attrName>
                                        </p:attrNameLst>
                                      </p:cBhvr>
                                      <p:to>
                                        <p:strVal val="visible"/>
                                      </p:to>
                                    </p:set>
                                    <p:animEffect transition="in" filter="fade">
                                      <p:cBhvr>
                                        <p:cTn id="17" dur="1000"/>
                                        <p:tgtEl>
                                          <p:spTgt spid="158">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158">
                                            <p:txEl>
                                              <p:pRg st="3" end="3"/>
                                            </p:txEl>
                                          </p:spTgt>
                                        </p:tgtEl>
                                        <p:attrNameLst>
                                          <p:attrName>style.visibility</p:attrName>
                                        </p:attrNameLst>
                                      </p:cBhvr>
                                      <p:to>
                                        <p:strVal val="visible"/>
                                      </p:to>
                                    </p:set>
                                    <p:animEffect transition="in" filter="fade">
                                      <p:cBhvr>
                                        <p:cTn id="22" dur="1000"/>
                                        <p:tgtEl>
                                          <p:spTgt spid="158">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56"/>
        <p:cNvGrpSpPr/>
        <p:nvPr/>
      </p:nvGrpSpPr>
      <p:grpSpPr>
        <a:xfrm>
          <a:off x="0" y="0"/>
          <a:ext cx="0" cy="0"/>
          <a:chOff x="0" y="0"/>
          <a:chExt cx="0" cy="0"/>
        </a:xfrm>
      </p:grpSpPr>
      <p:sp>
        <p:nvSpPr>
          <p:cNvPr id="157" name="Google Shape;157;p46"/>
          <p:cNvSpPr/>
          <p:nvPr/>
        </p:nvSpPr>
        <p:spPr>
          <a:xfrm>
            <a:off x="993058" y="468080"/>
            <a:ext cx="9488131" cy="954067"/>
          </a:xfrm>
          <a:prstGeom prst="rect">
            <a:avLst/>
          </a:prstGeom>
          <a:solidFill>
            <a:srgbClr val="003399"/>
          </a:solid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FFFFFF"/>
              </a:buClr>
              <a:buSzPts val="2800"/>
              <a:buFont typeface="Arial"/>
              <a:buNone/>
            </a:pPr>
            <a:r>
              <a:rPr lang="en-US" sz="2800" b="0" i="0" u="none" strike="noStrike" cap="none" dirty="0">
                <a:solidFill>
                  <a:srgbClr val="FFFFFF"/>
                </a:solidFill>
                <a:latin typeface="Segoe UI" panose="020B0502040204020203" pitchFamily="34" charset="0"/>
                <a:ea typeface="Century Gothic"/>
                <a:cs typeface="Segoe UI" panose="020B0502040204020203" pitchFamily="34" charset="0"/>
                <a:sym typeface="Century Gothic"/>
              </a:rPr>
              <a:t>Integrating International and Domestic ‘Theories of International Bargaining</a:t>
            </a:r>
            <a:endParaRPr lang="en-IN" sz="2800" b="0" i="0" u="none" strike="noStrike" cap="none" dirty="0">
              <a:solidFill>
                <a:srgbClr val="FFFFFF"/>
              </a:solidFill>
              <a:latin typeface="Segoe UI" panose="020B0502040204020203" pitchFamily="34" charset="0"/>
              <a:ea typeface="Century Gothic"/>
              <a:cs typeface="Segoe UI" panose="020B0502040204020203" pitchFamily="34" charset="0"/>
              <a:sym typeface="Century Gothic"/>
            </a:endParaRPr>
          </a:p>
        </p:txBody>
      </p:sp>
      <p:sp>
        <p:nvSpPr>
          <p:cNvPr id="158" name="Google Shape;158;p46"/>
          <p:cNvSpPr txBox="1"/>
          <p:nvPr/>
        </p:nvSpPr>
        <p:spPr>
          <a:xfrm>
            <a:off x="993059" y="1592356"/>
            <a:ext cx="9488130" cy="4145491"/>
          </a:xfrm>
          <a:prstGeom prst="rect">
            <a:avLst/>
          </a:prstGeom>
          <a:solidFill>
            <a:schemeClr val="lt1"/>
          </a:solidFill>
          <a:ln w="12700" cap="flat" cmpd="sng">
            <a:solidFill>
              <a:schemeClr val="accent6"/>
            </a:solidFill>
            <a:prstDash val="solid"/>
            <a:miter lim="800000"/>
            <a:headEnd type="none" w="sm" len="sm"/>
            <a:tailEnd type="none" w="sm" len="sm"/>
          </a:ln>
        </p:spPr>
        <p:txBody>
          <a:bodyPr spcFirstLastPara="1" wrap="square" lIns="91425" tIns="45700" rIns="91425" bIns="45700" anchor="t" anchorCtr="0">
            <a:normAutofit/>
          </a:bodyPr>
          <a:lstStyle/>
          <a:p>
            <a:pPr lvl="1" algn="just">
              <a:lnSpc>
                <a:spcPct val="150000"/>
              </a:lnSpc>
              <a:buSzPts val="1600"/>
            </a:pPr>
            <a:r>
              <a:rPr lang="en-US" sz="1600" b="1" dirty="0">
                <a:latin typeface="Segoe UI" panose="020B0502040204020203" pitchFamily="34" charset="0"/>
                <a:ea typeface="Quattrocento Sans"/>
                <a:cs typeface="Segoe UI" panose="020B0502040204020203" pitchFamily="34" charset="0"/>
                <a:sym typeface="Quattrocento Sans"/>
              </a:rPr>
              <a:t>The level of analysis Problem</a:t>
            </a:r>
          </a:p>
          <a:p>
            <a:pPr lvl="1" algn="just">
              <a:lnSpc>
                <a:spcPct val="150000"/>
              </a:lnSpc>
              <a:buSzPts val="1600"/>
            </a:pPr>
            <a:r>
              <a:rPr lang="en-US" sz="1600" dirty="0">
                <a:latin typeface="Segoe UI" panose="020B0502040204020203" pitchFamily="34" charset="0"/>
                <a:ea typeface="Quattrocento Sans"/>
                <a:cs typeface="Segoe UI" panose="020B0502040204020203" pitchFamily="34" charset="0"/>
                <a:sym typeface="Quattrocento Sans"/>
              </a:rPr>
              <a:t> The most widely employed schema, introduced in the 1950s by Kenneth Waltz, distinguishes three levels of analysis: </a:t>
            </a:r>
          </a:p>
          <a:p>
            <a:pPr marL="342900" lvl="1" indent="-342900" algn="just">
              <a:lnSpc>
                <a:spcPct val="150000"/>
              </a:lnSpc>
              <a:buSzPts val="1600"/>
              <a:buFont typeface="+mj-lt"/>
              <a:buAutoNum type="arabicPeriod"/>
            </a:pPr>
            <a:r>
              <a:rPr lang="en-US" sz="1600" dirty="0">
                <a:latin typeface="Segoe UI" panose="020B0502040204020203" pitchFamily="34" charset="0"/>
                <a:ea typeface="Quattrocento Sans"/>
                <a:cs typeface="Segoe UI" panose="020B0502040204020203" pitchFamily="34" charset="0"/>
                <a:sym typeface="Quattrocento Sans"/>
              </a:rPr>
              <a:t>International-level (or “systemic”) explanations look to a state’s position in the international system; </a:t>
            </a:r>
          </a:p>
          <a:p>
            <a:pPr marL="342900" lvl="1" indent="-342900" algn="just">
              <a:lnSpc>
                <a:spcPct val="150000"/>
              </a:lnSpc>
              <a:buSzPts val="1600"/>
              <a:buFont typeface="+mj-lt"/>
              <a:buAutoNum type="arabicPeriod"/>
            </a:pPr>
            <a:r>
              <a:rPr lang="en-US" sz="1600" dirty="0">
                <a:latin typeface="Segoe UI" panose="020B0502040204020203" pitchFamily="34" charset="0"/>
                <a:ea typeface="Quattrocento Sans"/>
                <a:cs typeface="Segoe UI" panose="020B0502040204020203" pitchFamily="34" charset="0"/>
                <a:sym typeface="Quattrocento Sans"/>
              </a:rPr>
              <a:t>Domestic-level explanations look to the society, culture, and political institutions of individual nation-states; and </a:t>
            </a:r>
          </a:p>
          <a:p>
            <a:pPr marL="342900" lvl="1" indent="-342900" algn="just">
              <a:lnSpc>
                <a:spcPct val="150000"/>
              </a:lnSpc>
              <a:buSzPts val="1600"/>
              <a:buFont typeface="+mj-lt"/>
              <a:buAutoNum type="arabicPeriod"/>
            </a:pPr>
            <a:r>
              <a:rPr lang="en-US" sz="1600" dirty="0">
                <a:latin typeface="Segoe UI" panose="020B0502040204020203" pitchFamily="34" charset="0"/>
                <a:ea typeface="Quattrocento Sans"/>
                <a:cs typeface="Segoe UI" panose="020B0502040204020203" pitchFamily="34" charset="0"/>
                <a:sym typeface="Quattrocento Sans"/>
              </a:rPr>
              <a:t>Individual-level explanations look at the personal or psychological characteristics of individual statesmen.</a:t>
            </a:r>
          </a:p>
          <a:p>
            <a:pPr lvl="1" algn="just">
              <a:lnSpc>
                <a:spcPct val="150000"/>
              </a:lnSpc>
              <a:buSzPts val="1600"/>
            </a:pPr>
            <a:r>
              <a:rPr lang="en-US" sz="1600" dirty="0">
                <a:latin typeface="Segoe UI" panose="020B0502040204020203" pitchFamily="34" charset="0"/>
                <a:ea typeface="Quattrocento Sans"/>
                <a:cs typeface="Segoe UI" panose="020B0502040204020203" pitchFamily="34" charset="0"/>
                <a:sym typeface="Quattrocento Sans"/>
              </a:rPr>
              <a:t>The two-level-games project is concerned with all three levels.</a:t>
            </a:r>
          </a:p>
          <a:p>
            <a:pPr lvl="1" algn="just">
              <a:lnSpc>
                <a:spcPct val="150000"/>
              </a:lnSpc>
              <a:buSzPts val="1600"/>
            </a:pPr>
            <a:endParaRPr sz="1600" b="0" i="0" u="none" strike="noStrike" cap="none" dirty="0">
              <a:solidFill>
                <a:srgbClr val="000000"/>
              </a:solidFill>
              <a:latin typeface="Segoe UI" panose="020B0502040204020203" pitchFamily="34" charset="0"/>
              <a:ea typeface="Quattrocento Sans"/>
              <a:cs typeface="Segoe UI" panose="020B0502040204020203" pitchFamily="34" charset="0"/>
              <a:sym typeface="Quattrocento Sans"/>
            </a:endParaRPr>
          </a:p>
        </p:txBody>
      </p:sp>
    </p:spTree>
    <p:extLst>
      <p:ext uri="{BB962C8B-B14F-4D97-AF65-F5344CB8AC3E}">
        <p14:creationId xmlns:p14="http://schemas.microsoft.com/office/powerpoint/2010/main" val="157734436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56"/>
        <p:cNvGrpSpPr/>
        <p:nvPr/>
      </p:nvGrpSpPr>
      <p:grpSpPr>
        <a:xfrm>
          <a:off x="0" y="0"/>
          <a:ext cx="0" cy="0"/>
          <a:chOff x="0" y="0"/>
          <a:chExt cx="0" cy="0"/>
        </a:xfrm>
      </p:grpSpPr>
      <p:sp>
        <p:nvSpPr>
          <p:cNvPr id="157" name="Google Shape;157;p46"/>
          <p:cNvSpPr/>
          <p:nvPr/>
        </p:nvSpPr>
        <p:spPr>
          <a:xfrm>
            <a:off x="993058" y="468080"/>
            <a:ext cx="9488131" cy="954067"/>
          </a:xfrm>
          <a:prstGeom prst="rect">
            <a:avLst/>
          </a:prstGeom>
          <a:solidFill>
            <a:srgbClr val="003399"/>
          </a:solid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FFFFFF"/>
              </a:buClr>
              <a:buSzPts val="2800"/>
              <a:buFont typeface="Arial"/>
              <a:buNone/>
            </a:pPr>
            <a:r>
              <a:rPr lang="en-US" sz="2800" b="0" i="0" u="none" strike="noStrike" cap="none" dirty="0">
                <a:solidFill>
                  <a:srgbClr val="FFFFFF"/>
                </a:solidFill>
                <a:latin typeface="Segoe UI" panose="020B0502040204020203" pitchFamily="34" charset="0"/>
                <a:ea typeface="Century Gothic"/>
                <a:cs typeface="Segoe UI" panose="020B0502040204020203" pitchFamily="34" charset="0"/>
                <a:sym typeface="Century Gothic"/>
              </a:rPr>
              <a:t>Integrating International and Domestic ‘Theories of International Bargaining</a:t>
            </a:r>
            <a:endParaRPr lang="en-IN" sz="2800" b="0" i="0" u="none" strike="noStrike" cap="none" dirty="0">
              <a:solidFill>
                <a:srgbClr val="FFFFFF"/>
              </a:solidFill>
              <a:latin typeface="Segoe UI" panose="020B0502040204020203" pitchFamily="34" charset="0"/>
              <a:ea typeface="Century Gothic"/>
              <a:cs typeface="Segoe UI" panose="020B0502040204020203" pitchFamily="34" charset="0"/>
              <a:sym typeface="Century Gothic"/>
            </a:endParaRPr>
          </a:p>
        </p:txBody>
      </p:sp>
      <p:sp>
        <p:nvSpPr>
          <p:cNvPr id="158" name="Google Shape;158;p46"/>
          <p:cNvSpPr txBox="1"/>
          <p:nvPr/>
        </p:nvSpPr>
        <p:spPr>
          <a:xfrm>
            <a:off x="993059" y="1592356"/>
            <a:ext cx="9488130" cy="4145491"/>
          </a:xfrm>
          <a:prstGeom prst="rect">
            <a:avLst/>
          </a:prstGeom>
          <a:solidFill>
            <a:schemeClr val="lt1"/>
          </a:solidFill>
          <a:ln w="12700" cap="flat" cmpd="sng">
            <a:solidFill>
              <a:schemeClr val="accent6"/>
            </a:solidFill>
            <a:prstDash val="solid"/>
            <a:miter lim="800000"/>
            <a:headEnd type="none" w="sm" len="sm"/>
            <a:tailEnd type="none" w="sm" len="sm"/>
          </a:ln>
        </p:spPr>
        <p:txBody>
          <a:bodyPr spcFirstLastPara="1" wrap="square" lIns="91425" tIns="45700" rIns="91425" bIns="45700" anchor="t" anchorCtr="0">
            <a:normAutofit/>
          </a:bodyPr>
          <a:lstStyle/>
          <a:p>
            <a:pPr marL="285750" lvl="1" indent="-285750" algn="just">
              <a:lnSpc>
                <a:spcPct val="150000"/>
              </a:lnSpc>
              <a:buSzPts val="1600"/>
              <a:buFont typeface="Arial" panose="020B0604020202020204" pitchFamily="34" charset="0"/>
              <a:buChar char="•"/>
            </a:pPr>
            <a:r>
              <a:rPr lang="en-IN" sz="1600" i="0" u="none" strike="noStrike" cap="none" dirty="0">
                <a:solidFill>
                  <a:srgbClr val="000000"/>
                </a:solidFill>
                <a:latin typeface="Segoe UI" panose="020B0502040204020203" pitchFamily="34" charset="0"/>
                <a:ea typeface="Quattrocento Sans"/>
                <a:cs typeface="Segoe UI" panose="020B0502040204020203" pitchFamily="34" charset="0"/>
                <a:sym typeface="Quattrocento Sans"/>
              </a:rPr>
              <a:t>International explanations assume that nation-states are unitary actors responding to external incentives  with 2 theoretical approaches </a:t>
            </a:r>
          </a:p>
          <a:p>
            <a:pPr marL="625475" lvl="1" indent="-342900" algn="just">
              <a:lnSpc>
                <a:spcPct val="150000"/>
              </a:lnSpc>
              <a:buSzPts val="1600"/>
              <a:buAutoNum type="arabicPeriod"/>
            </a:pPr>
            <a:r>
              <a:rPr lang="en-IN" sz="1600" dirty="0">
                <a:latin typeface="Segoe UI" panose="020B0502040204020203" pitchFamily="34" charset="0"/>
                <a:ea typeface="Quattrocento Sans"/>
                <a:cs typeface="Segoe UI" panose="020B0502040204020203" pitchFamily="34" charset="0"/>
                <a:sym typeface="Quattrocento Sans"/>
              </a:rPr>
              <a:t>Realist Approach- which stresses the preeminent role of power in international relations.</a:t>
            </a:r>
          </a:p>
          <a:p>
            <a:pPr marL="625475" lvl="1" indent="-342900" algn="just">
              <a:lnSpc>
                <a:spcPct val="150000"/>
              </a:lnSpc>
              <a:buSzPts val="1600"/>
              <a:buAutoNum type="arabicPeriod"/>
            </a:pPr>
            <a:r>
              <a:rPr lang="en-IN" sz="1600" b="0" i="0" u="none" strike="noStrike" cap="none" dirty="0">
                <a:solidFill>
                  <a:srgbClr val="000000"/>
                </a:solidFill>
                <a:latin typeface="Segoe UI" panose="020B0502040204020203" pitchFamily="34" charset="0"/>
                <a:ea typeface="Quattrocento Sans"/>
                <a:cs typeface="Segoe UI" panose="020B0502040204020203" pitchFamily="34" charset="0"/>
                <a:sym typeface="Quattrocento Sans"/>
              </a:rPr>
              <a:t>International/systemic theory approach</a:t>
            </a:r>
            <a:r>
              <a:rPr lang="en-IN" sz="1600" dirty="0">
                <a:latin typeface="Segoe UI" panose="020B0502040204020203" pitchFamily="34" charset="0"/>
                <a:ea typeface="Quattrocento Sans"/>
                <a:cs typeface="Segoe UI" panose="020B0502040204020203" pitchFamily="34" charset="0"/>
                <a:sym typeface="Quattrocento Sans"/>
              </a:rPr>
              <a:t>- Neo-realist i.e. systematic explanations </a:t>
            </a:r>
          </a:p>
          <a:p>
            <a:pPr marL="342900" lvl="1" indent="-342900" algn="just">
              <a:lnSpc>
                <a:spcPct val="150000"/>
              </a:lnSpc>
              <a:buSzPts val="1600"/>
              <a:buAutoNum type="arabicPeriod"/>
            </a:pPr>
            <a:endParaRPr lang="en-IN" sz="1600" dirty="0">
              <a:latin typeface="Segoe UI" panose="020B0502040204020203" pitchFamily="34" charset="0"/>
              <a:ea typeface="Quattrocento Sans"/>
              <a:cs typeface="Segoe UI" panose="020B0502040204020203" pitchFamily="34" charset="0"/>
              <a:sym typeface="Quattrocento Sans"/>
            </a:endParaRPr>
          </a:p>
          <a:p>
            <a:pPr marL="285750" lvl="1" indent="-285750" algn="just">
              <a:lnSpc>
                <a:spcPct val="150000"/>
              </a:lnSpc>
              <a:buSzPts val="1600"/>
              <a:buFont typeface="Arial" panose="020B0604020202020204" pitchFamily="34" charset="0"/>
              <a:buChar char="•"/>
            </a:pPr>
            <a:r>
              <a:rPr lang="en-IN" sz="1600" dirty="0">
                <a:latin typeface="Segoe UI" panose="020B0502040204020203" pitchFamily="34" charset="0"/>
                <a:ea typeface="Quattrocento Sans"/>
                <a:cs typeface="Segoe UI" panose="020B0502040204020203" pitchFamily="34" charset="0"/>
                <a:sym typeface="Quattrocento Sans"/>
              </a:rPr>
              <a:t>Domestic explanations, by contrast, locate the determinants of foreign policy and international relations within the national state itself. State behaviour does not respond to the international system; it constitutes it. </a:t>
            </a:r>
          </a:p>
          <a:p>
            <a:pPr marL="285750" lvl="1" indent="-285750" algn="just">
              <a:lnSpc>
                <a:spcPct val="150000"/>
              </a:lnSpc>
              <a:buSzPts val="1600"/>
              <a:buFont typeface="Arial" panose="020B0604020202020204" pitchFamily="34" charset="0"/>
              <a:buChar char="•"/>
            </a:pPr>
            <a:r>
              <a:rPr lang="en-IN" sz="1600" dirty="0">
                <a:latin typeface="Segoe UI" panose="020B0502040204020203" pitchFamily="34" charset="0"/>
                <a:ea typeface="Quattrocento Sans"/>
                <a:cs typeface="Segoe UI" panose="020B0502040204020203" pitchFamily="34" charset="0"/>
                <a:sym typeface="Quattrocento Sans"/>
              </a:rPr>
              <a:t>Current domestic theories can be divided into 3 subcategories according to the source of domestic policy posited by analysts. </a:t>
            </a:r>
          </a:p>
          <a:p>
            <a:pPr lvl="1" algn="just">
              <a:lnSpc>
                <a:spcPct val="150000"/>
              </a:lnSpc>
              <a:buSzPts val="1600"/>
            </a:pPr>
            <a:r>
              <a:rPr lang="en-IN" sz="1600" dirty="0">
                <a:latin typeface="Segoe UI" panose="020B0502040204020203" pitchFamily="34" charset="0"/>
                <a:ea typeface="Quattrocento Sans"/>
                <a:cs typeface="Segoe UI" panose="020B0502040204020203" pitchFamily="34" charset="0"/>
                <a:sym typeface="Quattrocento Sans"/>
              </a:rPr>
              <a:t> </a:t>
            </a:r>
            <a:endParaRPr sz="1600" b="0" i="0" u="none" strike="noStrike" cap="none" dirty="0">
              <a:solidFill>
                <a:srgbClr val="000000"/>
              </a:solidFill>
              <a:latin typeface="Segoe UI" panose="020B0502040204020203" pitchFamily="34" charset="0"/>
              <a:ea typeface="Quattrocento Sans"/>
              <a:cs typeface="Segoe UI" panose="020B0502040204020203" pitchFamily="34" charset="0"/>
              <a:sym typeface="Quattrocento Sans"/>
            </a:endParaRPr>
          </a:p>
        </p:txBody>
      </p:sp>
    </p:spTree>
    <p:extLst>
      <p:ext uri="{BB962C8B-B14F-4D97-AF65-F5344CB8AC3E}">
        <p14:creationId xmlns:p14="http://schemas.microsoft.com/office/powerpoint/2010/main" val="216563012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56"/>
        <p:cNvGrpSpPr/>
        <p:nvPr/>
      </p:nvGrpSpPr>
      <p:grpSpPr>
        <a:xfrm>
          <a:off x="0" y="0"/>
          <a:ext cx="0" cy="0"/>
          <a:chOff x="0" y="0"/>
          <a:chExt cx="0" cy="0"/>
        </a:xfrm>
      </p:grpSpPr>
      <p:sp>
        <p:nvSpPr>
          <p:cNvPr id="157" name="Google Shape;157;p46"/>
          <p:cNvSpPr/>
          <p:nvPr/>
        </p:nvSpPr>
        <p:spPr>
          <a:xfrm>
            <a:off x="993058" y="468080"/>
            <a:ext cx="9488131" cy="954067"/>
          </a:xfrm>
          <a:prstGeom prst="rect">
            <a:avLst/>
          </a:prstGeom>
          <a:solidFill>
            <a:srgbClr val="003399"/>
          </a:solid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FFFFFF"/>
              </a:buClr>
              <a:buSzPts val="2800"/>
              <a:buFont typeface="Arial"/>
              <a:buNone/>
            </a:pPr>
            <a:r>
              <a:rPr lang="en-US" sz="2800" b="0" i="0" u="none" strike="noStrike" cap="none" dirty="0">
                <a:solidFill>
                  <a:srgbClr val="FFFFFF"/>
                </a:solidFill>
                <a:latin typeface="Segoe UI" panose="020B0502040204020203" pitchFamily="34" charset="0"/>
                <a:ea typeface="Century Gothic"/>
                <a:cs typeface="Segoe UI" panose="020B0502040204020203" pitchFamily="34" charset="0"/>
                <a:sym typeface="Century Gothic"/>
              </a:rPr>
              <a:t>Integrating International and Domestic ‘Theories of International Bargaining</a:t>
            </a:r>
            <a:endParaRPr lang="en-IN" sz="2800" b="0" i="0" u="none" strike="noStrike" cap="none" dirty="0">
              <a:solidFill>
                <a:srgbClr val="FFFFFF"/>
              </a:solidFill>
              <a:latin typeface="Segoe UI" panose="020B0502040204020203" pitchFamily="34" charset="0"/>
              <a:ea typeface="Century Gothic"/>
              <a:cs typeface="Segoe UI" panose="020B0502040204020203" pitchFamily="34" charset="0"/>
              <a:sym typeface="Century Gothic"/>
            </a:endParaRPr>
          </a:p>
        </p:txBody>
      </p:sp>
      <p:sp>
        <p:nvSpPr>
          <p:cNvPr id="158" name="Google Shape;158;p46"/>
          <p:cNvSpPr txBox="1"/>
          <p:nvPr/>
        </p:nvSpPr>
        <p:spPr>
          <a:xfrm>
            <a:off x="993059" y="1592356"/>
            <a:ext cx="9488130" cy="4145491"/>
          </a:xfrm>
          <a:prstGeom prst="rect">
            <a:avLst/>
          </a:prstGeom>
          <a:solidFill>
            <a:schemeClr val="lt1"/>
          </a:solidFill>
          <a:ln w="12700" cap="flat" cmpd="sng">
            <a:solidFill>
              <a:schemeClr val="accent6"/>
            </a:solidFill>
            <a:prstDash val="solid"/>
            <a:miter lim="800000"/>
            <a:headEnd type="none" w="sm" len="sm"/>
            <a:tailEnd type="none" w="sm" len="sm"/>
          </a:ln>
        </p:spPr>
        <p:txBody>
          <a:bodyPr spcFirstLastPara="1" wrap="square" lIns="91425" tIns="45700" rIns="91425" bIns="45700" anchor="t" anchorCtr="0">
            <a:normAutofit/>
          </a:bodyPr>
          <a:lstStyle/>
          <a:p>
            <a:pPr marL="719138" lvl="1" indent="-354013" algn="just">
              <a:lnSpc>
                <a:spcPct val="150000"/>
              </a:lnSpc>
              <a:buSzPts val="1600"/>
              <a:buAutoNum type="arabicPeriod"/>
            </a:pPr>
            <a:r>
              <a:rPr lang="en-IN" sz="1600" dirty="0">
                <a:latin typeface="Segoe UI" panose="020B0502040204020203" pitchFamily="34" charset="0"/>
                <a:ea typeface="Quattrocento Sans"/>
                <a:cs typeface="Segoe UI" panose="020B0502040204020203" pitchFamily="34" charset="0"/>
                <a:sym typeface="Quattrocento Sans"/>
              </a:rPr>
              <a:t>Society- </a:t>
            </a:r>
            <a:r>
              <a:rPr lang="en-IN" sz="1600" dirty="0" err="1">
                <a:latin typeface="Segoe UI" panose="020B0502040204020203" pitchFamily="34" charset="0"/>
                <a:ea typeface="Quattrocento Sans"/>
                <a:cs typeface="Segoe UI" panose="020B0502040204020203" pitchFamily="34" charset="0"/>
                <a:sym typeface="Quattrocento Sans"/>
              </a:rPr>
              <a:t>centered</a:t>
            </a:r>
            <a:r>
              <a:rPr lang="en-IN" sz="1600" dirty="0">
                <a:latin typeface="Segoe UI" panose="020B0502040204020203" pitchFamily="34" charset="0"/>
                <a:ea typeface="Quattrocento Sans"/>
                <a:cs typeface="Segoe UI" panose="020B0502040204020203" pitchFamily="34" charset="0"/>
                <a:sym typeface="Quattrocento Sans"/>
              </a:rPr>
              <a:t> </a:t>
            </a:r>
          </a:p>
          <a:p>
            <a:pPr marL="719138" lvl="1" indent="-354013" algn="just">
              <a:lnSpc>
                <a:spcPct val="150000"/>
              </a:lnSpc>
              <a:buSzPts val="1600"/>
              <a:buAutoNum type="arabicPeriod"/>
            </a:pPr>
            <a:r>
              <a:rPr lang="en-IN" sz="1600" dirty="0">
                <a:latin typeface="Segoe UI" panose="020B0502040204020203" pitchFamily="34" charset="0"/>
                <a:ea typeface="Quattrocento Sans"/>
                <a:cs typeface="Segoe UI" panose="020B0502040204020203" pitchFamily="34" charset="0"/>
                <a:sym typeface="Quattrocento Sans"/>
              </a:rPr>
              <a:t> state-</a:t>
            </a:r>
            <a:r>
              <a:rPr lang="en-IN" sz="1600" dirty="0" err="1">
                <a:latin typeface="Segoe UI" panose="020B0502040204020203" pitchFamily="34" charset="0"/>
                <a:ea typeface="Quattrocento Sans"/>
                <a:cs typeface="Segoe UI" panose="020B0502040204020203" pitchFamily="34" charset="0"/>
                <a:sym typeface="Quattrocento Sans"/>
              </a:rPr>
              <a:t>centered</a:t>
            </a:r>
            <a:r>
              <a:rPr lang="en-IN" sz="1600" dirty="0">
                <a:latin typeface="Segoe UI" panose="020B0502040204020203" pitchFamily="34" charset="0"/>
                <a:ea typeface="Quattrocento Sans"/>
                <a:cs typeface="Segoe UI" panose="020B0502040204020203" pitchFamily="34" charset="0"/>
                <a:sym typeface="Quattrocento Sans"/>
              </a:rPr>
              <a:t> </a:t>
            </a:r>
          </a:p>
          <a:p>
            <a:pPr marL="719138" lvl="1" indent="-354013" algn="just">
              <a:lnSpc>
                <a:spcPct val="150000"/>
              </a:lnSpc>
              <a:buSzPts val="1600"/>
              <a:buAutoNum type="arabicPeriod"/>
            </a:pPr>
            <a:r>
              <a:rPr lang="en-IN" sz="1600" b="0" i="0" u="none" strike="noStrike" cap="none" dirty="0">
                <a:solidFill>
                  <a:srgbClr val="000000"/>
                </a:solidFill>
                <a:latin typeface="Segoe UI" panose="020B0502040204020203" pitchFamily="34" charset="0"/>
                <a:ea typeface="Quattrocento Sans"/>
                <a:cs typeface="Segoe UI" panose="020B0502040204020203" pitchFamily="34" charset="0"/>
                <a:sym typeface="Quattrocento Sans"/>
              </a:rPr>
              <a:t>State-society relations </a:t>
            </a:r>
          </a:p>
          <a:p>
            <a:pPr lvl="1" algn="just">
              <a:lnSpc>
                <a:spcPct val="150000"/>
              </a:lnSpc>
              <a:buSzPts val="1600"/>
            </a:pPr>
            <a:r>
              <a:rPr lang="en-IN" sz="1600" b="1" i="0" u="none" strike="noStrike" cap="none" dirty="0">
                <a:solidFill>
                  <a:srgbClr val="000000"/>
                </a:solidFill>
                <a:latin typeface="Segoe UI" panose="020B0502040204020203" pitchFamily="34" charset="0"/>
                <a:ea typeface="Quattrocento Sans"/>
                <a:cs typeface="Segoe UI" panose="020B0502040204020203" pitchFamily="34" charset="0"/>
                <a:sym typeface="Quattrocento Sans"/>
              </a:rPr>
              <a:t>The limitations of pure systemic theory </a:t>
            </a:r>
          </a:p>
          <a:p>
            <a:pPr marL="285750" lvl="1" indent="-285750" algn="just">
              <a:lnSpc>
                <a:spcPct val="150000"/>
              </a:lnSpc>
              <a:buSzPts val="1600"/>
              <a:buFont typeface="Arial" panose="020B0604020202020204" pitchFamily="34" charset="0"/>
              <a:buChar char="•"/>
            </a:pPr>
            <a:r>
              <a:rPr lang="en-US" sz="1600" b="0" i="0" u="none" strike="noStrike" cap="none" dirty="0">
                <a:solidFill>
                  <a:srgbClr val="000000"/>
                </a:solidFill>
                <a:latin typeface="Segoe UI" panose="020B0502040204020203" pitchFamily="34" charset="0"/>
                <a:ea typeface="Quattrocento Sans"/>
                <a:cs typeface="Segoe UI" panose="020B0502040204020203" pitchFamily="34" charset="0"/>
                <a:sym typeface="Quattrocento Sans"/>
              </a:rPr>
              <a:t>Both Realist and Liberal interdependence variants of systemic theory customarily assume that states are (at least boundedly) rational actors, that they have stable preferences across outcomes, and that they possess a fixed ability to mobilize domestic bargaining resources. If these three aspects of state behavior are held constant, systemic theorists argue domestic politics can be reduced to an intervening process, a “transmission belt” or “black box,” through which international imperatives are translated into state policies. </a:t>
            </a:r>
          </a:p>
          <a:p>
            <a:pPr lvl="1" algn="just">
              <a:lnSpc>
                <a:spcPct val="150000"/>
              </a:lnSpc>
              <a:buSzPts val="1600"/>
            </a:pPr>
            <a:endParaRPr lang="en-IN" sz="1600" b="0" i="0" u="none" strike="noStrike" cap="none" dirty="0">
              <a:solidFill>
                <a:srgbClr val="000000"/>
              </a:solidFill>
              <a:latin typeface="Segoe UI" panose="020B0502040204020203" pitchFamily="34" charset="0"/>
              <a:ea typeface="Quattrocento Sans"/>
              <a:cs typeface="Segoe UI" panose="020B0502040204020203" pitchFamily="34" charset="0"/>
              <a:sym typeface="Quattrocento Sans"/>
            </a:endParaRPr>
          </a:p>
        </p:txBody>
      </p:sp>
    </p:spTree>
    <p:extLst>
      <p:ext uri="{BB962C8B-B14F-4D97-AF65-F5344CB8AC3E}">
        <p14:creationId xmlns:p14="http://schemas.microsoft.com/office/powerpoint/2010/main" val="289454911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56"/>
        <p:cNvGrpSpPr/>
        <p:nvPr/>
      </p:nvGrpSpPr>
      <p:grpSpPr>
        <a:xfrm>
          <a:off x="0" y="0"/>
          <a:ext cx="0" cy="0"/>
          <a:chOff x="0" y="0"/>
          <a:chExt cx="0" cy="0"/>
        </a:xfrm>
      </p:grpSpPr>
      <p:sp>
        <p:nvSpPr>
          <p:cNvPr id="157" name="Google Shape;157;p46"/>
          <p:cNvSpPr/>
          <p:nvPr/>
        </p:nvSpPr>
        <p:spPr>
          <a:xfrm>
            <a:off x="993058" y="468080"/>
            <a:ext cx="9488131" cy="954067"/>
          </a:xfrm>
          <a:prstGeom prst="rect">
            <a:avLst/>
          </a:prstGeom>
          <a:solidFill>
            <a:srgbClr val="003399"/>
          </a:solid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FFFFFF"/>
              </a:buClr>
              <a:buSzPts val="2800"/>
              <a:buFont typeface="Arial"/>
              <a:buNone/>
            </a:pPr>
            <a:r>
              <a:rPr lang="en-US" sz="2800" b="0" i="0" u="none" strike="noStrike" cap="none" dirty="0">
                <a:solidFill>
                  <a:srgbClr val="FFFFFF"/>
                </a:solidFill>
                <a:latin typeface="Segoe UI" panose="020B0502040204020203" pitchFamily="34" charset="0"/>
                <a:ea typeface="Century Gothic"/>
                <a:cs typeface="Segoe UI" panose="020B0502040204020203" pitchFamily="34" charset="0"/>
                <a:sym typeface="Century Gothic"/>
              </a:rPr>
              <a:t>Integrating International and Domestic ‘Theories of International Bargaining</a:t>
            </a:r>
            <a:endParaRPr lang="en-IN" sz="2800" b="0" i="0" u="none" strike="noStrike" cap="none" dirty="0">
              <a:solidFill>
                <a:srgbClr val="FFFFFF"/>
              </a:solidFill>
              <a:latin typeface="Segoe UI" panose="020B0502040204020203" pitchFamily="34" charset="0"/>
              <a:ea typeface="Century Gothic"/>
              <a:cs typeface="Segoe UI" panose="020B0502040204020203" pitchFamily="34" charset="0"/>
              <a:sym typeface="Century Gothic"/>
            </a:endParaRPr>
          </a:p>
        </p:txBody>
      </p:sp>
      <p:sp>
        <p:nvSpPr>
          <p:cNvPr id="158" name="Google Shape;158;p46"/>
          <p:cNvSpPr txBox="1"/>
          <p:nvPr/>
        </p:nvSpPr>
        <p:spPr>
          <a:xfrm>
            <a:off x="993059" y="1592356"/>
            <a:ext cx="9488130" cy="4145491"/>
          </a:xfrm>
          <a:prstGeom prst="rect">
            <a:avLst/>
          </a:prstGeom>
          <a:solidFill>
            <a:schemeClr val="lt1"/>
          </a:solidFill>
          <a:ln w="12700" cap="flat" cmpd="sng">
            <a:solidFill>
              <a:schemeClr val="accent6"/>
            </a:solidFill>
            <a:prstDash val="solid"/>
            <a:miter lim="800000"/>
            <a:headEnd type="none" w="sm" len="sm"/>
            <a:tailEnd type="none" w="sm" len="sm"/>
          </a:ln>
        </p:spPr>
        <p:txBody>
          <a:bodyPr spcFirstLastPara="1" wrap="square" lIns="91425" tIns="45700" rIns="91425" bIns="45700" anchor="t" anchorCtr="0">
            <a:normAutofit/>
          </a:bodyPr>
          <a:lstStyle/>
          <a:p>
            <a:pPr lvl="1" algn="just">
              <a:lnSpc>
                <a:spcPct val="150000"/>
              </a:lnSpc>
              <a:buSzPts val="1600"/>
            </a:pPr>
            <a:r>
              <a:rPr lang="en-IN" sz="1600" b="1" i="0" u="none" strike="noStrike" cap="none" dirty="0">
                <a:solidFill>
                  <a:srgbClr val="000000"/>
                </a:solidFill>
                <a:latin typeface="Segoe UI" panose="020B0502040204020203" pitchFamily="34" charset="0"/>
                <a:ea typeface="Quattrocento Sans"/>
                <a:cs typeface="Segoe UI" panose="020B0502040204020203" pitchFamily="34" charset="0"/>
                <a:sym typeface="Quattrocento Sans"/>
              </a:rPr>
              <a:t>Domestic Politics as the Source </a:t>
            </a:r>
            <a:r>
              <a:rPr lang="en-IN" sz="1600" b="1" dirty="0">
                <a:latin typeface="Segoe UI" panose="020B0502040204020203" pitchFamily="34" charset="0"/>
                <a:ea typeface="Quattrocento Sans"/>
                <a:cs typeface="Segoe UI" panose="020B0502040204020203" pitchFamily="34" charset="0"/>
                <a:sym typeface="Quattrocento Sans"/>
              </a:rPr>
              <a:t>of Residual Variance</a:t>
            </a:r>
          </a:p>
          <a:p>
            <a:pPr marL="285750" lvl="1" indent="-285750" algn="just">
              <a:lnSpc>
                <a:spcPct val="150000"/>
              </a:lnSpc>
              <a:buSzPts val="1600"/>
              <a:buFont typeface="Arial" panose="020B0604020202020204" pitchFamily="34" charset="0"/>
              <a:buChar char="•"/>
            </a:pPr>
            <a:r>
              <a:rPr lang="en-US" sz="1600" b="0" i="0" u="none" strike="noStrike" cap="none" dirty="0">
                <a:solidFill>
                  <a:srgbClr val="000000"/>
                </a:solidFill>
                <a:latin typeface="Segoe UI" panose="020B0502040204020203" pitchFamily="34" charset="0"/>
                <a:ea typeface="Quattrocento Sans"/>
                <a:cs typeface="Segoe UI" panose="020B0502040204020203" pitchFamily="34" charset="0"/>
                <a:sym typeface="Quattrocento Sans"/>
              </a:rPr>
              <a:t>In seeking to integrate domestic and international politics, most systemic theorists retreat to the metaphor of domestic politics as an “imperfect” transmission belt that introduces deviations from rational response to external imperatives. </a:t>
            </a:r>
          </a:p>
          <a:p>
            <a:pPr marL="285750" lvl="1" indent="-285750" algn="just">
              <a:lnSpc>
                <a:spcPct val="150000"/>
              </a:lnSpc>
              <a:buSzPts val="1600"/>
              <a:buFont typeface="Arial" panose="020B0604020202020204" pitchFamily="34" charset="0"/>
              <a:buChar char="•"/>
            </a:pPr>
            <a:r>
              <a:rPr lang="en-US" sz="1600" b="0" i="0" u="none" strike="noStrike" cap="none" dirty="0">
                <a:solidFill>
                  <a:srgbClr val="000000"/>
                </a:solidFill>
                <a:latin typeface="Segoe UI" panose="020B0502040204020203" pitchFamily="34" charset="0"/>
                <a:ea typeface="Quattrocento Sans"/>
                <a:cs typeface="Segoe UI" panose="020B0502040204020203" pitchFamily="34" charset="0"/>
                <a:sym typeface="Quattrocento Sans"/>
              </a:rPr>
              <a:t>domestic politics is an intervening variable that introduces residual variance around the predictions of systemic theory. Residual variance can be introduced by relaxing any of the three fundamental assumptions: rational decision-making, a fixed ability to mobilize domestic resources, and stable preferences across different domestic regimes.</a:t>
            </a:r>
          </a:p>
          <a:p>
            <a:pPr marL="285750" lvl="1" indent="-285750" algn="just">
              <a:lnSpc>
                <a:spcPct val="150000"/>
              </a:lnSpc>
              <a:buSzPts val="1600"/>
              <a:buFont typeface="Arial" panose="020B0604020202020204" pitchFamily="34" charset="0"/>
              <a:buChar char="•"/>
            </a:pPr>
            <a:r>
              <a:rPr lang="en-US" sz="1600" b="0" i="0" u="none" strike="noStrike" cap="none" dirty="0">
                <a:solidFill>
                  <a:srgbClr val="000000"/>
                </a:solidFill>
                <a:latin typeface="Segoe UI" panose="020B0502040204020203" pitchFamily="34" charset="0"/>
                <a:ea typeface="Quattrocento Sans"/>
                <a:cs typeface="Segoe UI" panose="020B0502040204020203" pitchFamily="34" charset="0"/>
                <a:sym typeface="Quattrocento Sans"/>
              </a:rPr>
              <a:t>Relaxing the Assumption of Rationality</a:t>
            </a:r>
          </a:p>
          <a:p>
            <a:pPr lvl="1" algn="just">
              <a:lnSpc>
                <a:spcPct val="150000"/>
              </a:lnSpc>
              <a:buSzPts val="1600"/>
            </a:pPr>
            <a:endParaRPr lang="en-IN" sz="1600" b="0" i="0" u="none" strike="noStrike" cap="none" dirty="0">
              <a:solidFill>
                <a:srgbClr val="000000"/>
              </a:solidFill>
              <a:latin typeface="Segoe UI" panose="020B0502040204020203" pitchFamily="34" charset="0"/>
              <a:ea typeface="Quattrocento Sans"/>
              <a:cs typeface="Segoe UI" panose="020B0502040204020203" pitchFamily="34" charset="0"/>
              <a:sym typeface="Quattrocento Sans"/>
            </a:endParaRPr>
          </a:p>
        </p:txBody>
      </p:sp>
    </p:spTree>
    <p:extLst>
      <p:ext uri="{BB962C8B-B14F-4D97-AF65-F5344CB8AC3E}">
        <p14:creationId xmlns:p14="http://schemas.microsoft.com/office/powerpoint/2010/main" val="266263741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56"/>
        <p:cNvGrpSpPr/>
        <p:nvPr/>
      </p:nvGrpSpPr>
      <p:grpSpPr>
        <a:xfrm>
          <a:off x="0" y="0"/>
          <a:ext cx="0" cy="0"/>
          <a:chOff x="0" y="0"/>
          <a:chExt cx="0" cy="0"/>
        </a:xfrm>
      </p:grpSpPr>
      <p:sp>
        <p:nvSpPr>
          <p:cNvPr id="157" name="Google Shape;157;p46"/>
          <p:cNvSpPr/>
          <p:nvPr/>
        </p:nvSpPr>
        <p:spPr>
          <a:xfrm>
            <a:off x="993058" y="468080"/>
            <a:ext cx="9488131" cy="954067"/>
          </a:xfrm>
          <a:prstGeom prst="rect">
            <a:avLst/>
          </a:prstGeom>
          <a:solidFill>
            <a:srgbClr val="003399"/>
          </a:solid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FFFFFF"/>
              </a:buClr>
              <a:buSzPts val="2800"/>
              <a:buFont typeface="Arial"/>
              <a:buNone/>
            </a:pPr>
            <a:r>
              <a:rPr lang="en-US" sz="2800" b="0" i="0" u="none" strike="noStrike" cap="none" dirty="0">
                <a:solidFill>
                  <a:srgbClr val="FFFFFF"/>
                </a:solidFill>
                <a:latin typeface="Segoe UI" panose="020B0502040204020203" pitchFamily="34" charset="0"/>
                <a:ea typeface="Century Gothic"/>
                <a:cs typeface="Segoe UI" panose="020B0502040204020203" pitchFamily="34" charset="0"/>
                <a:sym typeface="Century Gothic"/>
              </a:rPr>
              <a:t>Integrating International and Domestic ‘Theories of International Bargaining</a:t>
            </a:r>
            <a:endParaRPr lang="en-IN" sz="2800" b="0" i="0" u="none" strike="noStrike" cap="none" dirty="0">
              <a:solidFill>
                <a:srgbClr val="FFFFFF"/>
              </a:solidFill>
              <a:latin typeface="Segoe UI" panose="020B0502040204020203" pitchFamily="34" charset="0"/>
              <a:ea typeface="Century Gothic"/>
              <a:cs typeface="Segoe UI" panose="020B0502040204020203" pitchFamily="34" charset="0"/>
              <a:sym typeface="Century Gothic"/>
            </a:endParaRPr>
          </a:p>
        </p:txBody>
      </p:sp>
      <p:sp>
        <p:nvSpPr>
          <p:cNvPr id="158" name="Google Shape;158;p46"/>
          <p:cNvSpPr txBox="1"/>
          <p:nvPr/>
        </p:nvSpPr>
        <p:spPr>
          <a:xfrm>
            <a:off x="993059" y="1592356"/>
            <a:ext cx="9488130" cy="4145491"/>
          </a:xfrm>
          <a:prstGeom prst="rect">
            <a:avLst/>
          </a:prstGeom>
          <a:solidFill>
            <a:schemeClr val="lt1"/>
          </a:solidFill>
          <a:ln w="12700" cap="flat" cmpd="sng">
            <a:solidFill>
              <a:schemeClr val="accent6"/>
            </a:solidFill>
            <a:prstDash val="solid"/>
            <a:miter lim="800000"/>
            <a:headEnd type="none" w="sm" len="sm"/>
            <a:tailEnd type="none" w="sm" len="sm"/>
          </a:ln>
        </p:spPr>
        <p:txBody>
          <a:bodyPr spcFirstLastPara="1" wrap="square" lIns="91425" tIns="45700" rIns="91425" bIns="45700" anchor="t" anchorCtr="0">
            <a:normAutofit fontScale="92500" lnSpcReduction="10000"/>
          </a:bodyPr>
          <a:lstStyle/>
          <a:p>
            <a:pPr marL="285750" lvl="1" indent="-285750" algn="just">
              <a:lnSpc>
                <a:spcPct val="150000"/>
              </a:lnSpc>
              <a:buSzPts val="1600"/>
              <a:buFont typeface="Arial" panose="020B0604020202020204" pitchFamily="34" charset="0"/>
              <a:buChar char="•"/>
            </a:pPr>
            <a:r>
              <a:rPr lang="en-US" sz="1600" b="0" i="0" u="none" strike="noStrike" cap="none" dirty="0">
                <a:solidFill>
                  <a:srgbClr val="000000"/>
                </a:solidFill>
                <a:latin typeface="Segoe UI" panose="020B0502040204020203" pitchFamily="34" charset="0"/>
                <a:ea typeface="Quattrocento Sans"/>
                <a:cs typeface="Segoe UI" panose="020B0502040204020203" pitchFamily="34" charset="0"/>
                <a:sym typeface="Quattrocento Sans"/>
              </a:rPr>
              <a:t>Relaxing the Assumption of Constant Mobilization Capability</a:t>
            </a:r>
          </a:p>
          <a:p>
            <a:pPr marL="285750" lvl="1" indent="-285750" algn="just">
              <a:lnSpc>
                <a:spcPct val="150000"/>
              </a:lnSpc>
              <a:buSzPts val="1600"/>
              <a:buFont typeface="Arial" panose="020B0604020202020204" pitchFamily="34" charset="0"/>
              <a:buChar char="•"/>
            </a:pPr>
            <a:r>
              <a:rPr lang="en-US" sz="1600" b="0" i="0" u="none" strike="noStrike" cap="none" dirty="0">
                <a:solidFill>
                  <a:srgbClr val="000000"/>
                </a:solidFill>
                <a:latin typeface="Segoe UI" panose="020B0502040204020203" pitchFamily="34" charset="0"/>
                <a:ea typeface="Quattrocento Sans"/>
                <a:cs typeface="Segoe UI" panose="020B0502040204020203" pitchFamily="34" charset="0"/>
                <a:sym typeface="Quattrocento Sans"/>
              </a:rPr>
              <a:t>Relaxing the Assumption of Stable State Preferences</a:t>
            </a:r>
          </a:p>
          <a:p>
            <a:pPr marL="285750" lvl="1" indent="-285750" algn="just">
              <a:lnSpc>
                <a:spcPct val="150000"/>
              </a:lnSpc>
              <a:buSzPts val="1600"/>
              <a:buFont typeface="Arial" panose="020B0604020202020204" pitchFamily="34" charset="0"/>
              <a:buChar char="•"/>
            </a:pPr>
            <a:r>
              <a:rPr lang="en-US" sz="1600" b="0" i="0" u="none" strike="noStrike" cap="none" dirty="0">
                <a:solidFill>
                  <a:srgbClr val="000000"/>
                </a:solidFill>
                <a:latin typeface="Segoe UI" panose="020B0502040204020203" pitchFamily="34" charset="0"/>
                <a:ea typeface="Quattrocento Sans"/>
                <a:cs typeface="Segoe UI" panose="020B0502040204020203" pitchFamily="34" charset="0"/>
                <a:sym typeface="Quattrocento Sans"/>
              </a:rPr>
              <a:t>Criticisms of the “Residual Variance” Approach</a:t>
            </a:r>
          </a:p>
          <a:p>
            <a:pPr lvl="1" algn="just">
              <a:lnSpc>
                <a:spcPct val="150000"/>
              </a:lnSpc>
              <a:buSzPts val="1600"/>
            </a:pPr>
            <a:r>
              <a:rPr lang="en-US" sz="1600" b="1" i="0" u="none" strike="noStrike" cap="none" dirty="0">
                <a:solidFill>
                  <a:srgbClr val="000000"/>
                </a:solidFill>
                <a:latin typeface="Segoe UI" panose="020B0502040204020203" pitchFamily="34" charset="0"/>
                <a:ea typeface="Quattrocento Sans"/>
                <a:cs typeface="Segoe UI" panose="020B0502040204020203" pitchFamily="34" charset="0"/>
                <a:sym typeface="Quattrocento Sans"/>
              </a:rPr>
              <a:t>Two-Level Games: Statesmen and Interactive Bargaining</a:t>
            </a:r>
          </a:p>
          <a:p>
            <a:pPr marL="285750" lvl="1" indent="-285750" algn="just">
              <a:lnSpc>
                <a:spcPct val="150000"/>
              </a:lnSpc>
              <a:buSzPts val="1600"/>
              <a:buFont typeface="Arial" panose="020B0604020202020204" pitchFamily="34" charset="0"/>
              <a:buChar char="•"/>
            </a:pPr>
            <a:r>
              <a:rPr lang="en-US" sz="1600" i="0" u="none" strike="noStrike" cap="none" dirty="0">
                <a:solidFill>
                  <a:srgbClr val="000000"/>
                </a:solidFill>
                <a:latin typeface="Segoe UI" panose="020B0502040204020203" pitchFamily="34" charset="0"/>
                <a:ea typeface="Quattrocento Sans"/>
                <a:cs typeface="Segoe UI" panose="020B0502040204020203" pitchFamily="34" charset="0"/>
                <a:sym typeface="Quattrocento Sans"/>
              </a:rPr>
              <a:t>The two-level-games approach begins by assuming that statesmen are typically trying to do two things at once; that is, they seek to manipulate domestic and international politics simultaneously. Diplomatic strategies and tactics are constrained both by what other states will accept and by what domestic constituencies will ratify. </a:t>
            </a:r>
          </a:p>
          <a:p>
            <a:pPr marL="285750" lvl="1" indent="-285750" algn="just">
              <a:lnSpc>
                <a:spcPct val="150000"/>
              </a:lnSpc>
              <a:buSzPts val="1600"/>
              <a:buFont typeface="Arial" panose="020B0604020202020204" pitchFamily="34" charset="0"/>
              <a:buChar char="•"/>
            </a:pPr>
            <a:r>
              <a:rPr lang="en-US" sz="1600" i="0" u="none" strike="noStrike" cap="none" dirty="0">
                <a:solidFill>
                  <a:srgbClr val="000000"/>
                </a:solidFill>
                <a:latin typeface="Segoe UI" panose="020B0502040204020203" pitchFamily="34" charset="0"/>
                <a:ea typeface="Quattrocento Sans"/>
                <a:cs typeface="Segoe UI" panose="020B0502040204020203" pitchFamily="34" charset="0"/>
                <a:sym typeface="Quattrocento Sans"/>
              </a:rPr>
              <a:t>The two-level-games approach differs from previous theories in three essential respects</a:t>
            </a:r>
          </a:p>
          <a:p>
            <a:pPr marL="719138" lvl="1" indent="-342900" algn="just">
              <a:lnSpc>
                <a:spcPct val="150000"/>
              </a:lnSpc>
              <a:buSzPts val="1600"/>
              <a:buAutoNum type="arabicPeriod"/>
            </a:pPr>
            <a:r>
              <a:rPr lang="en-US" sz="1600" dirty="0">
                <a:latin typeface="Segoe UI" panose="020B0502040204020203" pitchFamily="34" charset="0"/>
                <a:ea typeface="Quattrocento Sans"/>
                <a:cs typeface="Segoe UI" panose="020B0502040204020203" pitchFamily="34" charset="0"/>
                <a:sym typeface="Quattrocento Sans"/>
              </a:rPr>
              <a:t>It is a theory of international bargaining</a:t>
            </a:r>
          </a:p>
          <a:p>
            <a:pPr marL="719138" lvl="1" indent="-342900" algn="just">
              <a:lnSpc>
                <a:spcPct val="150000"/>
              </a:lnSpc>
              <a:buSzPts val="1600"/>
              <a:buAutoNum type="arabicPeriod"/>
            </a:pPr>
            <a:r>
              <a:rPr lang="en-US" sz="1600" i="0" u="none" strike="noStrike" cap="none" dirty="0">
                <a:solidFill>
                  <a:srgbClr val="000000"/>
                </a:solidFill>
                <a:latin typeface="Segoe UI" panose="020B0502040204020203" pitchFamily="34" charset="0"/>
                <a:ea typeface="Quattrocento Sans"/>
                <a:cs typeface="Segoe UI" panose="020B0502040204020203" pitchFamily="34" charset="0"/>
                <a:sym typeface="Quattrocento Sans"/>
              </a:rPr>
              <a:t>The emphasis on the statesman as the central strategic actor. The stateman’s choice of strategy is assumed to be an important element in international negotiations</a:t>
            </a:r>
          </a:p>
          <a:p>
            <a:pPr marL="342900" lvl="1" indent="-342900" algn="just">
              <a:lnSpc>
                <a:spcPct val="150000"/>
              </a:lnSpc>
              <a:buSzPts val="1600"/>
              <a:buAutoNum type="arabicPeriod"/>
            </a:pPr>
            <a:endParaRPr lang="en-US" sz="1600" i="0" u="none" strike="noStrike" cap="none" dirty="0">
              <a:solidFill>
                <a:srgbClr val="000000"/>
              </a:solidFill>
              <a:latin typeface="Segoe UI" panose="020B0502040204020203" pitchFamily="34" charset="0"/>
              <a:ea typeface="Quattrocento Sans"/>
              <a:cs typeface="Segoe UI" panose="020B0502040204020203" pitchFamily="34" charset="0"/>
              <a:sym typeface="Quattrocento Sans"/>
            </a:endParaRPr>
          </a:p>
          <a:p>
            <a:pPr lvl="1" algn="just">
              <a:lnSpc>
                <a:spcPct val="150000"/>
              </a:lnSpc>
              <a:buSzPts val="1600"/>
            </a:pPr>
            <a:endParaRPr lang="en-IN" sz="1600" b="1" i="0" u="none" strike="noStrike" cap="none" dirty="0">
              <a:solidFill>
                <a:srgbClr val="000000"/>
              </a:solidFill>
              <a:latin typeface="Segoe UI" panose="020B0502040204020203" pitchFamily="34" charset="0"/>
              <a:ea typeface="Quattrocento Sans"/>
              <a:cs typeface="Segoe UI" panose="020B0502040204020203" pitchFamily="34" charset="0"/>
              <a:sym typeface="Quattrocento Sans"/>
            </a:endParaRPr>
          </a:p>
        </p:txBody>
      </p:sp>
    </p:spTree>
    <p:extLst>
      <p:ext uri="{BB962C8B-B14F-4D97-AF65-F5344CB8AC3E}">
        <p14:creationId xmlns:p14="http://schemas.microsoft.com/office/powerpoint/2010/main" val="39041997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56"/>
        <p:cNvGrpSpPr/>
        <p:nvPr/>
      </p:nvGrpSpPr>
      <p:grpSpPr>
        <a:xfrm>
          <a:off x="0" y="0"/>
          <a:ext cx="0" cy="0"/>
          <a:chOff x="0" y="0"/>
          <a:chExt cx="0" cy="0"/>
        </a:xfrm>
      </p:grpSpPr>
      <p:sp>
        <p:nvSpPr>
          <p:cNvPr id="157" name="Google Shape;157;p46"/>
          <p:cNvSpPr/>
          <p:nvPr/>
        </p:nvSpPr>
        <p:spPr>
          <a:xfrm>
            <a:off x="993058" y="468080"/>
            <a:ext cx="9488131" cy="954067"/>
          </a:xfrm>
          <a:prstGeom prst="rect">
            <a:avLst/>
          </a:prstGeom>
          <a:solidFill>
            <a:srgbClr val="003399"/>
          </a:solid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FFFFFF"/>
              </a:buClr>
              <a:buSzPts val="2800"/>
              <a:buFont typeface="Arial"/>
              <a:buNone/>
            </a:pPr>
            <a:r>
              <a:rPr lang="en-US" sz="2800" b="0" i="0" u="none" strike="noStrike" cap="none" dirty="0">
                <a:solidFill>
                  <a:srgbClr val="FFFFFF"/>
                </a:solidFill>
                <a:latin typeface="Segoe UI" panose="020B0502040204020203" pitchFamily="34" charset="0"/>
                <a:ea typeface="Century Gothic"/>
                <a:cs typeface="Segoe UI" panose="020B0502040204020203" pitchFamily="34" charset="0"/>
                <a:sym typeface="Century Gothic"/>
              </a:rPr>
              <a:t>Integrating International and Domestic ‘Theories of International Bargaining</a:t>
            </a:r>
            <a:endParaRPr lang="en-IN" sz="2800" b="0" i="0" u="none" strike="noStrike" cap="none" dirty="0">
              <a:solidFill>
                <a:srgbClr val="FFFFFF"/>
              </a:solidFill>
              <a:latin typeface="Segoe UI" panose="020B0502040204020203" pitchFamily="34" charset="0"/>
              <a:ea typeface="Century Gothic"/>
              <a:cs typeface="Segoe UI" panose="020B0502040204020203" pitchFamily="34" charset="0"/>
              <a:sym typeface="Century Gothic"/>
            </a:endParaRPr>
          </a:p>
        </p:txBody>
      </p:sp>
      <p:sp>
        <p:nvSpPr>
          <p:cNvPr id="158" name="Google Shape;158;p46"/>
          <p:cNvSpPr txBox="1"/>
          <p:nvPr/>
        </p:nvSpPr>
        <p:spPr>
          <a:xfrm>
            <a:off x="993059" y="1592356"/>
            <a:ext cx="9488130" cy="4145491"/>
          </a:xfrm>
          <a:prstGeom prst="rect">
            <a:avLst/>
          </a:prstGeom>
          <a:solidFill>
            <a:schemeClr val="lt1"/>
          </a:solidFill>
          <a:ln w="12700" cap="flat" cmpd="sng">
            <a:solidFill>
              <a:schemeClr val="accent6"/>
            </a:solidFill>
            <a:prstDash val="solid"/>
            <a:miter lim="800000"/>
            <a:headEnd type="none" w="sm" len="sm"/>
            <a:tailEnd type="none" w="sm" len="sm"/>
          </a:ln>
        </p:spPr>
        <p:txBody>
          <a:bodyPr spcFirstLastPara="1" wrap="square" lIns="91425" tIns="45700" rIns="91425" bIns="45700" anchor="t" anchorCtr="0">
            <a:normAutofit/>
          </a:bodyPr>
          <a:lstStyle/>
          <a:p>
            <a:pPr lvl="1" algn="just">
              <a:lnSpc>
                <a:spcPct val="150000"/>
              </a:lnSpc>
              <a:buSzPts val="1600"/>
            </a:pPr>
            <a:r>
              <a:rPr lang="en-US" sz="1600" b="1" i="0" u="none" strike="noStrike" cap="none" dirty="0">
                <a:solidFill>
                  <a:srgbClr val="000000"/>
                </a:solidFill>
                <a:latin typeface="Segoe UI" panose="020B0502040204020203" pitchFamily="34" charset="0"/>
                <a:ea typeface="Quattrocento Sans"/>
                <a:cs typeface="Segoe UI" panose="020B0502040204020203" pitchFamily="34" charset="0"/>
                <a:sym typeface="Quattrocento Sans"/>
              </a:rPr>
              <a:t>Integrating Theory and Evidence</a:t>
            </a:r>
          </a:p>
          <a:p>
            <a:pPr lvl="1" algn="just">
              <a:lnSpc>
                <a:spcPct val="150000"/>
              </a:lnSpc>
              <a:buSzPts val="1600"/>
            </a:pPr>
            <a:r>
              <a:rPr lang="en-US" sz="1600" b="1" dirty="0">
                <a:latin typeface="Segoe UI" panose="020B0502040204020203" pitchFamily="34" charset="0"/>
                <a:ea typeface="Quattrocento Sans"/>
                <a:cs typeface="Segoe UI" panose="020B0502040204020203" pitchFamily="34" charset="0"/>
                <a:sym typeface="Quattrocento Sans"/>
              </a:rPr>
              <a:t>The Cases to be Studied </a:t>
            </a:r>
          </a:p>
          <a:p>
            <a:pPr lvl="1" algn="just">
              <a:lnSpc>
                <a:spcPct val="150000"/>
              </a:lnSpc>
              <a:buSzPts val="1600"/>
            </a:pPr>
            <a:r>
              <a:rPr lang="en-US" sz="1600" dirty="0">
                <a:latin typeface="Segoe UI" panose="020B0502040204020203" pitchFamily="34" charset="0"/>
                <a:ea typeface="Quattrocento Sans"/>
                <a:cs typeface="Segoe UI" panose="020B0502040204020203" pitchFamily="34" charset="0"/>
                <a:sym typeface="Quattrocento Sans"/>
              </a:rPr>
              <a:t>Each of the paired case studies described below employs theories expressed within 2-leve-games framework to account for two dimensions of negotiated outcomes: </a:t>
            </a:r>
          </a:p>
          <a:p>
            <a:pPr marL="719138" indent="-354013">
              <a:buAutoNum type="arabicParenBoth"/>
            </a:pPr>
            <a:r>
              <a:rPr lang="en-US" sz="1800" dirty="0">
                <a:latin typeface="Segoe UI" panose="020B0502040204020203" pitchFamily="34" charset="0"/>
                <a:ea typeface="Noto Sans Mono CJK SC"/>
                <a:cs typeface="Segoe UI" panose="020B0502040204020203" pitchFamily="34" charset="0"/>
              </a:rPr>
              <a:t>S</a:t>
            </a:r>
            <a:r>
              <a:rPr lang="en-US" sz="1800" dirty="0">
                <a:effectLst/>
                <a:latin typeface="Segoe UI" panose="020B0502040204020203" pitchFamily="34" charset="0"/>
                <a:ea typeface="Noto Sans Mono CJK SC"/>
                <a:cs typeface="Segoe UI" panose="020B0502040204020203" pitchFamily="34" charset="0"/>
              </a:rPr>
              <a:t>uccess or failure in reaching agree</a:t>
            </a:r>
            <a:r>
              <a:rPr lang="en-US" sz="1800" dirty="0">
                <a:effectLst/>
                <a:latin typeface="Segoe UI" panose="020B0502040204020203" pitchFamily="34" charset="0"/>
                <a:ea typeface="Source Han Serif CN"/>
                <a:cs typeface="Segoe UI" panose="020B0502040204020203" pitchFamily="34" charset="0"/>
              </a:rPr>
              <a:t>ment, and </a:t>
            </a:r>
          </a:p>
          <a:p>
            <a:pPr marL="719138" indent="-354013">
              <a:buAutoNum type="arabicParenBoth"/>
            </a:pPr>
            <a:r>
              <a:rPr lang="en-US" sz="1800" dirty="0">
                <a:latin typeface="Segoe UI" panose="020B0502040204020203" pitchFamily="34" charset="0"/>
                <a:ea typeface="Source Han Serif CN"/>
                <a:cs typeface="Segoe UI" panose="020B0502040204020203" pitchFamily="34" charset="0"/>
              </a:rPr>
              <a:t>T</a:t>
            </a:r>
            <a:r>
              <a:rPr lang="en-US" sz="1800" dirty="0">
                <a:effectLst/>
                <a:latin typeface="Segoe UI" panose="020B0502040204020203" pitchFamily="34" charset="0"/>
                <a:ea typeface="Source Han Serif CN"/>
                <a:cs typeface="Segoe UI" panose="020B0502040204020203" pitchFamily="34" charset="0"/>
              </a:rPr>
              <a:t>he distribution of gains and losses</a:t>
            </a:r>
          </a:p>
          <a:p>
            <a:pPr marL="342900" indent="-342900">
              <a:buAutoNum type="arabicParenBoth"/>
            </a:pPr>
            <a:endParaRPr lang="en-US" sz="1800" dirty="0">
              <a:effectLst/>
              <a:latin typeface="Segoe UI" panose="020B0502040204020203" pitchFamily="34" charset="0"/>
              <a:ea typeface="Source Han Serif CN"/>
              <a:cs typeface="Segoe UI" panose="020B0502040204020203" pitchFamily="34" charset="0"/>
            </a:endParaRPr>
          </a:p>
          <a:p>
            <a:r>
              <a:rPr lang="en-US" sz="1800" b="1" dirty="0">
                <a:effectLst/>
                <a:latin typeface="Segoe UI" panose="020B0502040204020203" pitchFamily="34" charset="0"/>
                <a:ea typeface="Noto Sans Mono CJK SC"/>
                <a:cs typeface="Segoe UI" panose="020B0502040204020203" pitchFamily="34" charset="0"/>
              </a:rPr>
              <a:t>Four case studies examine enduring issues of high foreign policy</a:t>
            </a:r>
            <a:r>
              <a:rPr lang="en-US" sz="1800" dirty="0">
                <a:effectLst/>
                <a:latin typeface="Segoe UI" panose="020B0502040204020203" pitchFamily="34" charset="0"/>
                <a:ea typeface="Noto Sans Mono CJK SC"/>
                <a:cs typeface="Segoe UI" panose="020B0502040204020203" pitchFamily="34" charset="0"/>
              </a:rPr>
              <a:t>:</a:t>
            </a:r>
            <a:endParaRPr lang="en-IN" sz="1800" dirty="0">
              <a:effectLst/>
              <a:latin typeface="Segoe UI" panose="020B0502040204020203" pitchFamily="34" charset="0"/>
              <a:ea typeface="Noto Sans Mono CJK SC"/>
              <a:cs typeface="Segoe UI" panose="020B0502040204020203" pitchFamily="34" charset="0"/>
            </a:endParaRPr>
          </a:p>
          <a:p>
            <a:pPr marL="719138" indent="-342900">
              <a:buAutoNum type="arabicParenBoth"/>
            </a:pPr>
            <a:r>
              <a:rPr lang="en-US" sz="1800" dirty="0">
                <a:effectLst/>
                <a:latin typeface="Segoe UI" panose="020B0502040204020203" pitchFamily="34" charset="0"/>
                <a:ea typeface="Noto Sans Mono CJK SC"/>
                <a:cs typeface="Segoe UI" panose="020B0502040204020203" pitchFamily="34" charset="0"/>
              </a:rPr>
              <a:t>East-West conflict in Central Europe; </a:t>
            </a:r>
          </a:p>
          <a:p>
            <a:pPr marL="719138" indent="-342900">
              <a:buAutoNum type="arabicParenBoth"/>
            </a:pPr>
            <a:r>
              <a:rPr lang="en-US" sz="1800" dirty="0">
                <a:effectLst/>
                <a:latin typeface="Segoe UI" panose="020B0502040204020203" pitchFamily="34" charset="0"/>
                <a:ea typeface="Noto Sans Mono CJK SC"/>
                <a:cs typeface="Segoe UI" panose="020B0502040204020203" pitchFamily="34" charset="0"/>
              </a:rPr>
              <a:t>NATO nuclear policy; </a:t>
            </a:r>
          </a:p>
          <a:p>
            <a:pPr marL="719138" indent="-342900">
              <a:buAutoNum type="arabicParenBoth"/>
            </a:pPr>
            <a:r>
              <a:rPr lang="en-US" sz="1800" dirty="0">
                <a:effectLst/>
                <a:latin typeface="Segoe UI" panose="020B0502040204020203" pitchFamily="34" charset="0"/>
                <a:ea typeface="Noto Sans Mono CJK SC"/>
                <a:cs typeface="Segoe UI" panose="020B0502040204020203" pitchFamily="34" charset="0"/>
              </a:rPr>
              <a:t>Franco-German collaborative arms procurement; and </a:t>
            </a:r>
          </a:p>
          <a:p>
            <a:pPr marL="719138" indent="-342900">
              <a:buAutoNum type="arabicParenBoth"/>
            </a:pPr>
            <a:r>
              <a:rPr lang="en-US" sz="1800" dirty="0">
                <a:effectLst/>
                <a:latin typeface="Segoe UI" panose="020B0502040204020203" pitchFamily="34" charset="0"/>
                <a:ea typeface="Noto Sans Mono CJK SC"/>
                <a:cs typeface="Segoe UI" panose="020B0502040204020203" pitchFamily="34" charset="0"/>
              </a:rPr>
              <a:t>the Arab-</a:t>
            </a:r>
            <a:r>
              <a:rPr lang="en-US" sz="1800" dirty="0">
                <a:effectLst/>
                <a:latin typeface="Segoe UI" panose="020B0502040204020203" pitchFamily="34" charset="0"/>
                <a:ea typeface="Source Han Serif CN"/>
                <a:cs typeface="Segoe UI" panose="020B0502040204020203" pitchFamily="34" charset="0"/>
              </a:rPr>
              <a:t>Israeli dispute</a:t>
            </a:r>
            <a:endParaRPr lang="en-US" sz="1600" i="0" u="none" strike="noStrike" cap="none" dirty="0">
              <a:solidFill>
                <a:srgbClr val="000000"/>
              </a:solidFill>
              <a:latin typeface="Segoe UI" panose="020B0502040204020203" pitchFamily="34" charset="0"/>
              <a:ea typeface="Quattrocento Sans"/>
              <a:cs typeface="Segoe UI" panose="020B0502040204020203" pitchFamily="34" charset="0"/>
              <a:sym typeface="Quattrocento Sans"/>
            </a:endParaRPr>
          </a:p>
          <a:p>
            <a:pPr lvl="1" algn="just">
              <a:lnSpc>
                <a:spcPct val="150000"/>
              </a:lnSpc>
              <a:buSzPts val="1600"/>
            </a:pPr>
            <a:endParaRPr lang="en-IN" sz="1600" b="1" i="0" u="none" strike="noStrike" cap="none" dirty="0">
              <a:solidFill>
                <a:srgbClr val="000000"/>
              </a:solidFill>
              <a:latin typeface="Segoe UI" panose="020B0502040204020203" pitchFamily="34" charset="0"/>
              <a:ea typeface="Quattrocento Sans"/>
              <a:cs typeface="Segoe UI" panose="020B0502040204020203" pitchFamily="34" charset="0"/>
              <a:sym typeface="Quattrocento Sans"/>
            </a:endParaRPr>
          </a:p>
        </p:txBody>
      </p:sp>
    </p:spTree>
    <p:extLst>
      <p:ext uri="{BB962C8B-B14F-4D97-AF65-F5344CB8AC3E}">
        <p14:creationId xmlns:p14="http://schemas.microsoft.com/office/powerpoint/2010/main" val="206793477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56"/>
        <p:cNvGrpSpPr/>
        <p:nvPr/>
      </p:nvGrpSpPr>
      <p:grpSpPr>
        <a:xfrm>
          <a:off x="0" y="0"/>
          <a:ext cx="0" cy="0"/>
          <a:chOff x="0" y="0"/>
          <a:chExt cx="0" cy="0"/>
        </a:xfrm>
      </p:grpSpPr>
      <p:sp>
        <p:nvSpPr>
          <p:cNvPr id="157" name="Google Shape;157;p46"/>
          <p:cNvSpPr/>
          <p:nvPr/>
        </p:nvSpPr>
        <p:spPr>
          <a:xfrm>
            <a:off x="993058" y="468080"/>
            <a:ext cx="9488131" cy="954067"/>
          </a:xfrm>
          <a:prstGeom prst="rect">
            <a:avLst/>
          </a:prstGeom>
          <a:solidFill>
            <a:srgbClr val="003399"/>
          </a:solid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FFFFFF"/>
              </a:buClr>
              <a:buSzPts val="2800"/>
              <a:buFont typeface="Arial"/>
              <a:buNone/>
            </a:pPr>
            <a:r>
              <a:rPr lang="en-US" sz="2800" b="0" i="0" u="none" strike="noStrike" cap="none" dirty="0">
                <a:solidFill>
                  <a:srgbClr val="FFFFFF"/>
                </a:solidFill>
                <a:latin typeface="Segoe UI" panose="020B0502040204020203" pitchFamily="34" charset="0"/>
                <a:ea typeface="Century Gothic"/>
                <a:cs typeface="Segoe UI" panose="020B0502040204020203" pitchFamily="34" charset="0"/>
                <a:sym typeface="Century Gothic"/>
              </a:rPr>
              <a:t>Integrating International and Domestic ‘Theories of International Bargaining</a:t>
            </a:r>
            <a:endParaRPr lang="en-IN" sz="2800" b="0" i="0" u="none" strike="noStrike" cap="none" dirty="0">
              <a:solidFill>
                <a:srgbClr val="FFFFFF"/>
              </a:solidFill>
              <a:latin typeface="Segoe UI" panose="020B0502040204020203" pitchFamily="34" charset="0"/>
              <a:ea typeface="Century Gothic"/>
              <a:cs typeface="Segoe UI" panose="020B0502040204020203" pitchFamily="34" charset="0"/>
              <a:sym typeface="Century Gothic"/>
            </a:endParaRPr>
          </a:p>
        </p:txBody>
      </p:sp>
      <p:sp>
        <p:nvSpPr>
          <p:cNvPr id="158" name="Google Shape;158;p46"/>
          <p:cNvSpPr txBox="1"/>
          <p:nvPr/>
        </p:nvSpPr>
        <p:spPr>
          <a:xfrm>
            <a:off x="993059" y="1592356"/>
            <a:ext cx="9488130" cy="4145491"/>
          </a:xfrm>
          <a:prstGeom prst="rect">
            <a:avLst/>
          </a:prstGeom>
          <a:solidFill>
            <a:schemeClr val="lt1"/>
          </a:solidFill>
          <a:ln w="12700" cap="flat" cmpd="sng">
            <a:solidFill>
              <a:schemeClr val="accent6"/>
            </a:solidFill>
            <a:prstDash val="solid"/>
            <a:miter lim="800000"/>
            <a:headEnd type="none" w="sm" len="sm"/>
            <a:tailEnd type="none" w="sm" len="sm"/>
          </a:ln>
        </p:spPr>
        <p:txBody>
          <a:bodyPr spcFirstLastPara="1" wrap="square" lIns="91425" tIns="45700" rIns="91425" bIns="45700" anchor="t" anchorCtr="0">
            <a:normAutofit/>
          </a:bodyPr>
          <a:lstStyle/>
          <a:p>
            <a:pPr marL="285750" indent="-285750">
              <a:buFont typeface="Arial" panose="020B0604020202020204" pitchFamily="34" charset="0"/>
              <a:buChar char="•"/>
            </a:pPr>
            <a:r>
              <a:rPr lang="en-US" sz="1800" dirty="0">
                <a:effectLst/>
                <a:latin typeface="Segoe UI" panose="020B0502040204020203" pitchFamily="34" charset="0"/>
                <a:ea typeface="Sans Serif Collection" panose="020B0502040504020204" pitchFamily="34" charset="0"/>
                <a:cs typeface="Segoe UI" panose="020B0502040204020203" pitchFamily="34" charset="0"/>
              </a:rPr>
              <a:t>Jack Snyder applies the two-level-games approach to the explosive legacy of the Potsdam settlement: the East-West conflict over Berlin.</a:t>
            </a:r>
          </a:p>
          <a:p>
            <a:endParaRPr lang="en-US" sz="1800" dirty="0">
              <a:effectLst/>
              <a:latin typeface="Segoe UI" panose="020B0502040204020203" pitchFamily="34" charset="0"/>
              <a:ea typeface="Sans Serif Collection" panose="020B0502040504020204" pitchFamily="34" charset="0"/>
              <a:cs typeface="Segoe UI" panose="020B0502040204020203" pitchFamily="34" charset="0"/>
            </a:endParaRPr>
          </a:p>
          <a:p>
            <a:pPr marL="285750" indent="-285750">
              <a:buFont typeface="Arial" panose="020B0604020202020204" pitchFamily="34" charset="0"/>
              <a:buChar char="•"/>
            </a:pPr>
            <a:r>
              <a:rPr lang="en-US" sz="1800" dirty="0">
                <a:effectLst/>
                <a:latin typeface="Segoe UI" panose="020B0502040204020203" pitchFamily="34" charset="0"/>
                <a:ea typeface="Sans Serif Collection" panose="020B0502040504020204" pitchFamily="34" charset="0"/>
                <a:cs typeface="Segoe UI" panose="020B0502040204020203" pitchFamily="34" charset="0"/>
              </a:rPr>
              <a:t>Three case studies examine the relevance of the two-level-games model to issues in North-South relations: </a:t>
            </a:r>
          </a:p>
          <a:p>
            <a:pPr marL="719138" indent="-342900">
              <a:buAutoNum type="arabicParenBoth"/>
            </a:pPr>
            <a:r>
              <a:rPr lang="en-US" sz="1800" dirty="0">
                <a:latin typeface="Segoe UI" panose="020B0502040204020203" pitchFamily="34" charset="0"/>
                <a:ea typeface="Sans Serif Collection" panose="020B0502040504020204" pitchFamily="34" charset="0"/>
                <a:cs typeface="Segoe UI" panose="020B0502040204020203" pitchFamily="34" charset="0"/>
              </a:rPr>
              <a:t>T</a:t>
            </a:r>
            <a:r>
              <a:rPr lang="en-US" sz="1800" dirty="0">
                <a:effectLst/>
                <a:latin typeface="Segoe UI" panose="020B0502040204020203" pitchFamily="34" charset="0"/>
                <a:ea typeface="Sans Serif Collection" panose="020B0502040504020204" pitchFamily="34" charset="0"/>
                <a:cs typeface="Segoe UI" panose="020B0502040204020203" pitchFamily="34" charset="0"/>
              </a:rPr>
              <a:t>he Carter human rights policy in Argentina and Guatemala; </a:t>
            </a:r>
          </a:p>
          <a:p>
            <a:pPr marL="719138" indent="-342900">
              <a:buAutoNum type="arabicParenBoth"/>
            </a:pPr>
            <a:r>
              <a:rPr lang="en-US" sz="1800" dirty="0">
                <a:effectLst/>
                <a:latin typeface="Segoe UI" panose="020B0502040204020203" pitchFamily="34" charset="0"/>
                <a:ea typeface="Sans Serif Collection" panose="020B0502040504020204" pitchFamily="34" charset="0"/>
                <a:cs typeface="Segoe UI" panose="020B0502040204020203" pitchFamily="34" charset="0"/>
              </a:rPr>
              <a:t> U.S. policies toward Panama and Nicaragua; and </a:t>
            </a:r>
          </a:p>
          <a:p>
            <a:pPr marL="719138" indent="-342900">
              <a:buAutoNum type="arabicParenBoth"/>
            </a:pPr>
            <a:r>
              <a:rPr lang="en-US" sz="1800" dirty="0">
                <a:effectLst/>
                <a:latin typeface="Segoe UI" panose="020B0502040204020203" pitchFamily="34" charset="0"/>
                <a:ea typeface="Sans Serif Collection" panose="020B0502040504020204" pitchFamily="34" charset="0"/>
                <a:cs typeface="Segoe UI" panose="020B0502040204020203" pitchFamily="34" charset="0"/>
              </a:rPr>
              <a:t>International Monetary Fund (IMF) stabilization agreements in Jamaica and Somalia. </a:t>
            </a:r>
          </a:p>
          <a:p>
            <a:pPr marL="342900" indent="-342900">
              <a:buAutoNum type="arabicParenBoth"/>
            </a:pPr>
            <a:endParaRPr lang="en-US" sz="1800" dirty="0">
              <a:effectLst/>
              <a:latin typeface="Segoe UI" panose="020B0502040204020203" pitchFamily="34" charset="0"/>
              <a:ea typeface="Sans Serif Collection" panose="020B0502040504020204" pitchFamily="34" charset="0"/>
              <a:cs typeface="Segoe UI" panose="020B0502040204020203" pitchFamily="34" charset="0"/>
            </a:endParaRPr>
          </a:p>
          <a:p>
            <a:pPr marL="285750" indent="-285750">
              <a:buFont typeface="Arial" panose="020B0604020202020204" pitchFamily="34" charset="0"/>
              <a:buChar char="•"/>
            </a:pPr>
            <a:r>
              <a:rPr lang="en-US" sz="1800" dirty="0">
                <a:effectLst/>
                <a:latin typeface="Segoe UI" panose="020B0502040204020203" pitchFamily="34" charset="0"/>
                <a:ea typeface="Sans Serif Collection" panose="020B0502040504020204" pitchFamily="34" charset="0"/>
                <a:cs typeface="Segoe UI" panose="020B0502040204020203" pitchFamily="34" charset="0"/>
              </a:rPr>
              <a:t>All three are cases of coercive diplomacy, in which the ability to “ratify” a threat (that is, to win adequate domestic support for implementing the threat) becomes a critical concern of statesmen.</a:t>
            </a:r>
            <a:endParaRPr lang="en-IN" sz="1800" dirty="0">
              <a:effectLst/>
              <a:latin typeface="Segoe UI" panose="020B0502040204020203" pitchFamily="34" charset="0"/>
              <a:ea typeface="Sans Serif Collection" panose="020B0502040504020204" pitchFamily="34" charset="0"/>
              <a:cs typeface="Segoe UI" panose="020B0502040204020203" pitchFamily="34" charset="0"/>
            </a:endParaRPr>
          </a:p>
          <a:p>
            <a:endParaRPr lang="en-IN" sz="1600" b="1" i="0" u="none" strike="noStrike" cap="none" dirty="0">
              <a:solidFill>
                <a:srgbClr val="000000"/>
              </a:solidFill>
              <a:latin typeface="Segoe UI" panose="020B0502040204020203" pitchFamily="34" charset="0"/>
              <a:ea typeface="Quattrocento Sans"/>
              <a:cs typeface="Segoe UI" panose="020B0502040204020203" pitchFamily="34" charset="0"/>
              <a:sym typeface="Quattrocento Sans"/>
            </a:endParaRPr>
          </a:p>
        </p:txBody>
      </p:sp>
    </p:spTree>
    <p:extLst>
      <p:ext uri="{BB962C8B-B14F-4D97-AF65-F5344CB8AC3E}">
        <p14:creationId xmlns:p14="http://schemas.microsoft.com/office/powerpoint/2010/main" val="1587792490"/>
      </p:ext>
    </p:extLst>
  </p:cSld>
  <p:clrMapOvr>
    <a:masterClrMapping/>
  </p:clrMapOvr>
</p:sld>
</file>

<file path=ppt/theme/theme1.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Θέμα του Offic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4902</TotalTime>
  <Words>1274</Words>
  <Application>Microsoft Office PowerPoint</Application>
  <PresentationFormat>Widescreen</PresentationFormat>
  <Paragraphs>91</Paragraphs>
  <Slides>13</Slides>
  <Notes>13</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13</vt:i4>
      </vt:variant>
    </vt:vector>
  </HeadingPairs>
  <TitlesOfParts>
    <vt:vector size="19" baseType="lpstr">
      <vt:lpstr>Calibri</vt:lpstr>
      <vt:lpstr>Segoe UI</vt:lpstr>
      <vt:lpstr>Century Gothic</vt:lpstr>
      <vt:lpstr>Arial</vt:lpstr>
      <vt:lpstr>Office Theme</vt:lpstr>
      <vt:lpstr>Θέμα του Office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Παρουσίαση του PowerPoint</dc:title>
  <dc:creator>WIN</dc:creator>
  <cp:lastModifiedBy>Rahul Nikam</cp:lastModifiedBy>
  <cp:revision>11</cp:revision>
  <dcterms:created xsi:type="dcterms:W3CDTF">2020-01-02T01:56:26Z</dcterms:created>
  <dcterms:modified xsi:type="dcterms:W3CDTF">2024-06-10T05:26:06Z</dcterms:modified>
</cp:coreProperties>
</file>