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Lst>
  <p:sldSz cx="12192000" cy="6858000"/>
  <p:notesSz cx="6951663" cy="10082213"/>
  <p:embeddedFontLst>
    <p:embeddedFont>
      <p:font typeface="Century Gothic"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18" autoAdjust="0"/>
    <p:restoredTop sz="94660"/>
  </p:normalViewPr>
  <p:slideViewPr>
    <p:cSldViewPr snapToGrid="0">
      <p:cViewPr varScale="1">
        <p:scale>
          <a:sx n="39" d="100"/>
          <a:sy n="39" d="100"/>
        </p:scale>
        <p:origin x="40" y="6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323842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8207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6809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9897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7653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1670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3633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5267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7095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0032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225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8697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3918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7496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6127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8862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1489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7645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273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8198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650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204167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nSpc>
                <a:spcPct val="107000"/>
              </a:lnSpc>
              <a:spcBef>
                <a:spcPts val="800"/>
              </a:spcBef>
              <a:spcAft>
                <a:spcPts val="800"/>
              </a:spcAft>
              <a:buNone/>
              <a:defRPr sz="2700" b="1">
                <a:solidFill>
                  <a:srgbClr val="003399"/>
                </a:solidFill>
                <a:latin typeface="Century Gothic"/>
                <a:ea typeface="Century Gothic"/>
                <a:cs typeface="Century Gothic"/>
              </a:defRPr>
            </a:lvl1pPr>
          </a:lstStyle>
          <a:p>
            <a:r>
              <a:rPr lang="en-US" dirty="0">
                <a:sym typeface="Century Gothic"/>
              </a:rPr>
              <a:t>Subject title: </a:t>
            </a:r>
            <a:r>
              <a:rPr lang="en-GB" dirty="0"/>
              <a:t>CLIMATE CHANGE DISPUTE LITIGATION</a:t>
            </a:r>
            <a:endParaRPr lang="en-US" dirty="0">
              <a:sym typeface="Century Gothic"/>
            </a:endParaRPr>
          </a:p>
          <a:p>
            <a:endParaRPr lang="en-US" dirty="0">
              <a:sym typeface="Century Gothic"/>
            </a:endParaRPr>
          </a:p>
          <a:p>
            <a:r>
              <a:rPr lang="en-US" dirty="0">
                <a:sym typeface="Century Gothic"/>
              </a:rPr>
              <a:t>Instructor Name: </a:t>
            </a:r>
            <a:r>
              <a:rPr lang="en-US" dirty="0" err="1">
                <a:sym typeface="Century Gothic"/>
              </a:rPr>
              <a:t>Nguyễn</a:t>
            </a:r>
            <a:r>
              <a:rPr lang="en-US" dirty="0">
                <a:sym typeface="Century Gothic"/>
              </a:rPr>
              <a:t> </a:t>
            </a:r>
            <a:r>
              <a:rPr lang="en-US" dirty="0" err="1">
                <a:sym typeface="Century Gothic"/>
              </a:rPr>
              <a:t>Thị</a:t>
            </a:r>
            <a:r>
              <a:rPr lang="en-US" dirty="0">
                <a:sym typeface="Century Gothic"/>
              </a:rPr>
              <a:t> </a:t>
            </a:r>
            <a:r>
              <a:rPr lang="en-US" dirty="0" err="1">
                <a:sym typeface="Century Gothic"/>
              </a:rPr>
              <a:t>Hồng</a:t>
            </a:r>
            <a:r>
              <a:rPr lang="en-US" dirty="0">
                <a:sym typeface="Century Gothic"/>
              </a:rPr>
              <a:t> Trinh</a:t>
            </a:r>
            <a:endParaRPr dirty="0">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8. </a:t>
            </a:r>
            <a:r>
              <a:rPr lang="en-US" sz="2400" b="1" dirty="0" smtClean="0">
                <a:solidFill>
                  <a:srgbClr val="FFFF00"/>
                </a:solidFill>
                <a:latin typeface="Arial" panose="020B0604020202020204" pitchFamily="34" charset="0"/>
                <a:cs typeface="Arial" panose="020B0604020202020204" pitchFamily="34" charset="0"/>
              </a:rPr>
              <a:t>THE INTERPLAY OF SCIENCE, ECONOMICS, AND ETHICS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8.2</a:t>
            </a:r>
            <a:r>
              <a:rPr lang="en-GB"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Role of Climate models, expert witnesses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dirty="0" smtClean="0">
                <a:solidFill>
                  <a:srgbClr val="002060"/>
                </a:solidFill>
                <a:latin typeface="Arial" panose="020B0604020202020204" pitchFamily="34" charset="0"/>
                <a:cs typeface="Arial" panose="020B0604020202020204" pitchFamily="34" charset="0"/>
              </a:rPr>
              <a:t>	</a:t>
            </a:r>
            <a:r>
              <a:rPr lang="en-US" sz="1800" b="1" dirty="0">
                <a:solidFill>
                  <a:srgbClr val="002060"/>
                </a:solidFill>
                <a:latin typeface="Arial" panose="020B0604020202020204" pitchFamily="34" charset="0"/>
                <a:cs typeface="Arial" panose="020B0604020202020204" pitchFamily="34" charset="0"/>
              </a:rPr>
              <a:t>Understanding Climate Model</a:t>
            </a:r>
          </a:p>
          <a:p>
            <a:r>
              <a:rPr lang="en-US" sz="1800" dirty="0" smtClean="0">
                <a:solidFill>
                  <a:srgbClr val="002060"/>
                </a:solidFill>
                <a:latin typeface="Arial" panose="020B0604020202020204" pitchFamily="34" charset="0"/>
                <a:cs typeface="Arial" panose="020B0604020202020204" pitchFamily="34" charset="0"/>
              </a:rPr>
              <a:t>	Climate </a:t>
            </a:r>
            <a:r>
              <a:rPr lang="en-US" sz="1800" dirty="0">
                <a:solidFill>
                  <a:srgbClr val="002060"/>
                </a:solidFill>
                <a:latin typeface="Arial" panose="020B0604020202020204" pitchFamily="34" charset="0"/>
                <a:cs typeface="Arial" panose="020B0604020202020204" pitchFamily="34" charset="0"/>
              </a:rPr>
              <a:t>models are sophisticated tools that simulate the interactions of the atmosphere, oceans, land surface, and ice. They are essential in predicting future climate conditions and are frequently scrutinized in legal settings</a:t>
            </a:r>
            <a:r>
              <a:rPr lang="en-US" sz="1800" dirty="0" smtClean="0">
                <a:solidFill>
                  <a:srgbClr val="002060"/>
                </a:solidFill>
                <a:latin typeface="Arial" panose="020B0604020202020204" pitchFamily="34" charset="0"/>
                <a:cs typeface="Arial" panose="020B0604020202020204" pitchFamily="34" charset="0"/>
              </a:rPr>
              <a:t>.</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Definition and components of climate models</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How models predict climate change</a:t>
            </a:r>
          </a:p>
          <a:p>
            <a:pPr marL="1028700" lvl="1" indent="-342900">
              <a:buFont typeface="Arial" panose="020B0604020202020204" pitchFamily="34" charset="0"/>
              <a:buChar char="•"/>
            </a:pPr>
            <a:endParaRPr lang="en-US" sz="18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09307"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8306479" y="2251251"/>
            <a:ext cx="1914525" cy="2390775"/>
          </a:xfrm>
          <a:prstGeom prst="rect">
            <a:avLst/>
          </a:prstGeom>
        </p:spPr>
      </p:pic>
    </p:spTree>
    <p:extLst>
      <p:ext uri="{BB962C8B-B14F-4D97-AF65-F5344CB8AC3E}">
        <p14:creationId xmlns:p14="http://schemas.microsoft.com/office/powerpoint/2010/main" val="2078526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8. </a:t>
            </a:r>
            <a:r>
              <a:rPr lang="en-US" sz="2400" b="1" dirty="0" smtClean="0">
                <a:solidFill>
                  <a:srgbClr val="FFFF00"/>
                </a:solidFill>
                <a:latin typeface="Arial" panose="020B0604020202020204" pitchFamily="34" charset="0"/>
                <a:cs typeface="Arial" panose="020B0604020202020204" pitchFamily="34" charset="0"/>
              </a:rPr>
              <a:t>THE INTERPLAY OF SCIENCE, ECONOMICS, AND ETHICS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8.2</a:t>
            </a:r>
            <a:r>
              <a:rPr lang="en-GB"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Role of Climate models, expert witnesses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dirty="0" smtClean="0">
                <a:solidFill>
                  <a:srgbClr val="002060"/>
                </a:solidFill>
                <a:latin typeface="Arial" panose="020B0604020202020204" pitchFamily="34" charset="0"/>
                <a:cs typeface="Arial" panose="020B0604020202020204" pitchFamily="34" charset="0"/>
              </a:rPr>
              <a:t>	</a:t>
            </a:r>
            <a:r>
              <a:rPr lang="en-US" sz="1800" b="1" dirty="0">
                <a:solidFill>
                  <a:srgbClr val="002060"/>
                </a:solidFill>
                <a:latin typeface="Arial" panose="020B0604020202020204" pitchFamily="34" charset="0"/>
                <a:cs typeface="Arial" panose="020B0604020202020204" pitchFamily="34" charset="0"/>
              </a:rPr>
              <a:t>Role of Climate Models in Legal Cases</a:t>
            </a:r>
          </a:p>
          <a:p>
            <a:r>
              <a:rPr lang="en-US" sz="1800" dirty="0" smtClean="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Climate models can provide critical evidence in cases regarding environmental regulations, damage assessments, and policy disputes. They help establish causal links between emissions and environmental </a:t>
            </a:r>
            <a:r>
              <a:rPr lang="en-US" sz="1800" dirty="0" smtClean="0">
                <a:solidFill>
                  <a:srgbClr val="002060"/>
                </a:solidFill>
                <a:latin typeface="Arial" panose="020B0604020202020204" pitchFamily="34" charset="0"/>
                <a:cs typeface="Arial" panose="020B0604020202020204" pitchFamily="34" charset="0"/>
              </a:rPr>
              <a:t>impacts.</a:t>
            </a:r>
            <a:endParaRPr lang="en-US" sz="1800" dirty="0">
              <a:solidFill>
                <a:srgbClr val="002060"/>
              </a:solidFill>
              <a:latin typeface="Arial" panose="020B0604020202020204" pitchFamily="34" charset="0"/>
              <a:cs typeface="Arial" panose="020B0604020202020204" pitchFamily="34" charset="0"/>
            </a:endParaRP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Examples of cases using climate models</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Impact of model predictions on legal outcomes</a:t>
            </a:r>
          </a:p>
          <a:p>
            <a:endParaRPr lang="en-US" sz="18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09307"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8306479" y="2251251"/>
            <a:ext cx="1914525" cy="2390775"/>
          </a:xfrm>
          <a:prstGeom prst="rect">
            <a:avLst/>
          </a:prstGeom>
        </p:spPr>
      </p:pic>
    </p:spTree>
    <p:extLst>
      <p:ext uri="{BB962C8B-B14F-4D97-AF65-F5344CB8AC3E}">
        <p14:creationId xmlns:p14="http://schemas.microsoft.com/office/powerpoint/2010/main" val="550579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8. </a:t>
            </a:r>
            <a:r>
              <a:rPr lang="en-US" sz="2400" b="1" dirty="0" smtClean="0">
                <a:solidFill>
                  <a:srgbClr val="FFFF00"/>
                </a:solidFill>
                <a:latin typeface="Arial" panose="020B0604020202020204" pitchFamily="34" charset="0"/>
                <a:cs typeface="Arial" panose="020B0604020202020204" pitchFamily="34" charset="0"/>
              </a:rPr>
              <a:t>THE INTERPLAY OF SCIENCE, ECONOMICS, AND ETHICS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8.2</a:t>
            </a:r>
            <a:r>
              <a:rPr lang="en-GB"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Role of Climate models, expert witnesses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dirty="0" smtClean="0">
                <a:solidFill>
                  <a:srgbClr val="002060"/>
                </a:solidFill>
                <a:latin typeface="Arial" panose="020B0604020202020204" pitchFamily="34" charset="0"/>
                <a:cs typeface="Arial" panose="020B0604020202020204" pitchFamily="34" charset="0"/>
              </a:rPr>
              <a:t>	</a:t>
            </a:r>
            <a:r>
              <a:rPr lang="en-US" sz="1800" b="1" dirty="0">
                <a:solidFill>
                  <a:srgbClr val="002060"/>
                </a:solidFill>
                <a:latin typeface="Arial" panose="020B0604020202020204" pitchFamily="34" charset="0"/>
                <a:cs typeface="Arial" panose="020B0604020202020204" pitchFamily="34" charset="0"/>
              </a:rPr>
              <a:t>Selecting and Qualifying Expert Witnesses</a:t>
            </a:r>
          </a:p>
          <a:p>
            <a:r>
              <a:rPr lang="en-US" sz="1800" dirty="0" smtClean="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The selection of expert witnesses is a key aspect in legal cases involving scientific evidence. Experts in climate science must not only be knowledgeable but also able to convey complex information clearly to non-scientists</a:t>
            </a:r>
            <a:r>
              <a:rPr lang="en-US" sz="1800" dirty="0" smtClean="0">
                <a:solidFill>
                  <a:srgbClr val="002060"/>
                </a:solidFill>
                <a:latin typeface="Arial" panose="020B0604020202020204" pitchFamily="34" charset="0"/>
                <a:cs typeface="Arial" panose="020B0604020202020204" pitchFamily="34" charset="0"/>
              </a:rPr>
              <a:t>.</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Criteria for selecting expert witnesses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Process of qualifying an expert in court</a:t>
            </a:r>
          </a:p>
          <a:p>
            <a:endParaRPr lang="en-US" sz="18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09307"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8306479" y="2251251"/>
            <a:ext cx="1914525" cy="2390775"/>
          </a:xfrm>
          <a:prstGeom prst="rect">
            <a:avLst/>
          </a:prstGeom>
        </p:spPr>
      </p:pic>
    </p:spTree>
    <p:extLst>
      <p:ext uri="{BB962C8B-B14F-4D97-AF65-F5344CB8AC3E}">
        <p14:creationId xmlns:p14="http://schemas.microsoft.com/office/powerpoint/2010/main" val="1937844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8. </a:t>
            </a:r>
            <a:r>
              <a:rPr lang="en-US" sz="2400" b="1" dirty="0" smtClean="0">
                <a:solidFill>
                  <a:srgbClr val="FFFF00"/>
                </a:solidFill>
                <a:latin typeface="Arial" panose="020B0604020202020204" pitchFamily="34" charset="0"/>
                <a:cs typeface="Arial" panose="020B0604020202020204" pitchFamily="34" charset="0"/>
              </a:rPr>
              <a:t>THE INTERPLAY OF SCIENCE, ECONOMICS, AND ETHICS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8.2</a:t>
            </a:r>
            <a:r>
              <a:rPr lang="en-GB"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Role of Climate models, expert witnesses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dirty="0" smtClean="0">
                <a:solidFill>
                  <a:srgbClr val="002060"/>
                </a:solidFill>
                <a:latin typeface="Arial" panose="020B0604020202020204" pitchFamily="34" charset="0"/>
                <a:cs typeface="Arial" panose="020B0604020202020204" pitchFamily="34" charset="0"/>
              </a:rPr>
              <a:t>	</a:t>
            </a:r>
            <a:r>
              <a:rPr lang="en-US" sz="1800" b="1" dirty="0">
                <a:solidFill>
                  <a:srgbClr val="002060"/>
                </a:solidFill>
                <a:latin typeface="Arial" panose="020B0604020202020204" pitchFamily="34" charset="0"/>
                <a:cs typeface="Arial" panose="020B0604020202020204" pitchFamily="34" charset="0"/>
              </a:rPr>
              <a:t>Challenges Faced by Expert Witnesses</a:t>
            </a:r>
          </a:p>
          <a:p>
            <a:r>
              <a:rPr lang="en-US" sz="1800" dirty="0" smtClean="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Expert witnesses often face significant challenges such as intense cross-examinations, biases in model interpretation, and the pressure to simplify complex data for understanding by judges and juries</a:t>
            </a:r>
            <a:r>
              <a:rPr lang="en-US" sz="1800" dirty="0" smtClean="0">
                <a:solidFill>
                  <a:srgbClr val="002060"/>
                </a:solidFill>
                <a:latin typeface="Arial" panose="020B0604020202020204" pitchFamily="34" charset="0"/>
                <a:cs typeface="Arial" panose="020B0604020202020204" pitchFamily="34" charset="0"/>
              </a:rPr>
              <a:t>.</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Common challenges in testimony</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Handling cross-examination and skepticism</a:t>
            </a:r>
          </a:p>
          <a:p>
            <a:endParaRPr lang="en-US" sz="18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09307"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8306479" y="2251251"/>
            <a:ext cx="1914525" cy="2390775"/>
          </a:xfrm>
          <a:prstGeom prst="rect">
            <a:avLst/>
          </a:prstGeom>
        </p:spPr>
      </p:pic>
    </p:spTree>
    <p:extLst>
      <p:ext uri="{BB962C8B-B14F-4D97-AF65-F5344CB8AC3E}">
        <p14:creationId xmlns:p14="http://schemas.microsoft.com/office/powerpoint/2010/main" val="4186818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8. </a:t>
            </a:r>
            <a:r>
              <a:rPr lang="en-US" sz="2400" b="1" dirty="0" smtClean="0">
                <a:solidFill>
                  <a:srgbClr val="FFFF00"/>
                </a:solidFill>
                <a:latin typeface="Arial" panose="020B0604020202020204" pitchFamily="34" charset="0"/>
                <a:cs typeface="Arial" panose="020B0604020202020204" pitchFamily="34" charset="0"/>
              </a:rPr>
              <a:t>THE INTERPLAY OF SCIENCE, ECONOMICS, AND ETHICS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8.2</a:t>
            </a:r>
            <a:r>
              <a:rPr lang="en-GB"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Role of Climate models, expert witnesses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dirty="0" smtClean="0">
                <a:solidFill>
                  <a:srgbClr val="002060"/>
                </a:solidFill>
                <a:latin typeface="Arial" panose="020B0604020202020204" pitchFamily="34" charset="0"/>
                <a:cs typeface="Arial" panose="020B0604020202020204" pitchFamily="34" charset="0"/>
              </a:rPr>
              <a:t>	</a:t>
            </a:r>
            <a:r>
              <a:rPr lang="en-US" sz="1800" b="1" dirty="0">
                <a:solidFill>
                  <a:srgbClr val="002060"/>
                </a:solidFill>
                <a:latin typeface="Arial" panose="020B0604020202020204" pitchFamily="34" charset="0"/>
                <a:cs typeface="Arial" panose="020B0604020202020204" pitchFamily="34" charset="0"/>
              </a:rPr>
              <a:t>Economic and Ethical Considerations</a:t>
            </a:r>
          </a:p>
          <a:p>
            <a:r>
              <a:rPr lang="en-US" sz="1800" dirty="0" smtClean="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The use of climate models and expert witnesses also involves significant economic and ethical considerations. Costs can be high, and ethical dilemmas may arise from conflicts of interest or pressures to alter interpretations</a:t>
            </a:r>
            <a:r>
              <a:rPr lang="en-US" sz="1800" dirty="0" smtClean="0">
                <a:solidFill>
                  <a:srgbClr val="002060"/>
                </a:solidFill>
                <a:latin typeface="Arial" panose="020B0604020202020204" pitchFamily="34" charset="0"/>
                <a:cs typeface="Arial" panose="020B0604020202020204" pitchFamily="34" charset="0"/>
              </a:rPr>
              <a:t>.</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Economic impact of employing expert witnesses</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Ethical considerations in expert testimony</a:t>
            </a:r>
          </a:p>
          <a:p>
            <a:endParaRPr lang="en-US" sz="18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09307"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8306479" y="2251251"/>
            <a:ext cx="1914525" cy="2390775"/>
          </a:xfrm>
          <a:prstGeom prst="rect">
            <a:avLst/>
          </a:prstGeom>
        </p:spPr>
      </p:pic>
    </p:spTree>
    <p:extLst>
      <p:ext uri="{BB962C8B-B14F-4D97-AF65-F5344CB8AC3E}">
        <p14:creationId xmlns:p14="http://schemas.microsoft.com/office/powerpoint/2010/main" val="247305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8. </a:t>
            </a:r>
            <a:r>
              <a:rPr lang="en-US" sz="2400" b="1" dirty="0" smtClean="0">
                <a:solidFill>
                  <a:srgbClr val="FFFF00"/>
                </a:solidFill>
                <a:latin typeface="Arial" panose="020B0604020202020204" pitchFamily="34" charset="0"/>
                <a:cs typeface="Arial" panose="020B0604020202020204" pitchFamily="34" charset="0"/>
              </a:rPr>
              <a:t>THE INTERPLAY OF SCIENCE, ECONOMICS, AND ETHICS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8.6</a:t>
            </a:r>
            <a:r>
              <a:rPr lang="en-GB"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Climate justice, intergenerational justice</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dirty="0" smtClean="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This presentation explores the crucial roles that climate models and expert witnesses play in the context of legal disputes related to climate issues. We will discuss how these elements help shape the interpretation and outcome of environmental litigation</a:t>
            </a:r>
            <a:r>
              <a:rPr lang="en-US" sz="1800" dirty="0" smtClean="0">
                <a:solidFill>
                  <a:srgbClr val="002060"/>
                </a:solidFill>
                <a:latin typeface="Arial" panose="020B0604020202020204" pitchFamily="34" charset="0"/>
                <a:cs typeface="Arial" panose="020B0604020202020204" pitchFamily="34" charset="0"/>
              </a:rPr>
              <a:t>.</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Overview of climate models in legal contexts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Importance of expert witnesses in interpreting complex scientific </a:t>
            </a:r>
            <a:r>
              <a:rPr lang="en-US" sz="1800" dirty="0" smtClean="0">
                <a:solidFill>
                  <a:srgbClr val="002060"/>
                </a:solidFill>
                <a:latin typeface="Arial" panose="020B0604020202020204" pitchFamily="34" charset="0"/>
                <a:cs typeface="Arial" panose="020B0604020202020204" pitchFamily="34" charset="0"/>
              </a:rPr>
              <a:t>data</a:t>
            </a:r>
            <a:endParaRPr lang="en-US" sz="1800" dirty="0">
              <a:solidFill>
                <a:srgbClr val="002060"/>
              </a:solidFill>
              <a:latin typeface="Arial" panose="020B0604020202020204" pitchFamily="34" charset="0"/>
              <a:cs typeface="Arial" panose="020B0604020202020204" pitchFamily="34" charset="0"/>
            </a:endParaRPr>
          </a:p>
          <a:p>
            <a:pPr marL="514350" indent="-285750">
              <a:buFont typeface="Arial" panose="020B0604020202020204" pitchFamily="34" charset="0"/>
              <a:buChar char="•"/>
            </a:pPr>
            <a:endParaRPr lang="en-US" sz="18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09307"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8242814" y="2537373"/>
            <a:ext cx="2238375" cy="2038350"/>
          </a:xfrm>
          <a:prstGeom prst="rect">
            <a:avLst/>
          </a:prstGeom>
        </p:spPr>
      </p:pic>
    </p:spTree>
    <p:extLst>
      <p:ext uri="{BB962C8B-B14F-4D97-AF65-F5344CB8AC3E}">
        <p14:creationId xmlns:p14="http://schemas.microsoft.com/office/powerpoint/2010/main" val="3616015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8. </a:t>
            </a:r>
            <a:r>
              <a:rPr lang="en-US" sz="2400" b="1" dirty="0" smtClean="0">
                <a:solidFill>
                  <a:srgbClr val="FFFF00"/>
                </a:solidFill>
                <a:latin typeface="Arial" panose="020B0604020202020204" pitchFamily="34" charset="0"/>
                <a:cs typeface="Arial" panose="020B0604020202020204" pitchFamily="34" charset="0"/>
              </a:rPr>
              <a:t>THE INTERPLAY OF SCIENCE, ECONOMICS, AND ETHICS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8.6</a:t>
            </a:r>
            <a:r>
              <a:rPr lang="en-GB"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Climate justice, intergenerational justice</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dirty="0" smtClean="0">
                <a:solidFill>
                  <a:srgbClr val="002060"/>
                </a:solidFill>
                <a:latin typeface="Arial" panose="020B0604020202020204" pitchFamily="34" charset="0"/>
                <a:cs typeface="Arial" panose="020B0604020202020204" pitchFamily="34" charset="0"/>
              </a:rPr>
              <a:t>	</a:t>
            </a:r>
            <a:r>
              <a:rPr lang="en-US" sz="1800" b="1" dirty="0">
                <a:solidFill>
                  <a:srgbClr val="002060"/>
                </a:solidFill>
                <a:latin typeface="Arial" panose="020B0604020202020204" pitchFamily="34" charset="0"/>
                <a:cs typeface="Arial" panose="020B0604020202020204" pitchFamily="34" charset="0"/>
              </a:rPr>
              <a:t>The Science Behind Climate Justice</a:t>
            </a:r>
          </a:p>
          <a:p>
            <a:pPr marL="685800" lvl="1" indent="0"/>
            <a:r>
              <a:rPr lang="en-US" sz="1800" dirty="0">
                <a:solidFill>
                  <a:srgbClr val="002060"/>
                </a:solidFill>
                <a:latin typeface="Arial" panose="020B0604020202020204" pitchFamily="34" charset="0"/>
                <a:cs typeface="Arial" panose="020B0604020202020204" pitchFamily="34" charset="0"/>
              </a:rPr>
              <a:t>Climate justice links environmental policies and their social implications. Scientific data on climate impacts helps us understand who is most affected by climate change and the fairness in the distribution of these impacts</a:t>
            </a:r>
            <a:r>
              <a:rPr lang="en-US" sz="1800" dirty="0" smtClean="0">
                <a:solidFill>
                  <a:srgbClr val="002060"/>
                </a:solidFill>
                <a:latin typeface="Arial" panose="020B0604020202020204" pitchFamily="34" charset="0"/>
                <a:cs typeface="Arial" panose="020B0604020202020204" pitchFamily="34" charset="0"/>
              </a:rPr>
              <a:t>.</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How scientific data supports claims for climate justice</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Case studies on vulnerable populations affected by climate change</a:t>
            </a:r>
          </a:p>
          <a:p>
            <a:pPr marL="971550" lvl="1" indent="-285750">
              <a:buFont typeface="Arial" panose="020B0604020202020204" pitchFamily="34" charset="0"/>
              <a:buChar char="•"/>
            </a:pPr>
            <a:endParaRPr lang="en-US" sz="18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09307"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8242814" y="2537373"/>
            <a:ext cx="2238375" cy="2038350"/>
          </a:xfrm>
          <a:prstGeom prst="rect">
            <a:avLst/>
          </a:prstGeom>
        </p:spPr>
      </p:pic>
    </p:spTree>
    <p:extLst>
      <p:ext uri="{BB962C8B-B14F-4D97-AF65-F5344CB8AC3E}">
        <p14:creationId xmlns:p14="http://schemas.microsoft.com/office/powerpoint/2010/main" val="2737054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8. </a:t>
            </a:r>
            <a:r>
              <a:rPr lang="en-US" sz="2400" b="1" dirty="0" smtClean="0">
                <a:solidFill>
                  <a:srgbClr val="FFFF00"/>
                </a:solidFill>
                <a:latin typeface="Arial" panose="020B0604020202020204" pitchFamily="34" charset="0"/>
                <a:cs typeface="Arial" panose="020B0604020202020204" pitchFamily="34" charset="0"/>
              </a:rPr>
              <a:t>THE INTERPLAY OF SCIENCE, ECONOMICS, AND ETHICS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8.6</a:t>
            </a:r>
            <a:r>
              <a:rPr lang="en-GB"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Climate justice, intergenerational justice</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dirty="0" smtClean="0">
                <a:solidFill>
                  <a:srgbClr val="002060"/>
                </a:solidFill>
                <a:latin typeface="Arial" panose="020B0604020202020204" pitchFamily="34" charset="0"/>
                <a:cs typeface="Arial" panose="020B0604020202020204" pitchFamily="34" charset="0"/>
              </a:rPr>
              <a:t>	</a:t>
            </a:r>
            <a:r>
              <a:rPr lang="en-US" sz="1800" b="1" dirty="0">
                <a:solidFill>
                  <a:srgbClr val="002060"/>
                </a:solidFill>
                <a:latin typeface="Arial" panose="020B0604020202020204" pitchFamily="34" charset="0"/>
                <a:cs typeface="Arial" panose="020B0604020202020204" pitchFamily="34" charset="0"/>
              </a:rPr>
              <a:t>Economic Aspects of Climate Justice</a:t>
            </a:r>
          </a:p>
          <a:p>
            <a:pPr marL="685800" lvl="1" indent="0"/>
            <a:r>
              <a:rPr lang="en-US" sz="1800" dirty="0">
                <a:solidFill>
                  <a:srgbClr val="002060"/>
                </a:solidFill>
                <a:latin typeface="Arial" panose="020B0604020202020204" pitchFamily="34" charset="0"/>
                <a:cs typeface="Arial" panose="020B0604020202020204" pitchFamily="34" charset="0"/>
              </a:rPr>
              <a:t>The economic dimension of climate justice involves the analysis of who bears the cost of adaptation and mitigation. It challenges us to consider equitable economic policies that do not disproportionately burden the less affluent</a:t>
            </a:r>
            <a:r>
              <a:rPr lang="en-US" sz="1800" dirty="0" smtClean="0">
                <a:solidFill>
                  <a:srgbClr val="002060"/>
                </a:solidFill>
                <a:latin typeface="Arial" panose="020B0604020202020204" pitchFamily="34" charset="0"/>
                <a:cs typeface="Arial" panose="020B0604020202020204" pitchFamily="34" charset="0"/>
              </a:rPr>
              <a:t>.</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Discussion of economic disparities in climate adaptation</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Examples of funding mechanisms for equitable climate finance</a:t>
            </a:r>
          </a:p>
          <a:p>
            <a:pPr marL="971550" lvl="1" indent="-285750">
              <a:buFont typeface="Arial" panose="020B0604020202020204" pitchFamily="34" charset="0"/>
              <a:buChar char="•"/>
            </a:pPr>
            <a:endParaRPr lang="en-US" sz="18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09307"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8242814" y="2537373"/>
            <a:ext cx="2238375" cy="2038350"/>
          </a:xfrm>
          <a:prstGeom prst="rect">
            <a:avLst/>
          </a:prstGeom>
        </p:spPr>
      </p:pic>
    </p:spTree>
    <p:extLst>
      <p:ext uri="{BB962C8B-B14F-4D97-AF65-F5344CB8AC3E}">
        <p14:creationId xmlns:p14="http://schemas.microsoft.com/office/powerpoint/2010/main" val="838218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8. </a:t>
            </a:r>
            <a:r>
              <a:rPr lang="en-US" sz="2400" b="1" dirty="0" smtClean="0">
                <a:solidFill>
                  <a:srgbClr val="FFFF00"/>
                </a:solidFill>
                <a:latin typeface="Arial" panose="020B0604020202020204" pitchFamily="34" charset="0"/>
                <a:cs typeface="Arial" panose="020B0604020202020204" pitchFamily="34" charset="0"/>
              </a:rPr>
              <a:t>THE INTERPLAY OF SCIENCE, ECONOMICS, AND ETHICS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8.6</a:t>
            </a:r>
            <a:r>
              <a:rPr lang="en-GB"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Climate justice, intergenerational justice</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dirty="0" smtClean="0">
                <a:solidFill>
                  <a:srgbClr val="002060"/>
                </a:solidFill>
                <a:latin typeface="Arial" panose="020B0604020202020204" pitchFamily="34" charset="0"/>
                <a:cs typeface="Arial" panose="020B0604020202020204" pitchFamily="34" charset="0"/>
              </a:rPr>
              <a:t>	</a:t>
            </a:r>
            <a:r>
              <a:rPr lang="en-US" sz="1800" b="1" dirty="0">
                <a:solidFill>
                  <a:srgbClr val="002060"/>
                </a:solidFill>
                <a:latin typeface="Arial" panose="020B0604020202020204" pitchFamily="34" charset="0"/>
                <a:cs typeface="Arial" panose="020B0604020202020204" pitchFamily="34" charset="0"/>
              </a:rPr>
              <a:t>Intergenerational Justice in Climate Policies</a:t>
            </a:r>
          </a:p>
          <a:p>
            <a:pPr marL="685800" lvl="1" indent="0"/>
            <a:r>
              <a:rPr lang="en-US" sz="1800" dirty="0">
                <a:solidFill>
                  <a:srgbClr val="002060"/>
                </a:solidFill>
                <a:latin typeface="Arial" panose="020B0604020202020204" pitchFamily="34" charset="0"/>
                <a:cs typeface="Arial" panose="020B0604020202020204" pitchFamily="34" charset="0"/>
              </a:rPr>
              <a:t>Intergenerational justice demands that the rights and welfare of future generations are considered in current climate policies. This involves creating long-term solutions that prevent future harm</a:t>
            </a:r>
            <a:r>
              <a:rPr lang="en-US" sz="1800" dirty="0" smtClean="0">
                <a:solidFill>
                  <a:srgbClr val="002060"/>
                </a:solidFill>
                <a:latin typeface="Arial" panose="020B0604020202020204" pitchFamily="34" charset="0"/>
                <a:cs typeface="Arial" panose="020B0604020202020204" pitchFamily="34" charset="0"/>
              </a:rPr>
              <a:t>.</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Principles of intergenerational justice</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Impact of current policies on future generations</a:t>
            </a:r>
          </a:p>
          <a:p>
            <a:pPr marL="971550" lvl="1" indent="-285750">
              <a:buFont typeface="Arial" panose="020B0604020202020204" pitchFamily="34" charset="0"/>
              <a:buChar char="•"/>
            </a:pPr>
            <a:endParaRPr lang="en-US" sz="18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09307"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8242814" y="2537373"/>
            <a:ext cx="2238375" cy="2038350"/>
          </a:xfrm>
          <a:prstGeom prst="rect">
            <a:avLst/>
          </a:prstGeom>
        </p:spPr>
      </p:pic>
    </p:spTree>
    <p:extLst>
      <p:ext uri="{BB962C8B-B14F-4D97-AF65-F5344CB8AC3E}">
        <p14:creationId xmlns:p14="http://schemas.microsoft.com/office/powerpoint/2010/main" val="3442632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8. </a:t>
            </a:r>
            <a:r>
              <a:rPr lang="en-US" sz="2400" b="1" dirty="0" smtClean="0">
                <a:solidFill>
                  <a:srgbClr val="FFFF00"/>
                </a:solidFill>
                <a:latin typeface="Arial" panose="020B0604020202020204" pitchFamily="34" charset="0"/>
                <a:cs typeface="Arial" panose="020B0604020202020204" pitchFamily="34" charset="0"/>
              </a:rPr>
              <a:t>THE INTERPLAY OF SCIENCE, ECONOMICS, AND ETHICS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8.6</a:t>
            </a:r>
            <a:r>
              <a:rPr lang="en-GB"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Climate justice, intergenerational justice</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dirty="0" smtClean="0">
                <a:solidFill>
                  <a:srgbClr val="002060"/>
                </a:solidFill>
                <a:latin typeface="Arial" panose="020B0604020202020204" pitchFamily="34" charset="0"/>
                <a:cs typeface="Arial" panose="020B0604020202020204" pitchFamily="34" charset="0"/>
              </a:rPr>
              <a:t>	</a:t>
            </a:r>
            <a:r>
              <a:rPr lang="en-US" sz="1800" b="1" dirty="0">
                <a:solidFill>
                  <a:srgbClr val="002060"/>
                </a:solidFill>
                <a:latin typeface="Arial" panose="020B0604020202020204" pitchFamily="34" charset="0"/>
                <a:cs typeface="Arial" panose="020B0604020202020204" pitchFamily="34" charset="0"/>
              </a:rPr>
              <a:t>Legal Frameworks Supporting Climate and Intergenerational Justice</a:t>
            </a:r>
          </a:p>
          <a:p>
            <a:pPr marL="685800" lvl="1" indent="0"/>
            <a:r>
              <a:rPr lang="en-US" sz="1800" dirty="0">
                <a:solidFill>
                  <a:srgbClr val="002060"/>
                </a:solidFill>
                <a:latin typeface="Arial" panose="020B0604020202020204" pitchFamily="34" charset="0"/>
                <a:cs typeface="Arial" panose="020B0604020202020204" pitchFamily="34" charset="0"/>
              </a:rPr>
              <a:t>Legal frameworks are essential for enforcing climate and intergenerational justice. This includes international treaties and national laws that aim to protect the environment and ensure equitable resource distribution across generations</a:t>
            </a:r>
            <a:r>
              <a:rPr lang="en-US" sz="1800" dirty="0" smtClean="0">
                <a:solidFill>
                  <a:srgbClr val="002060"/>
                </a:solidFill>
                <a:latin typeface="Arial" panose="020B0604020202020204" pitchFamily="34" charset="0"/>
                <a:cs typeface="Arial" panose="020B0604020202020204" pitchFamily="34" charset="0"/>
              </a:rPr>
              <a:t>.</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Key international treaties and national laws</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Case studies of successful legal enforcement</a:t>
            </a:r>
          </a:p>
          <a:p>
            <a:pPr marL="685800" lvl="1" indent="0"/>
            <a:endParaRPr lang="en-US" sz="18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09307"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8242814" y="2537373"/>
            <a:ext cx="2238375" cy="2038350"/>
          </a:xfrm>
          <a:prstGeom prst="rect">
            <a:avLst/>
          </a:prstGeom>
        </p:spPr>
      </p:pic>
    </p:spTree>
    <p:extLst>
      <p:ext uri="{BB962C8B-B14F-4D97-AF65-F5344CB8AC3E}">
        <p14:creationId xmlns:p14="http://schemas.microsoft.com/office/powerpoint/2010/main" val="72695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8. </a:t>
            </a:r>
            <a:r>
              <a:rPr lang="en-US" sz="2400" b="1" dirty="0" smtClean="0">
                <a:solidFill>
                  <a:srgbClr val="FFFF00"/>
                </a:solidFill>
                <a:latin typeface="Arial" panose="020B0604020202020204" pitchFamily="34" charset="0"/>
                <a:cs typeface="Arial" panose="020B0604020202020204" pitchFamily="34" charset="0"/>
              </a:rPr>
              <a:t>THE INTERPLAY OF SCIENCE, ECONOMICS, AND ETHICS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8.1</a:t>
            </a:r>
            <a:r>
              <a:rPr lang="en-GB"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Scientific Evidence in Court</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2000" dirty="0" smtClean="0">
                <a:solidFill>
                  <a:srgbClr val="002060"/>
                </a:solidFill>
                <a:latin typeface="Arial" panose="020B0604020202020204" pitchFamily="34" charset="0"/>
                <a:cs typeface="Arial" panose="020B0604020202020204" pitchFamily="34" charset="0"/>
              </a:rPr>
              <a:t>	This </a:t>
            </a:r>
            <a:r>
              <a:rPr lang="en-US" sz="2000" dirty="0">
                <a:solidFill>
                  <a:srgbClr val="002060"/>
                </a:solidFill>
                <a:latin typeface="Arial" panose="020B0604020202020204" pitchFamily="34" charset="0"/>
                <a:cs typeface="Arial" panose="020B0604020202020204" pitchFamily="34" charset="0"/>
              </a:rPr>
              <a:t>section explores the critical role of scientific evidence in judicial processes. We will examine how science intersects with the law, the challenges of presenting scientific evidence, and its implications for justice and policy </a:t>
            </a:r>
            <a:r>
              <a:rPr lang="en-US" sz="2000" dirty="0" smtClean="0">
                <a:solidFill>
                  <a:srgbClr val="002060"/>
                </a:solidFill>
                <a:latin typeface="Arial" panose="020B0604020202020204" pitchFamily="34" charset="0"/>
                <a:cs typeface="Arial" panose="020B0604020202020204" pitchFamily="34" charset="0"/>
              </a:rPr>
              <a:t>making</a:t>
            </a:r>
          </a:p>
          <a:p>
            <a:pPr marL="971550" lvl="1" indent="-28575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Definition of scientific evidence</a:t>
            </a:r>
          </a:p>
          <a:p>
            <a:pPr marL="971550" lvl="1" indent="-28575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Overview of its role in litigation and policy</a:t>
            </a:r>
          </a:p>
          <a:p>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060321"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7870372" y="2394498"/>
            <a:ext cx="2610818" cy="2397310"/>
          </a:xfrm>
          <a:prstGeom prst="rect">
            <a:avLst/>
          </a:prstGeom>
        </p:spPr>
      </p:pic>
    </p:spTree>
    <p:extLst>
      <p:ext uri="{BB962C8B-B14F-4D97-AF65-F5344CB8AC3E}">
        <p14:creationId xmlns:p14="http://schemas.microsoft.com/office/powerpoint/2010/main" val="3623312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8. </a:t>
            </a:r>
            <a:r>
              <a:rPr lang="en-US" sz="2400" b="1" dirty="0" smtClean="0">
                <a:solidFill>
                  <a:srgbClr val="FFFF00"/>
                </a:solidFill>
                <a:latin typeface="Arial" panose="020B0604020202020204" pitchFamily="34" charset="0"/>
                <a:cs typeface="Arial" panose="020B0604020202020204" pitchFamily="34" charset="0"/>
              </a:rPr>
              <a:t>THE INTERPLAY OF SCIENCE, ECONOMICS, AND ETHICS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8.6</a:t>
            </a:r>
            <a:r>
              <a:rPr lang="en-GB"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Climate justice, intergenerational justice</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dirty="0" smtClean="0">
                <a:solidFill>
                  <a:srgbClr val="002060"/>
                </a:solidFill>
                <a:latin typeface="Arial" panose="020B0604020202020204" pitchFamily="34" charset="0"/>
                <a:cs typeface="Arial" panose="020B0604020202020204" pitchFamily="34" charset="0"/>
              </a:rPr>
              <a:t>	</a:t>
            </a:r>
            <a:r>
              <a:rPr lang="en-US" sz="1800" b="1" dirty="0">
                <a:solidFill>
                  <a:srgbClr val="002060"/>
                </a:solidFill>
                <a:latin typeface="Arial" panose="020B0604020202020204" pitchFamily="34" charset="0"/>
                <a:cs typeface="Arial" panose="020B0604020202020204" pitchFamily="34" charset="0"/>
              </a:rPr>
              <a:t>Challenges to Implementing Climate Justice</a:t>
            </a:r>
          </a:p>
          <a:p>
            <a:pPr marL="685800" lvl="1" indent="0"/>
            <a:r>
              <a:rPr lang="en-US" sz="1800" dirty="0">
                <a:solidFill>
                  <a:srgbClr val="002060"/>
                </a:solidFill>
                <a:latin typeface="Arial" panose="020B0604020202020204" pitchFamily="34" charset="0"/>
                <a:cs typeface="Arial" panose="020B0604020202020204" pitchFamily="34" charset="0"/>
              </a:rPr>
              <a:t>Implementing climate justice faces numerous challenges including political resistance, economic constraints, and the need for widespread societal change</a:t>
            </a:r>
            <a:r>
              <a:rPr lang="en-US" sz="1800" dirty="0" smtClean="0">
                <a:solidFill>
                  <a:srgbClr val="002060"/>
                </a:solidFill>
                <a:latin typeface="Arial" panose="020B0604020202020204" pitchFamily="34" charset="0"/>
                <a:cs typeface="Arial" panose="020B0604020202020204" pitchFamily="34" charset="0"/>
              </a:rPr>
              <a:t>.</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Major obstacles in achieving climate justice</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Discussion of resistance from various sectors</a:t>
            </a:r>
          </a:p>
          <a:p>
            <a:pPr marL="971550" lvl="1" indent="-285750">
              <a:buFont typeface="Arial" panose="020B0604020202020204" pitchFamily="34" charset="0"/>
              <a:buChar char="•"/>
            </a:pPr>
            <a:endParaRPr lang="en-US" sz="18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09307"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8242814" y="2537373"/>
            <a:ext cx="2238375" cy="2038350"/>
          </a:xfrm>
          <a:prstGeom prst="rect">
            <a:avLst/>
          </a:prstGeom>
        </p:spPr>
      </p:pic>
    </p:spTree>
    <p:extLst>
      <p:ext uri="{BB962C8B-B14F-4D97-AF65-F5344CB8AC3E}">
        <p14:creationId xmlns:p14="http://schemas.microsoft.com/office/powerpoint/2010/main" val="2743467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8. </a:t>
            </a:r>
            <a:r>
              <a:rPr lang="en-US" sz="2400" b="1" dirty="0" smtClean="0">
                <a:solidFill>
                  <a:srgbClr val="FFFF00"/>
                </a:solidFill>
                <a:latin typeface="Arial" panose="020B0604020202020204" pitchFamily="34" charset="0"/>
                <a:cs typeface="Arial" panose="020B0604020202020204" pitchFamily="34" charset="0"/>
              </a:rPr>
              <a:t>THE INTERPLAY OF SCIENCE, ECONOMICS, AND ETHICS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8.6</a:t>
            </a:r>
            <a:r>
              <a:rPr lang="en-GB"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Climate justice, intergenerational justice</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dirty="0" smtClean="0">
                <a:solidFill>
                  <a:srgbClr val="002060"/>
                </a:solidFill>
                <a:latin typeface="Arial" panose="020B0604020202020204" pitchFamily="34" charset="0"/>
                <a:cs typeface="Arial" panose="020B0604020202020204" pitchFamily="34" charset="0"/>
              </a:rPr>
              <a:t>	</a:t>
            </a:r>
            <a:r>
              <a:rPr lang="en-US" sz="1800" b="1" dirty="0">
                <a:solidFill>
                  <a:srgbClr val="002060"/>
                </a:solidFill>
                <a:latin typeface="Arial" panose="020B0604020202020204" pitchFamily="34" charset="0"/>
                <a:cs typeface="Arial" panose="020B0604020202020204" pitchFamily="34" charset="0"/>
              </a:rPr>
              <a:t>Future Outlook and Calls to Action</a:t>
            </a:r>
          </a:p>
          <a:p>
            <a:pPr marL="685800" lvl="1" indent="0"/>
            <a:r>
              <a:rPr lang="en-US" sz="1800" dirty="0" smtClean="0">
                <a:solidFill>
                  <a:srgbClr val="002060"/>
                </a:solidFill>
                <a:latin typeface="Arial" panose="020B0604020202020204" pitchFamily="34" charset="0"/>
                <a:cs typeface="Arial" panose="020B0604020202020204" pitchFamily="34" charset="0"/>
              </a:rPr>
              <a:t>Implementing </a:t>
            </a:r>
            <a:r>
              <a:rPr lang="en-US" sz="1800" dirty="0">
                <a:solidFill>
                  <a:srgbClr val="002060"/>
                </a:solidFill>
                <a:latin typeface="Arial" panose="020B0604020202020204" pitchFamily="34" charset="0"/>
                <a:cs typeface="Arial" panose="020B0604020202020204" pitchFamily="34" charset="0"/>
              </a:rPr>
              <a:t>climate justice faces numerous The future of climate justice and intergenerational justice hinges on our actions today. Advocacy, continued research, and innovative policies are crucial for advancing these agendas</a:t>
            </a:r>
            <a:r>
              <a:rPr lang="en-US" sz="1800" dirty="0" smtClean="0">
                <a:solidFill>
                  <a:srgbClr val="002060"/>
                </a:solidFill>
                <a:latin typeface="Arial" panose="020B0604020202020204" pitchFamily="34" charset="0"/>
                <a:cs typeface="Arial" panose="020B0604020202020204" pitchFamily="34" charset="0"/>
              </a:rPr>
              <a:t>.</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Strategies for promoting climate and intergenerational justice</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Role of education and public awareness</a:t>
            </a:r>
          </a:p>
          <a:p>
            <a:pPr marL="685800" lvl="1" indent="0"/>
            <a:endParaRPr lang="en-US" sz="18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09307"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8242814" y="2537373"/>
            <a:ext cx="2238375" cy="2038350"/>
          </a:xfrm>
          <a:prstGeom prst="rect">
            <a:avLst/>
          </a:prstGeom>
        </p:spPr>
      </p:pic>
    </p:spTree>
    <p:extLst>
      <p:ext uri="{BB962C8B-B14F-4D97-AF65-F5344CB8AC3E}">
        <p14:creationId xmlns:p14="http://schemas.microsoft.com/office/powerpoint/2010/main" val="129874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8. </a:t>
            </a:r>
            <a:r>
              <a:rPr lang="en-US" sz="2400" b="1" dirty="0" smtClean="0">
                <a:solidFill>
                  <a:srgbClr val="FFFF00"/>
                </a:solidFill>
                <a:latin typeface="Arial" panose="020B0604020202020204" pitchFamily="34" charset="0"/>
                <a:cs typeface="Arial" panose="020B0604020202020204" pitchFamily="34" charset="0"/>
              </a:rPr>
              <a:t>THE INTERPLAY OF SCIENCE, ECONOMICS, AND ETHICS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8.1</a:t>
            </a:r>
            <a:r>
              <a:rPr lang="en-GB"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Scientific Evidence in Court</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2000" dirty="0" smtClean="0">
                <a:solidFill>
                  <a:srgbClr val="002060"/>
                </a:solidFill>
                <a:latin typeface="Arial" panose="020B0604020202020204" pitchFamily="34" charset="0"/>
                <a:cs typeface="Arial" panose="020B0604020202020204" pitchFamily="34" charset="0"/>
              </a:rPr>
              <a:t>	</a:t>
            </a:r>
            <a:r>
              <a:rPr lang="en-US" sz="1800" b="1" dirty="0">
                <a:solidFill>
                  <a:srgbClr val="002060"/>
                </a:solidFill>
                <a:latin typeface="Arial" panose="020B0604020202020204" pitchFamily="34" charset="0"/>
                <a:cs typeface="Arial" panose="020B0604020202020204" pitchFamily="34" charset="0"/>
              </a:rPr>
              <a:t>Types of Scientific Evidence Used in Court</a:t>
            </a:r>
          </a:p>
          <a:p>
            <a:r>
              <a:rPr lang="en-US" sz="1800" dirty="0" smtClean="0">
                <a:solidFill>
                  <a:srgbClr val="002060"/>
                </a:solidFill>
                <a:latin typeface="Arial" panose="020B0604020202020204" pitchFamily="34" charset="0"/>
                <a:cs typeface="Arial" panose="020B0604020202020204" pitchFamily="34" charset="0"/>
              </a:rPr>
              <a:t>	Scientific </a:t>
            </a:r>
            <a:r>
              <a:rPr lang="en-US" sz="1800" dirty="0">
                <a:solidFill>
                  <a:srgbClr val="002060"/>
                </a:solidFill>
                <a:latin typeface="Arial" panose="020B0604020202020204" pitchFamily="34" charset="0"/>
                <a:cs typeface="Arial" panose="020B0604020202020204" pitchFamily="34" charset="0"/>
              </a:rPr>
              <a:t>evidence can vary widely in nature and use. Common types include DNA analysis, chemical substance testing, digital data forensics, and environmental impact assessments. Each type plays a unique role depending on the case context</a:t>
            </a:r>
            <a:r>
              <a:rPr lang="en-US" sz="1800" dirty="0" smtClean="0">
                <a:solidFill>
                  <a:srgbClr val="002060"/>
                </a:solidFill>
                <a:latin typeface="Arial" panose="020B0604020202020204" pitchFamily="34" charset="0"/>
                <a:cs typeface="Arial" panose="020B0604020202020204" pitchFamily="34" charset="0"/>
              </a:rPr>
              <a:t>.</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Examples of scientific evidence</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Discussion on reliability and relevance</a:t>
            </a:r>
          </a:p>
          <a:p>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060321"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7870372" y="2394498"/>
            <a:ext cx="2610818" cy="2397310"/>
          </a:xfrm>
          <a:prstGeom prst="rect">
            <a:avLst/>
          </a:prstGeom>
        </p:spPr>
      </p:pic>
    </p:spTree>
    <p:extLst>
      <p:ext uri="{BB962C8B-B14F-4D97-AF65-F5344CB8AC3E}">
        <p14:creationId xmlns:p14="http://schemas.microsoft.com/office/powerpoint/2010/main" val="484035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8. </a:t>
            </a:r>
            <a:r>
              <a:rPr lang="en-US" sz="2400" b="1" dirty="0" smtClean="0">
                <a:solidFill>
                  <a:srgbClr val="FFFF00"/>
                </a:solidFill>
                <a:latin typeface="Arial" panose="020B0604020202020204" pitchFamily="34" charset="0"/>
                <a:cs typeface="Arial" panose="020B0604020202020204" pitchFamily="34" charset="0"/>
              </a:rPr>
              <a:t>THE INTERPLAY OF SCIENCE, ECONOMICS, AND ETHICS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8.1</a:t>
            </a:r>
            <a:r>
              <a:rPr lang="en-GB"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Scientific Evidence in Court</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2000" dirty="0" smtClean="0">
                <a:solidFill>
                  <a:srgbClr val="002060"/>
                </a:solidFill>
                <a:latin typeface="Arial" panose="020B0604020202020204" pitchFamily="34" charset="0"/>
                <a:cs typeface="Arial" panose="020B0604020202020204" pitchFamily="34" charset="0"/>
              </a:rPr>
              <a:t>	</a:t>
            </a:r>
            <a:r>
              <a:rPr lang="en-US" sz="1800" b="1" dirty="0">
                <a:solidFill>
                  <a:srgbClr val="002060"/>
                </a:solidFill>
                <a:latin typeface="Arial" panose="020B0604020202020204" pitchFamily="34" charset="0"/>
                <a:cs typeface="Arial" panose="020B0604020202020204" pitchFamily="34" charset="0"/>
              </a:rPr>
              <a:t>The Admissibility of Scientific Evidence</a:t>
            </a:r>
          </a:p>
          <a:p>
            <a:r>
              <a:rPr lang="en-US" sz="1800" dirty="0" smtClean="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Not all scientific evidence is admissible in court. The admissibility is governed by criteria such as relevance, reliability, and sufficiency, which can vary by jurisdiction. Key legal standards include the </a:t>
            </a:r>
            <a:r>
              <a:rPr lang="en-US" sz="1800" dirty="0" err="1">
                <a:solidFill>
                  <a:srgbClr val="002060"/>
                </a:solidFill>
                <a:latin typeface="Arial" panose="020B0604020202020204" pitchFamily="34" charset="0"/>
                <a:cs typeface="Arial" panose="020B0604020202020204" pitchFamily="34" charset="0"/>
              </a:rPr>
              <a:t>Daubert</a:t>
            </a:r>
            <a:r>
              <a:rPr lang="en-US" sz="1800" dirty="0">
                <a:solidFill>
                  <a:srgbClr val="002060"/>
                </a:solidFill>
                <a:latin typeface="Arial" panose="020B0604020202020204" pitchFamily="34" charset="0"/>
                <a:cs typeface="Arial" panose="020B0604020202020204" pitchFamily="34" charset="0"/>
              </a:rPr>
              <a:t> Standard in the U.S</a:t>
            </a:r>
            <a:r>
              <a:rPr lang="en-US" sz="1800" dirty="0" smtClean="0">
                <a:solidFill>
                  <a:srgbClr val="002060"/>
                </a:solidFill>
                <a:latin typeface="Arial" panose="020B0604020202020204" pitchFamily="34" charset="0"/>
                <a:cs typeface="Arial" panose="020B0604020202020204" pitchFamily="34" charset="0"/>
              </a:rPr>
              <a:t>.“</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Criteria for admissibility</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Explanation of </a:t>
            </a:r>
            <a:r>
              <a:rPr lang="en-US" sz="1800" dirty="0" err="1">
                <a:solidFill>
                  <a:srgbClr val="002060"/>
                </a:solidFill>
                <a:latin typeface="Arial" panose="020B0604020202020204" pitchFamily="34" charset="0"/>
                <a:cs typeface="Arial" panose="020B0604020202020204" pitchFamily="34" charset="0"/>
              </a:rPr>
              <a:t>Daubert</a:t>
            </a:r>
            <a:r>
              <a:rPr lang="en-US" sz="1800" dirty="0">
                <a:solidFill>
                  <a:srgbClr val="002060"/>
                </a:solidFill>
                <a:latin typeface="Arial" panose="020B0604020202020204" pitchFamily="34" charset="0"/>
                <a:cs typeface="Arial" panose="020B0604020202020204" pitchFamily="34" charset="0"/>
              </a:rPr>
              <a:t> and other standards</a:t>
            </a:r>
          </a:p>
          <a:p>
            <a:pPr marL="971550" lvl="1" indent="-285750">
              <a:buFont typeface="Arial" panose="020B0604020202020204" pitchFamily="34" charset="0"/>
              <a:buChar char="•"/>
            </a:pPr>
            <a:endParaRPr lang="en-US" sz="16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060321"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8306479" y="2251251"/>
            <a:ext cx="1914525" cy="2390775"/>
          </a:xfrm>
          <a:prstGeom prst="rect">
            <a:avLst/>
          </a:prstGeom>
        </p:spPr>
      </p:pic>
    </p:spTree>
    <p:extLst>
      <p:ext uri="{BB962C8B-B14F-4D97-AF65-F5344CB8AC3E}">
        <p14:creationId xmlns:p14="http://schemas.microsoft.com/office/powerpoint/2010/main" val="86413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8. </a:t>
            </a:r>
            <a:r>
              <a:rPr lang="en-US" sz="2400" b="1" dirty="0" smtClean="0">
                <a:solidFill>
                  <a:srgbClr val="FFFF00"/>
                </a:solidFill>
                <a:latin typeface="Arial" panose="020B0604020202020204" pitchFamily="34" charset="0"/>
                <a:cs typeface="Arial" panose="020B0604020202020204" pitchFamily="34" charset="0"/>
              </a:rPr>
              <a:t>THE INTERPLAY OF SCIENCE, ECONOMICS, AND ETHICS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8.1</a:t>
            </a:r>
            <a:r>
              <a:rPr lang="en-GB"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Scientific Evidence in Court</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Challenges in Presenting Scientific Evidence</a:t>
            </a:r>
          </a:p>
          <a:p>
            <a:r>
              <a:rPr lang="en-US" sz="1800" dirty="0" smtClean="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Presenting scientific evidence in court is fraught with challenges. These include the complexity of the evidence, potential biases in interpretation, and the qualifications of expert witnesses</a:t>
            </a:r>
            <a:r>
              <a:rPr lang="en-US" sz="1800" dirty="0" smtClean="0">
                <a:solidFill>
                  <a:srgbClr val="002060"/>
                </a:solidFill>
                <a:latin typeface="Arial" panose="020B0604020202020204" pitchFamily="34" charset="0"/>
                <a:cs typeface="Arial" panose="020B0604020202020204" pitchFamily="34" charset="0"/>
              </a:rPr>
              <a:t>.</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Common challenges faced</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Impact of expert witness testimony</a:t>
            </a:r>
          </a:p>
          <a:p>
            <a:pPr marL="971550" lvl="1" indent="-285750">
              <a:buFont typeface="Arial" panose="020B0604020202020204" pitchFamily="34" charset="0"/>
              <a:buChar char="•"/>
            </a:pPr>
            <a:endPar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060321"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8306479" y="2251251"/>
            <a:ext cx="1914525" cy="2390775"/>
          </a:xfrm>
          <a:prstGeom prst="rect">
            <a:avLst/>
          </a:prstGeom>
        </p:spPr>
      </p:pic>
    </p:spTree>
    <p:extLst>
      <p:ext uri="{BB962C8B-B14F-4D97-AF65-F5344CB8AC3E}">
        <p14:creationId xmlns:p14="http://schemas.microsoft.com/office/powerpoint/2010/main" val="1809183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8. </a:t>
            </a:r>
            <a:r>
              <a:rPr lang="en-US" sz="2400" b="1" dirty="0" smtClean="0">
                <a:solidFill>
                  <a:srgbClr val="FFFF00"/>
                </a:solidFill>
                <a:latin typeface="Arial" panose="020B0604020202020204" pitchFamily="34" charset="0"/>
                <a:cs typeface="Arial" panose="020B0604020202020204" pitchFamily="34" charset="0"/>
              </a:rPr>
              <a:t>THE INTERPLAY OF SCIENCE, ECONOMICS, AND ETHICS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8.1</a:t>
            </a:r>
            <a:r>
              <a:rPr lang="en-GB"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Scientific Evidence in Court</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Economic Implications of Scientific Evidence</a:t>
            </a:r>
          </a:p>
          <a:p>
            <a:r>
              <a:rPr lang="en-US" sz="1800" dirty="0" smtClean="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The use of scientific evidence can have significant economic implications. Costs associated with gathering, analyzing, and presenting evidence can be substantial, influencing the dynamics of legal proceedings and accessibility of justice.</a:t>
            </a:r>
            <a:endParaRPr lang="en-US" sz="1800" dirty="0" smtClean="0">
              <a:solidFill>
                <a:srgbClr val="002060"/>
              </a:solidFill>
              <a:latin typeface="Arial" panose="020B0604020202020204" pitchFamily="34" charset="0"/>
              <a:cs typeface="Arial" panose="020B0604020202020204" pitchFamily="34" charset="0"/>
            </a:endParaRP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Cost analysis of scientific evidence</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Economic impact on parties involved</a:t>
            </a:r>
          </a:p>
          <a:p>
            <a:pPr marL="971550" lvl="1" indent="-285750">
              <a:buFont typeface="Arial" panose="020B0604020202020204" pitchFamily="34" charset="0"/>
              <a:buChar char="•"/>
            </a:pPr>
            <a:endPar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060321"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8306479" y="2251251"/>
            <a:ext cx="1914525" cy="2390775"/>
          </a:xfrm>
          <a:prstGeom prst="rect">
            <a:avLst/>
          </a:prstGeom>
        </p:spPr>
      </p:pic>
    </p:spTree>
    <p:extLst>
      <p:ext uri="{BB962C8B-B14F-4D97-AF65-F5344CB8AC3E}">
        <p14:creationId xmlns:p14="http://schemas.microsoft.com/office/powerpoint/2010/main" val="3893643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8. </a:t>
            </a:r>
            <a:r>
              <a:rPr lang="en-US" sz="2400" b="1" dirty="0" smtClean="0">
                <a:solidFill>
                  <a:srgbClr val="FFFF00"/>
                </a:solidFill>
                <a:latin typeface="Arial" panose="020B0604020202020204" pitchFamily="34" charset="0"/>
                <a:cs typeface="Arial" panose="020B0604020202020204" pitchFamily="34" charset="0"/>
              </a:rPr>
              <a:t>THE INTERPLAY OF SCIENCE, ECONOMICS, AND ETHICS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8.1</a:t>
            </a:r>
            <a:r>
              <a:rPr lang="en-GB"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Scientific Evidence in Court</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Ethical Considerations in the Use of Scientific Evidence</a:t>
            </a:r>
          </a:p>
          <a:p>
            <a:r>
              <a:rPr lang="en-US" sz="1800" dirty="0" smtClean="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The ethical dimensions of using scientific evidence are profound. Issues such as privacy, consent, and the potential misuse of data are crucial considerations that need careful handling</a:t>
            </a:r>
            <a:r>
              <a:rPr lang="en-US" sz="1800" dirty="0" smtClean="0">
                <a:solidFill>
                  <a:srgbClr val="002060"/>
                </a:solidFill>
                <a:latin typeface="Arial" panose="020B0604020202020204" pitchFamily="34" charset="0"/>
                <a:cs typeface="Arial" panose="020B0604020202020204" pitchFamily="34" charset="0"/>
              </a:rPr>
              <a:t>.</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Ethical issues in collecting and using scientific evidence</a:t>
            </a:r>
          </a:p>
          <a:p>
            <a:pPr marL="971550" lvl="1" indent="-285750">
              <a:buFont typeface="Arial" panose="020B0604020202020204" pitchFamily="34" charset="0"/>
              <a:buChar char="•"/>
            </a:pPr>
            <a:r>
              <a:rPr lang="en-US" sz="1800" dirty="0" smtClean="0">
                <a:solidFill>
                  <a:srgbClr val="002060"/>
                </a:solidFill>
                <a:latin typeface="Arial" panose="020B0604020202020204" pitchFamily="34" charset="0"/>
                <a:cs typeface="Arial" panose="020B0604020202020204" pitchFamily="34" charset="0"/>
              </a:rPr>
              <a:t>Case studies illustrating ethical dilemmas</a:t>
            </a: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060321"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8306479" y="2251251"/>
            <a:ext cx="1914525" cy="2390775"/>
          </a:xfrm>
          <a:prstGeom prst="rect">
            <a:avLst/>
          </a:prstGeom>
        </p:spPr>
      </p:pic>
    </p:spTree>
    <p:extLst>
      <p:ext uri="{BB962C8B-B14F-4D97-AF65-F5344CB8AC3E}">
        <p14:creationId xmlns:p14="http://schemas.microsoft.com/office/powerpoint/2010/main" val="2277865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8. </a:t>
            </a:r>
            <a:r>
              <a:rPr lang="en-US" sz="2400" b="1" dirty="0" smtClean="0">
                <a:solidFill>
                  <a:srgbClr val="FFFF00"/>
                </a:solidFill>
                <a:latin typeface="Arial" panose="020B0604020202020204" pitchFamily="34" charset="0"/>
                <a:cs typeface="Arial" panose="020B0604020202020204" pitchFamily="34" charset="0"/>
              </a:rPr>
              <a:t>THE INTERPLAY OF SCIENCE, ECONOMICS, AND ETHICS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8.1</a:t>
            </a:r>
            <a:r>
              <a:rPr lang="en-GB"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Scientific Evidence in Court</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2000" b="1" dirty="0">
                <a:solidFill>
                  <a:srgbClr val="002060"/>
                </a:solidFill>
                <a:latin typeface="Arial" panose="020B0604020202020204" pitchFamily="34" charset="0"/>
                <a:cs typeface="Arial" panose="020B0604020202020204" pitchFamily="34" charset="0"/>
              </a:rPr>
              <a:t>Future Trends</a:t>
            </a:r>
          </a:p>
          <a:p>
            <a:r>
              <a:rPr lang="en-US" sz="2000" dirty="0" smtClean="0">
                <a:solidFill>
                  <a:srgbClr val="002060"/>
                </a:solidFill>
                <a:latin typeface="Arial" panose="020B0604020202020204" pitchFamily="34" charset="0"/>
                <a:cs typeface="Arial" panose="020B0604020202020204" pitchFamily="34" charset="0"/>
              </a:rPr>
              <a:t>	</a:t>
            </a:r>
            <a:r>
              <a:rPr lang="en-US" sz="2000" dirty="0">
                <a:solidFill>
                  <a:srgbClr val="002060"/>
                </a:solidFill>
                <a:latin typeface="Arial" panose="020B0604020202020204" pitchFamily="34" charset="0"/>
                <a:cs typeface="Arial" panose="020B0604020202020204" pitchFamily="34" charset="0"/>
              </a:rPr>
              <a:t>As science continues to advance, its role in the courtroom will only grow more complex and influential. Future trends may include more sophisticated types of evidence and greater scrutiny of scientific claims in legal contexts</a:t>
            </a:r>
            <a:endParaRPr lang="en-US" sz="20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09307"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8306479" y="2251251"/>
            <a:ext cx="1914525" cy="2390775"/>
          </a:xfrm>
          <a:prstGeom prst="rect">
            <a:avLst/>
          </a:prstGeom>
        </p:spPr>
      </p:pic>
    </p:spTree>
    <p:extLst>
      <p:ext uri="{BB962C8B-B14F-4D97-AF65-F5344CB8AC3E}">
        <p14:creationId xmlns:p14="http://schemas.microsoft.com/office/powerpoint/2010/main" val="1156306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8. </a:t>
            </a:r>
            <a:r>
              <a:rPr lang="en-US" sz="2400" b="1" dirty="0" smtClean="0">
                <a:solidFill>
                  <a:srgbClr val="FFFF00"/>
                </a:solidFill>
                <a:latin typeface="Arial" panose="020B0604020202020204" pitchFamily="34" charset="0"/>
                <a:cs typeface="Arial" panose="020B0604020202020204" pitchFamily="34" charset="0"/>
              </a:rPr>
              <a:t>THE INTERPLAY OF SCIENCE, ECONOMICS, AND ETHICS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smtClean="0">
                <a:solidFill>
                  <a:srgbClr val="002060"/>
                </a:solidFill>
                <a:latin typeface="Arial" panose="020B0604020202020204" pitchFamily="34" charset="0"/>
                <a:cs typeface="Arial" panose="020B0604020202020204" pitchFamily="34" charset="0"/>
              </a:rPr>
              <a:t>8.2</a:t>
            </a:r>
            <a:r>
              <a:rPr lang="en-GB"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Role of Climate models, expert witnesses</a:t>
            </a:r>
            <a:endParaRPr lang="x-none" sz="24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dirty="0" smtClean="0">
                <a:solidFill>
                  <a:srgbClr val="002060"/>
                </a:solidFill>
                <a:latin typeface="Arial" panose="020B0604020202020204" pitchFamily="34" charset="0"/>
                <a:cs typeface="Arial" panose="020B0604020202020204" pitchFamily="34" charset="0"/>
              </a:rPr>
              <a:t>	This </a:t>
            </a:r>
            <a:r>
              <a:rPr lang="en-US" sz="1800" dirty="0">
                <a:solidFill>
                  <a:srgbClr val="002060"/>
                </a:solidFill>
                <a:latin typeface="Arial" panose="020B0604020202020204" pitchFamily="34" charset="0"/>
                <a:cs typeface="Arial" panose="020B0604020202020204" pitchFamily="34" charset="0"/>
              </a:rPr>
              <a:t>presentation explores the crucial roles that climate models and expert witnesses play in the context of legal disputes related to climate issues. We will discuss how these elements help shape the interpretation and outcome of environmental litigation</a:t>
            </a:r>
            <a:r>
              <a:rPr lang="en-US" sz="1800" dirty="0" smtClean="0">
                <a:solidFill>
                  <a:srgbClr val="002060"/>
                </a:solidFill>
                <a:latin typeface="Arial" panose="020B0604020202020204" pitchFamily="34" charset="0"/>
                <a:cs typeface="Arial" panose="020B0604020202020204" pitchFamily="34" charset="0"/>
              </a:rPr>
              <a:t>.</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Overview of climate models in legal contexts</a:t>
            </a:r>
          </a:p>
          <a:p>
            <a:pPr marL="971550" lvl="1"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Importance of expert witnesses in interpreting complex scientific data</a:t>
            </a:r>
          </a:p>
          <a:p>
            <a:endParaRPr lang="en-US" sz="20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09307" y="5900058"/>
            <a:ext cx="9950250" cy="957942"/>
          </a:xfrm>
          <a:prstGeom prst="rect">
            <a:avLst/>
          </a:prstGeom>
        </p:spPr>
      </p:pic>
      <p:sp>
        <p:nvSpPr>
          <p:cNvPr id="5" name="AutoShape 2" descr="6 young climate activists take Europe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Planet From Patagonia To Unile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8306479" y="2251251"/>
            <a:ext cx="1914525" cy="2390775"/>
          </a:xfrm>
          <a:prstGeom prst="rect">
            <a:avLst/>
          </a:prstGeom>
        </p:spPr>
      </p:pic>
    </p:spTree>
    <p:extLst>
      <p:ext uri="{BB962C8B-B14F-4D97-AF65-F5344CB8AC3E}">
        <p14:creationId xmlns:p14="http://schemas.microsoft.com/office/powerpoint/2010/main" val="253622583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5944</TotalTime>
  <Words>463</Words>
  <Application>Microsoft Office PowerPoint</Application>
  <PresentationFormat>Widescreen</PresentationFormat>
  <Paragraphs>123</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Times New Roman</vt:lpstr>
      <vt:lpstr>Century Gothic</vt:lpstr>
      <vt:lpstr>Calibri</vt:lpstr>
      <vt:lpstr>Office Theme</vt:lpstr>
      <vt:lpstr>PowerPoint Presentation</vt:lpstr>
      <vt:lpstr>8.1. Scientific Evidence in Court</vt:lpstr>
      <vt:lpstr>8.1. Scientific Evidence in Court</vt:lpstr>
      <vt:lpstr>8.1. Scientific Evidence in Court</vt:lpstr>
      <vt:lpstr>8.1. Scientific Evidence in Court</vt:lpstr>
      <vt:lpstr>8.1. Scientific Evidence in Court</vt:lpstr>
      <vt:lpstr>8.1. Scientific Evidence in Court</vt:lpstr>
      <vt:lpstr>8.1. Scientific Evidence in Court</vt:lpstr>
      <vt:lpstr>8.2. Role of Climate models, expert witnesses</vt:lpstr>
      <vt:lpstr>8.2. Role of Climate models, expert witnesses</vt:lpstr>
      <vt:lpstr>8.2. Role of Climate models, expert witnesses</vt:lpstr>
      <vt:lpstr>8.2. Role of Climate models, expert witnesses</vt:lpstr>
      <vt:lpstr>8.2. Role of Climate models, expert witnesses</vt:lpstr>
      <vt:lpstr>8.2. Role of Climate models, expert witnesses</vt:lpstr>
      <vt:lpstr>8.6. Climate justice, intergenerational justice</vt:lpstr>
      <vt:lpstr>8.6. Climate justice, intergenerational justice</vt:lpstr>
      <vt:lpstr>8.6. Climate justice, intergenerational justice</vt:lpstr>
      <vt:lpstr>8.6. Climate justice, intergenerational justice</vt:lpstr>
      <vt:lpstr>8.6. Climate justice, intergenerational justice</vt:lpstr>
      <vt:lpstr>8.6. Climate justice, intergenerational justice</vt:lpstr>
      <vt:lpstr>8.6. Climate justice, intergenerational justice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Admin</cp:lastModifiedBy>
  <cp:revision>70</cp:revision>
  <dcterms:created xsi:type="dcterms:W3CDTF">2020-01-02T01:56:26Z</dcterms:created>
  <dcterms:modified xsi:type="dcterms:W3CDTF">2024-04-14T09:50:26Z</dcterms:modified>
</cp:coreProperties>
</file>